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9"/>
  </p:notesMasterIdLst>
  <p:handoutMasterIdLst>
    <p:handoutMasterId r:id="rId20"/>
  </p:handoutMasterIdLst>
  <p:sldIdLst>
    <p:sldId id="256" r:id="rId5"/>
    <p:sldId id="266" r:id="rId6"/>
    <p:sldId id="265" r:id="rId7"/>
    <p:sldId id="267" r:id="rId8"/>
    <p:sldId id="275" r:id="rId9"/>
    <p:sldId id="268" r:id="rId10"/>
    <p:sldId id="269" r:id="rId11"/>
    <p:sldId id="270" r:id="rId12"/>
    <p:sldId id="264" r:id="rId13"/>
    <p:sldId id="271" r:id="rId14"/>
    <p:sldId id="272" r:id="rId15"/>
    <p:sldId id="273" r:id="rId16"/>
    <p:sldId id="274"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494" autoAdjust="0"/>
  </p:normalViewPr>
  <p:slideViewPr>
    <p:cSldViewPr snapToGrid="0">
      <p:cViewPr varScale="1">
        <p:scale>
          <a:sx n="117" d="100"/>
          <a:sy n="117" d="100"/>
        </p:scale>
        <p:origin x="355" y="8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iconchunking_colorful2">
  <dgm:title val="iconchunking_colorful2"/>
  <dgm:desc val="iconchunking_colorful2"/>
  <dgm:catLst>
    <dgm:cat type="Other" pri="2"/>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bg1"/>
    </dgm:fillClrLst>
    <dgm:linClrLst meth="repeat">
      <a:schemeClr val="lt1">
        <a:alpha val="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720856-93F0-4CC7-B7FD-2466914A11D4}" type="doc">
      <dgm:prSet loTypeId="urn:microsoft.com/office/officeart/2005/8/layout/cycle6" loCatId="cycle" qsTypeId="urn:microsoft.com/office/officeart/2005/8/quickstyle/simple4" qsCatId="simple" csTypeId="urn:microsoft.com/office/officeart/2005/8/colors/iconchunking_colorful2" csCatId="other" phldr="1"/>
      <dgm:spPr/>
      <dgm:t>
        <a:bodyPr/>
        <a:lstStyle/>
        <a:p>
          <a:endParaRPr lang="en-US"/>
        </a:p>
      </dgm:t>
    </dgm:pt>
    <dgm:pt modelId="{4AF52931-E4CA-4429-AACB-B8747CDB2409}">
      <dgm:prSet phldrT="[Text]" custT="1"/>
      <dgm:spPr/>
      <dgm:t>
        <a:bodyPr/>
        <a:lstStyle/>
        <a:p>
          <a:pPr>
            <a:defRPr cap="all"/>
          </a:pPr>
          <a:r>
            <a:rPr lang="en-US" sz="1600" b="1" dirty="0" err="1" smtClean="0">
              <a:solidFill>
                <a:schemeClr val="accent2">
                  <a:lumMod val="50000"/>
                </a:schemeClr>
              </a:solidFill>
              <a:effectLst>
                <a:outerShdw blurRad="38100" dist="38100" dir="2700000" algn="tl">
                  <a:srgbClr val="000000">
                    <a:alpha val="43137"/>
                  </a:srgbClr>
                </a:outerShdw>
              </a:effectLst>
            </a:rPr>
            <a:t>Lung_opacity</a:t>
          </a:r>
          <a:endParaRPr lang="en-US" sz="1600" b="1" dirty="0">
            <a:solidFill>
              <a:schemeClr val="tx1"/>
            </a:solidFill>
          </a:endParaRPr>
        </a:p>
      </dgm:t>
    </dgm:pt>
    <dgm:pt modelId="{67B2FC97-2FAE-4EFE-9DEE-E4216C657F35}" type="parTrans" cxnId="{F82329C8-C3B2-4E9B-9033-528488D72705}">
      <dgm:prSet/>
      <dgm:spPr/>
      <dgm:t>
        <a:bodyPr/>
        <a:lstStyle/>
        <a:p>
          <a:endParaRPr lang="en-US" sz="1800" b="1">
            <a:solidFill>
              <a:schemeClr val="tx1"/>
            </a:solidFill>
          </a:endParaRPr>
        </a:p>
      </dgm:t>
    </dgm:pt>
    <dgm:pt modelId="{D86AF01C-9CBC-41F8-9354-48CD82BDFDC9}" type="sibTrans" cxnId="{F82329C8-C3B2-4E9B-9033-528488D72705}">
      <dgm:prSet/>
      <dgm:spPr/>
      <dgm:t>
        <a:bodyPr/>
        <a:lstStyle/>
        <a:p>
          <a:endParaRPr lang="en-US" dirty="0"/>
        </a:p>
      </dgm:t>
    </dgm:pt>
    <dgm:pt modelId="{81BEB84D-9A77-49C6-9301-B3359FCAC75F}">
      <dgm:prSet phldrT="[Text]" custT="1"/>
      <dgm:spPr/>
      <dgm:t>
        <a:bodyPr/>
        <a:lstStyle/>
        <a:p>
          <a:pPr>
            <a:defRPr cap="all"/>
          </a:pPr>
          <a:r>
            <a:rPr lang="en-US" sz="1800" b="1" dirty="0" smtClean="0">
              <a:solidFill>
                <a:schemeClr val="tx1"/>
              </a:solidFill>
            </a:rPr>
            <a:t>NORMAL</a:t>
          </a:r>
          <a:endParaRPr lang="en-US" sz="1800" b="1" dirty="0">
            <a:solidFill>
              <a:schemeClr val="tx1"/>
            </a:solidFill>
          </a:endParaRPr>
        </a:p>
      </dgm:t>
    </dgm:pt>
    <dgm:pt modelId="{AE4D0D43-0332-4F79-8D35-BCD8C10758AE}" type="parTrans" cxnId="{420EF6C4-7321-43BE-A2FC-253606B1E06A}">
      <dgm:prSet/>
      <dgm:spPr/>
      <dgm:t>
        <a:bodyPr/>
        <a:lstStyle/>
        <a:p>
          <a:endParaRPr lang="en-US" sz="1800" b="1">
            <a:solidFill>
              <a:schemeClr val="tx1"/>
            </a:solidFill>
          </a:endParaRPr>
        </a:p>
      </dgm:t>
    </dgm:pt>
    <dgm:pt modelId="{5D260F18-25D2-4074-87F1-7E78DDA61C58}" type="sibTrans" cxnId="{420EF6C4-7321-43BE-A2FC-253606B1E06A}">
      <dgm:prSet custT="1"/>
      <dgm:spPr/>
      <dgm:t>
        <a:bodyPr/>
        <a:lstStyle/>
        <a:p>
          <a:endParaRPr lang="en-US" sz="1000" b="1" dirty="0">
            <a:solidFill>
              <a:schemeClr val="tx1"/>
            </a:solidFill>
          </a:endParaRPr>
        </a:p>
      </dgm:t>
    </dgm:pt>
    <dgm:pt modelId="{BFF9359E-E9B1-4B73-BACC-2C7988765B16}">
      <dgm:prSet phldrT="[Text]" custT="1"/>
      <dgm:spPr/>
      <dgm:t>
        <a:bodyPr/>
        <a:lstStyle/>
        <a:p>
          <a:pPr>
            <a:defRPr cap="all"/>
          </a:pPr>
          <a:r>
            <a:rPr lang="en-US" sz="1400" b="1" dirty="0" smtClean="0">
              <a:solidFill>
                <a:schemeClr val="tx1"/>
              </a:solidFill>
            </a:rPr>
            <a:t>TURBERCULOSIS</a:t>
          </a:r>
          <a:endParaRPr lang="en-US" sz="1400" b="1" dirty="0">
            <a:solidFill>
              <a:schemeClr val="tx1"/>
            </a:solidFill>
          </a:endParaRPr>
        </a:p>
      </dgm:t>
    </dgm:pt>
    <dgm:pt modelId="{6E0A40FA-1B79-4089-8B9A-3BA22865FE4E}" type="parTrans" cxnId="{516EC545-1971-48B3-978C-4756FCDCCFD9}">
      <dgm:prSet/>
      <dgm:spPr/>
      <dgm:t>
        <a:bodyPr/>
        <a:lstStyle/>
        <a:p>
          <a:endParaRPr lang="en-US" sz="1800" b="1">
            <a:solidFill>
              <a:schemeClr val="tx1"/>
            </a:solidFill>
          </a:endParaRPr>
        </a:p>
      </dgm:t>
    </dgm:pt>
    <dgm:pt modelId="{1CEF1965-C516-4C44-BAE3-2FA3F5116930}" type="sibTrans" cxnId="{516EC545-1971-48B3-978C-4756FCDCCFD9}">
      <dgm:prSet custT="1"/>
      <dgm:spPr/>
      <dgm:t>
        <a:bodyPr/>
        <a:lstStyle/>
        <a:p>
          <a:endParaRPr lang="en-US" sz="1000" b="1" dirty="0">
            <a:solidFill>
              <a:schemeClr val="tx1"/>
            </a:solidFill>
          </a:endParaRPr>
        </a:p>
      </dgm:t>
    </dgm:pt>
    <dgm:pt modelId="{7824F9A8-012F-40A4-A6C5-1D6516ACFC93}">
      <dgm:prSet phldrT="[Text]"/>
      <dgm:spPr/>
      <dgm:t>
        <a:bodyPr/>
        <a:lstStyle/>
        <a:p>
          <a:pPr>
            <a:defRPr cap="all"/>
          </a:pPr>
          <a:r>
            <a:rPr lang="en-US" b="1" dirty="0" err="1" smtClean="0">
              <a:solidFill>
                <a:schemeClr val="accent2">
                  <a:lumMod val="50000"/>
                </a:schemeClr>
              </a:solidFill>
              <a:effectLst>
                <a:outerShdw blurRad="38100" dist="38100" dir="2700000" algn="tl">
                  <a:srgbClr val="000000">
                    <a:alpha val="43137"/>
                  </a:srgbClr>
                </a:outerShdw>
              </a:effectLst>
            </a:rPr>
            <a:t>viral_Pneumonia</a:t>
          </a:r>
          <a:endParaRPr lang="en-US" b="1" dirty="0">
            <a:solidFill>
              <a:schemeClr val="tx1"/>
            </a:solidFill>
          </a:endParaRPr>
        </a:p>
      </dgm:t>
    </dgm:pt>
    <dgm:pt modelId="{61ECAF05-FC39-427B-86AD-482F7BEA1674}" type="parTrans" cxnId="{48BC2EB7-E2FF-4B6B-B123-AC3814AC52CD}">
      <dgm:prSet/>
      <dgm:spPr/>
      <dgm:t>
        <a:bodyPr/>
        <a:lstStyle/>
        <a:p>
          <a:endParaRPr lang="en-US"/>
        </a:p>
      </dgm:t>
    </dgm:pt>
    <dgm:pt modelId="{DB14C98B-D843-4489-8969-895DADAD2AA3}" type="sibTrans" cxnId="{48BC2EB7-E2FF-4B6B-B123-AC3814AC52CD}">
      <dgm:prSet/>
      <dgm:spPr/>
      <dgm:t>
        <a:bodyPr/>
        <a:lstStyle/>
        <a:p>
          <a:endParaRPr lang="en-US"/>
        </a:p>
      </dgm:t>
    </dgm:pt>
    <dgm:pt modelId="{51723EA0-F713-4CC6-9041-DC04C0EC84C1}">
      <dgm:prSet phldrT="[Text]"/>
      <dgm:spPr/>
      <dgm:t>
        <a:bodyPr/>
        <a:lstStyle/>
        <a:p>
          <a:pPr>
            <a:defRPr cap="all"/>
          </a:pPr>
          <a:r>
            <a:rPr lang="en-US" b="1" dirty="0" smtClean="0">
              <a:solidFill>
                <a:schemeClr val="tx1"/>
              </a:solidFill>
            </a:rPr>
            <a:t>COVID19</a:t>
          </a:r>
          <a:endParaRPr lang="en-US" b="1" dirty="0">
            <a:solidFill>
              <a:schemeClr val="tx1"/>
            </a:solidFill>
          </a:endParaRPr>
        </a:p>
      </dgm:t>
    </dgm:pt>
    <dgm:pt modelId="{60B6AEDE-591A-45B0-9139-4CFFA9D81C1F}" type="parTrans" cxnId="{F077B373-7394-4B82-9831-B12C92A4F046}">
      <dgm:prSet/>
      <dgm:spPr/>
      <dgm:t>
        <a:bodyPr/>
        <a:lstStyle/>
        <a:p>
          <a:endParaRPr lang="en-US"/>
        </a:p>
      </dgm:t>
    </dgm:pt>
    <dgm:pt modelId="{63CF7B2D-8D3A-462D-BBEA-235A1065074B}" type="sibTrans" cxnId="{F077B373-7394-4B82-9831-B12C92A4F046}">
      <dgm:prSet/>
      <dgm:spPr/>
      <dgm:t>
        <a:bodyPr/>
        <a:lstStyle/>
        <a:p>
          <a:endParaRPr lang="en-US"/>
        </a:p>
      </dgm:t>
    </dgm:pt>
    <dgm:pt modelId="{0915AB36-16AD-48B2-9FF1-38AFE0B5DB17}" type="pres">
      <dgm:prSet presAssocID="{C7720856-93F0-4CC7-B7FD-2466914A11D4}" presName="cycle" presStyleCnt="0">
        <dgm:presLayoutVars>
          <dgm:dir/>
          <dgm:resizeHandles val="exact"/>
        </dgm:presLayoutVars>
      </dgm:prSet>
      <dgm:spPr/>
      <dgm:t>
        <a:bodyPr/>
        <a:lstStyle/>
        <a:p>
          <a:endParaRPr lang="en-US"/>
        </a:p>
      </dgm:t>
    </dgm:pt>
    <dgm:pt modelId="{2520C409-F810-47A7-8434-424EEC2D1CBF}" type="pres">
      <dgm:prSet presAssocID="{4AF52931-E4CA-4429-AACB-B8747CDB2409}" presName="node" presStyleLbl="node1" presStyleIdx="0" presStyleCnt="5" custScaleX="127186" custScaleY="120318">
        <dgm:presLayoutVars>
          <dgm:bulletEnabled val="1"/>
        </dgm:presLayoutVars>
      </dgm:prSet>
      <dgm:spPr/>
      <dgm:t>
        <a:bodyPr/>
        <a:lstStyle/>
        <a:p>
          <a:endParaRPr lang="en-US"/>
        </a:p>
      </dgm:t>
    </dgm:pt>
    <dgm:pt modelId="{261486C1-D736-42D9-AE11-E1BF8336F6FC}" type="pres">
      <dgm:prSet presAssocID="{4AF52931-E4CA-4429-AACB-B8747CDB2409}" presName="spNode" presStyleCnt="0"/>
      <dgm:spPr/>
    </dgm:pt>
    <dgm:pt modelId="{D60164AD-6484-489F-8837-79DBD1A607E1}" type="pres">
      <dgm:prSet presAssocID="{D86AF01C-9CBC-41F8-9354-48CD82BDFDC9}" presName="sibTrans" presStyleLbl="sibTrans1D1" presStyleIdx="0" presStyleCnt="5"/>
      <dgm:spPr/>
      <dgm:t>
        <a:bodyPr/>
        <a:lstStyle/>
        <a:p>
          <a:endParaRPr lang="en-US"/>
        </a:p>
      </dgm:t>
    </dgm:pt>
    <dgm:pt modelId="{0A61A98E-A7F4-44D3-9C3B-736CB1C3D482}" type="pres">
      <dgm:prSet presAssocID="{81BEB84D-9A77-49C6-9301-B3359FCAC75F}" presName="node" presStyleLbl="node1" presStyleIdx="1" presStyleCnt="5">
        <dgm:presLayoutVars>
          <dgm:bulletEnabled val="1"/>
        </dgm:presLayoutVars>
      </dgm:prSet>
      <dgm:spPr/>
      <dgm:t>
        <a:bodyPr/>
        <a:lstStyle/>
        <a:p>
          <a:endParaRPr lang="en-US"/>
        </a:p>
      </dgm:t>
    </dgm:pt>
    <dgm:pt modelId="{4493D638-99CF-4891-BCA1-A42E33B9625A}" type="pres">
      <dgm:prSet presAssocID="{81BEB84D-9A77-49C6-9301-B3359FCAC75F}" presName="spNode" presStyleCnt="0"/>
      <dgm:spPr/>
    </dgm:pt>
    <dgm:pt modelId="{7A450A2D-B85C-4151-8089-16E3859F58B2}" type="pres">
      <dgm:prSet presAssocID="{5D260F18-25D2-4074-87F1-7E78DDA61C58}" presName="sibTrans" presStyleLbl="sibTrans1D1" presStyleIdx="1" presStyleCnt="5"/>
      <dgm:spPr/>
      <dgm:t>
        <a:bodyPr/>
        <a:lstStyle/>
        <a:p>
          <a:endParaRPr lang="en-US"/>
        </a:p>
      </dgm:t>
    </dgm:pt>
    <dgm:pt modelId="{4A678D3A-2486-4688-85D3-5E600A05EF0D}" type="pres">
      <dgm:prSet presAssocID="{BFF9359E-E9B1-4B73-BACC-2C7988765B16}" presName="node" presStyleLbl="node1" presStyleIdx="2" presStyleCnt="5" custScaleX="141147" custScaleY="117588">
        <dgm:presLayoutVars>
          <dgm:bulletEnabled val="1"/>
        </dgm:presLayoutVars>
      </dgm:prSet>
      <dgm:spPr/>
      <dgm:t>
        <a:bodyPr/>
        <a:lstStyle/>
        <a:p>
          <a:endParaRPr lang="en-US"/>
        </a:p>
      </dgm:t>
    </dgm:pt>
    <dgm:pt modelId="{BA775CE5-7B48-4A5E-81C5-0877B8B0E157}" type="pres">
      <dgm:prSet presAssocID="{BFF9359E-E9B1-4B73-BACC-2C7988765B16}" presName="spNode" presStyleCnt="0"/>
      <dgm:spPr/>
    </dgm:pt>
    <dgm:pt modelId="{3AE5079A-AD23-432C-8C2B-D42C74445CF1}" type="pres">
      <dgm:prSet presAssocID="{1CEF1965-C516-4C44-BAE3-2FA3F5116930}" presName="sibTrans" presStyleLbl="sibTrans1D1" presStyleIdx="2" presStyleCnt="5"/>
      <dgm:spPr/>
      <dgm:t>
        <a:bodyPr/>
        <a:lstStyle/>
        <a:p>
          <a:endParaRPr lang="en-US"/>
        </a:p>
      </dgm:t>
    </dgm:pt>
    <dgm:pt modelId="{9F7AE43E-FFE9-4418-96D8-5915AFCC0483}" type="pres">
      <dgm:prSet presAssocID="{7824F9A8-012F-40A4-A6C5-1D6516ACFC93}" presName="node" presStyleLbl="node1" presStyleIdx="3" presStyleCnt="5" custScaleX="131149" custScaleY="127949">
        <dgm:presLayoutVars>
          <dgm:bulletEnabled val="1"/>
        </dgm:presLayoutVars>
      </dgm:prSet>
      <dgm:spPr/>
      <dgm:t>
        <a:bodyPr/>
        <a:lstStyle/>
        <a:p>
          <a:endParaRPr lang="en-US"/>
        </a:p>
      </dgm:t>
    </dgm:pt>
    <dgm:pt modelId="{27DDA88A-7FCA-4991-9068-1C522A53CD91}" type="pres">
      <dgm:prSet presAssocID="{7824F9A8-012F-40A4-A6C5-1D6516ACFC93}" presName="spNode" presStyleCnt="0"/>
      <dgm:spPr/>
    </dgm:pt>
    <dgm:pt modelId="{6BCEAEC2-0E74-4245-8545-1B7629D49F8C}" type="pres">
      <dgm:prSet presAssocID="{DB14C98B-D843-4489-8969-895DADAD2AA3}" presName="sibTrans" presStyleLbl="sibTrans1D1" presStyleIdx="3" presStyleCnt="5"/>
      <dgm:spPr/>
      <dgm:t>
        <a:bodyPr/>
        <a:lstStyle/>
        <a:p>
          <a:endParaRPr lang="en-US"/>
        </a:p>
      </dgm:t>
    </dgm:pt>
    <dgm:pt modelId="{DCFB27FC-F0E0-4199-8C85-3A1A34C47213}" type="pres">
      <dgm:prSet presAssocID="{51723EA0-F713-4CC6-9041-DC04C0EC84C1}" presName="node" presStyleLbl="node1" presStyleIdx="4" presStyleCnt="5">
        <dgm:presLayoutVars>
          <dgm:bulletEnabled val="1"/>
        </dgm:presLayoutVars>
      </dgm:prSet>
      <dgm:spPr/>
      <dgm:t>
        <a:bodyPr/>
        <a:lstStyle/>
        <a:p>
          <a:endParaRPr lang="en-US"/>
        </a:p>
      </dgm:t>
    </dgm:pt>
    <dgm:pt modelId="{B034D0BE-29F0-4CFB-9AEC-148FD7458837}" type="pres">
      <dgm:prSet presAssocID="{51723EA0-F713-4CC6-9041-DC04C0EC84C1}" presName="spNode" presStyleCnt="0"/>
      <dgm:spPr/>
    </dgm:pt>
    <dgm:pt modelId="{3714BAEC-DD8F-4750-9AF2-48558C583939}" type="pres">
      <dgm:prSet presAssocID="{63CF7B2D-8D3A-462D-BBEA-235A1065074B}" presName="sibTrans" presStyleLbl="sibTrans1D1" presStyleIdx="4" presStyleCnt="5"/>
      <dgm:spPr/>
      <dgm:t>
        <a:bodyPr/>
        <a:lstStyle/>
        <a:p>
          <a:endParaRPr lang="en-US"/>
        </a:p>
      </dgm:t>
    </dgm:pt>
  </dgm:ptLst>
  <dgm:cxnLst>
    <dgm:cxn modelId="{F82329C8-C3B2-4E9B-9033-528488D72705}" srcId="{C7720856-93F0-4CC7-B7FD-2466914A11D4}" destId="{4AF52931-E4CA-4429-AACB-B8747CDB2409}" srcOrd="0" destOrd="0" parTransId="{67B2FC97-2FAE-4EFE-9DEE-E4216C657F35}" sibTransId="{D86AF01C-9CBC-41F8-9354-48CD82BDFDC9}"/>
    <dgm:cxn modelId="{737A58B6-8071-4536-9D96-ABE1B99CE80F}" type="presOf" srcId="{1CEF1965-C516-4C44-BAE3-2FA3F5116930}" destId="{3AE5079A-AD23-432C-8C2B-D42C74445CF1}" srcOrd="0" destOrd="0" presId="urn:microsoft.com/office/officeart/2005/8/layout/cycle6"/>
    <dgm:cxn modelId="{65327CA0-8E7F-47A9-897D-F8599210924B}" type="presOf" srcId="{5D260F18-25D2-4074-87F1-7E78DDA61C58}" destId="{7A450A2D-B85C-4151-8089-16E3859F58B2}" srcOrd="0" destOrd="0" presId="urn:microsoft.com/office/officeart/2005/8/layout/cycle6"/>
    <dgm:cxn modelId="{294EF33E-3211-4BFB-8E01-A386E4361F63}" type="presOf" srcId="{7824F9A8-012F-40A4-A6C5-1D6516ACFC93}" destId="{9F7AE43E-FFE9-4418-96D8-5915AFCC0483}" srcOrd="0" destOrd="0" presId="urn:microsoft.com/office/officeart/2005/8/layout/cycle6"/>
    <dgm:cxn modelId="{BAAB5F4B-6A7C-4910-B46D-457A7AC65E68}" type="presOf" srcId="{51723EA0-F713-4CC6-9041-DC04C0EC84C1}" destId="{DCFB27FC-F0E0-4199-8C85-3A1A34C47213}" srcOrd="0" destOrd="0" presId="urn:microsoft.com/office/officeart/2005/8/layout/cycle6"/>
    <dgm:cxn modelId="{EBCF757B-005D-4A4D-80CB-D801C2E6DE18}" type="presOf" srcId="{81BEB84D-9A77-49C6-9301-B3359FCAC75F}" destId="{0A61A98E-A7F4-44D3-9C3B-736CB1C3D482}" srcOrd="0" destOrd="0" presId="urn:microsoft.com/office/officeart/2005/8/layout/cycle6"/>
    <dgm:cxn modelId="{D3A17C91-E825-4660-AA32-A7628E4A1FEE}" type="presOf" srcId="{DB14C98B-D843-4489-8969-895DADAD2AA3}" destId="{6BCEAEC2-0E74-4245-8545-1B7629D49F8C}" srcOrd="0" destOrd="0" presId="urn:microsoft.com/office/officeart/2005/8/layout/cycle6"/>
    <dgm:cxn modelId="{F077B373-7394-4B82-9831-B12C92A4F046}" srcId="{C7720856-93F0-4CC7-B7FD-2466914A11D4}" destId="{51723EA0-F713-4CC6-9041-DC04C0EC84C1}" srcOrd="4" destOrd="0" parTransId="{60B6AEDE-591A-45B0-9139-4CFFA9D81C1F}" sibTransId="{63CF7B2D-8D3A-462D-BBEA-235A1065074B}"/>
    <dgm:cxn modelId="{420EF6C4-7321-43BE-A2FC-253606B1E06A}" srcId="{C7720856-93F0-4CC7-B7FD-2466914A11D4}" destId="{81BEB84D-9A77-49C6-9301-B3359FCAC75F}" srcOrd="1" destOrd="0" parTransId="{AE4D0D43-0332-4F79-8D35-BCD8C10758AE}" sibTransId="{5D260F18-25D2-4074-87F1-7E78DDA61C58}"/>
    <dgm:cxn modelId="{48BC2EB7-E2FF-4B6B-B123-AC3814AC52CD}" srcId="{C7720856-93F0-4CC7-B7FD-2466914A11D4}" destId="{7824F9A8-012F-40A4-A6C5-1D6516ACFC93}" srcOrd="3" destOrd="0" parTransId="{61ECAF05-FC39-427B-86AD-482F7BEA1674}" sibTransId="{DB14C98B-D843-4489-8969-895DADAD2AA3}"/>
    <dgm:cxn modelId="{2A4F75B9-0226-49CD-9B51-55C7165FF263}" type="presOf" srcId="{D86AF01C-9CBC-41F8-9354-48CD82BDFDC9}" destId="{D60164AD-6484-489F-8837-79DBD1A607E1}" srcOrd="0" destOrd="0" presId="urn:microsoft.com/office/officeart/2005/8/layout/cycle6"/>
    <dgm:cxn modelId="{4402FB1D-7CFB-4860-880A-C4FA4A56C00B}" type="presOf" srcId="{63CF7B2D-8D3A-462D-BBEA-235A1065074B}" destId="{3714BAEC-DD8F-4750-9AF2-48558C583939}" srcOrd="0" destOrd="0" presId="urn:microsoft.com/office/officeart/2005/8/layout/cycle6"/>
    <dgm:cxn modelId="{3BCA701C-2760-41FD-B454-0656E6DD0524}" type="presOf" srcId="{4AF52931-E4CA-4429-AACB-B8747CDB2409}" destId="{2520C409-F810-47A7-8434-424EEC2D1CBF}" srcOrd="0" destOrd="0" presId="urn:microsoft.com/office/officeart/2005/8/layout/cycle6"/>
    <dgm:cxn modelId="{0C2CD09A-334E-4E2C-B163-995900A2741A}" type="presOf" srcId="{BFF9359E-E9B1-4B73-BACC-2C7988765B16}" destId="{4A678D3A-2486-4688-85D3-5E600A05EF0D}" srcOrd="0" destOrd="0" presId="urn:microsoft.com/office/officeart/2005/8/layout/cycle6"/>
    <dgm:cxn modelId="{516EC545-1971-48B3-978C-4756FCDCCFD9}" srcId="{C7720856-93F0-4CC7-B7FD-2466914A11D4}" destId="{BFF9359E-E9B1-4B73-BACC-2C7988765B16}" srcOrd="2" destOrd="0" parTransId="{6E0A40FA-1B79-4089-8B9A-3BA22865FE4E}" sibTransId="{1CEF1965-C516-4C44-BAE3-2FA3F5116930}"/>
    <dgm:cxn modelId="{D50CA57C-05F9-4424-A423-D190E1A8EDAE}" type="presOf" srcId="{C7720856-93F0-4CC7-B7FD-2466914A11D4}" destId="{0915AB36-16AD-48B2-9FF1-38AFE0B5DB17}" srcOrd="0" destOrd="0" presId="urn:microsoft.com/office/officeart/2005/8/layout/cycle6"/>
    <dgm:cxn modelId="{BCE717C9-AB93-4685-8878-512D05206D6B}" type="presParOf" srcId="{0915AB36-16AD-48B2-9FF1-38AFE0B5DB17}" destId="{2520C409-F810-47A7-8434-424EEC2D1CBF}" srcOrd="0" destOrd="0" presId="urn:microsoft.com/office/officeart/2005/8/layout/cycle6"/>
    <dgm:cxn modelId="{D54D9037-59E9-48F2-899E-641C4710E0B1}" type="presParOf" srcId="{0915AB36-16AD-48B2-9FF1-38AFE0B5DB17}" destId="{261486C1-D736-42D9-AE11-E1BF8336F6FC}" srcOrd="1" destOrd="0" presId="urn:microsoft.com/office/officeart/2005/8/layout/cycle6"/>
    <dgm:cxn modelId="{5EFA2855-2A1E-44BF-B759-A35C21362C39}" type="presParOf" srcId="{0915AB36-16AD-48B2-9FF1-38AFE0B5DB17}" destId="{D60164AD-6484-489F-8837-79DBD1A607E1}" srcOrd="2" destOrd="0" presId="urn:microsoft.com/office/officeart/2005/8/layout/cycle6"/>
    <dgm:cxn modelId="{6989BC22-5C75-4C1D-82E4-21CD8D08EF4C}" type="presParOf" srcId="{0915AB36-16AD-48B2-9FF1-38AFE0B5DB17}" destId="{0A61A98E-A7F4-44D3-9C3B-736CB1C3D482}" srcOrd="3" destOrd="0" presId="urn:microsoft.com/office/officeart/2005/8/layout/cycle6"/>
    <dgm:cxn modelId="{70109F8C-93B0-4D4F-A8F5-6D39AD429A9A}" type="presParOf" srcId="{0915AB36-16AD-48B2-9FF1-38AFE0B5DB17}" destId="{4493D638-99CF-4891-BCA1-A42E33B9625A}" srcOrd="4" destOrd="0" presId="urn:microsoft.com/office/officeart/2005/8/layout/cycle6"/>
    <dgm:cxn modelId="{9262350A-067F-4338-9F86-262EB7E3A5D7}" type="presParOf" srcId="{0915AB36-16AD-48B2-9FF1-38AFE0B5DB17}" destId="{7A450A2D-B85C-4151-8089-16E3859F58B2}" srcOrd="5" destOrd="0" presId="urn:microsoft.com/office/officeart/2005/8/layout/cycle6"/>
    <dgm:cxn modelId="{4274F9FA-6BE4-43AF-A503-34D350E64335}" type="presParOf" srcId="{0915AB36-16AD-48B2-9FF1-38AFE0B5DB17}" destId="{4A678D3A-2486-4688-85D3-5E600A05EF0D}" srcOrd="6" destOrd="0" presId="urn:microsoft.com/office/officeart/2005/8/layout/cycle6"/>
    <dgm:cxn modelId="{38EF7D18-5154-4557-A550-E90B11008A15}" type="presParOf" srcId="{0915AB36-16AD-48B2-9FF1-38AFE0B5DB17}" destId="{BA775CE5-7B48-4A5E-81C5-0877B8B0E157}" srcOrd="7" destOrd="0" presId="urn:microsoft.com/office/officeart/2005/8/layout/cycle6"/>
    <dgm:cxn modelId="{3D695500-BF33-4BDB-9427-F64CA82B0BE5}" type="presParOf" srcId="{0915AB36-16AD-48B2-9FF1-38AFE0B5DB17}" destId="{3AE5079A-AD23-432C-8C2B-D42C74445CF1}" srcOrd="8" destOrd="0" presId="urn:microsoft.com/office/officeart/2005/8/layout/cycle6"/>
    <dgm:cxn modelId="{0C32C1CF-9A60-4ED3-959C-B21FE1650EF3}" type="presParOf" srcId="{0915AB36-16AD-48B2-9FF1-38AFE0B5DB17}" destId="{9F7AE43E-FFE9-4418-96D8-5915AFCC0483}" srcOrd="9" destOrd="0" presId="urn:microsoft.com/office/officeart/2005/8/layout/cycle6"/>
    <dgm:cxn modelId="{A90D41FB-455D-42F2-8E4A-53CA685A281D}" type="presParOf" srcId="{0915AB36-16AD-48B2-9FF1-38AFE0B5DB17}" destId="{27DDA88A-7FCA-4991-9068-1C522A53CD91}" srcOrd="10" destOrd="0" presId="urn:microsoft.com/office/officeart/2005/8/layout/cycle6"/>
    <dgm:cxn modelId="{8E457CEA-1D91-49E6-9CB6-94E21C260155}" type="presParOf" srcId="{0915AB36-16AD-48B2-9FF1-38AFE0B5DB17}" destId="{6BCEAEC2-0E74-4245-8545-1B7629D49F8C}" srcOrd="11" destOrd="0" presId="urn:microsoft.com/office/officeart/2005/8/layout/cycle6"/>
    <dgm:cxn modelId="{8008A0EB-D9C7-40AC-930B-900F1CCF2FFA}" type="presParOf" srcId="{0915AB36-16AD-48B2-9FF1-38AFE0B5DB17}" destId="{DCFB27FC-F0E0-4199-8C85-3A1A34C47213}" srcOrd="12" destOrd="0" presId="urn:microsoft.com/office/officeart/2005/8/layout/cycle6"/>
    <dgm:cxn modelId="{785DF039-7A70-4DBF-80C8-308C960FA3C3}" type="presParOf" srcId="{0915AB36-16AD-48B2-9FF1-38AFE0B5DB17}" destId="{B034D0BE-29F0-4CFB-9AEC-148FD7458837}" srcOrd="13" destOrd="0" presId="urn:microsoft.com/office/officeart/2005/8/layout/cycle6"/>
    <dgm:cxn modelId="{2D72753D-0C2C-421B-A95A-5BC14C355CF0}" type="presParOf" srcId="{0915AB36-16AD-48B2-9FF1-38AFE0B5DB17}" destId="{3714BAEC-DD8F-4750-9AF2-48558C583939}" srcOrd="14" destOrd="0" presId="urn:microsoft.com/office/officeart/2005/8/layout/cycle6"/>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0C409-F810-47A7-8434-424EEC2D1CBF}">
      <dsp:nvSpPr>
        <dsp:cNvPr id="0" name=""/>
        <dsp:cNvSpPr/>
      </dsp:nvSpPr>
      <dsp:spPr>
        <a:xfrm>
          <a:off x="2987040" y="-86348"/>
          <a:ext cx="1994262" cy="1226272"/>
        </a:xfrm>
        <a:prstGeom prst="roundRect">
          <a:avLst/>
        </a:prstGeom>
        <a:gradFill rotWithShape="0">
          <a:gsLst>
            <a:gs pos="0">
              <a:schemeClr val="accent2">
                <a:hueOff val="0"/>
                <a:satOff val="0"/>
                <a:lumOff val="0"/>
                <a:alphaOff val="0"/>
                <a:tint val="94000"/>
                <a:satMod val="100000"/>
                <a:lumMod val="108000"/>
              </a:schemeClr>
            </a:gs>
            <a:gs pos="50000">
              <a:schemeClr val="accent2">
                <a:hueOff val="0"/>
                <a:satOff val="0"/>
                <a:lumOff val="0"/>
                <a:alphaOff val="0"/>
                <a:tint val="98000"/>
                <a:shade val="100000"/>
                <a:satMod val="100000"/>
                <a:lumMod val="100000"/>
              </a:schemeClr>
            </a:gs>
            <a:gs pos="100000">
              <a:schemeClr val="accent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defRPr cap="all"/>
          </a:pPr>
          <a:r>
            <a:rPr lang="en-US" sz="1600" b="1" kern="1200" dirty="0" err="1" smtClean="0">
              <a:solidFill>
                <a:schemeClr val="accent2">
                  <a:lumMod val="50000"/>
                </a:schemeClr>
              </a:solidFill>
              <a:effectLst>
                <a:outerShdw blurRad="38100" dist="38100" dir="2700000" algn="tl">
                  <a:srgbClr val="000000">
                    <a:alpha val="43137"/>
                  </a:srgbClr>
                </a:outerShdw>
              </a:effectLst>
            </a:rPr>
            <a:t>Lung_opacity</a:t>
          </a:r>
          <a:endParaRPr lang="en-US" sz="1600" b="1" kern="1200" dirty="0">
            <a:solidFill>
              <a:schemeClr val="tx1"/>
            </a:solidFill>
          </a:endParaRPr>
        </a:p>
      </dsp:txBody>
      <dsp:txXfrm>
        <a:off x="3046902" y="-26486"/>
        <a:ext cx="1874538" cy="1106548"/>
      </dsp:txXfrm>
    </dsp:sp>
    <dsp:sp modelId="{D60164AD-6484-489F-8837-79DBD1A607E1}">
      <dsp:nvSpPr>
        <dsp:cNvPr id="0" name=""/>
        <dsp:cNvSpPr/>
      </dsp:nvSpPr>
      <dsp:spPr>
        <a:xfrm>
          <a:off x="1947991" y="526787"/>
          <a:ext cx="4072360" cy="4072360"/>
        </a:xfrm>
        <a:custGeom>
          <a:avLst/>
          <a:gdLst/>
          <a:ahLst/>
          <a:cxnLst/>
          <a:rect l="0" t="0" r="0" b="0"/>
          <a:pathLst>
            <a:path>
              <a:moveTo>
                <a:pt x="3041491" y="265479"/>
              </a:moveTo>
              <a:arcTo wR="2036180" hR="2036180" stAng="17975138" swAng="1568609"/>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A61A98E-A7F4-44D3-9C3B-736CB1C3D482}">
      <dsp:nvSpPr>
        <dsp:cNvPr id="0" name=""/>
        <dsp:cNvSpPr/>
      </dsp:nvSpPr>
      <dsp:spPr>
        <a:xfrm>
          <a:off x="5136699" y="1424157"/>
          <a:ext cx="1567989" cy="1019193"/>
        </a:xfrm>
        <a:prstGeom prst="roundRect">
          <a:avLst/>
        </a:prstGeom>
        <a:gradFill rotWithShape="0">
          <a:gsLst>
            <a:gs pos="0">
              <a:schemeClr val="accent2">
                <a:hueOff val="-1093548"/>
                <a:satOff val="-2105"/>
                <a:lumOff val="147"/>
                <a:alphaOff val="0"/>
                <a:tint val="94000"/>
                <a:satMod val="100000"/>
                <a:lumMod val="108000"/>
              </a:schemeClr>
            </a:gs>
            <a:gs pos="50000">
              <a:schemeClr val="accent2">
                <a:hueOff val="-1093548"/>
                <a:satOff val="-2105"/>
                <a:lumOff val="147"/>
                <a:alphaOff val="0"/>
                <a:tint val="98000"/>
                <a:shade val="100000"/>
                <a:satMod val="100000"/>
                <a:lumMod val="100000"/>
              </a:schemeClr>
            </a:gs>
            <a:gs pos="100000">
              <a:schemeClr val="accent2">
                <a:hueOff val="-1093548"/>
                <a:satOff val="-2105"/>
                <a:lumOff val="147"/>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defRPr cap="all"/>
          </a:pPr>
          <a:r>
            <a:rPr lang="en-US" sz="1800" b="1" kern="1200" dirty="0" smtClean="0">
              <a:solidFill>
                <a:schemeClr val="tx1"/>
              </a:solidFill>
            </a:rPr>
            <a:t>NORMAL</a:t>
          </a:r>
          <a:endParaRPr lang="en-US" sz="1800" b="1" kern="1200" dirty="0">
            <a:solidFill>
              <a:schemeClr val="tx1"/>
            </a:solidFill>
          </a:endParaRPr>
        </a:p>
      </dsp:txBody>
      <dsp:txXfrm>
        <a:off x="5186452" y="1473910"/>
        <a:ext cx="1468483" cy="919687"/>
      </dsp:txXfrm>
    </dsp:sp>
    <dsp:sp modelId="{7A450A2D-B85C-4151-8089-16E3859F58B2}">
      <dsp:nvSpPr>
        <dsp:cNvPr id="0" name=""/>
        <dsp:cNvSpPr/>
      </dsp:nvSpPr>
      <dsp:spPr>
        <a:xfrm>
          <a:off x="1947991" y="526787"/>
          <a:ext cx="4072360" cy="4072360"/>
        </a:xfrm>
        <a:custGeom>
          <a:avLst/>
          <a:gdLst/>
          <a:ahLst/>
          <a:cxnLst/>
          <a:rect l="0" t="0" r="0" b="0"/>
          <a:pathLst>
            <a:path>
              <a:moveTo>
                <a:pt x="4069515" y="1928568"/>
              </a:moveTo>
              <a:arcTo wR="2036180" hR="2036180" stAng="21418230" swAng="2020227"/>
            </a:path>
          </a:pathLst>
        </a:custGeom>
        <a:noFill/>
        <a:ln w="9525" cap="flat" cmpd="sng" algn="ctr">
          <a:solidFill>
            <a:schemeClr val="accent2">
              <a:hueOff val="-1093548"/>
              <a:satOff val="-2105"/>
              <a:lumOff val="147"/>
              <a:alphaOff val="0"/>
            </a:schemeClr>
          </a:solidFill>
          <a:prstDash val="solid"/>
        </a:ln>
        <a:effectLst/>
      </dsp:spPr>
      <dsp:style>
        <a:lnRef idx="1">
          <a:scrgbClr r="0" g="0" b="0"/>
        </a:lnRef>
        <a:fillRef idx="0">
          <a:scrgbClr r="0" g="0" b="0"/>
        </a:fillRef>
        <a:effectRef idx="0">
          <a:scrgbClr r="0" g="0" b="0"/>
        </a:effectRef>
        <a:fontRef idx="minor"/>
      </dsp:style>
    </dsp:sp>
    <dsp:sp modelId="{4A678D3A-2486-4688-85D3-5E600A05EF0D}">
      <dsp:nvSpPr>
        <dsp:cNvPr id="0" name=""/>
        <dsp:cNvSpPr/>
      </dsp:nvSpPr>
      <dsp:spPr>
        <a:xfrm>
          <a:off x="4074423" y="3611048"/>
          <a:ext cx="2213169" cy="1198448"/>
        </a:xfrm>
        <a:prstGeom prst="roundRect">
          <a:avLst/>
        </a:prstGeom>
        <a:gradFill rotWithShape="0">
          <a:gsLst>
            <a:gs pos="0">
              <a:schemeClr val="accent2">
                <a:hueOff val="-2187096"/>
                <a:satOff val="-4210"/>
                <a:lumOff val="294"/>
                <a:alphaOff val="0"/>
                <a:tint val="94000"/>
                <a:satMod val="100000"/>
                <a:lumMod val="108000"/>
              </a:schemeClr>
            </a:gs>
            <a:gs pos="50000">
              <a:schemeClr val="accent2">
                <a:hueOff val="-2187096"/>
                <a:satOff val="-4210"/>
                <a:lumOff val="294"/>
                <a:alphaOff val="0"/>
                <a:tint val="98000"/>
                <a:shade val="100000"/>
                <a:satMod val="100000"/>
                <a:lumMod val="100000"/>
              </a:schemeClr>
            </a:gs>
            <a:gs pos="100000">
              <a:schemeClr val="accent2">
                <a:hueOff val="-2187096"/>
                <a:satOff val="-4210"/>
                <a:lumOff val="294"/>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defRPr cap="all"/>
          </a:pPr>
          <a:r>
            <a:rPr lang="en-US" sz="1400" b="1" kern="1200" dirty="0" smtClean="0">
              <a:solidFill>
                <a:schemeClr val="tx1"/>
              </a:solidFill>
            </a:rPr>
            <a:t>TURBERCULOSIS</a:t>
          </a:r>
          <a:endParaRPr lang="en-US" sz="1400" b="1" kern="1200" dirty="0">
            <a:solidFill>
              <a:schemeClr val="tx1"/>
            </a:solidFill>
          </a:endParaRPr>
        </a:p>
      </dsp:txBody>
      <dsp:txXfrm>
        <a:off x="4132926" y="3669551"/>
        <a:ext cx="2096163" cy="1081442"/>
      </dsp:txXfrm>
    </dsp:sp>
    <dsp:sp modelId="{3AE5079A-AD23-432C-8C2B-D42C74445CF1}">
      <dsp:nvSpPr>
        <dsp:cNvPr id="0" name=""/>
        <dsp:cNvSpPr/>
      </dsp:nvSpPr>
      <dsp:spPr>
        <a:xfrm>
          <a:off x="1947991" y="526787"/>
          <a:ext cx="4072360" cy="4072360"/>
        </a:xfrm>
        <a:custGeom>
          <a:avLst/>
          <a:gdLst/>
          <a:ahLst/>
          <a:cxnLst/>
          <a:rect l="0" t="0" r="0" b="0"/>
          <a:pathLst>
            <a:path>
              <a:moveTo>
                <a:pt x="2123845" y="4070472"/>
              </a:moveTo>
              <a:arcTo wR="2036180" hR="2036180" stAng="5251947" swAng="428721"/>
            </a:path>
          </a:pathLst>
        </a:custGeom>
        <a:noFill/>
        <a:ln w="9525" cap="flat" cmpd="sng" algn="ctr">
          <a:solidFill>
            <a:schemeClr val="accent2">
              <a:hueOff val="-2187096"/>
              <a:satOff val="-4210"/>
              <a:lumOff val="294"/>
              <a:alphaOff val="0"/>
            </a:schemeClr>
          </a:solidFill>
          <a:prstDash val="solid"/>
        </a:ln>
        <a:effectLst/>
      </dsp:spPr>
      <dsp:style>
        <a:lnRef idx="1">
          <a:scrgbClr r="0" g="0" b="0"/>
        </a:lnRef>
        <a:fillRef idx="0">
          <a:scrgbClr r="0" g="0" b="0"/>
        </a:fillRef>
        <a:effectRef idx="0">
          <a:scrgbClr r="0" g="0" b="0"/>
        </a:effectRef>
        <a:fontRef idx="minor"/>
      </dsp:style>
    </dsp:sp>
    <dsp:sp modelId="{9F7AE43E-FFE9-4418-96D8-5915AFCC0483}">
      <dsp:nvSpPr>
        <dsp:cNvPr id="0" name=""/>
        <dsp:cNvSpPr/>
      </dsp:nvSpPr>
      <dsp:spPr>
        <a:xfrm>
          <a:off x="1759133" y="3558249"/>
          <a:ext cx="2056402" cy="1304047"/>
        </a:xfrm>
        <a:prstGeom prst="roundRect">
          <a:avLst/>
        </a:prstGeom>
        <a:gradFill rotWithShape="0">
          <a:gsLst>
            <a:gs pos="0">
              <a:schemeClr val="accent2">
                <a:hueOff val="-3280644"/>
                <a:satOff val="-6315"/>
                <a:lumOff val="441"/>
                <a:alphaOff val="0"/>
                <a:tint val="94000"/>
                <a:satMod val="100000"/>
                <a:lumMod val="108000"/>
              </a:schemeClr>
            </a:gs>
            <a:gs pos="50000">
              <a:schemeClr val="accent2">
                <a:hueOff val="-3280644"/>
                <a:satOff val="-6315"/>
                <a:lumOff val="441"/>
                <a:alphaOff val="0"/>
                <a:tint val="98000"/>
                <a:shade val="100000"/>
                <a:satMod val="100000"/>
                <a:lumMod val="100000"/>
              </a:schemeClr>
            </a:gs>
            <a:gs pos="100000">
              <a:schemeClr val="accent2">
                <a:hueOff val="-3280644"/>
                <a:satOff val="-6315"/>
                <a:lumOff val="441"/>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defRPr cap="all"/>
          </a:pPr>
          <a:r>
            <a:rPr lang="en-US" sz="1600" b="1" kern="1200" dirty="0" err="1" smtClean="0">
              <a:solidFill>
                <a:schemeClr val="accent2">
                  <a:lumMod val="50000"/>
                </a:schemeClr>
              </a:solidFill>
              <a:effectLst>
                <a:outerShdw blurRad="38100" dist="38100" dir="2700000" algn="tl">
                  <a:srgbClr val="000000">
                    <a:alpha val="43137"/>
                  </a:srgbClr>
                </a:outerShdw>
              </a:effectLst>
            </a:rPr>
            <a:t>viral_Pneumonia</a:t>
          </a:r>
          <a:endParaRPr lang="en-US" sz="1600" b="1" kern="1200" dirty="0">
            <a:solidFill>
              <a:schemeClr val="tx1"/>
            </a:solidFill>
          </a:endParaRPr>
        </a:p>
      </dsp:txBody>
      <dsp:txXfrm>
        <a:off x="1822791" y="3621907"/>
        <a:ext cx="1929086" cy="1176731"/>
      </dsp:txXfrm>
    </dsp:sp>
    <dsp:sp modelId="{6BCEAEC2-0E74-4245-8545-1B7629D49F8C}">
      <dsp:nvSpPr>
        <dsp:cNvPr id="0" name=""/>
        <dsp:cNvSpPr/>
      </dsp:nvSpPr>
      <dsp:spPr>
        <a:xfrm>
          <a:off x="1947991" y="526787"/>
          <a:ext cx="4072360" cy="4072360"/>
        </a:xfrm>
        <a:custGeom>
          <a:avLst/>
          <a:gdLst/>
          <a:ahLst/>
          <a:cxnLst/>
          <a:rect l="0" t="0" r="0" b="0"/>
          <a:pathLst>
            <a:path>
              <a:moveTo>
                <a:pt x="254259" y="3021465"/>
              </a:moveTo>
              <a:arcTo wR="2036180" hR="2036180" stAng="9063618" swAng="1919139"/>
            </a:path>
          </a:pathLst>
        </a:custGeom>
        <a:noFill/>
        <a:ln w="9525" cap="flat" cmpd="sng" algn="ctr">
          <a:solidFill>
            <a:schemeClr val="accent2">
              <a:hueOff val="-3280644"/>
              <a:satOff val="-6315"/>
              <a:lumOff val="441"/>
              <a:alphaOff val="0"/>
            </a:schemeClr>
          </a:solidFill>
          <a:prstDash val="solid"/>
        </a:ln>
        <a:effectLst/>
      </dsp:spPr>
      <dsp:style>
        <a:lnRef idx="1">
          <a:scrgbClr r="0" g="0" b="0"/>
        </a:lnRef>
        <a:fillRef idx="0">
          <a:scrgbClr r="0" g="0" b="0"/>
        </a:fillRef>
        <a:effectRef idx="0">
          <a:scrgbClr r="0" g="0" b="0"/>
        </a:effectRef>
        <a:fontRef idx="minor"/>
      </dsp:style>
    </dsp:sp>
    <dsp:sp modelId="{DCFB27FC-F0E0-4199-8C85-3A1A34C47213}">
      <dsp:nvSpPr>
        <dsp:cNvPr id="0" name=""/>
        <dsp:cNvSpPr/>
      </dsp:nvSpPr>
      <dsp:spPr>
        <a:xfrm>
          <a:off x="1263654" y="1424157"/>
          <a:ext cx="1567989" cy="1019193"/>
        </a:xfrm>
        <a:prstGeom prst="roundRect">
          <a:avLst/>
        </a:prstGeom>
        <a:gradFill rotWithShape="0">
          <a:gsLst>
            <a:gs pos="0">
              <a:schemeClr val="accent2">
                <a:hueOff val="-4374192"/>
                <a:satOff val="-8420"/>
                <a:lumOff val="588"/>
                <a:alphaOff val="0"/>
                <a:tint val="94000"/>
                <a:satMod val="100000"/>
                <a:lumMod val="108000"/>
              </a:schemeClr>
            </a:gs>
            <a:gs pos="50000">
              <a:schemeClr val="accent2">
                <a:hueOff val="-4374192"/>
                <a:satOff val="-8420"/>
                <a:lumOff val="588"/>
                <a:alphaOff val="0"/>
                <a:tint val="98000"/>
                <a:shade val="100000"/>
                <a:satMod val="100000"/>
                <a:lumMod val="100000"/>
              </a:schemeClr>
            </a:gs>
            <a:gs pos="100000">
              <a:schemeClr val="accent2">
                <a:hueOff val="-4374192"/>
                <a:satOff val="-8420"/>
                <a:lumOff val="588"/>
                <a:alphaOff val="0"/>
                <a:shade val="72000"/>
                <a:satMod val="120000"/>
                <a:lumMod val="100000"/>
              </a:schemeClr>
            </a:gs>
          </a:gsLst>
          <a:lin ang="5400000" scaled="0"/>
        </a:gradFill>
        <a:ln>
          <a:noFill/>
        </a:ln>
        <a:effectLst>
          <a:outerShdw blurRad="50800" dist="25400" dir="5400000" rotWithShape="0">
            <a:srgbClr val="000000">
              <a:alpha val="28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defRPr cap="all"/>
          </a:pPr>
          <a:r>
            <a:rPr lang="en-US" sz="1600" b="1" kern="1200" dirty="0" smtClean="0">
              <a:solidFill>
                <a:schemeClr val="tx1"/>
              </a:solidFill>
            </a:rPr>
            <a:t>COVID19</a:t>
          </a:r>
          <a:endParaRPr lang="en-US" sz="1600" b="1" kern="1200" dirty="0">
            <a:solidFill>
              <a:schemeClr val="tx1"/>
            </a:solidFill>
          </a:endParaRPr>
        </a:p>
      </dsp:txBody>
      <dsp:txXfrm>
        <a:off x="1313407" y="1473910"/>
        <a:ext cx="1468483" cy="919687"/>
      </dsp:txXfrm>
    </dsp:sp>
    <dsp:sp modelId="{3714BAEC-DD8F-4750-9AF2-48558C583939}">
      <dsp:nvSpPr>
        <dsp:cNvPr id="0" name=""/>
        <dsp:cNvSpPr/>
      </dsp:nvSpPr>
      <dsp:spPr>
        <a:xfrm>
          <a:off x="1947991" y="526787"/>
          <a:ext cx="4072360" cy="4072360"/>
        </a:xfrm>
        <a:custGeom>
          <a:avLst/>
          <a:gdLst/>
          <a:ahLst/>
          <a:cxnLst/>
          <a:rect l="0" t="0" r="0" b="0"/>
          <a:pathLst>
            <a:path>
              <a:moveTo>
                <a:pt x="353512" y="889594"/>
              </a:moveTo>
              <a:arcTo wR="2036180" hR="2036180" stAng="12856253" swAng="1568609"/>
            </a:path>
          </a:pathLst>
        </a:custGeom>
        <a:noFill/>
        <a:ln w="9525" cap="flat" cmpd="sng" algn="ctr">
          <a:solidFill>
            <a:schemeClr val="accent2">
              <a:hueOff val="-4374192"/>
              <a:satOff val="-8420"/>
              <a:lumOff val="588"/>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AEF700-9B0B-4359-8356-DCE7EE4E4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B9BF05B-06DB-4EC8-B476-CF95F9BD85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3D6361-1E3C-4214-95E1-B8DE93421F8F}" type="datetimeFigureOut">
              <a:rPr lang="en-US" smtClean="0"/>
              <a:t>12/22/2021</a:t>
            </a:fld>
            <a:endParaRPr lang="en-US" dirty="0"/>
          </a:p>
        </p:txBody>
      </p:sp>
      <p:sp>
        <p:nvSpPr>
          <p:cNvPr id="4" name="Footer Placeholder 3">
            <a:extLst>
              <a:ext uri="{FF2B5EF4-FFF2-40B4-BE49-F238E27FC236}">
                <a16:creationId xmlns:a16="http://schemas.microsoft.com/office/drawing/2014/main" id="{6321952E-79CD-4E03-AAEB-C22680419E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3DCA65F-8548-4E36-8331-FD471638BD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CE0281-66A0-46B8-BDE2-AEF0C7453753}" type="slidenum">
              <a:rPr lang="en-US" smtClean="0"/>
              <a:t>‹#›</a:t>
            </a:fld>
            <a:endParaRPr lang="en-US" dirty="0"/>
          </a:p>
        </p:txBody>
      </p:sp>
    </p:spTree>
    <p:extLst>
      <p:ext uri="{BB962C8B-B14F-4D97-AF65-F5344CB8AC3E}">
        <p14:creationId xmlns:p14="http://schemas.microsoft.com/office/powerpoint/2010/main" val="65573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9CFFA-1E2F-4435-8DD6-9B5CC3FF4505}" type="datetimeFigureOut">
              <a:rPr lang="en-US" smtClean="0"/>
              <a:t>12/22/2021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DED1C-4656-4CF8-AD34-DC4A65BB3913}" type="slidenum">
              <a:rPr lang="en-US" smtClean="0"/>
              <a:t>‹#›</a:t>
            </a:fld>
            <a:endParaRPr lang="en-US" dirty="0"/>
          </a:p>
        </p:txBody>
      </p:sp>
    </p:spTree>
    <p:extLst>
      <p:ext uri="{BB962C8B-B14F-4D97-AF65-F5344CB8AC3E}">
        <p14:creationId xmlns:p14="http://schemas.microsoft.com/office/powerpoint/2010/main" val="3895429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1</a:t>
            </a:fld>
            <a:endParaRPr lang="en-US" dirty="0"/>
          </a:p>
        </p:txBody>
      </p:sp>
    </p:spTree>
    <p:extLst>
      <p:ext uri="{BB962C8B-B14F-4D97-AF65-F5344CB8AC3E}">
        <p14:creationId xmlns:p14="http://schemas.microsoft.com/office/powerpoint/2010/main" val="2040842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3</a:t>
            </a:fld>
            <a:endParaRPr lang="en-US" dirty="0"/>
          </a:p>
        </p:txBody>
      </p:sp>
    </p:spTree>
    <p:extLst>
      <p:ext uri="{BB962C8B-B14F-4D97-AF65-F5344CB8AC3E}">
        <p14:creationId xmlns:p14="http://schemas.microsoft.com/office/powerpoint/2010/main" val="3453078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4</a:t>
            </a:fld>
            <a:endParaRPr lang="en-US" dirty="0"/>
          </a:p>
        </p:txBody>
      </p:sp>
    </p:spTree>
    <p:extLst>
      <p:ext uri="{BB962C8B-B14F-4D97-AF65-F5344CB8AC3E}">
        <p14:creationId xmlns:p14="http://schemas.microsoft.com/office/powerpoint/2010/main" val="3891168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9</a:t>
            </a:fld>
            <a:endParaRPr lang="en-US" dirty="0"/>
          </a:p>
        </p:txBody>
      </p:sp>
    </p:spTree>
    <p:extLst>
      <p:ext uri="{BB962C8B-B14F-4D97-AF65-F5344CB8AC3E}">
        <p14:creationId xmlns:p14="http://schemas.microsoft.com/office/powerpoint/2010/main" val="643230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14</a:t>
            </a:fld>
            <a:endParaRPr lang="en-US" dirty="0"/>
          </a:p>
        </p:txBody>
      </p:sp>
    </p:spTree>
    <p:extLst>
      <p:ext uri="{BB962C8B-B14F-4D97-AF65-F5344CB8AC3E}">
        <p14:creationId xmlns:p14="http://schemas.microsoft.com/office/powerpoint/2010/main" val="3929177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40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697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42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1610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213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8399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7418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966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5640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2497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2707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535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164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024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3326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379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518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249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12/22/2021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5226178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70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29.jpe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pn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Data" Target="../diagrams/data1.xml"/><Relationship Id="rId5" Type="http://schemas.openxmlformats.org/officeDocument/2006/relationships/image" Target="../media/image6.jpeg"/><Relationship Id="rId10" Type="http://schemas.microsoft.com/office/2007/relationships/diagramDrawing" Target="../diagrams/drawing1.xml"/><Relationship Id="rId4" Type="http://schemas.openxmlformats.org/officeDocument/2006/relationships/image" Target="../media/image3.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7.jpe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8.svg"/><Relationship Id="rId5" Type="http://schemas.openxmlformats.org/officeDocument/2006/relationships/image" Target="../media/image19.png"/><Relationship Id="rId10" Type="http://schemas.openxmlformats.org/officeDocument/2006/relationships/image" Target="../media/image12.svg"/><Relationship Id="rId4" Type="http://schemas.openxmlformats.org/officeDocument/2006/relationships/image" Target="../media/image18.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391C69-E52F-4DC0-B51A-0DABC54840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C3C7ED6A-DE7F-4002-9699-B659DE5512C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048390FD-448E-4FF2-AEE8-C46960568E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59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Petri Dish">
            <a:extLst>
              <a:ext uri="{FF2B5EF4-FFF2-40B4-BE49-F238E27FC236}">
                <a16:creationId xmlns:a16="http://schemas.microsoft.com/office/drawing/2014/main" id="{D16B27C4-A9C2-4AC4-9DD3-88F63F48E83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357274" y="10"/>
            <a:ext cx="4834726" cy="6857990"/>
          </a:xfrm>
          <a:prstGeom prst="rect">
            <a:avLst/>
          </a:prstGeom>
        </p:spPr>
      </p:pic>
      <p:pic>
        <p:nvPicPr>
          <p:cNvPr id="16" name="Picture 15">
            <a:extLst>
              <a:ext uri="{FF2B5EF4-FFF2-40B4-BE49-F238E27FC236}">
                <a16:creationId xmlns:a16="http://schemas.microsoft.com/office/drawing/2014/main" id="{0BD259F2-A289-4420-B3EB-BBC6A904FC0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BE7596B-F237-47DD-989E-9D8B0B49B4BB}"/>
              </a:ext>
            </a:extLst>
          </p:cNvPr>
          <p:cNvSpPr>
            <a:spLocks noGrp="1"/>
          </p:cNvSpPr>
          <p:nvPr>
            <p:ph type="ctrTitle"/>
          </p:nvPr>
        </p:nvSpPr>
        <p:spPr>
          <a:xfrm>
            <a:off x="217714" y="2063324"/>
            <a:ext cx="7058244" cy="3790951"/>
          </a:xfrm>
        </p:spPr>
        <p:txBody>
          <a:bodyPr>
            <a:normAutofit fontScale="90000"/>
          </a:bodyPr>
          <a:lstStyle/>
          <a:p>
            <a:pPr fontAlgn="base"/>
            <a:r>
              <a:rPr lang="en-US" sz="3200" b="1" dirty="0" smtClean="0"/>
              <a:t/>
            </a:r>
            <a:br>
              <a:rPr lang="en-US" sz="3200" b="1" dirty="0" smtClean="0"/>
            </a:br>
            <a:r>
              <a:rPr lang="en-US" sz="3200" b="1" dirty="0"/>
              <a:t/>
            </a:r>
            <a:br>
              <a:rPr lang="en-US" sz="3200" b="1" dirty="0"/>
            </a:br>
            <a:r>
              <a:rPr lang="en-US" sz="3200" b="1" dirty="0" smtClean="0"/>
              <a:t/>
            </a:r>
            <a:br>
              <a:rPr lang="en-US" sz="3200" b="1" dirty="0" smtClean="0"/>
            </a:br>
            <a:r>
              <a:rPr lang="en-US" sz="3200" b="1" dirty="0"/>
              <a:t/>
            </a:r>
            <a:br>
              <a:rPr lang="en-US" sz="3200" b="1" dirty="0"/>
            </a:br>
            <a:r>
              <a:rPr lang="en-US" sz="3200" b="1" dirty="0" smtClean="0"/>
              <a:t/>
            </a:r>
            <a:br>
              <a:rPr lang="en-US" sz="3200" b="1" dirty="0" smtClean="0"/>
            </a:br>
            <a:r>
              <a:rPr lang="en-US" sz="3200" b="1" dirty="0"/>
              <a:t/>
            </a:r>
            <a:br>
              <a:rPr lang="en-US" sz="3200" b="1" dirty="0"/>
            </a:br>
            <a:r>
              <a:rPr lang="en-US" sz="3200" b="1" dirty="0" smtClean="0"/>
              <a:t/>
            </a:r>
            <a:br>
              <a:rPr lang="en-US" sz="3200" b="1" dirty="0" smtClean="0"/>
            </a:br>
            <a:r>
              <a:rPr lang="en-US" sz="3200" b="1" dirty="0"/>
              <a:t/>
            </a:r>
            <a:br>
              <a:rPr lang="en-US" sz="3200" b="1" dirty="0"/>
            </a:br>
            <a:r>
              <a:rPr lang="en-US" sz="3200" b="1" dirty="0" smtClean="0"/>
              <a:t/>
            </a:r>
            <a:br>
              <a:rPr lang="en-US" sz="3200" b="1" dirty="0" smtClean="0"/>
            </a:br>
            <a:r>
              <a:rPr lang="en-US" sz="3200" b="1" dirty="0"/>
              <a:t/>
            </a:r>
            <a:br>
              <a:rPr lang="en-US" sz="3200" b="1" dirty="0"/>
            </a:br>
            <a:r>
              <a:rPr lang="en-US" sz="3200" b="1" dirty="0" smtClean="0"/>
              <a:t/>
            </a:r>
            <a:br>
              <a:rPr lang="en-US" sz="3200" b="1" dirty="0" smtClean="0"/>
            </a:br>
            <a:r>
              <a:rPr lang="en-US" sz="3200" b="1" dirty="0"/>
              <a:t/>
            </a:r>
            <a:br>
              <a:rPr lang="en-US" sz="3200" b="1" dirty="0"/>
            </a:br>
            <a:r>
              <a:rPr lang="en-US" sz="3200" b="1" dirty="0" smtClean="0"/>
              <a:t/>
            </a:r>
            <a:br>
              <a:rPr lang="en-US" sz="3200" b="1" dirty="0" smtClean="0"/>
            </a:br>
            <a:r>
              <a:rPr lang="en-US" sz="3200" b="1" dirty="0"/>
              <a:t/>
            </a:r>
            <a:br>
              <a:rPr lang="en-US" sz="3200" b="1" dirty="0"/>
            </a:br>
            <a:r>
              <a:rPr lang="en-US" sz="3200" b="1" dirty="0" smtClean="0"/>
              <a:t/>
            </a:r>
            <a:br>
              <a:rPr lang="en-US" sz="3200" b="1" dirty="0" smtClean="0"/>
            </a:br>
            <a:r>
              <a:rPr lang="en-US" sz="3200" b="1" dirty="0"/>
              <a:t/>
            </a:r>
            <a:br>
              <a:rPr lang="en-US" sz="3200" b="1" dirty="0"/>
            </a:br>
            <a:r>
              <a:rPr lang="en-US" sz="3200" b="1" dirty="0" smtClean="0"/>
              <a:t/>
            </a:r>
            <a:br>
              <a:rPr lang="en-US" sz="3200" b="1" dirty="0" smtClean="0"/>
            </a:br>
            <a:r>
              <a:rPr lang="en-US" sz="3200" b="1" dirty="0"/>
              <a:t/>
            </a:r>
            <a:br>
              <a:rPr lang="en-US" sz="3200" b="1" dirty="0"/>
            </a:br>
            <a:r>
              <a:rPr lang="en-US" sz="3200" b="1" dirty="0" smtClean="0"/>
              <a:t/>
            </a:r>
            <a:br>
              <a:rPr lang="en-US" sz="3200" b="1" dirty="0" smtClean="0"/>
            </a:br>
            <a:r>
              <a:rPr lang="en-US" sz="3200" b="1" dirty="0"/>
              <a:t/>
            </a:r>
            <a:br>
              <a:rPr lang="en-US" sz="3200" b="1" dirty="0"/>
            </a:br>
            <a:r>
              <a:rPr lang="en-US" sz="3200" b="1" dirty="0" smtClean="0"/>
              <a:t/>
            </a:r>
            <a:br>
              <a:rPr lang="en-US" sz="3200" b="1" dirty="0" smtClean="0"/>
            </a:br>
            <a:r>
              <a:rPr lang="en-US" sz="3200" b="1" dirty="0"/>
              <a:t/>
            </a:r>
            <a:br>
              <a:rPr lang="en-US" sz="3200" b="1" dirty="0"/>
            </a:br>
            <a:r>
              <a:rPr lang="en-US" sz="3200" b="1" dirty="0" smtClean="0"/>
              <a:t/>
            </a:r>
            <a:br>
              <a:rPr lang="en-US" sz="3200" b="1" dirty="0" smtClean="0"/>
            </a:br>
            <a:r>
              <a:rPr lang="en-US" sz="4000" b="1" dirty="0" smtClean="0">
                <a:solidFill>
                  <a:schemeClr val="accent2">
                    <a:lumMod val="50000"/>
                  </a:schemeClr>
                </a:solidFill>
                <a:effectLst>
                  <a:outerShdw blurRad="38100" dist="38100" dir="2700000" algn="tl">
                    <a:srgbClr val="000000">
                      <a:alpha val="43137"/>
                    </a:srgbClr>
                  </a:outerShdw>
                </a:effectLst>
              </a:rPr>
              <a:t>Chest </a:t>
            </a:r>
            <a:r>
              <a:rPr lang="en-US" sz="4000" b="1" dirty="0">
                <a:solidFill>
                  <a:schemeClr val="accent2">
                    <a:lumMod val="50000"/>
                  </a:schemeClr>
                </a:solidFill>
                <a:effectLst>
                  <a:outerShdw blurRad="38100" dist="38100" dir="2700000" algn="tl">
                    <a:srgbClr val="000000">
                      <a:alpha val="43137"/>
                    </a:srgbClr>
                  </a:outerShdw>
                </a:effectLst>
              </a:rPr>
              <a:t>X-Ray </a:t>
            </a:r>
            <a:r>
              <a:rPr lang="en-US" sz="4000" b="1" dirty="0" smtClean="0">
                <a:solidFill>
                  <a:schemeClr val="accent2">
                    <a:lumMod val="50000"/>
                  </a:schemeClr>
                </a:solidFill>
                <a:effectLst>
                  <a:outerShdw blurRad="38100" dist="38100" dir="2700000" algn="tl">
                    <a:srgbClr val="000000">
                      <a:alpha val="43137"/>
                    </a:srgbClr>
                  </a:outerShdw>
                </a:effectLst>
              </a:rPr>
              <a:t>(viral_Pneumonia,Covid19,</a:t>
            </a:r>
            <a:br>
              <a:rPr lang="en-US" sz="4000" b="1" dirty="0" smtClean="0">
                <a:solidFill>
                  <a:schemeClr val="accent2">
                    <a:lumMod val="50000"/>
                  </a:schemeClr>
                </a:solidFill>
                <a:effectLst>
                  <a:outerShdw blurRad="38100" dist="38100" dir="2700000" algn="tl">
                    <a:srgbClr val="000000">
                      <a:alpha val="43137"/>
                    </a:srgbClr>
                  </a:outerShdw>
                </a:effectLst>
              </a:rPr>
            </a:br>
            <a:r>
              <a:rPr lang="en-US" sz="4000" b="1" dirty="0" smtClean="0">
                <a:solidFill>
                  <a:schemeClr val="accent2">
                    <a:lumMod val="50000"/>
                  </a:schemeClr>
                </a:solidFill>
                <a:effectLst>
                  <a:outerShdw blurRad="38100" dist="38100" dir="2700000" algn="tl">
                    <a:srgbClr val="000000">
                      <a:alpha val="43137"/>
                    </a:srgbClr>
                  </a:outerShdw>
                </a:effectLst>
              </a:rPr>
              <a:t>Normal,</a:t>
            </a:r>
            <a:br>
              <a:rPr lang="en-US" sz="4000" b="1" dirty="0" smtClean="0">
                <a:solidFill>
                  <a:schemeClr val="accent2">
                    <a:lumMod val="50000"/>
                  </a:schemeClr>
                </a:solidFill>
                <a:effectLst>
                  <a:outerShdw blurRad="38100" dist="38100" dir="2700000" algn="tl">
                    <a:srgbClr val="000000">
                      <a:alpha val="43137"/>
                    </a:srgbClr>
                  </a:outerShdw>
                </a:effectLst>
              </a:rPr>
            </a:br>
            <a:r>
              <a:rPr lang="en-US" sz="4000" b="1" dirty="0" smtClean="0">
                <a:solidFill>
                  <a:schemeClr val="accent2">
                    <a:lumMod val="50000"/>
                  </a:schemeClr>
                </a:solidFill>
                <a:effectLst>
                  <a:outerShdw blurRad="38100" dist="38100" dir="2700000" algn="tl">
                    <a:srgbClr val="000000">
                      <a:alpha val="43137"/>
                    </a:srgbClr>
                  </a:outerShdw>
                </a:effectLst>
              </a:rPr>
              <a:t>Tuberculosis, </a:t>
            </a:r>
            <a:r>
              <a:rPr lang="en-US" sz="4000" b="1" dirty="0" err="1" smtClean="0">
                <a:solidFill>
                  <a:schemeClr val="accent2">
                    <a:lumMod val="50000"/>
                  </a:schemeClr>
                </a:solidFill>
                <a:effectLst>
                  <a:outerShdw blurRad="38100" dist="38100" dir="2700000" algn="tl">
                    <a:srgbClr val="000000">
                      <a:alpha val="43137"/>
                    </a:srgbClr>
                  </a:outerShdw>
                </a:effectLst>
              </a:rPr>
              <a:t>Lung_opacity</a:t>
            </a:r>
            <a:r>
              <a:rPr lang="en-US" sz="4000" b="1" dirty="0" smtClean="0">
                <a:solidFill>
                  <a:schemeClr val="accent2">
                    <a:lumMod val="50000"/>
                  </a:schemeClr>
                </a:solidFill>
                <a:effectLst>
                  <a:outerShdw blurRad="38100" dist="38100" dir="2700000" algn="tl">
                    <a:srgbClr val="000000">
                      <a:alpha val="43137"/>
                    </a:srgbClr>
                  </a:outerShdw>
                </a:effectLst>
              </a:rPr>
              <a:t>)</a:t>
            </a:r>
            <a:r>
              <a:rPr lang="en-US" sz="3200" b="1" dirty="0" smtClean="0"/>
              <a:t/>
            </a:r>
            <a:br>
              <a:rPr lang="en-US" sz="3200" b="1" dirty="0" smtClean="0"/>
            </a:br>
            <a:r>
              <a:rPr lang="en-US" sz="3200" b="1" dirty="0"/>
              <a:t/>
            </a:r>
            <a:br>
              <a:rPr lang="en-US" sz="3200" b="1" dirty="0"/>
            </a:br>
            <a:r>
              <a:rPr lang="en-US" b="1" dirty="0"/>
              <a:t/>
            </a:r>
            <a:br>
              <a:rPr lang="en-US" b="1" dirty="0"/>
            </a:br>
            <a:r>
              <a:rPr lang="en-US" dirty="0"/>
              <a:t/>
            </a:r>
            <a:br>
              <a:rPr lang="en-US" dirty="0"/>
            </a:br>
            <a:endParaRPr lang="en-US" dirty="0">
              <a:solidFill>
                <a:schemeClr val="tx1">
                  <a:lumMod val="65000"/>
                  <a:lumOff val="35000"/>
                </a:schemeClr>
              </a:solidFill>
            </a:endParaRPr>
          </a:p>
        </p:txBody>
      </p:sp>
      <p:sp>
        <p:nvSpPr>
          <p:cNvPr id="4" name="TextBox 3"/>
          <p:cNvSpPr txBox="1"/>
          <p:nvPr/>
        </p:nvSpPr>
        <p:spPr>
          <a:xfrm flipH="1">
            <a:off x="85722" y="5438777"/>
            <a:ext cx="4695825" cy="830997"/>
          </a:xfrm>
          <a:prstGeom prst="rect">
            <a:avLst/>
          </a:prstGeom>
          <a:noFill/>
        </p:spPr>
        <p:txBody>
          <a:bodyPr wrap="square" rtlCol="0">
            <a:spAutoFit/>
          </a:bodyPr>
          <a:lstStyle/>
          <a:p>
            <a:pPr lvl="0"/>
            <a:r>
              <a:rPr lang="en-US" sz="2400" dirty="0">
                <a:solidFill>
                  <a:schemeClr val="accent6">
                    <a:lumMod val="75000"/>
                  </a:schemeClr>
                </a:solidFill>
                <a:effectLst>
                  <a:outerShdw blurRad="38100" dist="38100" dir="2700000" algn="tl">
                    <a:srgbClr val="000000">
                      <a:alpha val="43137"/>
                    </a:srgbClr>
                  </a:outerShdw>
                </a:effectLst>
              </a:rPr>
              <a:t>By </a:t>
            </a:r>
            <a:r>
              <a:rPr lang="en-US" sz="2400" dirty="0" err="1">
                <a:solidFill>
                  <a:schemeClr val="accent6">
                    <a:lumMod val="75000"/>
                  </a:schemeClr>
                </a:solidFill>
                <a:effectLst>
                  <a:outerShdw blurRad="38100" dist="38100" dir="2700000" algn="tl">
                    <a:srgbClr val="000000">
                      <a:alpha val="43137"/>
                    </a:srgbClr>
                  </a:outerShdw>
                </a:effectLst>
              </a:rPr>
              <a:t>Zamzam</a:t>
            </a:r>
            <a:r>
              <a:rPr lang="en-US" sz="2400" dirty="0">
                <a:solidFill>
                  <a:schemeClr val="accent6">
                    <a:lumMod val="75000"/>
                  </a:schemeClr>
                </a:solidFill>
                <a:effectLst>
                  <a:outerShdw blurRad="38100" dist="38100" dir="2700000" algn="tl">
                    <a:srgbClr val="000000">
                      <a:alpha val="43137"/>
                    </a:srgbClr>
                  </a:outerShdw>
                </a:effectLst>
              </a:rPr>
              <a:t> Alsarayrah</a:t>
            </a:r>
          </a:p>
          <a:p>
            <a:pPr lvl="0"/>
            <a:r>
              <a:rPr lang="en-US" sz="2400" dirty="0">
                <a:solidFill>
                  <a:schemeClr val="accent6">
                    <a:lumMod val="75000"/>
                  </a:schemeClr>
                </a:solidFill>
                <a:effectLst>
                  <a:outerShdw blurRad="38100" dist="38100" dir="2700000" algn="tl">
                    <a:srgbClr val="000000">
                      <a:alpha val="43137"/>
                    </a:srgbClr>
                  </a:outerShdw>
                </a:effectLst>
              </a:rPr>
              <a:t>Data Scientist </a:t>
            </a:r>
            <a:r>
              <a:rPr lang="en-US" sz="2400" b="1" dirty="0">
                <a:solidFill>
                  <a:schemeClr val="accent6">
                    <a:lumMod val="75000"/>
                  </a:schemeClr>
                </a:solidFill>
                <a:effectLst>
                  <a:outerShdw blurRad="38100" dist="38100" dir="2700000" algn="tl">
                    <a:srgbClr val="000000">
                      <a:alpha val="43137"/>
                    </a:srgbClr>
                  </a:outerShdw>
                </a:effectLst>
              </a:rPr>
              <a:t>|</a:t>
            </a:r>
            <a:r>
              <a:rPr lang="en-US" sz="2400" dirty="0">
                <a:solidFill>
                  <a:schemeClr val="accent6">
                    <a:lumMod val="75000"/>
                  </a:schemeClr>
                </a:solidFill>
                <a:effectLst>
                  <a:outerShdw blurRad="38100" dist="38100" dir="2700000" algn="tl">
                    <a:srgbClr val="000000">
                      <a:alpha val="43137"/>
                    </a:srgbClr>
                  </a:outerShdw>
                </a:effectLst>
              </a:rPr>
              <a:t> General Assembly</a:t>
            </a:r>
          </a:p>
        </p:txBody>
      </p:sp>
    </p:spTree>
    <p:extLst>
      <p:ext uri="{BB962C8B-B14F-4D97-AF65-F5344CB8AC3E}">
        <p14:creationId xmlns:p14="http://schemas.microsoft.com/office/powerpoint/2010/main" val="264202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27217" y="0"/>
            <a:ext cx="6511835" cy="923330"/>
          </a:xfrm>
          <a:prstGeom prst="rect">
            <a:avLst/>
          </a:prstGeom>
          <a:noFill/>
        </p:spPr>
        <p:txBody>
          <a:bodyPr wrap="square" rtlCol="0">
            <a:spAutoFit/>
          </a:bodyPr>
          <a:lstStyle/>
          <a:p>
            <a:pPr algn="ctr"/>
            <a:r>
              <a:rPr lang="en-US" b="1" dirty="0"/>
              <a:t>Base Model :</a:t>
            </a:r>
          </a:p>
          <a:p>
            <a:pPr algn="ctr"/>
            <a:r>
              <a:rPr lang="en-US" b="1" dirty="0"/>
              <a:t>convolutional neural networks (cnn) </a:t>
            </a:r>
          </a:p>
          <a:p>
            <a:pPr algn="ctr"/>
            <a:endParaRPr lang="en-US" dirty="0"/>
          </a:p>
        </p:txBody>
      </p:sp>
      <p:sp>
        <p:nvSpPr>
          <p:cNvPr id="6" name="TextBox 5"/>
          <p:cNvSpPr txBox="1"/>
          <p:nvPr/>
        </p:nvSpPr>
        <p:spPr>
          <a:xfrm>
            <a:off x="346165" y="580807"/>
            <a:ext cx="11377749" cy="1107996"/>
          </a:xfrm>
          <a:prstGeom prst="rect">
            <a:avLst/>
          </a:prstGeom>
          <a:noFill/>
        </p:spPr>
        <p:txBody>
          <a:bodyPr wrap="square" rtlCol="0">
            <a:spAutoFit/>
          </a:bodyPr>
          <a:lstStyle/>
          <a:p>
            <a:r>
              <a:rPr lang="en-US" sz="1600" dirty="0"/>
              <a:t>For the base model we are going to input the image to a simple CNN with the structure of 2 CNN layers, 2 Maxpooling, 2 fully connected dense layers with </a:t>
            </a:r>
            <a:r>
              <a:rPr lang="en-US" sz="1600" dirty="0" err="1"/>
              <a:t>relue</a:t>
            </a:r>
            <a:r>
              <a:rPr lang="en-US" sz="1600" dirty="0"/>
              <a:t> activation and Droop out with P =0.2. The classification will be done using the final dense layer with softmax activation function</a:t>
            </a:r>
            <a:r>
              <a:rPr lang="en-US" sz="1600" dirty="0" smtClean="0"/>
              <a:t>.</a:t>
            </a:r>
          </a:p>
          <a:p>
            <a:endParaRPr lang="en-US" dirty="0"/>
          </a:p>
        </p:txBody>
      </p:sp>
      <p:pic>
        <p:nvPicPr>
          <p:cNvPr id="7" name="Picture 6"/>
          <p:cNvPicPr>
            <a:picLocks noChangeAspect="1"/>
          </p:cNvPicPr>
          <p:nvPr/>
        </p:nvPicPr>
        <p:blipFill>
          <a:blip r:embed="rId2"/>
          <a:stretch>
            <a:fillRect/>
          </a:stretch>
        </p:blipFill>
        <p:spPr>
          <a:xfrm>
            <a:off x="4970418" y="1593669"/>
            <a:ext cx="7156268" cy="51728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2" y="1357547"/>
            <a:ext cx="4807130" cy="2870134"/>
          </a:xfrm>
          <a:prstGeom prst="rect">
            <a:avLst/>
          </a:prstGeom>
        </p:spPr>
      </p:pic>
      <p:sp>
        <p:nvSpPr>
          <p:cNvPr id="2" name="Rounded Rectangle 1"/>
          <p:cNvSpPr/>
          <p:nvPr/>
        </p:nvSpPr>
        <p:spPr>
          <a:xfrm>
            <a:off x="627018" y="4302034"/>
            <a:ext cx="3474720" cy="10189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5">
                    <a:lumMod val="60000"/>
                    <a:lumOff val="40000"/>
                  </a:schemeClr>
                </a:solidFill>
              </a:rPr>
              <a:t>Loss</a:t>
            </a:r>
            <a:r>
              <a:rPr lang="en-US" sz="1600" b="1" dirty="0" smtClean="0"/>
              <a:t> = </a:t>
            </a:r>
            <a:r>
              <a:rPr lang="en-US" sz="1600" b="1" dirty="0" smtClean="0">
                <a:solidFill>
                  <a:schemeClr val="tx2">
                    <a:lumMod val="75000"/>
                  </a:schemeClr>
                </a:solidFill>
              </a:rPr>
              <a:t>.189</a:t>
            </a:r>
          </a:p>
          <a:p>
            <a:pPr algn="ctr"/>
            <a:r>
              <a:rPr lang="en-US" sz="1600" b="1" dirty="0" smtClean="0">
                <a:solidFill>
                  <a:schemeClr val="accent5">
                    <a:lumMod val="60000"/>
                    <a:lumOff val="40000"/>
                  </a:schemeClr>
                </a:solidFill>
              </a:rPr>
              <a:t>Accuracy</a:t>
            </a:r>
            <a:r>
              <a:rPr lang="en-US" sz="1600" b="1" dirty="0" smtClean="0"/>
              <a:t> = </a:t>
            </a:r>
            <a:r>
              <a:rPr lang="en-US" sz="1600" b="1" dirty="0" smtClean="0">
                <a:solidFill>
                  <a:schemeClr val="tx2">
                    <a:lumMod val="75000"/>
                  </a:schemeClr>
                </a:solidFill>
              </a:rPr>
              <a:t>.93</a:t>
            </a:r>
          </a:p>
          <a:p>
            <a:pPr algn="ctr"/>
            <a:r>
              <a:rPr lang="en-US" sz="1600" b="1" dirty="0" err="1" smtClean="0">
                <a:solidFill>
                  <a:schemeClr val="accent5">
                    <a:lumMod val="60000"/>
                    <a:lumOff val="40000"/>
                  </a:schemeClr>
                </a:solidFill>
              </a:rPr>
              <a:t>Val_loss</a:t>
            </a:r>
            <a:r>
              <a:rPr lang="en-US" sz="1600" b="1" dirty="0" smtClean="0"/>
              <a:t> = </a:t>
            </a:r>
            <a:r>
              <a:rPr lang="en-US" sz="1600" b="1" dirty="0" smtClean="0">
                <a:solidFill>
                  <a:schemeClr val="tx2">
                    <a:lumMod val="75000"/>
                  </a:schemeClr>
                </a:solidFill>
              </a:rPr>
              <a:t>.64</a:t>
            </a:r>
          </a:p>
          <a:p>
            <a:pPr algn="ctr"/>
            <a:r>
              <a:rPr lang="en-US" sz="1600" b="1" dirty="0" err="1" smtClean="0">
                <a:solidFill>
                  <a:schemeClr val="accent5">
                    <a:lumMod val="60000"/>
                    <a:lumOff val="40000"/>
                  </a:schemeClr>
                </a:solidFill>
              </a:rPr>
              <a:t>Val_accuracy</a:t>
            </a:r>
            <a:r>
              <a:rPr lang="en-US" sz="1600" b="1" dirty="0" smtClean="0"/>
              <a:t> = </a:t>
            </a:r>
            <a:r>
              <a:rPr lang="en-US" sz="1600" b="1" dirty="0" smtClean="0">
                <a:solidFill>
                  <a:schemeClr val="tx2">
                    <a:lumMod val="75000"/>
                  </a:schemeClr>
                </a:solidFill>
              </a:rPr>
              <a:t>.80</a:t>
            </a:r>
            <a:endParaRPr lang="en-US" sz="1600" b="1" dirty="0">
              <a:solidFill>
                <a:schemeClr val="tx2">
                  <a:lumMod val="75000"/>
                </a:schemeClr>
              </a:solidFill>
            </a:endParaRPr>
          </a:p>
        </p:txBody>
      </p:sp>
      <p:sp>
        <p:nvSpPr>
          <p:cNvPr id="3" name="TextBox 2"/>
          <p:cNvSpPr txBox="1"/>
          <p:nvPr/>
        </p:nvSpPr>
        <p:spPr>
          <a:xfrm>
            <a:off x="346165" y="5817326"/>
            <a:ext cx="3973286" cy="923330"/>
          </a:xfrm>
          <a:prstGeom prst="rect">
            <a:avLst/>
          </a:prstGeom>
          <a:noFill/>
        </p:spPr>
        <p:txBody>
          <a:bodyPr wrap="square" rtlCol="0">
            <a:spAutoFit/>
          </a:bodyPr>
          <a:lstStyle/>
          <a:p>
            <a:r>
              <a:rPr lang="en-US" dirty="0" smtClean="0"/>
              <a:t>Loss should be as minimum as possible (near 0) and the loss and validation loss should be near to each other</a:t>
            </a:r>
            <a:endParaRPr lang="en-US" dirty="0"/>
          </a:p>
        </p:txBody>
      </p:sp>
    </p:spTree>
    <p:extLst>
      <p:ext uri="{BB962C8B-B14F-4D97-AF65-F5344CB8AC3E}">
        <p14:creationId xmlns:p14="http://schemas.microsoft.com/office/powerpoint/2010/main" val="4214896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58783"/>
            <a:ext cx="10364451" cy="672737"/>
          </a:xfrm>
        </p:spPr>
        <p:txBody>
          <a:bodyPr>
            <a:normAutofit/>
          </a:bodyPr>
          <a:lstStyle/>
          <a:p>
            <a:r>
              <a:rPr lang="en-US" sz="2400" b="1" dirty="0"/>
              <a:t>Transfer learning via feature extraction: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9366" y="1345396"/>
            <a:ext cx="4839789" cy="3551075"/>
          </a:xfrm>
          <a:prstGeom prst="rect">
            <a:avLst/>
          </a:prstGeom>
        </p:spPr>
      </p:pic>
      <p:sp>
        <p:nvSpPr>
          <p:cNvPr id="5" name="TextBox 4"/>
          <p:cNvSpPr txBox="1"/>
          <p:nvPr/>
        </p:nvSpPr>
        <p:spPr>
          <a:xfrm>
            <a:off x="7221584" y="5135879"/>
            <a:ext cx="4970416" cy="923330"/>
          </a:xfrm>
          <a:prstGeom prst="rect">
            <a:avLst/>
          </a:prstGeom>
          <a:noFill/>
        </p:spPr>
        <p:txBody>
          <a:bodyPr wrap="square" rtlCol="0">
            <a:spAutoFit/>
          </a:bodyPr>
          <a:lstStyle/>
          <a:p>
            <a:r>
              <a:rPr lang="en-US" dirty="0" smtClean="0"/>
              <a:t>As </a:t>
            </a:r>
            <a:r>
              <a:rPr lang="en-US" dirty="0"/>
              <a:t>seen from the plot above the used number of components is sufficient  to explain more than 90% of the variance in the train images</a:t>
            </a:r>
            <a:r>
              <a:rPr lang="en-US" dirty="0" smtClean="0"/>
              <a:t>.</a:t>
            </a:r>
            <a:endParaRPr lang="en-US" dirty="0"/>
          </a:p>
        </p:txBody>
      </p:sp>
      <p:sp>
        <p:nvSpPr>
          <p:cNvPr id="6" name="Oval 5"/>
          <p:cNvSpPr/>
          <p:nvPr/>
        </p:nvSpPr>
        <p:spPr>
          <a:xfrm>
            <a:off x="1359626" y="1015171"/>
            <a:ext cx="3553724" cy="697736"/>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schemeClr val="tx1"/>
                </a:solidFill>
                <a:effectLst>
                  <a:outerShdw blurRad="38100" dist="38100" dir="2700000" algn="tl">
                    <a:srgbClr val="000000">
                      <a:alpha val="43137"/>
                    </a:srgbClr>
                  </a:outerShdw>
                </a:effectLst>
              </a:rPr>
              <a:t>Pca</a:t>
            </a:r>
            <a:r>
              <a:rPr lang="en-US" sz="3200" b="1" dirty="0" smtClean="0">
                <a:solidFill>
                  <a:schemeClr val="tx1"/>
                </a:solidFill>
                <a:effectLst>
                  <a:outerShdw blurRad="38100" dist="38100" dir="2700000" algn="tl">
                    <a:srgbClr val="000000">
                      <a:alpha val="43137"/>
                    </a:srgbClr>
                  </a:outerShdw>
                </a:effectLst>
              </a:rPr>
              <a:t> &amp; vgg16</a:t>
            </a:r>
            <a:endParaRPr lang="en-US" sz="3200" b="1" dirty="0">
              <a:solidFill>
                <a:schemeClr val="tx1"/>
              </a:solidFill>
              <a:effectLst>
                <a:outerShdw blurRad="38100" dist="38100" dir="2700000" algn="tl">
                  <a:srgbClr val="000000">
                    <a:alpha val="43137"/>
                  </a:srgbClr>
                </a:outerShdw>
              </a:effectLst>
            </a:endParaRPr>
          </a:p>
        </p:txBody>
      </p:sp>
      <p:sp>
        <p:nvSpPr>
          <p:cNvPr id="3" name="Rectangle 2"/>
          <p:cNvSpPr/>
          <p:nvPr/>
        </p:nvSpPr>
        <p:spPr>
          <a:xfrm>
            <a:off x="279301" y="1996558"/>
            <a:ext cx="6096000" cy="4247317"/>
          </a:xfrm>
          <a:prstGeom prst="rect">
            <a:avLst/>
          </a:prstGeom>
        </p:spPr>
        <p:txBody>
          <a:bodyPr>
            <a:spAutoFit/>
          </a:bodyPr>
          <a:lstStyle/>
          <a:p>
            <a:r>
              <a:rPr lang="en-US" b="1" dirty="0">
                <a:solidFill>
                  <a:srgbClr val="000000"/>
                </a:solidFill>
                <a:effectLst>
                  <a:outerShdw blurRad="38100" dist="38100" dir="2700000" algn="tl">
                    <a:srgbClr val="000000">
                      <a:alpha val="43137"/>
                    </a:srgbClr>
                  </a:outerShdw>
                </a:effectLst>
                <a:latin typeface="Helvetica Neue"/>
              </a:rPr>
              <a:t>We used two different techniques for feature extraction. One using PCA and the other using pre-trained CNN (VGG16). We input the images to the feature extractor, the output is the features of each image, then these feature used as an input to a classification technique to classify the image</a:t>
            </a:r>
            <a:r>
              <a:rPr lang="en-US" b="1" dirty="0" smtClean="0">
                <a:solidFill>
                  <a:srgbClr val="000000"/>
                </a:solidFill>
                <a:effectLst>
                  <a:outerShdw blurRad="38100" dist="38100" dir="2700000" algn="tl">
                    <a:srgbClr val="000000">
                      <a:alpha val="43137"/>
                    </a:srgbClr>
                  </a:outerShdw>
                </a:effectLst>
                <a:latin typeface="Helvetica Neue"/>
              </a:rPr>
              <a:t>.</a:t>
            </a:r>
          </a:p>
          <a:p>
            <a:endParaRPr lang="en-US" b="1" dirty="0">
              <a:solidFill>
                <a:srgbClr val="000000"/>
              </a:solidFill>
              <a:effectLst>
                <a:outerShdw blurRad="38100" dist="38100" dir="2700000" algn="tl">
                  <a:srgbClr val="000000">
                    <a:alpha val="43137"/>
                  </a:srgbClr>
                </a:outerShdw>
              </a:effectLst>
              <a:latin typeface="Helvetica Neue"/>
            </a:endParaRPr>
          </a:p>
          <a:p>
            <a:endParaRPr lang="en-US" b="1" dirty="0" smtClean="0">
              <a:solidFill>
                <a:srgbClr val="000000"/>
              </a:solidFill>
              <a:effectLst>
                <a:outerShdw blurRad="38100" dist="38100" dir="2700000" algn="tl">
                  <a:srgbClr val="000000">
                    <a:alpha val="43137"/>
                  </a:srgbClr>
                </a:outerShdw>
              </a:effectLst>
              <a:latin typeface="Helvetica Neue"/>
            </a:endParaRPr>
          </a:p>
          <a:p>
            <a:endParaRPr lang="en-US" b="1" dirty="0">
              <a:solidFill>
                <a:srgbClr val="000000"/>
              </a:solidFill>
              <a:effectLst>
                <a:outerShdw blurRad="38100" dist="38100" dir="2700000" algn="tl">
                  <a:srgbClr val="000000">
                    <a:alpha val="43137"/>
                  </a:srgbClr>
                </a:outerShdw>
              </a:effectLst>
              <a:latin typeface="Helvetica Neue"/>
            </a:endParaRPr>
          </a:p>
          <a:p>
            <a:endParaRPr lang="en-US" b="1" dirty="0" smtClean="0">
              <a:solidFill>
                <a:srgbClr val="000000"/>
              </a:solidFill>
              <a:effectLst>
                <a:outerShdw blurRad="38100" dist="38100" dir="2700000" algn="tl">
                  <a:srgbClr val="000000">
                    <a:alpha val="43137"/>
                  </a:srgbClr>
                </a:outerShdw>
              </a:effectLst>
              <a:latin typeface="Helvetica Neue"/>
            </a:endParaRPr>
          </a:p>
          <a:p>
            <a:r>
              <a:rPr lang="en-US" b="1" dirty="0" smtClean="0">
                <a:solidFill>
                  <a:srgbClr val="000000"/>
                </a:solidFill>
                <a:effectLst>
                  <a:outerShdw blurRad="38100" dist="38100" dir="2700000" algn="tl">
                    <a:srgbClr val="000000">
                      <a:alpha val="43137"/>
                    </a:srgbClr>
                  </a:outerShdw>
                </a:effectLst>
                <a:latin typeface="Helvetica Neue"/>
              </a:rPr>
              <a:t>And after that u</a:t>
            </a:r>
            <a:r>
              <a:rPr lang="en-US" dirty="0" smtClean="0"/>
              <a:t>sing </a:t>
            </a:r>
            <a:r>
              <a:rPr lang="en-US" dirty="0"/>
              <a:t>logistic regression and random forest models with multi class output. We used Random-search with both model to help with </a:t>
            </a:r>
            <a:r>
              <a:rPr lang="en-US" dirty="0" err="1" smtClean="0"/>
              <a:t>truning</a:t>
            </a:r>
            <a:r>
              <a:rPr lang="en-US" dirty="0" smtClean="0"/>
              <a:t> </a:t>
            </a:r>
            <a:r>
              <a:rPr lang="en-US" dirty="0"/>
              <a:t>the hyperparamters. We fed these models with the extracted features from the PCA and the VGG16.</a:t>
            </a:r>
            <a:endParaRPr lang="en-US" b="1" dirty="0">
              <a:effectLst>
                <a:outerShdw blurRad="38100" dist="38100" dir="2700000" algn="tl">
                  <a:srgbClr val="000000">
                    <a:alpha val="43137"/>
                  </a:srgbClr>
                </a:outerShdw>
              </a:effectLst>
            </a:endParaRPr>
          </a:p>
        </p:txBody>
      </p:sp>
      <p:sp>
        <p:nvSpPr>
          <p:cNvPr id="7" name="Oval 6"/>
          <p:cNvSpPr/>
          <p:nvPr/>
        </p:nvSpPr>
        <p:spPr>
          <a:xfrm>
            <a:off x="1018903" y="3860636"/>
            <a:ext cx="3841569" cy="697736"/>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effectLst>
                  <a:outerShdw blurRad="38100" dist="38100" dir="2700000" algn="tl">
                    <a:srgbClr val="000000">
                      <a:alpha val="43137"/>
                    </a:srgbClr>
                  </a:outerShdw>
                </a:effectLst>
              </a:rPr>
              <a:t>Logistic &amp; RFC</a:t>
            </a:r>
            <a:endParaRPr lang="en-US" sz="3200"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84897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649" y="130838"/>
            <a:ext cx="10364451" cy="670352"/>
          </a:xfrm>
        </p:spPr>
        <p:txBody>
          <a:bodyPr>
            <a:noAutofit/>
          </a:bodyPr>
          <a:lstStyle/>
          <a:p>
            <a:r>
              <a:rPr lang="en-US" sz="4400" b="1" dirty="0" smtClean="0">
                <a:effectLst>
                  <a:outerShdw blurRad="38100" dist="38100" dir="2700000" algn="tl">
                    <a:srgbClr val="000000">
                      <a:alpha val="43137"/>
                    </a:srgbClr>
                  </a:outerShdw>
                </a:effectLst>
              </a:rPr>
              <a:t>Results</a:t>
            </a:r>
            <a:r>
              <a:rPr lang="en-US" sz="4400" b="1" dirty="0">
                <a:effectLst>
                  <a:outerShdw blurRad="38100" dist="38100" dir="2700000" algn="tl">
                    <a:srgbClr val="000000">
                      <a:alpha val="43137"/>
                    </a:srgbClr>
                  </a:outerShdw>
                </a:effectLst>
              </a:rPr>
              <a:t>:</a:t>
            </a:r>
            <a:endParaRPr lang="en-US" sz="4400" b="1" dirty="0">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259" y="1022112"/>
            <a:ext cx="5821237" cy="3053499"/>
          </a:xfrm>
          <a:prstGeom prst="rect">
            <a:avLst/>
          </a:prstGeom>
        </p:spPr>
      </p:pic>
      <p:sp>
        <p:nvSpPr>
          <p:cNvPr id="6" name="TextBox 5"/>
          <p:cNvSpPr txBox="1"/>
          <p:nvPr/>
        </p:nvSpPr>
        <p:spPr>
          <a:xfrm>
            <a:off x="6348549" y="1079863"/>
            <a:ext cx="5538651" cy="4708981"/>
          </a:xfrm>
          <a:prstGeom prst="rect">
            <a:avLst/>
          </a:prstGeom>
          <a:noFill/>
        </p:spPr>
        <p:txBody>
          <a:bodyPr wrap="square" rtlCol="0">
            <a:spAutoFit/>
          </a:bodyPr>
          <a:lstStyle/>
          <a:p>
            <a:r>
              <a:rPr lang="en-US" sz="2000" b="1" dirty="0"/>
              <a:t>From the table above </a:t>
            </a:r>
            <a:r>
              <a:rPr lang="en-US" sz="2000" b="1" dirty="0" smtClean="0"/>
              <a:t>which </a:t>
            </a:r>
            <a:r>
              <a:rPr lang="en-US" sz="2000" b="1" dirty="0"/>
              <a:t>shows the train and test accuracy for the different models we have applied, we can see that all of them has an </a:t>
            </a:r>
            <a:r>
              <a:rPr lang="en-US" sz="2000" b="1" dirty="0" err="1"/>
              <a:t>overfit</a:t>
            </a:r>
            <a:r>
              <a:rPr lang="en-US" sz="2000" b="1" dirty="0"/>
              <a:t>. The one with the best performance among them is the vgg16 with logistic regression, it has a 1 train accuracy and 0.91 test accuracy. If we would pick one model from the above model we will pick the vgg16 with logistic regression. We can notice that the PCA for feature extraction and then apply simple classification models didn’t work well. Even though the features extracted using the PCA covers almost more than 90% of the variance on the images, it didn’t do well in the classification. The base model we have did good work compare to the other models.</a:t>
            </a:r>
            <a:endParaRPr lang="en-US" sz="2000" b="1" dirty="0"/>
          </a:p>
        </p:txBody>
      </p:sp>
      <p:pic>
        <p:nvPicPr>
          <p:cNvPr id="7" name="Picture 6"/>
          <p:cNvPicPr>
            <a:picLocks noChangeAspect="1"/>
          </p:cNvPicPr>
          <p:nvPr/>
        </p:nvPicPr>
        <p:blipFill>
          <a:blip r:embed="rId3"/>
          <a:stretch>
            <a:fillRect/>
          </a:stretch>
        </p:blipFill>
        <p:spPr>
          <a:xfrm>
            <a:off x="152842" y="4275909"/>
            <a:ext cx="5838654" cy="247807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553076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87592"/>
            <a:ext cx="10364451" cy="740020"/>
          </a:xfrm>
        </p:spPr>
        <p:txBody>
          <a:bodyPr/>
          <a:lstStyle/>
          <a:p>
            <a:r>
              <a:rPr lang="en-US" dirty="0"/>
              <a:t>Conclusion &amp; Recommendation</a:t>
            </a:r>
          </a:p>
        </p:txBody>
      </p:sp>
      <p:sp>
        <p:nvSpPr>
          <p:cNvPr id="4" name="TextBox 3"/>
          <p:cNvSpPr txBox="1"/>
          <p:nvPr/>
        </p:nvSpPr>
        <p:spPr>
          <a:xfrm>
            <a:off x="130629" y="1175657"/>
            <a:ext cx="11861074" cy="4524315"/>
          </a:xfrm>
          <a:prstGeom prst="rect">
            <a:avLst/>
          </a:prstGeom>
          <a:noFill/>
        </p:spPr>
        <p:txBody>
          <a:bodyPr wrap="square" rtlCol="0">
            <a:spAutoFit/>
          </a:bodyPr>
          <a:lstStyle/>
          <a:p>
            <a:r>
              <a:rPr lang="en-US" b="1" dirty="0" smtClean="0"/>
              <a:t>Conclusion: </a:t>
            </a:r>
            <a:r>
              <a:rPr lang="en-US" dirty="0" smtClean="0"/>
              <a:t>The </a:t>
            </a:r>
            <a:r>
              <a:rPr lang="en-US" dirty="0"/>
              <a:t>features extracted by the PCA can’t do well with the classification</a:t>
            </a:r>
          </a:p>
          <a:p>
            <a:r>
              <a:rPr lang="en-US" dirty="0"/>
              <a:t>VGG feature extractor did well but still has </a:t>
            </a:r>
            <a:r>
              <a:rPr lang="en-US" dirty="0" err="1"/>
              <a:t>overfit</a:t>
            </a:r>
            <a:endParaRPr lang="en-US" dirty="0"/>
          </a:p>
          <a:p>
            <a:r>
              <a:rPr lang="en-US" dirty="0"/>
              <a:t>For our problem and data, logistic regression is better than random forest classifier</a:t>
            </a:r>
          </a:p>
          <a:p>
            <a:r>
              <a:rPr lang="en-US" dirty="0"/>
              <a:t>The base model did well and model with PCA features extractor could not get performance better than the base model</a:t>
            </a:r>
            <a:r>
              <a:rPr lang="en-US" dirty="0" smtClean="0"/>
              <a:t>.</a:t>
            </a:r>
          </a:p>
          <a:p>
            <a:endParaRPr lang="en-US" dirty="0"/>
          </a:p>
          <a:p>
            <a:r>
              <a:rPr lang="en-US" b="1" dirty="0" smtClean="0"/>
              <a:t>Recommendation:</a:t>
            </a:r>
          </a:p>
          <a:p>
            <a:r>
              <a:rPr lang="en-US" dirty="0"/>
              <a:t>- Do More error analysis such that the precision and recall and check what class did confused with the COVID-19 more to work </a:t>
            </a:r>
            <a:r>
              <a:rPr lang="en-US" dirty="0" smtClean="0"/>
              <a:t>on </a:t>
            </a:r>
            <a:r>
              <a:rPr lang="en-US" dirty="0"/>
              <a:t>this class.</a:t>
            </a:r>
          </a:p>
          <a:p>
            <a:r>
              <a:rPr lang="en-US" dirty="0"/>
              <a:t>- Try to get the human level error (the percentage of error that the doctor can do while classify these x-ray) and compare it with the best model we have to work more on it.</a:t>
            </a:r>
          </a:p>
          <a:p>
            <a:r>
              <a:rPr lang="en-US" dirty="0"/>
              <a:t>- Try to get more data for the test so the model will have more data to test on and improve </a:t>
            </a:r>
            <a:r>
              <a:rPr lang="en-US" dirty="0" smtClean="0"/>
              <a:t>the </a:t>
            </a:r>
            <a:r>
              <a:rPr lang="en-US" dirty="0"/>
              <a:t>performance.</a:t>
            </a:r>
          </a:p>
          <a:p>
            <a:r>
              <a:rPr lang="en-US" dirty="0"/>
              <a:t>- Use NN after the VGG feature extractor with overfitting solution such as drop out and regularization</a:t>
            </a:r>
          </a:p>
          <a:p>
            <a:r>
              <a:rPr lang="en-US" dirty="0"/>
              <a:t>- Do some images augmentation to increase the train and test data</a:t>
            </a:r>
          </a:p>
          <a:p>
            <a:r>
              <a:rPr lang="en-US" dirty="0"/>
              <a:t>- Use more powerful computer with better storage to be able to run the model faster as we are working with images data </a:t>
            </a:r>
            <a:r>
              <a:rPr lang="en-US" dirty="0" smtClean="0"/>
              <a:t>which </a:t>
            </a:r>
            <a:r>
              <a:rPr lang="en-US" dirty="0"/>
              <a:t>has large size.</a:t>
            </a:r>
            <a:endParaRPr lang="en-US" dirty="0" smtClean="0"/>
          </a:p>
          <a:p>
            <a:endParaRPr lang="en-US" dirty="0"/>
          </a:p>
        </p:txBody>
      </p:sp>
      <p:pic>
        <p:nvPicPr>
          <p:cNvPr id="6" name="Picture 5"/>
          <p:cNvPicPr>
            <a:picLocks noChangeAspect="1"/>
          </p:cNvPicPr>
          <p:nvPr/>
        </p:nvPicPr>
        <p:blipFill>
          <a:blip r:embed="rId2"/>
          <a:stretch>
            <a:fillRect/>
          </a:stretch>
        </p:blipFill>
        <p:spPr>
          <a:xfrm>
            <a:off x="4415246" y="5164182"/>
            <a:ext cx="7576457" cy="1603874"/>
          </a:xfrm>
          <a:prstGeom prst="rect">
            <a:avLst/>
          </a:prstGeom>
          <a:ln>
            <a:noFill/>
          </a:ln>
          <a:effectLst>
            <a:softEdge rad="112500"/>
          </a:effectLst>
        </p:spPr>
      </p:pic>
    </p:spTree>
    <p:extLst>
      <p:ext uri="{BB962C8B-B14F-4D97-AF65-F5344CB8AC3E}">
        <p14:creationId xmlns:p14="http://schemas.microsoft.com/office/powerpoint/2010/main" val="2696915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6"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a:extLst>
              <a:ext uri="{FF2B5EF4-FFF2-40B4-BE49-F238E27FC236}">
                <a16:creationId xmlns:a16="http://schemas.microsoft.com/office/drawing/2014/main" id="{CAD20AEA-7CAF-4A83-BE2E-EAF010B8B7F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0" name="Rectangle 49">
            <a:extLst>
              <a:ext uri="{FF2B5EF4-FFF2-40B4-BE49-F238E27FC236}">
                <a16:creationId xmlns:a16="http://schemas.microsoft.com/office/drawing/2014/main" id="{2255CADE-DCE0-447F-B290-2AE78E5E55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2">
            <a:extLst>
              <a:ext uri="{FF2B5EF4-FFF2-40B4-BE49-F238E27FC236}">
                <a16:creationId xmlns:a16="http://schemas.microsoft.com/office/drawing/2014/main" id="{240987D2-7FAC-4B65-A97B-0EAADE73BB32}"/>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Placeholder 5" descr="Science Lab">
            <a:extLst>
              <a:ext uri="{FF2B5EF4-FFF2-40B4-BE49-F238E27FC236}">
                <a16:creationId xmlns:a16="http://schemas.microsoft.com/office/drawing/2014/main" id="{2543122C-30CE-4CD2-B15E-CA20AE39CC4D}"/>
              </a:ext>
            </a:extLst>
          </p:cNvPr>
          <p:cNvPicPr>
            <a:picLocks noGrp="1" noChangeAspect="1"/>
          </p:cNvPicPr>
          <p:nvPr>
            <p:ph type="pic" idx="1"/>
          </p:nvPr>
        </p:nvPicPr>
        <p:blipFill rotWithShape="1">
          <a:blip r:embed="rId5" cstate="email">
            <a:extLst>
              <a:ext uri="{28A0092B-C50C-407E-A947-70E740481C1C}">
                <a14:useLocalDpi xmlns:a14="http://schemas.microsoft.com/office/drawing/2010/main"/>
              </a:ext>
            </a:extLst>
          </a:blip>
          <a:srcRect l="7364" r="2" b="2"/>
          <a:stretch/>
        </p:blipFill>
        <p:spPr>
          <a:xfrm>
            <a:off x="8860" y="10"/>
            <a:ext cx="6924201" cy="6857990"/>
          </a:xfrm>
          <a:prstGeom prst="rect">
            <a:avLst/>
          </a:prstGeom>
        </p:spPr>
      </p:pic>
      <p:sp>
        <p:nvSpPr>
          <p:cNvPr id="54" name="Rectangle 53">
            <a:extLst>
              <a:ext uri="{FF2B5EF4-FFF2-40B4-BE49-F238E27FC236}">
                <a16:creationId xmlns:a16="http://schemas.microsoft.com/office/drawing/2014/main" id="{4245587C-701C-48A1-9B6B-10C3DF81A8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3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 name="Picture 55">
            <a:extLst>
              <a:ext uri="{FF2B5EF4-FFF2-40B4-BE49-F238E27FC236}">
                <a16:creationId xmlns:a16="http://schemas.microsoft.com/office/drawing/2014/main" id="{2E5CF545-7AAF-4A13-8871-089E929E850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2" name="Title 1">
            <a:extLst>
              <a:ext uri="{FF2B5EF4-FFF2-40B4-BE49-F238E27FC236}">
                <a16:creationId xmlns:a16="http://schemas.microsoft.com/office/drawing/2014/main" id="{12B77B0A-41A1-428C-897D-2AEE4B4A56BD}"/>
              </a:ext>
            </a:extLst>
          </p:cNvPr>
          <p:cNvSpPr>
            <a:spLocks noGrp="1"/>
          </p:cNvSpPr>
          <p:nvPr>
            <p:ph type="title"/>
          </p:nvPr>
        </p:nvSpPr>
        <p:spPr>
          <a:xfrm>
            <a:off x="7577459" y="2736849"/>
            <a:ext cx="3707844" cy="1645556"/>
          </a:xfrm>
        </p:spPr>
        <p:txBody>
          <a:bodyPr vert="horz" lIns="91440" tIns="45720" rIns="91440" bIns="45720" rtlCol="0" anchor="b">
            <a:normAutofit/>
          </a:bodyPr>
          <a:lstStyle/>
          <a:p>
            <a:r>
              <a:rPr lang="en-US" sz="4800" dirty="0"/>
              <a:t>Contact </a:t>
            </a:r>
            <a:r>
              <a:rPr lang="en-US" sz="4800" dirty="0" smtClean="0"/>
              <a:t>me</a:t>
            </a:r>
            <a:endParaRPr lang="en-US" sz="4800" dirty="0"/>
          </a:p>
        </p:txBody>
      </p:sp>
      <p:sp>
        <p:nvSpPr>
          <p:cNvPr id="4" name="Text Placeholder 3">
            <a:extLst>
              <a:ext uri="{FF2B5EF4-FFF2-40B4-BE49-F238E27FC236}">
                <a16:creationId xmlns:a16="http://schemas.microsoft.com/office/drawing/2014/main" id="{038BA689-20E2-4C6E-9788-5A871F3D197B}"/>
              </a:ext>
            </a:extLst>
          </p:cNvPr>
          <p:cNvSpPr>
            <a:spLocks noGrp="1"/>
          </p:cNvSpPr>
          <p:nvPr>
            <p:ph type="body" sz="half" idx="2"/>
          </p:nvPr>
        </p:nvSpPr>
        <p:spPr>
          <a:xfrm>
            <a:off x="7687642" y="4281705"/>
            <a:ext cx="3487479" cy="789172"/>
          </a:xfrm>
        </p:spPr>
        <p:txBody>
          <a:bodyPr vert="horz" lIns="91440" tIns="45720" rIns="91440" bIns="45720" rtlCol="0">
            <a:normAutofit fontScale="92500"/>
          </a:bodyPr>
          <a:lstStyle/>
          <a:p>
            <a:r>
              <a:rPr lang="en-US" sz="2200" dirty="0" smtClean="0">
                <a:solidFill>
                  <a:schemeClr val="bg1">
                    <a:lumMod val="50000"/>
                  </a:schemeClr>
                </a:solidFill>
              </a:rPr>
              <a:t>Zamzam.sar@yahoo.com</a:t>
            </a:r>
            <a:endParaRPr lang="en-US" sz="2200" dirty="0">
              <a:solidFill>
                <a:schemeClr val="bg1">
                  <a:lumMod val="50000"/>
                </a:schemeClr>
              </a:solidFill>
            </a:endParaRPr>
          </a:p>
        </p:txBody>
      </p:sp>
      <p:sp>
        <p:nvSpPr>
          <p:cNvPr id="3" name="TextBox 2"/>
          <p:cNvSpPr txBox="1"/>
          <p:nvPr/>
        </p:nvSpPr>
        <p:spPr>
          <a:xfrm>
            <a:off x="8196944" y="2494582"/>
            <a:ext cx="2978178" cy="584775"/>
          </a:xfrm>
          <a:prstGeom prst="rect">
            <a:avLst/>
          </a:prstGeom>
          <a:noFill/>
        </p:spPr>
        <p:txBody>
          <a:bodyPr wrap="square" rtlCol="0">
            <a:spAutoFit/>
          </a:bodyPr>
          <a:lstStyle/>
          <a:p>
            <a:r>
              <a:rPr lang="en-US" sz="3200" dirty="0" smtClean="0"/>
              <a:t>Any Question ?</a:t>
            </a:r>
            <a:endParaRPr lang="en-US" sz="3200" dirty="0"/>
          </a:p>
        </p:txBody>
      </p:sp>
    </p:spTree>
    <p:extLst>
      <p:ext uri="{BB962C8B-B14F-4D97-AF65-F5344CB8AC3E}">
        <p14:creationId xmlns:p14="http://schemas.microsoft.com/office/powerpoint/2010/main" val="2984610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181" y="26124"/>
            <a:ext cx="10364451" cy="857250"/>
          </a:xfrm>
        </p:spPr>
        <p:txBody>
          <a:bodyPr>
            <a:normAutofit/>
          </a:bodyPr>
          <a:lstStyle/>
          <a:p>
            <a:r>
              <a:rPr lang="en-US" sz="3200" b="1" dirty="0">
                <a:solidFill>
                  <a:schemeClr val="accent2">
                    <a:lumMod val="75000"/>
                  </a:schemeClr>
                </a:solidFill>
                <a:effectLst>
                  <a:outerShdw blurRad="38100" dist="38100" dir="2700000" algn="tl">
                    <a:srgbClr val="000000">
                      <a:alpha val="43137"/>
                    </a:srgbClr>
                  </a:outerShdw>
                </a:effectLst>
                <a:latin typeface="Bahnschrift Light" panose="020B0502040204020203" pitchFamily="34" charset="0"/>
              </a:rPr>
              <a:t>Problem statement:</a:t>
            </a:r>
          </a:p>
        </p:txBody>
      </p:sp>
      <p:sp>
        <p:nvSpPr>
          <p:cNvPr id="3" name="Content Placeholder 2"/>
          <p:cNvSpPr>
            <a:spLocks noGrp="1"/>
          </p:cNvSpPr>
          <p:nvPr>
            <p:ph sz="quarter" idx="13"/>
          </p:nvPr>
        </p:nvSpPr>
        <p:spPr>
          <a:xfrm>
            <a:off x="209005" y="883374"/>
            <a:ext cx="11619411" cy="5721532"/>
          </a:xfrm>
        </p:spPr>
        <p:txBody>
          <a:bodyPr>
            <a:normAutofit/>
          </a:bodyPr>
          <a:lstStyle/>
          <a:p>
            <a:pPr marL="0" indent="0">
              <a:buNone/>
            </a:pPr>
            <a:r>
              <a:rPr lang="en-US" b="1" dirty="0"/>
              <a:t>The global pandemic of coronavirus disease 2019 (COVID-19) has resulted in an increased demand for testing, diagnosis, and treatment. So the chest X-ray radiography (CXR) is a fast, effective, and affordable test that identifies the possible COVID-19-related pneumonia. We are going to check if we can diagnose the chest disease based on the X_RAY by using machine learning method</a:t>
            </a:r>
            <a:r>
              <a:rPr lang="en-US" b="1" dirty="0" smtClean="0"/>
              <a:t>. One </a:t>
            </a:r>
            <a:r>
              <a:rPr lang="en-US" b="1" dirty="0"/>
              <a:t>main goal is the covid-19, we are going to test different machine learning models and their ability to diagnose the covid-19 chest-ray among other 4 different chest diseases.</a:t>
            </a:r>
            <a:endParaRPr lang="en-US" dirty="0" smtClean="0">
              <a:solidFill>
                <a:schemeClr val="accent6">
                  <a:lumMod val="50000"/>
                </a:schemeClr>
              </a:solidFill>
            </a:endParaRPr>
          </a:p>
          <a:p>
            <a:pPr marL="0" indent="0">
              <a:buNone/>
            </a:pPr>
            <a:endParaRPr lang="en-US" dirty="0">
              <a:solidFill>
                <a:schemeClr val="accent6">
                  <a:lumMod val="50000"/>
                </a:schemeClr>
              </a:solidFill>
            </a:endParaRPr>
          </a:p>
          <a:p>
            <a:pPr marL="0" indent="0">
              <a:buNone/>
            </a:pPr>
            <a:endParaRPr lang="en-US" dirty="0">
              <a:solidFill>
                <a:schemeClr val="accent6">
                  <a:lumMod val="50000"/>
                </a:schemeClr>
              </a:solidFill>
            </a:endParaRPr>
          </a:p>
          <a:p>
            <a:pPr marL="0" indent="0">
              <a:buNone/>
            </a:pPr>
            <a:endParaRPr lang="en-US" dirty="0" smtClean="0">
              <a:solidFill>
                <a:schemeClr val="accent6">
                  <a:lumMod val="50000"/>
                </a:schemeClr>
              </a:solidFill>
            </a:endParaRPr>
          </a:p>
          <a:p>
            <a:pPr marL="0" indent="0">
              <a:buNone/>
            </a:pPr>
            <a:endParaRPr lang="en-US" dirty="0" smtClean="0">
              <a:solidFill>
                <a:schemeClr val="accent6">
                  <a:lumMod val="50000"/>
                </a:schemeClr>
              </a:solidFill>
            </a:endParaRPr>
          </a:p>
          <a:p>
            <a:pPr marL="0" indent="0">
              <a:buNone/>
            </a:pPr>
            <a:endParaRPr lang="en-US" dirty="0" smtClean="0">
              <a:solidFill>
                <a:schemeClr val="accent6">
                  <a:lumMod val="50000"/>
                </a:schemeClr>
              </a:solidFill>
            </a:endParaRPr>
          </a:p>
          <a:p>
            <a:pPr marL="0" indent="0">
              <a:buNone/>
            </a:pPr>
            <a:r>
              <a:rPr lang="en-US" dirty="0" smtClean="0">
                <a:solidFill>
                  <a:schemeClr val="accent6">
                    <a:lumMod val="50000"/>
                  </a:schemeClr>
                </a:solidFill>
              </a:rPr>
              <a:t>Source</a:t>
            </a:r>
            <a:r>
              <a:rPr lang="en-US" dirty="0">
                <a:solidFill>
                  <a:schemeClr val="accent6">
                    <a:lumMod val="50000"/>
                  </a:schemeClr>
                </a:solidFill>
              </a:rPr>
              <a:t>: https://dataverse.harvard.edu/file.xhtml?fileId=5210381&amp;version=5.0</a:t>
            </a:r>
            <a:endParaRPr lang="en-US" dirty="0" smtClean="0">
              <a:solidFill>
                <a:schemeClr val="accent6">
                  <a:lumMod val="5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1715" y="3533503"/>
            <a:ext cx="6139542" cy="2214153"/>
          </a:xfrm>
          <a:prstGeom prst="rect">
            <a:avLst/>
          </a:prstGeom>
          <a:ln>
            <a:noFill/>
          </a:ln>
          <a:effectLst>
            <a:softEdge rad="112500"/>
          </a:effectLst>
        </p:spPr>
      </p:pic>
    </p:spTree>
    <p:extLst>
      <p:ext uri="{BB962C8B-B14F-4D97-AF65-F5344CB8AC3E}">
        <p14:creationId xmlns:p14="http://schemas.microsoft.com/office/powerpoint/2010/main" val="598711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2"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5F86BEAF-FD24-4827-AD37-6785EBC9C2A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useBgFill="1">
        <p:nvSpPr>
          <p:cNvPr id="26" name="Rectangle 25">
            <a:extLst>
              <a:ext uri="{FF2B5EF4-FFF2-40B4-BE49-F238E27FC236}">
                <a16:creationId xmlns:a16="http://schemas.microsoft.com/office/drawing/2014/main" id="{DC3B8C6B-63CA-4384-8059-2036BE5202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2">
            <a:extLst>
              <a:ext uri="{FF2B5EF4-FFF2-40B4-BE49-F238E27FC236}">
                <a16:creationId xmlns:a16="http://schemas.microsoft.com/office/drawing/2014/main" id="{F5B52056-26AD-4841-8A16-C1D9E3C0993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descr="Formula">
            <a:extLst>
              <a:ext uri="{FF2B5EF4-FFF2-40B4-BE49-F238E27FC236}">
                <a16:creationId xmlns:a16="http://schemas.microsoft.com/office/drawing/2014/main" id="{29B78601-F415-4A48-AB86-2F6B81FA9136}"/>
              </a:ext>
            </a:extLst>
          </p:cNvPr>
          <p:cNvPicPr>
            <a:picLocks noGrp="1" noChangeAspect="1"/>
          </p:cNvPicPr>
          <p:nvPr>
            <p:ph sz="quarter" idx="13"/>
          </p:nvPr>
        </p:nvPicPr>
        <p:blipFill rotWithShape="1">
          <a:blip r:embed="rId5" cstate="email">
            <a:extLst>
              <a:ext uri="{28A0092B-C50C-407E-A947-70E740481C1C}">
                <a14:useLocalDpi xmlns:a14="http://schemas.microsoft.com/office/drawing/2010/main"/>
              </a:ext>
            </a:extLst>
          </a:blip>
          <a:srcRect b="-2"/>
          <a:stretch/>
        </p:blipFill>
        <p:spPr>
          <a:xfrm>
            <a:off x="20" y="10"/>
            <a:ext cx="4024741" cy="6857990"/>
          </a:xfrm>
          <a:prstGeom prst="rect">
            <a:avLst/>
          </a:prstGeom>
        </p:spPr>
      </p:pic>
      <p:sp>
        <p:nvSpPr>
          <p:cNvPr id="30" name="Rectangle 29">
            <a:extLst>
              <a:ext uri="{FF2B5EF4-FFF2-40B4-BE49-F238E27FC236}">
                <a16:creationId xmlns:a16="http://schemas.microsoft.com/office/drawing/2014/main" id="{C71B03AA-C0EB-4104-84F8-E1AB8BFBEF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47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31">
            <a:extLst>
              <a:ext uri="{FF2B5EF4-FFF2-40B4-BE49-F238E27FC236}">
                <a16:creationId xmlns:a16="http://schemas.microsoft.com/office/drawing/2014/main" id="{09C2B723-6C2F-49DE-A429-50BDFD1ADB4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58B2B72-EB44-4428-96AA-8636E4A4ADFD}"/>
              </a:ext>
            </a:extLst>
          </p:cNvPr>
          <p:cNvSpPr>
            <a:spLocks noGrp="1"/>
          </p:cNvSpPr>
          <p:nvPr>
            <p:ph type="title"/>
          </p:nvPr>
        </p:nvSpPr>
        <p:spPr>
          <a:xfrm>
            <a:off x="4545956" y="219854"/>
            <a:ext cx="6672886" cy="797328"/>
          </a:xfrm>
        </p:spPr>
        <p:txBody>
          <a:bodyPr vert="horz" lIns="91440" tIns="45720" rIns="91440" bIns="45720" rtlCol="0" anchor="ctr">
            <a:normAutofit fontScale="90000"/>
          </a:bodyPr>
          <a:lstStyle/>
          <a:p>
            <a:pPr algn="l"/>
            <a:r>
              <a:rPr lang="en-US" sz="6000" dirty="0" smtClean="0">
                <a:solidFill>
                  <a:schemeClr val="accent6">
                    <a:lumMod val="50000"/>
                  </a:schemeClr>
                </a:solidFill>
                <a:effectLst>
                  <a:outerShdw blurRad="38100" dist="38100" dir="2700000" algn="tl">
                    <a:srgbClr val="000000">
                      <a:alpha val="43137"/>
                    </a:srgbClr>
                  </a:outerShdw>
                </a:effectLst>
                <a:latin typeface="Aldhabi" panose="01000000000000000000" pitchFamily="2" charset="-78"/>
                <a:cs typeface="Aldhabi" panose="01000000000000000000" pitchFamily="2" charset="-78"/>
              </a:rPr>
              <a:t>Dataset :</a:t>
            </a:r>
            <a:endParaRPr lang="en-US" sz="4400" dirty="0">
              <a:solidFill>
                <a:schemeClr val="accent6">
                  <a:lumMod val="50000"/>
                </a:schemeClr>
              </a:solidFill>
              <a:effectLst>
                <a:outerShdw blurRad="38100" dist="38100" dir="2700000" algn="tl">
                  <a:srgbClr val="000000">
                    <a:alpha val="43137"/>
                  </a:srgbClr>
                </a:outerShdw>
              </a:effectLst>
              <a:latin typeface="Aldhabi" panose="01000000000000000000" pitchFamily="2" charset="-78"/>
              <a:cs typeface="Aldhabi" panose="01000000000000000000" pitchFamily="2" charset="-78"/>
            </a:endParaRPr>
          </a:p>
        </p:txBody>
      </p:sp>
      <p:graphicFrame>
        <p:nvGraphicFramePr>
          <p:cNvPr id="12" name="Content Placeholder 8" descr="SmartArt">
            <a:extLst>
              <a:ext uri="{FF2B5EF4-FFF2-40B4-BE49-F238E27FC236}">
                <a16:creationId xmlns:a16="http://schemas.microsoft.com/office/drawing/2014/main" id="{392A9BA3-CD8D-4E63-8279-5904B3797DA7}"/>
              </a:ext>
            </a:extLst>
          </p:cNvPr>
          <p:cNvGraphicFramePr>
            <a:graphicFrameLocks noGrp="1"/>
          </p:cNvGraphicFramePr>
          <p:nvPr>
            <p:ph sz="quarter" idx="14"/>
            <p:extLst>
              <p:ext uri="{D42A27DB-BD31-4B8C-83A1-F6EECF244321}">
                <p14:modId xmlns:p14="http://schemas.microsoft.com/office/powerpoint/2010/main" val="443646286"/>
              </p:ext>
            </p:extLst>
          </p:nvPr>
        </p:nvGraphicFramePr>
        <p:xfrm>
          <a:off x="4223657" y="1237036"/>
          <a:ext cx="7968343" cy="477594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069036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ormula">
            <a:extLst>
              <a:ext uri="{FF2B5EF4-FFF2-40B4-BE49-F238E27FC236}">
                <a16:creationId xmlns:a16="http://schemas.microsoft.com/office/drawing/2014/main" id="{29B78601-F415-4A48-AB86-2F6B81FA9136}"/>
              </a:ext>
            </a:extLst>
          </p:cNvPr>
          <p:cNvPicPr>
            <a:picLocks noGrp="1" noChangeAspect="1"/>
          </p:cNvPicPr>
          <p:nvPr>
            <p:ph sz="quarter" idx="13"/>
          </p:nvPr>
        </p:nvPicPr>
        <p:blipFill rotWithShape="1">
          <a:blip r:embed="rId3" cstate="email">
            <a:extLst>
              <a:ext uri="{28A0092B-C50C-407E-A947-70E740481C1C}">
                <a14:useLocalDpi xmlns:a14="http://schemas.microsoft.com/office/drawing/2010/main"/>
              </a:ext>
            </a:extLst>
          </a:blip>
          <a:srcRect b="-2"/>
          <a:stretch/>
        </p:blipFill>
        <p:spPr>
          <a:xfrm>
            <a:off x="20" y="10"/>
            <a:ext cx="4024741" cy="6857990"/>
          </a:xfrm>
          <a:prstGeom prst="rect">
            <a:avLst/>
          </a:prstGeom>
        </p:spPr>
      </p:pic>
      <p:sp>
        <p:nvSpPr>
          <p:cNvPr id="2" name="Title 1">
            <a:extLst>
              <a:ext uri="{FF2B5EF4-FFF2-40B4-BE49-F238E27FC236}">
                <a16:creationId xmlns:a16="http://schemas.microsoft.com/office/drawing/2014/main" id="{558B2B72-EB44-4428-96AA-8636E4A4ADFD}"/>
              </a:ext>
            </a:extLst>
          </p:cNvPr>
          <p:cNvSpPr>
            <a:spLocks noGrp="1"/>
          </p:cNvSpPr>
          <p:nvPr>
            <p:ph type="title"/>
          </p:nvPr>
        </p:nvSpPr>
        <p:spPr>
          <a:xfrm>
            <a:off x="4591621" y="214262"/>
            <a:ext cx="6672886" cy="797328"/>
          </a:xfrm>
        </p:spPr>
        <p:txBody>
          <a:bodyPr vert="horz" lIns="91440" tIns="45720" rIns="91440" bIns="45720" rtlCol="0" anchor="ctr">
            <a:normAutofit fontScale="90000"/>
          </a:bodyPr>
          <a:lstStyle/>
          <a:p>
            <a:pPr algn="l"/>
            <a:r>
              <a:rPr lang="en-US" sz="6000" dirty="0" smtClean="0">
                <a:solidFill>
                  <a:schemeClr val="accent6">
                    <a:lumMod val="50000"/>
                  </a:schemeClr>
                </a:solidFill>
                <a:effectLst>
                  <a:outerShdw blurRad="38100" dist="38100" dir="2700000" algn="tl">
                    <a:srgbClr val="000000">
                      <a:alpha val="43137"/>
                    </a:srgbClr>
                  </a:outerShdw>
                </a:effectLst>
                <a:latin typeface="Aldhabi" panose="01000000000000000000" pitchFamily="2" charset="-78"/>
                <a:cs typeface="Aldhabi" panose="01000000000000000000" pitchFamily="2" charset="-78"/>
              </a:rPr>
              <a:t>Dataset :</a:t>
            </a:r>
            <a:endParaRPr lang="en-US" sz="4400" dirty="0">
              <a:solidFill>
                <a:schemeClr val="accent6">
                  <a:lumMod val="50000"/>
                </a:schemeClr>
              </a:solidFill>
              <a:effectLst>
                <a:outerShdw blurRad="38100" dist="38100" dir="2700000" algn="tl">
                  <a:srgbClr val="000000">
                    <a:alpha val="43137"/>
                  </a:srgbClr>
                </a:outerShdw>
              </a:effectLst>
              <a:latin typeface="Aldhabi" panose="01000000000000000000" pitchFamily="2" charset="-78"/>
              <a:cs typeface="Aldhabi" panose="01000000000000000000" pitchFamily="2" charset="-78"/>
            </a:endParaRPr>
          </a:p>
        </p:txBody>
      </p:sp>
      <p:sp>
        <p:nvSpPr>
          <p:cNvPr id="3" name="Content Placeholder 2"/>
          <p:cNvSpPr>
            <a:spLocks noGrp="1"/>
          </p:cNvSpPr>
          <p:nvPr>
            <p:ph sz="quarter" idx="14"/>
          </p:nvPr>
        </p:nvSpPr>
        <p:spPr>
          <a:xfrm>
            <a:off x="4395650" y="1217561"/>
            <a:ext cx="7064829" cy="5326930"/>
          </a:xfrm>
        </p:spPr>
        <p:txBody>
          <a:bodyPr>
            <a:normAutofit/>
          </a:bodyPr>
          <a:lstStyle/>
          <a:p>
            <a:pPr marL="0" indent="0">
              <a:buNone/>
            </a:pPr>
            <a:r>
              <a:rPr lang="en-US" sz="1600" dirty="0">
                <a:solidFill>
                  <a:schemeClr val="accent6">
                    <a:lumMod val="50000"/>
                  </a:schemeClr>
                </a:solidFill>
              </a:rPr>
              <a:t>The dataset is organized into 3 folders (train, test, </a:t>
            </a:r>
            <a:r>
              <a:rPr lang="en-US" sz="1600" dirty="0" err="1">
                <a:solidFill>
                  <a:schemeClr val="accent6">
                    <a:lumMod val="50000"/>
                  </a:schemeClr>
                </a:solidFill>
              </a:rPr>
              <a:t>val</a:t>
            </a:r>
            <a:r>
              <a:rPr lang="en-US" sz="1600" dirty="0">
                <a:solidFill>
                  <a:schemeClr val="accent6">
                    <a:lumMod val="50000"/>
                  </a:schemeClr>
                </a:solidFill>
              </a:rPr>
              <a:t>) and contains subfolders for each image category </a:t>
            </a:r>
            <a:r>
              <a:rPr lang="en-US" sz="1600" dirty="0" smtClean="0">
                <a:solidFill>
                  <a:schemeClr val="accent6">
                    <a:lumMod val="50000"/>
                  </a:schemeClr>
                </a:solidFill>
              </a:rPr>
              <a:t>(</a:t>
            </a:r>
            <a:r>
              <a:rPr lang="en-US" sz="1600" b="1" dirty="0" smtClean="0">
                <a:solidFill>
                  <a:schemeClr val="accent2">
                    <a:lumMod val="50000"/>
                  </a:schemeClr>
                </a:solidFill>
                <a:effectLst>
                  <a:outerShdw blurRad="38100" dist="38100" dir="2700000" algn="tl">
                    <a:srgbClr val="000000">
                      <a:alpha val="43137"/>
                    </a:srgbClr>
                  </a:outerShdw>
                </a:effectLst>
              </a:rPr>
              <a:t>viral_Pneumonia,Covid19,Normal,Tuberculosis</a:t>
            </a:r>
            <a:r>
              <a:rPr lang="en-US" sz="1600" b="1" dirty="0">
                <a:solidFill>
                  <a:schemeClr val="accent2">
                    <a:lumMod val="50000"/>
                  </a:schemeClr>
                </a:solidFill>
                <a:effectLst>
                  <a:outerShdw blurRad="38100" dist="38100" dir="2700000" algn="tl">
                    <a:srgbClr val="000000">
                      <a:alpha val="43137"/>
                    </a:srgbClr>
                  </a:outerShdw>
                </a:effectLst>
              </a:rPr>
              <a:t>, </a:t>
            </a:r>
            <a:r>
              <a:rPr lang="en-US" sz="1600" b="1" dirty="0" err="1">
                <a:solidFill>
                  <a:schemeClr val="accent2">
                    <a:lumMod val="50000"/>
                  </a:schemeClr>
                </a:solidFill>
                <a:effectLst>
                  <a:outerShdw blurRad="38100" dist="38100" dir="2700000" algn="tl">
                    <a:srgbClr val="000000">
                      <a:alpha val="43137"/>
                    </a:srgbClr>
                  </a:outerShdw>
                </a:effectLst>
              </a:rPr>
              <a:t>Lung_opacity</a:t>
            </a:r>
            <a:r>
              <a:rPr lang="en-US" sz="1600" dirty="0" smtClean="0">
                <a:solidFill>
                  <a:schemeClr val="accent6">
                    <a:lumMod val="50000"/>
                  </a:schemeClr>
                </a:solidFill>
              </a:rPr>
              <a:t>). </a:t>
            </a:r>
          </a:p>
          <a:p>
            <a:pPr marL="0" indent="0">
              <a:buNone/>
            </a:pPr>
            <a:r>
              <a:rPr lang="en-US" sz="1600" dirty="0" smtClean="0">
                <a:solidFill>
                  <a:schemeClr val="accent6">
                    <a:lumMod val="50000"/>
                  </a:schemeClr>
                </a:solidFill>
              </a:rPr>
              <a:t>A </a:t>
            </a:r>
            <a:r>
              <a:rPr lang="en-US" sz="1600" dirty="0">
                <a:solidFill>
                  <a:schemeClr val="accent6">
                    <a:lumMod val="50000"/>
                  </a:schemeClr>
                </a:solidFill>
              </a:rPr>
              <a:t>total of </a:t>
            </a:r>
            <a:r>
              <a:rPr lang="en-US" sz="1600" dirty="0" smtClean="0">
                <a:solidFill>
                  <a:schemeClr val="accent6">
                    <a:lumMod val="50000"/>
                  </a:schemeClr>
                </a:solidFill>
              </a:rPr>
              <a:t>32,687 </a:t>
            </a:r>
            <a:r>
              <a:rPr lang="en-US" sz="1600" dirty="0">
                <a:solidFill>
                  <a:schemeClr val="accent6">
                    <a:lumMod val="50000"/>
                  </a:schemeClr>
                </a:solidFill>
              </a:rPr>
              <a:t>x-ray images are present.</a:t>
            </a:r>
          </a:p>
        </p:txBody>
      </p:sp>
      <p:sp>
        <p:nvSpPr>
          <p:cNvPr id="9" name="Oval 8"/>
          <p:cNvSpPr/>
          <p:nvPr/>
        </p:nvSpPr>
        <p:spPr>
          <a:xfrm>
            <a:off x="4161920" y="3089901"/>
            <a:ext cx="1624925" cy="54864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6">
                    <a:lumMod val="50000"/>
                  </a:schemeClr>
                </a:solidFill>
              </a:rPr>
              <a:t>Training</a:t>
            </a:r>
            <a:endParaRPr lang="en-US" b="1" dirty="0">
              <a:solidFill>
                <a:schemeClr val="accent6">
                  <a:lumMod val="50000"/>
                </a:schemeClr>
              </a:solidFill>
            </a:endParaRPr>
          </a:p>
        </p:txBody>
      </p:sp>
      <p:sp>
        <p:nvSpPr>
          <p:cNvPr id="18" name="Oval 17"/>
          <p:cNvSpPr/>
          <p:nvPr/>
        </p:nvSpPr>
        <p:spPr>
          <a:xfrm>
            <a:off x="4161920" y="5571309"/>
            <a:ext cx="1677177" cy="660898"/>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accent6">
                    <a:lumMod val="50000"/>
                  </a:schemeClr>
                </a:solidFill>
              </a:rPr>
              <a:t>Validation</a:t>
            </a:r>
          </a:p>
        </p:txBody>
      </p:sp>
      <p:sp>
        <p:nvSpPr>
          <p:cNvPr id="19" name="Oval 18"/>
          <p:cNvSpPr/>
          <p:nvPr/>
        </p:nvSpPr>
        <p:spPr>
          <a:xfrm>
            <a:off x="4161921" y="4418034"/>
            <a:ext cx="1677176" cy="54864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6">
                    <a:lumMod val="50000"/>
                  </a:schemeClr>
                </a:solidFill>
              </a:rPr>
              <a:t>Testing</a:t>
            </a:r>
            <a:endParaRPr lang="en-US" b="1" dirty="0">
              <a:solidFill>
                <a:schemeClr val="accent6">
                  <a:lumMod val="50000"/>
                </a:schemeClr>
              </a:solidFill>
            </a:endParaRPr>
          </a:p>
        </p:txBody>
      </p:sp>
      <p:pic>
        <p:nvPicPr>
          <p:cNvPr id="5" name="Picture 4"/>
          <p:cNvPicPr>
            <a:picLocks noChangeAspect="1"/>
          </p:cNvPicPr>
          <p:nvPr/>
        </p:nvPicPr>
        <p:blipFill>
          <a:blip r:embed="rId4"/>
          <a:stretch>
            <a:fillRect/>
          </a:stretch>
        </p:blipFill>
        <p:spPr>
          <a:xfrm>
            <a:off x="6410323" y="2776755"/>
            <a:ext cx="3040653" cy="965754"/>
          </a:xfrm>
          <a:prstGeom prst="rect">
            <a:avLst/>
          </a:prstGeom>
        </p:spPr>
      </p:pic>
      <p:pic>
        <p:nvPicPr>
          <p:cNvPr id="10" name="Picture 9"/>
          <p:cNvPicPr>
            <a:picLocks noChangeAspect="1"/>
          </p:cNvPicPr>
          <p:nvPr/>
        </p:nvPicPr>
        <p:blipFill>
          <a:blip r:embed="rId5"/>
          <a:stretch>
            <a:fillRect/>
          </a:stretch>
        </p:blipFill>
        <p:spPr>
          <a:xfrm>
            <a:off x="6410322" y="3948480"/>
            <a:ext cx="3040653" cy="1104900"/>
          </a:xfrm>
          <a:prstGeom prst="rect">
            <a:avLst/>
          </a:prstGeom>
        </p:spPr>
      </p:pic>
      <p:pic>
        <p:nvPicPr>
          <p:cNvPr id="11" name="Picture 10"/>
          <p:cNvPicPr>
            <a:picLocks noChangeAspect="1"/>
          </p:cNvPicPr>
          <p:nvPr/>
        </p:nvPicPr>
        <p:blipFill>
          <a:blip r:embed="rId6"/>
          <a:stretch>
            <a:fillRect/>
          </a:stretch>
        </p:blipFill>
        <p:spPr>
          <a:xfrm>
            <a:off x="6410322" y="5301703"/>
            <a:ext cx="3040653" cy="1114425"/>
          </a:xfrm>
          <a:prstGeom prst="rect">
            <a:avLst/>
          </a:prstGeom>
        </p:spPr>
      </p:pic>
      <p:sp>
        <p:nvSpPr>
          <p:cNvPr id="12" name="Oval 11"/>
          <p:cNvSpPr/>
          <p:nvPr/>
        </p:nvSpPr>
        <p:spPr>
          <a:xfrm>
            <a:off x="10027843" y="3089901"/>
            <a:ext cx="1624925" cy="54864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6">
                    <a:lumMod val="50000"/>
                  </a:schemeClr>
                </a:solidFill>
              </a:rPr>
              <a:t>19,610</a:t>
            </a:r>
            <a:endParaRPr lang="en-US" b="1" dirty="0">
              <a:solidFill>
                <a:schemeClr val="accent6">
                  <a:lumMod val="50000"/>
                </a:schemeClr>
              </a:solidFill>
            </a:endParaRPr>
          </a:p>
        </p:txBody>
      </p:sp>
      <p:sp>
        <p:nvSpPr>
          <p:cNvPr id="13" name="Oval 12"/>
          <p:cNvSpPr/>
          <p:nvPr/>
        </p:nvSpPr>
        <p:spPr>
          <a:xfrm>
            <a:off x="10075814" y="5683567"/>
            <a:ext cx="1624925" cy="54864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6">
                    <a:lumMod val="50000"/>
                  </a:schemeClr>
                </a:solidFill>
              </a:rPr>
              <a:t>6,534</a:t>
            </a:r>
            <a:endParaRPr lang="en-US" b="1" dirty="0">
              <a:solidFill>
                <a:schemeClr val="accent6">
                  <a:lumMod val="50000"/>
                </a:schemeClr>
              </a:solidFill>
            </a:endParaRPr>
          </a:p>
        </p:txBody>
      </p:sp>
      <p:sp>
        <p:nvSpPr>
          <p:cNvPr id="14" name="Oval 13"/>
          <p:cNvSpPr/>
          <p:nvPr/>
        </p:nvSpPr>
        <p:spPr>
          <a:xfrm>
            <a:off x="9931698" y="4419391"/>
            <a:ext cx="1624925" cy="54864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6">
                    <a:lumMod val="50000"/>
                  </a:schemeClr>
                </a:solidFill>
              </a:rPr>
              <a:t>6,540</a:t>
            </a:r>
            <a:endParaRPr lang="en-US" b="1" dirty="0">
              <a:solidFill>
                <a:schemeClr val="accent6">
                  <a:lumMod val="50000"/>
                </a:schemeClr>
              </a:solidFill>
            </a:endParaRPr>
          </a:p>
        </p:txBody>
      </p:sp>
    </p:spTree>
    <p:extLst>
      <p:ext uri="{BB962C8B-B14F-4D97-AF65-F5344CB8AC3E}">
        <p14:creationId xmlns:p14="http://schemas.microsoft.com/office/powerpoint/2010/main" val="3862631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1" y="130629"/>
            <a:ext cx="6644640" cy="6644640"/>
          </a:xfrm>
          <a:prstGeom prst="rect">
            <a:avLst/>
          </a:prstGeom>
        </p:spPr>
      </p:pic>
      <p:sp>
        <p:nvSpPr>
          <p:cNvPr id="6" name="TextBox 5"/>
          <p:cNvSpPr txBox="1"/>
          <p:nvPr/>
        </p:nvSpPr>
        <p:spPr>
          <a:xfrm>
            <a:off x="6975566" y="1036320"/>
            <a:ext cx="4894217" cy="2308324"/>
          </a:xfrm>
          <a:prstGeom prst="rect">
            <a:avLst/>
          </a:prstGeom>
          <a:noFill/>
        </p:spPr>
        <p:txBody>
          <a:bodyPr wrap="square" rtlCol="0">
            <a:spAutoFit/>
          </a:bodyPr>
          <a:lstStyle/>
          <a:p>
            <a:r>
              <a:rPr lang="en-US" b="1" dirty="0"/>
              <a:t>What are symptoms of COVID-19 affecting the lungs?</a:t>
            </a:r>
          </a:p>
          <a:p>
            <a:r>
              <a:rPr lang="en-US" dirty="0"/>
              <a:t>Some people may feel short of breath. People with chronic heart, lung, and blood diseases may be at risk of severe COVID-19 symptoms, including pneumonia, acute respiratory distress, and acute respiratory failure.</a:t>
            </a:r>
          </a:p>
          <a:p>
            <a:endParaRPr lang="en-US" dirty="0"/>
          </a:p>
        </p:txBody>
      </p:sp>
    </p:spTree>
    <p:extLst>
      <p:ext uri="{BB962C8B-B14F-4D97-AF65-F5344CB8AC3E}">
        <p14:creationId xmlns:p14="http://schemas.microsoft.com/office/powerpoint/2010/main" val="2092446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04" y="0"/>
            <a:ext cx="7158444" cy="6792686"/>
          </a:xfrm>
          <a:prstGeom prst="rect">
            <a:avLst/>
          </a:prstGeom>
        </p:spPr>
      </p:pic>
      <p:pic>
        <p:nvPicPr>
          <p:cNvPr id="6" name="Picture 5"/>
          <p:cNvPicPr>
            <a:picLocks noChangeAspect="1"/>
          </p:cNvPicPr>
          <p:nvPr/>
        </p:nvPicPr>
        <p:blipFill>
          <a:blip r:embed="rId3"/>
          <a:stretch>
            <a:fillRect/>
          </a:stretch>
        </p:blipFill>
        <p:spPr>
          <a:xfrm>
            <a:off x="7546657" y="1352006"/>
            <a:ext cx="4399326" cy="41017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Oval 1"/>
          <p:cNvSpPr/>
          <p:nvPr/>
        </p:nvSpPr>
        <p:spPr>
          <a:xfrm>
            <a:off x="8133806" y="209006"/>
            <a:ext cx="3370217"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3">
                    <a:lumMod val="75000"/>
                  </a:schemeClr>
                </a:solidFill>
              </a:rPr>
              <a:t>Images for each class in Training data set </a:t>
            </a:r>
            <a:endParaRPr lang="en-US" b="1" dirty="0">
              <a:solidFill>
                <a:schemeClr val="accent3">
                  <a:lumMod val="75000"/>
                </a:schemeClr>
              </a:solidFill>
            </a:endParaRPr>
          </a:p>
        </p:txBody>
      </p:sp>
    </p:spTree>
    <p:extLst>
      <p:ext uri="{BB962C8B-B14F-4D97-AF65-F5344CB8AC3E}">
        <p14:creationId xmlns:p14="http://schemas.microsoft.com/office/powerpoint/2010/main" val="4270940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08" y="104503"/>
            <a:ext cx="6966427" cy="6688182"/>
          </a:xfrm>
          <a:prstGeom prst="rect">
            <a:avLst/>
          </a:prstGeom>
        </p:spPr>
      </p:pic>
      <p:pic>
        <p:nvPicPr>
          <p:cNvPr id="5" name="Picture 4"/>
          <p:cNvPicPr>
            <a:picLocks noChangeAspect="1"/>
          </p:cNvPicPr>
          <p:nvPr/>
        </p:nvPicPr>
        <p:blipFill>
          <a:blip r:embed="rId3"/>
          <a:stretch>
            <a:fillRect/>
          </a:stretch>
        </p:blipFill>
        <p:spPr>
          <a:xfrm>
            <a:off x="7463517" y="1502228"/>
            <a:ext cx="4364899" cy="3912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Oval 5"/>
          <p:cNvSpPr/>
          <p:nvPr/>
        </p:nvSpPr>
        <p:spPr>
          <a:xfrm>
            <a:off x="8133806" y="209006"/>
            <a:ext cx="3370217"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6">
                    <a:lumMod val="75000"/>
                  </a:schemeClr>
                </a:solidFill>
              </a:rPr>
              <a:t>Images for each class in Testing data set </a:t>
            </a:r>
            <a:endParaRPr lang="en-US" b="1" dirty="0">
              <a:solidFill>
                <a:schemeClr val="accent6">
                  <a:lumMod val="75000"/>
                </a:schemeClr>
              </a:solidFill>
            </a:endParaRPr>
          </a:p>
        </p:txBody>
      </p:sp>
    </p:spTree>
    <p:extLst>
      <p:ext uri="{BB962C8B-B14F-4D97-AF65-F5344CB8AC3E}">
        <p14:creationId xmlns:p14="http://schemas.microsoft.com/office/powerpoint/2010/main" val="3003388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68" y="130629"/>
            <a:ext cx="7138638" cy="6629400"/>
          </a:xfrm>
          <a:prstGeom prst="rect">
            <a:avLst/>
          </a:prstGeom>
        </p:spPr>
      </p:pic>
      <p:pic>
        <p:nvPicPr>
          <p:cNvPr id="6" name="Picture 5"/>
          <p:cNvPicPr>
            <a:picLocks noChangeAspect="1"/>
          </p:cNvPicPr>
          <p:nvPr/>
        </p:nvPicPr>
        <p:blipFill>
          <a:blip r:embed="rId3"/>
          <a:stretch>
            <a:fillRect/>
          </a:stretch>
        </p:blipFill>
        <p:spPr>
          <a:xfrm>
            <a:off x="7584485" y="1605778"/>
            <a:ext cx="4413749" cy="37761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Oval 4"/>
          <p:cNvSpPr/>
          <p:nvPr/>
        </p:nvSpPr>
        <p:spPr>
          <a:xfrm>
            <a:off x="8133806" y="209006"/>
            <a:ext cx="3370217"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1">
                    <a:lumMod val="75000"/>
                  </a:schemeClr>
                </a:solidFill>
              </a:rPr>
              <a:t>Images for each class in Validation data set </a:t>
            </a:r>
            <a:endParaRPr lang="en-US" b="1" dirty="0">
              <a:solidFill>
                <a:schemeClr val="accent1">
                  <a:lumMod val="75000"/>
                </a:schemeClr>
              </a:solidFill>
            </a:endParaRPr>
          </a:p>
        </p:txBody>
      </p:sp>
    </p:spTree>
    <p:extLst>
      <p:ext uri="{BB962C8B-B14F-4D97-AF65-F5344CB8AC3E}">
        <p14:creationId xmlns:p14="http://schemas.microsoft.com/office/powerpoint/2010/main" val="3444022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48FE65CB-EFD8-497D-A30A-093E20EACB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Science Lab">
            <a:extLst>
              <a:ext uri="{FF2B5EF4-FFF2-40B4-BE49-F238E27FC236}">
                <a16:creationId xmlns:a16="http://schemas.microsoft.com/office/drawing/2014/main" id="{7E185DA8-778E-49D9-863D-7DB5660424E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12754" r="25902"/>
          <a:stretch/>
        </p:blipFill>
        <p:spPr>
          <a:xfrm>
            <a:off x="111034" y="5477519"/>
            <a:ext cx="6446519" cy="1245426"/>
          </a:xfrm>
          <a:prstGeom prst="roundRect">
            <a:avLst>
              <a:gd name="adj" fmla="val 298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15" name="Picture 114">
            <a:extLst>
              <a:ext uri="{FF2B5EF4-FFF2-40B4-BE49-F238E27FC236}">
                <a16:creationId xmlns:a16="http://schemas.microsoft.com/office/drawing/2014/main" id="{E3265C2A-0A58-43AD-A406-8F4478E2875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850B972-0B7A-40CD-9E79-07E8A87AB03C}"/>
              </a:ext>
            </a:extLst>
          </p:cNvPr>
          <p:cNvSpPr>
            <a:spLocks noGrp="1"/>
          </p:cNvSpPr>
          <p:nvPr>
            <p:ph type="title"/>
          </p:nvPr>
        </p:nvSpPr>
        <p:spPr>
          <a:xfrm>
            <a:off x="3474720" y="0"/>
            <a:ext cx="4644816" cy="1011619"/>
          </a:xfrm>
        </p:spPr>
        <p:txBody>
          <a:bodyPr>
            <a:normAutofit fontScale="90000"/>
          </a:bodyPr>
          <a:lstStyle/>
          <a:p>
            <a:pPr algn="l"/>
            <a:r>
              <a:rPr lang="en-US" dirty="0">
                <a:solidFill>
                  <a:schemeClr val="accent6">
                    <a:lumMod val="50000"/>
                  </a:schemeClr>
                </a:solidFill>
              </a:rPr>
              <a:t>methods </a:t>
            </a:r>
            <a:r>
              <a:rPr lang="en-US" dirty="0" smtClean="0">
                <a:solidFill>
                  <a:schemeClr val="accent6">
                    <a:lumMod val="50000"/>
                  </a:schemeClr>
                </a:solidFill>
              </a:rPr>
              <a:t>and models:</a:t>
            </a:r>
            <a:endParaRPr lang="en-US" dirty="0">
              <a:solidFill>
                <a:schemeClr val="accent6">
                  <a:lumMod val="50000"/>
                </a:schemeClr>
              </a:solidFill>
            </a:endParaRPr>
          </a:p>
        </p:txBody>
      </p:sp>
      <p:sp>
        <p:nvSpPr>
          <p:cNvPr id="17" name="Rounded Rectangle 16"/>
          <p:cNvSpPr/>
          <p:nvPr/>
        </p:nvSpPr>
        <p:spPr>
          <a:xfrm>
            <a:off x="8680755" y="551222"/>
            <a:ext cx="3162182" cy="1310876"/>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lstStyle/>
          <a:p>
            <a:r>
              <a:rPr lang="en-US" b="1" dirty="0"/>
              <a:t>Base </a:t>
            </a:r>
            <a:r>
              <a:rPr lang="en-US" b="1" dirty="0" smtClean="0"/>
              <a:t>Model :</a:t>
            </a:r>
          </a:p>
          <a:p>
            <a:r>
              <a:rPr lang="en-US" b="1" dirty="0"/>
              <a:t>convolutional neural </a:t>
            </a:r>
            <a:r>
              <a:rPr lang="en-US" b="1" dirty="0" smtClean="0"/>
              <a:t>networks (cnn)</a:t>
            </a:r>
            <a:r>
              <a:rPr lang="en-US" b="1" dirty="0"/>
              <a:t> </a:t>
            </a:r>
          </a:p>
        </p:txBody>
      </p:sp>
      <p:sp>
        <p:nvSpPr>
          <p:cNvPr id="18" name="Rounded Rectangle 17"/>
          <p:cNvSpPr/>
          <p:nvPr/>
        </p:nvSpPr>
        <p:spPr>
          <a:xfrm>
            <a:off x="8680755" y="2028059"/>
            <a:ext cx="3162182" cy="147741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lstStyle/>
          <a:p>
            <a:r>
              <a:rPr lang="en-US" b="1" dirty="0"/>
              <a:t>Transfer learning via feature extraction</a:t>
            </a:r>
            <a:r>
              <a:rPr lang="en-US" b="1" dirty="0" smtClean="0"/>
              <a:t>:</a:t>
            </a:r>
          </a:p>
          <a:p>
            <a:r>
              <a:rPr lang="en-US" b="1" dirty="0" smtClean="0"/>
              <a:t>1- </a:t>
            </a:r>
            <a:r>
              <a:rPr lang="en-US" b="1" dirty="0"/>
              <a:t>Principle component </a:t>
            </a:r>
            <a:r>
              <a:rPr lang="en-US" b="1" dirty="0" smtClean="0"/>
              <a:t>analysis(</a:t>
            </a:r>
            <a:r>
              <a:rPr lang="en-US" b="1" dirty="0" err="1" smtClean="0"/>
              <a:t>pca</a:t>
            </a:r>
            <a:r>
              <a:rPr lang="en-US" b="1" dirty="0" smtClean="0"/>
              <a:t>)</a:t>
            </a:r>
          </a:p>
          <a:p>
            <a:r>
              <a:rPr lang="en-US" b="1" dirty="0" smtClean="0"/>
              <a:t>2- </a:t>
            </a:r>
            <a:r>
              <a:rPr lang="en-US" b="1" dirty="0"/>
              <a:t>VGG16</a:t>
            </a:r>
          </a:p>
          <a:p>
            <a:endParaRPr lang="en-US" b="1" dirty="0"/>
          </a:p>
        </p:txBody>
      </p:sp>
      <p:sp>
        <p:nvSpPr>
          <p:cNvPr id="19" name="Rounded Rectangle 18"/>
          <p:cNvSpPr/>
          <p:nvPr/>
        </p:nvSpPr>
        <p:spPr>
          <a:xfrm>
            <a:off x="8680755" y="3671439"/>
            <a:ext cx="3162182" cy="1477419"/>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lstStyle/>
          <a:p>
            <a:r>
              <a:rPr lang="en-US" b="1" dirty="0"/>
              <a:t>Classification </a:t>
            </a:r>
            <a:r>
              <a:rPr lang="en-US" b="1" dirty="0" smtClean="0"/>
              <a:t>Models:</a:t>
            </a:r>
          </a:p>
          <a:p>
            <a:r>
              <a:rPr lang="en-US" b="1" dirty="0" smtClean="0"/>
              <a:t>1- </a:t>
            </a:r>
            <a:r>
              <a:rPr lang="en-US" dirty="0"/>
              <a:t>logistic </a:t>
            </a:r>
            <a:r>
              <a:rPr lang="en-US" dirty="0" smtClean="0"/>
              <a:t>regression</a:t>
            </a:r>
          </a:p>
          <a:p>
            <a:r>
              <a:rPr lang="en-US" b="1" dirty="0" smtClean="0"/>
              <a:t>2- </a:t>
            </a:r>
            <a:r>
              <a:rPr lang="en-US" dirty="0"/>
              <a:t>R</a:t>
            </a:r>
            <a:r>
              <a:rPr lang="en-US" dirty="0" smtClean="0"/>
              <a:t>andom </a:t>
            </a:r>
            <a:r>
              <a:rPr lang="en-US" dirty="0"/>
              <a:t>forest models</a:t>
            </a:r>
            <a:endParaRPr lang="en-US" b="1" dirty="0"/>
          </a:p>
        </p:txBody>
      </p:sp>
      <p:sp>
        <p:nvSpPr>
          <p:cNvPr id="20" name="Rectangle 19" descr="Atom"/>
          <p:cNvSpPr/>
          <p:nvPr/>
        </p:nvSpPr>
        <p:spPr>
          <a:xfrm>
            <a:off x="11097630" y="2766768"/>
            <a:ext cx="745307" cy="745307"/>
          </a:xfrm>
          <a:prstGeom prst="rect">
            <a:avLst/>
          </a:prstGeom>
          <a:blipFill>
            <a:blip r:embed="rId5">
              <a:extLst>
                <a:ext uri="{28A0092B-C50C-407E-A947-70E740481C1C}">
                  <a14:useLocalDpi xmlns:a14="http://schemas.microsoft.com/office/drawing/2010/main" val="0"/>
                </a:ext>
                <a:ext uri="{96DAC541-7B7A-43D3-8B79-37D633B846F1}">
                  <asvg:svgBlip xmlns:lc="http://schemas.openxmlformats.org/drawingml/2006/lockedCanvas" xmlns="" xmlns:asvg="http://schemas.microsoft.com/office/drawing/2016/SVG/main" xmlns:dgm="http://schemas.openxmlformats.org/drawingml/2006/diagram" r:embed="rId6"/>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4" name="Rectangle 23" descr="Test tubes"/>
          <p:cNvSpPr/>
          <p:nvPr/>
        </p:nvSpPr>
        <p:spPr>
          <a:xfrm>
            <a:off x="11083426" y="1136025"/>
            <a:ext cx="745307" cy="745307"/>
          </a:xfrm>
          <a:prstGeom prst="rect">
            <a:avLst/>
          </a:prstGeom>
          <a:blipFill>
            <a:blip r:embed="rId7">
              <a:extLst>
                <a:ext uri="{28A0092B-C50C-407E-A947-70E740481C1C}">
                  <a14:useLocalDpi xmlns:a14="http://schemas.microsoft.com/office/drawing/2010/main" val="0"/>
                </a:ext>
                <a:ext uri="{96DAC541-7B7A-43D3-8B79-37D633B846F1}">
                  <asvg:svgBlip xmlns:lc="http://schemas.openxmlformats.org/drawingml/2006/lockedCanvas" xmlns="" xmlns:asvg="http://schemas.microsoft.com/office/drawing/2016/SVG/main" xmlns:dgm="http://schemas.openxmlformats.org/drawingml/2006/diagram" r:embed="rId8"/>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5" name="Rectangle 24" descr="Flask"/>
          <p:cNvSpPr/>
          <p:nvPr/>
        </p:nvSpPr>
        <p:spPr>
          <a:xfrm>
            <a:off x="11083426" y="4340326"/>
            <a:ext cx="745307" cy="745307"/>
          </a:xfrm>
          <a:prstGeom prst="rect">
            <a:avLst/>
          </a:prstGeom>
          <a:blipFill>
            <a:blip r:embed="rId9">
              <a:extLst>
                <a:ext uri="{28A0092B-C50C-407E-A947-70E740481C1C}">
                  <a14:useLocalDpi xmlns:a14="http://schemas.microsoft.com/office/drawing/2010/main" val="0"/>
                </a:ext>
                <a:ext uri="{96DAC541-7B7A-43D3-8B79-37D633B846F1}">
                  <asvg:svgBlip xmlns:lc="http://schemas.openxmlformats.org/drawingml/2006/lockedCanvas" xmlns="" xmlns:asvg="http://schemas.microsoft.com/office/drawing/2016/SVG/main" xmlns:dgm="http://schemas.openxmlformats.org/drawingml/2006/diagram" r:embed="rId10"/>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
        <p:nvSpPr>
          <p:cNvPr id="26" name="Rounded Rectangle 25"/>
          <p:cNvSpPr/>
          <p:nvPr/>
        </p:nvSpPr>
        <p:spPr>
          <a:xfrm>
            <a:off x="8680755" y="5308222"/>
            <a:ext cx="3162182" cy="1310876"/>
          </a:xfrm>
          <a:prstGeom prst="roundRect">
            <a:avLst>
              <a:gd name="adj" fmla="val 1000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lstStyle/>
          <a:p>
            <a:pPr lvl="0">
              <a:lnSpc>
                <a:spcPct val="100000"/>
              </a:lnSpc>
            </a:pPr>
            <a:r>
              <a:rPr lang="en-US" b="1" dirty="0"/>
              <a:t>confusion </a:t>
            </a:r>
            <a:r>
              <a:rPr lang="en-US" b="1" dirty="0" smtClean="0"/>
              <a:t>matrix:</a:t>
            </a:r>
            <a:endParaRPr lang="en-US" b="1" dirty="0"/>
          </a:p>
          <a:p>
            <a:pPr lvl="0">
              <a:lnSpc>
                <a:spcPct val="100000"/>
              </a:lnSpc>
            </a:pPr>
            <a:r>
              <a:rPr lang="en-US" b="1" dirty="0"/>
              <a:t>accuracy, precision, recall, and F1-score</a:t>
            </a:r>
          </a:p>
        </p:txBody>
      </p:sp>
      <p:sp>
        <p:nvSpPr>
          <p:cNvPr id="16" name="TextBox 15"/>
          <p:cNvSpPr txBox="1"/>
          <p:nvPr/>
        </p:nvSpPr>
        <p:spPr>
          <a:xfrm>
            <a:off x="209249" y="705177"/>
            <a:ext cx="8262257" cy="5447645"/>
          </a:xfrm>
          <a:prstGeom prst="rect">
            <a:avLst/>
          </a:prstGeom>
          <a:noFill/>
        </p:spPr>
        <p:txBody>
          <a:bodyPr wrap="square" rtlCol="0">
            <a:spAutoFit/>
          </a:bodyPr>
          <a:lstStyle/>
          <a:p>
            <a:r>
              <a:rPr lang="en-US" sz="1600" b="1" dirty="0"/>
              <a:t>Base Model Architecture:</a:t>
            </a:r>
          </a:p>
          <a:p>
            <a:r>
              <a:rPr lang="en-US" sz="1600" dirty="0"/>
              <a:t>Custom CNN Model This model has 2 Convolutional (</a:t>
            </a:r>
            <a:r>
              <a:rPr lang="en-US" sz="1600" dirty="0" err="1"/>
              <a:t>Conv</a:t>
            </a:r>
            <a:r>
              <a:rPr lang="en-US" sz="1600" dirty="0"/>
              <a:t>) (Conv2D + MaxPooling2D) layers, followed by 2 Fully Connected (FC) layers and a final </a:t>
            </a:r>
            <a:r>
              <a:rPr lang="en-US" sz="1600" dirty="0" err="1"/>
              <a:t>SoftMax</a:t>
            </a:r>
            <a:r>
              <a:rPr lang="en-US" sz="1600" dirty="0"/>
              <a:t> activation layer for classification. All layers use </a:t>
            </a:r>
            <a:r>
              <a:rPr lang="en-US" sz="1600" dirty="0" err="1"/>
              <a:t>ReLU</a:t>
            </a:r>
            <a:r>
              <a:rPr lang="en-US" sz="1600" dirty="0"/>
              <a:t> activation except where mentioned</a:t>
            </a:r>
            <a:r>
              <a:rPr lang="en-US" sz="1600" dirty="0" smtClean="0"/>
              <a:t>.</a:t>
            </a:r>
          </a:p>
          <a:p>
            <a:r>
              <a:rPr lang="en-US" sz="1600" b="1" dirty="0"/>
              <a:t>Transfer learning via feature extraction:</a:t>
            </a:r>
          </a:p>
          <a:p>
            <a:r>
              <a:rPr lang="en-US" sz="1600" dirty="0"/>
              <a:t>We used two different techniques for feature extraction. One using PCA and the other using pre-trained CNN (VGG16). We input the images to the feature extractor, the output is the features of each image, then these feature used as an input to a classification technique to classify the image.</a:t>
            </a:r>
          </a:p>
          <a:p>
            <a:r>
              <a:rPr lang="en-US" sz="1600" b="1" dirty="0"/>
              <a:t>VGG16 Model Architecture:</a:t>
            </a:r>
          </a:p>
          <a:p>
            <a:r>
              <a:rPr lang="en-US" sz="1600" dirty="0"/>
              <a:t>VGG16 is a pre-trained CNN network by </a:t>
            </a:r>
            <a:r>
              <a:rPr lang="en-US" sz="1600" dirty="0" smtClean="0"/>
              <a:t>Simony an </a:t>
            </a:r>
            <a:r>
              <a:rPr lang="en-US" sz="1600" dirty="0"/>
              <a:t>and Zisserman. It used as a classifier or features extractor. When using it as a feature extractor we chop “chop off” the network at a specified layer which is mainly prior to the fully-connected layers. The output of the VGG16 extractor will be 7 x 7 x 512 = 25,088 features, which is the shape of the final max-pooling layer of the chopped VGG16. These extracted features will be fed into other classifier to classify the image.</a:t>
            </a:r>
          </a:p>
          <a:p>
            <a:r>
              <a:rPr lang="en-US" sz="1600" b="1" dirty="0"/>
              <a:t>Classification Models</a:t>
            </a:r>
            <a:r>
              <a:rPr lang="en-US" sz="1600" b="1" dirty="0" smtClean="0"/>
              <a:t>:</a:t>
            </a:r>
            <a:endParaRPr lang="en-US" sz="1600" b="1" dirty="0"/>
          </a:p>
          <a:p>
            <a:r>
              <a:rPr lang="en-US" sz="1600" dirty="0"/>
              <a:t>Classification using logistic regression and random forest models with multi class output. We used Random-search with both model to help with tuning the hyperparamters. We fed these models with the extracted features from the PCA and the VGG16.</a:t>
            </a:r>
          </a:p>
          <a:p>
            <a:endParaRPr lang="en-US" dirty="0"/>
          </a:p>
          <a:p>
            <a:endParaRPr lang="en-US" dirty="0"/>
          </a:p>
        </p:txBody>
      </p:sp>
    </p:spTree>
    <p:extLst>
      <p:ext uri="{BB962C8B-B14F-4D97-AF65-F5344CB8AC3E}">
        <p14:creationId xmlns:p14="http://schemas.microsoft.com/office/powerpoint/2010/main" val="202640331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AB9843-8233-452C-82B9-ECE749792D2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A783F2E-97E2-484E-BF92-B33AEA715C4D}">
  <ds:schemaRefs>
    <ds:schemaRef ds:uri="http://schemas.microsoft.com/sharepoint/v3/contenttype/forms"/>
  </ds:schemaRefs>
</ds:datastoreItem>
</file>

<file path=customXml/itemProps3.xml><?xml version="1.0" encoding="utf-8"?>
<ds:datastoreItem xmlns:ds="http://schemas.openxmlformats.org/officeDocument/2006/customXml" ds:itemID="{DE586802-67BF-4B31-AFE3-2C42A416BA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Laboratory design</Template>
  <TotalTime>0</TotalTime>
  <Words>1181</Words>
  <Application>Microsoft Office PowerPoint</Application>
  <PresentationFormat>Widescreen</PresentationFormat>
  <Paragraphs>91</Paragraphs>
  <Slides>14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Aldhabi</vt:lpstr>
      <vt:lpstr>Arial</vt:lpstr>
      <vt:lpstr>Bahnschrift Light</vt:lpstr>
      <vt:lpstr>Calibri</vt:lpstr>
      <vt:lpstr>Helvetica Neue</vt:lpstr>
      <vt:lpstr>Tw Cen MT</vt:lpstr>
      <vt:lpstr>Droplet</vt:lpstr>
      <vt:lpstr>                       Chest X-Ray (viral_Pneumonia,Covid19, Normal, Tuberculosis, Lung_opacity)    </vt:lpstr>
      <vt:lpstr>Problem statement:</vt:lpstr>
      <vt:lpstr>Dataset :</vt:lpstr>
      <vt:lpstr>Dataset :</vt:lpstr>
      <vt:lpstr>PowerPoint Presentation</vt:lpstr>
      <vt:lpstr>PowerPoint Presentation</vt:lpstr>
      <vt:lpstr>PowerPoint Presentation</vt:lpstr>
      <vt:lpstr>PowerPoint Presentation</vt:lpstr>
      <vt:lpstr>methods and models:</vt:lpstr>
      <vt:lpstr>PowerPoint Presentation</vt:lpstr>
      <vt:lpstr>Transfer learning via feature extraction:</vt:lpstr>
      <vt:lpstr>Results:</vt:lpstr>
      <vt:lpstr>Conclusion &amp; Recommendation</vt:lpstr>
      <vt:lpstr>Contact 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2021-11-15T19:34:19Z</dcterms:created>
  <dcterms:modified xsi:type="dcterms:W3CDTF">2021-12-22T23:13:34Z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