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9" r:id="rId2"/>
    <p:sldId id="330" r:id="rId3"/>
    <p:sldId id="331" r:id="rId4"/>
    <p:sldId id="332" r:id="rId5"/>
    <p:sldId id="333" r:id="rId6"/>
    <p:sldId id="334" r:id="rId7"/>
    <p:sldId id="335" r:id="rId8"/>
    <p:sldId id="256" r:id="rId9"/>
    <p:sldId id="315" r:id="rId10"/>
    <p:sldId id="329" r:id="rId11"/>
    <p:sldId id="316" r:id="rId12"/>
    <p:sldId id="320" r:id="rId13"/>
    <p:sldId id="336" r:id="rId14"/>
    <p:sldId id="328" r:id="rId15"/>
    <p:sldId id="278" r:id="rId16"/>
    <p:sldId id="279" r:id="rId17"/>
    <p:sldId id="280" r:id="rId18"/>
    <p:sldId id="281" r:id="rId19"/>
    <p:sldId id="282" r:id="rId20"/>
    <p:sldId id="285" r:id="rId21"/>
    <p:sldId id="283" r:id="rId22"/>
    <p:sldId id="307" r:id="rId23"/>
    <p:sldId id="284" r:id="rId24"/>
    <p:sldId id="257" r:id="rId25"/>
    <p:sldId id="312" r:id="rId26"/>
    <p:sldId id="317" r:id="rId27"/>
    <p:sldId id="260" r:id="rId28"/>
    <p:sldId id="314" r:id="rId29"/>
    <p:sldId id="321" r:id="rId30"/>
    <p:sldId id="318" r:id="rId31"/>
    <p:sldId id="261" r:id="rId32"/>
    <p:sldId id="262" r:id="rId33"/>
    <p:sldId id="327" r:id="rId34"/>
    <p:sldId id="263" r:id="rId35"/>
    <p:sldId id="289" r:id="rId36"/>
    <p:sldId id="264" r:id="rId37"/>
    <p:sldId id="300" r:id="rId38"/>
    <p:sldId id="287" r:id="rId39"/>
    <p:sldId id="286" r:id="rId40"/>
    <p:sldId id="291" r:id="rId41"/>
    <p:sldId id="292" r:id="rId42"/>
    <p:sldId id="293" r:id="rId43"/>
    <p:sldId id="294" r:id="rId44"/>
    <p:sldId id="299" r:id="rId45"/>
    <p:sldId id="295" r:id="rId46"/>
    <p:sldId id="296" r:id="rId47"/>
    <p:sldId id="297" r:id="rId48"/>
    <p:sldId id="298" r:id="rId49"/>
    <p:sldId id="301" r:id="rId50"/>
    <p:sldId id="303" r:id="rId51"/>
    <p:sldId id="302" r:id="rId52"/>
    <p:sldId id="304" r:id="rId53"/>
    <p:sldId id="306" r:id="rId54"/>
    <p:sldId id="322" r:id="rId55"/>
    <p:sldId id="310" r:id="rId56"/>
    <p:sldId id="323" r:id="rId57"/>
    <p:sldId id="324" r:id="rId58"/>
    <p:sldId id="325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7758113" y="1463675"/>
            <a:ext cx="16902113" cy="10795000"/>
            <a:chOff x="-4887" y="922"/>
            <a:chExt cx="10647" cy="6800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4887" y="922"/>
              <a:ext cx="8474" cy="680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200 w 43200"/>
                <a:gd name="T1" fmla="*/ 21600 h 43200"/>
                <a:gd name="T2" fmla="*/ 24979 w 43200"/>
                <a:gd name="T3" fmla="*/ 266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</a:path>
                <a:path w="43200" h="43200" stroke="0" extrusionOk="0">
                  <a:moveTo>
                    <a:pt x="43200" y="21600"/>
                  </a:move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31" y="-1"/>
                    <a:pt x="23861" y="88"/>
                    <a:pt x="24979" y="26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A6BA930B-A58D-4DC2-9E90-3DEC716451A3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3B7286C-DD03-4554-9CBB-1E75EC36E9D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819C0F8-A95A-42BE-9463-6BE839C94F9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3D4AD80-F239-4E76-85F2-00913F69BBA7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2000007-8F30-4D56-BABD-B65DD5FA09A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AAFD7E1-CADE-49B4-88F4-45C7E05D95F7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D87D367-E897-44D9-97B1-CC7F83A990BB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BE1F943-CF03-4417-94D1-B33B8F0738CE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7871DA7-8919-48BD-A63D-779D0F4C7F7D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0061A23-D866-46E7-AF03-194E619D860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0893811-BEEA-46E0-88E3-6DE27D8040F0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4239D9B3-63DA-4400-8D7E-939AE06658AE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intendo.about.com/od/screenshots/ss/supbroDSSS_2.htm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nl.gov/news/albums/bioscience/sanbonmatsu.jp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evdo-coverage.com/cell-phone-antenna-booster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hyperlink" Target="http://www.wintouch.com/images/pda.gif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://www.google.com/search?q=yuri+gagari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yspace.com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://www.amazon.com/ref=topnav_gw_gw/104-2872344-269593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1752600" y="3048000"/>
            <a:ext cx="6416675" cy="646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Introduction to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6429" y="2152356"/>
            <a:ext cx="80409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“I </a:t>
            </a:r>
            <a:r>
              <a:rPr lang="en-US" dirty="0">
                <a:latin typeface="Comic Sans MS" pitchFamily="66" charset="0"/>
              </a:rPr>
              <a:t>love those moments, often wee quiet hours of the morning,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when </a:t>
            </a:r>
            <a:r>
              <a:rPr lang="en-US" dirty="0">
                <a:latin typeface="Comic Sans MS" pitchFamily="66" charset="0"/>
              </a:rPr>
              <a:t>you begin to see what is forming... It is like being there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at </a:t>
            </a:r>
            <a:r>
              <a:rPr lang="en-US" dirty="0">
                <a:latin typeface="Comic Sans MS" pitchFamily="66" charset="0"/>
              </a:rPr>
              <a:t>the wheel with the clay in your hands. It is the joy of creating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something </a:t>
            </a:r>
            <a:r>
              <a:rPr lang="en-US" dirty="0">
                <a:latin typeface="Comic Sans MS" pitchFamily="66" charset="0"/>
              </a:rPr>
              <a:t>beautiful, something purposeful, something delightful,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something </a:t>
            </a:r>
            <a:r>
              <a:rPr lang="en-US" dirty="0">
                <a:latin typeface="Comic Sans MS" pitchFamily="66" charset="0"/>
              </a:rPr>
              <a:t>to share... Sharing in the joy of creation, software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development </a:t>
            </a:r>
            <a:r>
              <a:rPr lang="en-US" dirty="0">
                <a:latin typeface="Comic Sans MS" pitchFamily="66" charset="0"/>
              </a:rPr>
              <a:t>can be a means of self-expression where we give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substance </a:t>
            </a:r>
            <a:r>
              <a:rPr lang="en-US" dirty="0">
                <a:latin typeface="Comic Sans MS" pitchFamily="66" charset="0"/>
              </a:rPr>
              <a:t>to our abstract thoughts, ideas, and feelings</a:t>
            </a:r>
            <a:r>
              <a:rPr lang="en-US" dirty="0" smtClean="0">
                <a:latin typeface="Comic Sans MS" pitchFamily="66" charset="0"/>
              </a:rPr>
              <a:t>.” 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8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1" y="944624"/>
            <a:ext cx="7012854" cy="556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34" y="1249449"/>
            <a:ext cx="6904037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89" y="5667632"/>
            <a:ext cx="6376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$70/</a:t>
            </a:r>
            <a:r>
              <a:rPr lang="en-US" dirty="0" err="1" smtClean="0"/>
              <a:t>hr</a:t>
            </a:r>
            <a:r>
              <a:rPr lang="en-US" dirty="0" smtClean="0"/>
              <a:t> * 40 </a:t>
            </a:r>
            <a:r>
              <a:rPr lang="en-US" dirty="0" err="1" smtClean="0"/>
              <a:t>hrs</a:t>
            </a:r>
            <a:r>
              <a:rPr lang="en-US" dirty="0" smtClean="0"/>
              <a:t>/week * 52 weeks/</a:t>
            </a:r>
            <a:r>
              <a:rPr lang="en-US" dirty="0" err="1" smtClean="0"/>
              <a:t>yr</a:t>
            </a:r>
            <a:r>
              <a:rPr lang="en-US" dirty="0" smtClean="0"/>
              <a:t> = $145,600/year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224088"/>
            <a:ext cx="5667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97499" y="4982308"/>
            <a:ext cx="5949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the United Stated Department of Labor,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0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7211" y="3229232"/>
            <a:ext cx="4695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cs typeface="Consolas" pitchFamily="49" charset="0"/>
              </a:rPr>
              <a:t>What fields do programmers work in?</a:t>
            </a:r>
            <a:endParaRPr lang="en-US" dirty="0">
              <a:latin typeface="Comic Sans MS" pitchFamily="66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3810000" y="381000"/>
            <a:ext cx="14112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Robotics</a:t>
            </a:r>
          </a:p>
        </p:txBody>
      </p:sp>
      <p:pic>
        <p:nvPicPr>
          <p:cNvPr id="9219" name="Picture 7" descr="Image:Industrial Robotics in car prod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371600"/>
            <a:ext cx="381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lego2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14400"/>
            <a:ext cx="418147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Umbrella Chronicles Screensho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47625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3489325" y="1112838"/>
            <a:ext cx="10985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Games</a:t>
            </a:r>
          </a:p>
        </p:txBody>
      </p:sp>
      <p:pic>
        <p:nvPicPr>
          <p:cNvPr id="10244" name="Picture 8" descr="Super Mario Bros. DS Screen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971800"/>
            <a:ext cx="38100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6"/>
          <p:cNvSpPr txBox="1">
            <a:spLocks noChangeArrowheads="1"/>
          </p:cNvSpPr>
          <p:nvPr/>
        </p:nvSpPr>
        <p:spPr bwMode="auto">
          <a:xfrm>
            <a:off x="2895600" y="1335088"/>
            <a:ext cx="4438650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Computer Graphics/Animation</a:t>
            </a:r>
          </a:p>
        </p:txBody>
      </p:sp>
      <p:pic>
        <p:nvPicPr>
          <p:cNvPr id="11267" name="Picture 8" descr="shrek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3429000"/>
            <a:ext cx="43338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5" descr="ocean_g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33337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mandel_c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39147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581400" y="762000"/>
            <a:ext cx="218916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Science/Math</a:t>
            </a:r>
          </a:p>
        </p:txBody>
      </p:sp>
      <p:pic>
        <p:nvPicPr>
          <p:cNvPr id="12292" name="Picture 8" descr="The ribosome is a living factory, the essential element within cells that creates proteins by decoding each protein type\'s specific recipe that is stored within messenger RNA. Ribosomes are a fundamental model for future nano-machines, producing the protein building blocks of all living tissue.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895600"/>
            <a:ext cx="3676650" cy="33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cell-phone-booster-antenna-model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429000"/>
            <a:ext cx="3048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9" descr="ipod_photo.jpg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219200"/>
            <a:ext cx="20796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11" descr="Click for larger image of Wintouch for Websphere 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2438400"/>
            <a:ext cx="142875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Text Box 12"/>
          <p:cNvSpPr txBox="1">
            <a:spLocks noChangeArrowheads="1"/>
          </p:cNvSpPr>
          <p:nvPr/>
        </p:nvSpPr>
        <p:spPr bwMode="auto">
          <a:xfrm>
            <a:off x="1600200" y="1752600"/>
            <a:ext cx="4481513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Entertainment/Communication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9168" y="1718734"/>
            <a:ext cx="1903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From code.org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ShockwaveFlash1" r:id="rId2" imgW="5334745" imgH="2979376"/>
        </mc:Choice>
        <mc:Fallback>
          <p:control name="ShockwaveFlash1" r:id="rId2" imgW="5334745" imgH="2979376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49463" y="2295525"/>
                  <a:ext cx="4783137" cy="2686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530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Yuri Gagari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05200"/>
            <a:ext cx="2628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7" descr="Amazon.com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2971800"/>
            <a:ext cx="19812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9" descr="LogoDotcom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4419600"/>
            <a:ext cx="1952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10"/>
          <p:cNvSpPr txBox="1">
            <a:spLocks noChangeArrowheads="1"/>
          </p:cNvSpPr>
          <p:nvPr/>
        </p:nvSpPr>
        <p:spPr bwMode="auto">
          <a:xfrm>
            <a:off x="3336925" y="1570038"/>
            <a:ext cx="26685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Web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Accounts and Budg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609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5" descr="paychec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00200"/>
            <a:ext cx="41243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2743200" y="1106488"/>
            <a:ext cx="2617788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Business/Finance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Engineering Sample Draw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9988" y="1358900"/>
            <a:ext cx="480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5" descr="composite-engineer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1238" y="3478213"/>
            <a:ext cx="3824287" cy="267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370013" y="2193925"/>
            <a:ext cx="1830387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6"/>
          <p:cNvSpPr txBox="1">
            <a:spLocks noChangeArrowheads="1"/>
          </p:cNvSpPr>
          <p:nvPr/>
        </p:nvSpPr>
        <p:spPr bwMode="auto">
          <a:xfrm>
            <a:off x="2046514" y="2053317"/>
            <a:ext cx="4860626" cy="329320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Learning to program requires</a:t>
            </a:r>
          </a:p>
          <a:p>
            <a:endParaRPr lang="en-US" sz="2400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Time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Patience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Good language skills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The ability to think abstractly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Good math skills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ability to solve problems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Practice – Program, program, program</a:t>
            </a:r>
            <a:endParaRPr lang="en-US" dirty="0">
              <a:latin typeface="Comic Sans MS" pitchFamily="66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A sense of curiosity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2438400" y="1447800"/>
            <a:ext cx="475932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Learning to Program Takes Time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600200" y="2601913"/>
            <a:ext cx="6958013" cy="2835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Researchers have shown that learning to do anything well</a:t>
            </a:r>
          </a:p>
          <a:p>
            <a:r>
              <a:rPr lang="en-US">
                <a:latin typeface="Comic Sans MS" pitchFamily="66" charset="0"/>
              </a:rPr>
              <a:t>(playing the piano, painting, playing tennis, etc) takes </a:t>
            </a:r>
          </a:p>
          <a:p>
            <a:r>
              <a:rPr lang="en-US">
                <a:latin typeface="Comic Sans MS" pitchFamily="66" charset="0"/>
              </a:rPr>
              <a:t>about 10 years.  Learning to be a good programmer is no</a:t>
            </a:r>
          </a:p>
          <a:p>
            <a:r>
              <a:rPr lang="en-US">
                <a:latin typeface="Comic Sans MS" pitchFamily="66" charset="0"/>
              </a:rPr>
              <a:t>different.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To become proficient at programming</a:t>
            </a:r>
          </a:p>
          <a:p>
            <a:r>
              <a:rPr lang="en-US">
                <a:latin typeface="Comic Sans MS" pitchFamily="66" charset="0"/>
              </a:rPr>
              <a:t>    Practice</a:t>
            </a:r>
          </a:p>
          <a:p>
            <a:r>
              <a:rPr lang="en-US">
                <a:latin typeface="Comic Sans MS" pitchFamily="66" charset="0"/>
              </a:rPr>
              <a:t>        Practice</a:t>
            </a:r>
          </a:p>
          <a:p>
            <a:r>
              <a:rPr lang="en-US">
                <a:latin typeface="Comic Sans MS" pitchFamily="66" charset="0"/>
              </a:rPr>
              <a:t>            Practice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155700" y="2003425"/>
            <a:ext cx="7613650" cy="3444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pitchFamily="66" charset="0"/>
              </a:rPr>
              <a:t>The rise of mathematics is heating up the job market for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luminary </a:t>
            </a:r>
            <a:r>
              <a:rPr lang="en-US" dirty="0" smtClean="0">
                <a:latin typeface="Comic Sans MS" pitchFamily="66" charset="0"/>
              </a:rPr>
              <a:t>quant's, </a:t>
            </a:r>
            <a:r>
              <a:rPr lang="en-US" dirty="0">
                <a:latin typeface="Comic Sans MS" pitchFamily="66" charset="0"/>
              </a:rPr>
              <a:t>especially at the Internet powerhouses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where new math grads </a:t>
            </a:r>
            <a:r>
              <a:rPr lang="en-US" dirty="0" smtClean="0">
                <a:latin typeface="Comic Sans MS" pitchFamily="66" charset="0"/>
              </a:rPr>
              <a:t>land </a:t>
            </a:r>
            <a:r>
              <a:rPr lang="en-US" dirty="0">
                <a:latin typeface="Comic Sans MS" pitchFamily="66" charset="0"/>
              </a:rPr>
              <a:t>six-figure salaries and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rich stock deals. Tom Leighton, an entrepreneur and applied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math professor at Massachusetts Institute of Technology,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says: "All of my students have standing offers at Yahoo!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and Google. Top mathematicians are becoming a new global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elite. It's a force of barely 5,000, by some guesstimates,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but every bit as powerful as the armies of Harvard University </a:t>
            </a:r>
          </a:p>
          <a:p>
            <a:pPr>
              <a:defRPr/>
            </a:pPr>
            <a:r>
              <a:rPr lang="en-US" dirty="0">
                <a:latin typeface="Comic Sans MS" pitchFamily="66" charset="0"/>
              </a:rPr>
              <a:t>MBAs who shook up corner suites a generation ago.</a:t>
            </a:r>
            <a:br>
              <a:rPr lang="en-US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212975" y="1030288"/>
            <a:ext cx="5176838" cy="5794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Math Skills are Important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5534025" y="5437188"/>
            <a:ext cx="2317750" cy="517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Business Week Cover Story</a:t>
            </a:r>
          </a:p>
          <a:p>
            <a:r>
              <a:rPr lang="en-US" sz="1400"/>
              <a:t>January 23,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39713"/>
            <a:ext cx="8491538" cy="659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667000" y="1524000"/>
            <a:ext cx="399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What do Programmers Do?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438400" y="2286000"/>
            <a:ext cx="4237057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They talk to their customers 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talk to their peers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discuss problems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think a lot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write a lot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design solutions to problems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write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debug </a:t>
            </a:r>
            <a:r>
              <a:rPr lang="en-US" dirty="0" smtClean="0">
                <a:latin typeface="Comic Sans MS" pitchFamily="66" charset="0"/>
              </a:rPr>
              <a:t>code</a:t>
            </a:r>
          </a:p>
          <a:p>
            <a:pPr eaLnBrk="0" hangingPunct="0"/>
            <a:r>
              <a:rPr lang="en-US" dirty="0" smtClean="0">
                <a:latin typeface="Comic Sans MS" pitchFamily="66" charset="0"/>
              </a:rPr>
              <a:t>They </a:t>
            </a:r>
            <a:r>
              <a:rPr lang="en-US" dirty="0" err="1" smtClean="0">
                <a:latin typeface="Comic Sans MS" pitchFamily="66" charset="0"/>
              </a:rPr>
              <a:t>refactor</a:t>
            </a:r>
            <a:r>
              <a:rPr lang="en-US" dirty="0" smtClean="0">
                <a:latin typeface="Comic Sans MS" pitchFamily="66" charset="0"/>
              </a:rPr>
              <a:t> code</a:t>
            </a:r>
            <a:endParaRPr lang="en-US" dirty="0">
              <a:latin typeface="Comic Sans MS" pitchFamily="66" charset="0"/>
            </a:endParaRPr>
          </a:p>
          <a:p>
            <a:pPr eaLnBrk="0" hangingPunct="0"/>
            <a:r>
              <a:rPr lang="en-US" dirty="0">
                <a:latin typeface="Comic Sans MS" pitchFamily="66" charset="0"/>
              </a:rPr>
              <a:t>They test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document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They fix code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mshiltonj.com/jen/etc/gee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788" y="817563"/>
            <a:ext cx="5715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r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218" y="1396537"/>
            <a:ext cx="6859563" cy="4064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5659" y="2680736"/>
            <a:ext cx="57374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Always code as if the guy who ends up 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maintaining your code is a violent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psychopath who knows where you live.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r"/>
            <a:r>
              <a:rPr lang="en-US" sz="2400" dirty="0" smtClean="0">
                <a:latin typeface="Comic Sans MS" panose="030F0702030302020204" pitchFamily="66" charset="0"/>
              </a:rPr>
              <a:t>-- John Woods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google.com/jobs/images/accent_engatwork-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213" y="633413"/>
            <a:ext cx="754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68436" y="5805054"/>
            <a:ext cx="1819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Offices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24200" y="1309688"/>
            <a:ext cx="2844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Programming Tools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71800" y="1981200"/>
            <a:ext cx="274955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The computer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operating system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code editor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compiler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The debugger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2895600" y="2743200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219200" y="2667000"/>
            <a:ext cx="15462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800">
                <a:latin typeface="Comic Sans MS" pitchFamily="66" charset="0"/>
              </a:rPr>
              <a:t>Integrated</a:t>
            </a:r>
          </a:p>
          <a:p>
            <a:pPr algn="r" eaLnBrk="0" hangingPunct="0"/>
            <a:r>
              <a:rPr lang="en-US" sz="1800">
                <a:latin typeface="Comic Sans MS" pitchFamily="66" charset="0"/>
              </a:rPr>
              <a:t>Development</a:t>
            </a:r>
          </a:p>
          <a:p>
            <a:pPr algn="r" eaLnBrk="0" hangingPunct="0"/>
            <a:r>
              <a:rPr lang="en-US" sz="1800">
                <a:latin typeface="Comic Sans MS" pitchFamily="66" charset="0"/>
              </a:rPr>
              <a:t>Environment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48000" y="4087813"/>
            <a:ext cx="26654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Problem solving skills</a:t>
            </a:r>
          </a:p>
          <a:p>
            <a:pPr eaLnBrk="0" hangingPunct="0"/>
            <a:r>
              <a:rPr lang="en-US">
                <a:latin typeface="Comic Sans MS" pitchFamily="66" charset="0"/>
              </a:rPr>
              <a:t>Language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352800" y="685800"/>
            <a:ext cx="218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96000" y="16764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60960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5611" name="AutoShape 11"/>
          <p:cNvSpPr>
            <a:spLocks/>
          </p:cNvSpPr>
          <p:nvPr/>
        </p:nvSpPr>
        <p:spPr bwMode="auto">
          <a:xfrm>
            <a:off x="7467600" y="1371600"/>
            <a:ext cx="228600" cy="4953000"/>
          </a:xfrm>
          <a:prstGeom prst="rightBrace">
            <a:avLst>
              <a:gd name="adj1" fmla="val 18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735888" y="3581400"/>
            <a:ext cx="10382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Memory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200400" y="2971800"/>
            <a:ext cx="1770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Program Counter</a:t>
            </a: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4864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3048000" y="3429000"/>
            <a:ext cx="2136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Instruction Register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2743200" y="3886200"/>
            <a:ext cx="2670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General Purpose Registers</a:t>
            </a: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200400" y="4343400"/>
            <a:ext cx="1790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Status Registers</a:t>
            </a:r>
          </a:p>
        </p:txBody>
      </p:sp>
      <p:sp>
        <p:nvSpPr>
          <p:cNvPr id="25622" name="AutoShape 22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5624" name="Rounded Rectangle 23"/>
          <p:cNvSpPr>
            <a:spLocks noChangeArrowheads="1"/>
          </p:cNvSpPr>
          <p:nvPr/>
        </p:nvSpPr>
        <p:spPr bwMode="auto">
          <a:xfrm>
            <a:off x="2468563" y="2676525"/>
            <a:ext cx="3216275" cy="360362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5" name="TextBox 24"/>
          <p:cNvSpPr txBox="1">
            <a:spLocks noChangeArrowheads="1"/>
          </p:cNvSpPr>
          <p:nvPr/>
        </p:nvSpPr>
        <p:spPr bwMode="auto">
          <a:xfrm>
            <a:off x="3668713" y="2203450"/>
            <a:ext cx="614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517prct.org/images/mail_sort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2528" y="1158874"/>
            <a:ext cx="4124325" cy="4086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352800" y="685800"/>
            <a:ext cx="218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5486400" y="3124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93663" y="3886200"/>
            <a:ext cx="25717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General Purpose Register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990600" y="4343400"/>
            <a:ext cx="17922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Status Registers</a:t>
            </a:r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52800" y="685800"/>
            <a:ext cx="218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93663" y="3886200"/>
            <a:ext cx="25717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General Purpose Register</a:t>
            </a:r>
          </a:p>
        </p:txBody>
      </p:sp>
      <p:sp>
        <p:nvSpPr>
          <p:cNvPr id="27665" name="Rectangle 18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990600" y="4343400"/>
            <a:ext cx="1792288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Status Registers</a:t>
            </a:r>
          </a:p>
        </p:txBody>
      </p:sp>
      <p:sp>
        <p:nvSpPr>
          <p:cNvPr id="27667" name="AutoShape 20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1981200" y="1687513"/>
            <a:ext cx="3690938" cy="701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Watch how the computer </a:t>
            </a:r>
          </a:p>
          <a:p>
            <a:r>
              <a:rPr lang="en-US">
                <a:latin typeface="Comic Sans MS" pitchFamily="66" charset="0"/>
              </a:rPr>
              <a:t>adds two numbers together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28699" name="AutoShape 27"/>
          <p:cNvSpPr>
            <a:spLocks noChangeArrowheads="1"/>
          </p:cNvSpPr>
          <p:nvPr/>
        </p:nvSpPr>
        <p:spPr bwMode="auto">
          <a:xfrm rot="10654829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1489075" y="962025"/>
            <a:ext cx="3492500" cy="1739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The program to be executed is</a:t>
            </a:r>
          </a:p>
          <a:p>
            <a:r>
              <a:rPr lang="en-US" sz="1800">
                <a:latin typeface="Comic Sans MS" pitchFamily="66" charset="0"/>
              </a:rPr>
              <a:t>stored in the </a:t>
            </a:r>
            <a:r>
              <a:rPr lang="en-US" sz="1800" b="1">
                <a:latin typeface="Comic Sans MS" pitchFamily="66" charset="0"/>
              </a:rPr>
              <a:t>code segment</a:t>
            </a:r>
            <a:r>
              <a:rPr lang="en-US" sz="1800">
                <a:latin typeface="Comic Sans MS" pitchFamily="66" charset="0"/>
              </a:rPr>
              <a:t>.</a:t>
            </a:r>
          </a:p>
          <a:p>
            <a:r>
              <a:rPr lang="en-US" sz="1800">
                <a:latin typeface="Comic Sans MS" pitchFamily="66" charset="0"/>
              </a:rPr>
              <a:t>The data is stored in the </a:t>
            </a:r>
            <a:r>
              <a:rPr lang="en-US" sz="1800" b="1">
                <a:latin typeface="Comic Sans MS" pitchFamily="66" charset="0"/>
              </a:rPr>
              <a:t>data</a:t>
            </a:r>
          </a:p>
          <a:p>
            <a:r>
              <a:rPr lang="en-US" sz="1800" b="1">
                <a:latin typeface="Comic Sans MS" pitchFamily="66" charset="0"/>
              </a:rPr>
              <a:t>segment</a:t>
            </a:r>
            <a:r>
              <a:rPr lang="en-US" sz="1800">
                <a:latin typeface="Comic Sans MS" pitchFamily="66" charset="0"/>
              </a:rPr>
              <a:t>. The </a:t>
            </a:r>
            <a:r>
              <a:rPr lang="en-US" sz="1800" b="1">
                <a:latin typeface="Comic Sans MS" pitchFamily="66" charset="0"/>
              </a:rPr>
              <a:t>program counter</a:t>
            </a:r>
          </a:p>
          <a:p>
            <a:r>
              <a:rPr lang="en-US" sz="1800">
                <a:latin typeface="Comic Sans MS" pitchFamily="66" charset="0"/>
              </a:rPr>
              <a:t>points to the next instruction</a:t>
            </a:r>
          </a:p>
          <a:p>
            <a:r>
              <a:rPr lang="en-US" sz="1800">
                <a:latin typeface="Comic Sans MS" pitchFamily="66" charset="0"/>
              </a:rPr>
              <a:t>to be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29723" name="AutoShape 27"/>
          <p:cNvSpPr>
            <a:spLocks noChangeArrowheads="1"/>
          </p:cNvSpPr>
          <p:nvPr/>
        </p:nvSpPr>
        <p:spPr bwMode="auto">
          <a:xfrm rot="10654829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0747" name="AutoShape 27"/>
          <p:cNvSpPr>
            <a:spLocks noChangeArrowheads="1"/>
          </p:cNvSpPr>
          <p:nvPr/>
        </p:nvSpPr>
        <p:spPr bwMode="auto">
          <a:xfrm rot="10800000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172200" y="28956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ld r1, 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74925E-7 L -0.2198 0.075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0" y="3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04" grpId="0"/>
      <p:bldP spid="10140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60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1773" name="AutoShape 31"/>
          <p:cNvSpPr>
            <a:spLocks noChangeArrowheads="1"/>
          </p:cNvSpPr>
          <p:nvPr/>
        </p:nvSpPr>
        <p:spPr bwMode="auto">
          <a:xfrm rot="10800000">
            <a:off x="71628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2926E-6 C -0.07795 -0.00717 -0.08594 -0.00254 -0.2165 -0.00139 C -0.22761 -0.00023 -0.23854 0.00162 -0.24948 0.00324 C -0.25243 0.00532 -0.25591 0.00555 -0.25886 0.00787 C -0.26025 0.00902 -0.26094 0.01157 -0.26233 0.01273 C -0.26441 0.01458 -0.27153 0.01897 -0.27413 0.02059 C -0.28247 0.02614 -0.27309 0.01781 -0.28125 0.0236 C -0.28716 0.02776 -0.28976 0.03354 -0.2941 0.03933 C -0.29618 0.04187 -0.29913 0.04303 -0.30122 0.04557 C -0.30573 0.05066 -0.31198 0.05644 -0.31528 0.06292 C -0.31754 0.06709 -0.32014 0.07703 -0.32014 0.07703 C -0.32188 0.09762 -0.32657 0.11636 -0.33542 0.13324 C -0.33802 0.15707 -0.33907 0.1839 -0.33299 0.20703 C -0.33212 0.21791 -0.3316 0.22276 -0.32952 0.23202 C -0.32917 0.24405 -0.32882 0.25607 -0.3283 0.2681 C -0.32743 0.28638 -0.32674 0.31437 -0.31424 0.32616 C -0.31129 0.3338 -0.3099 0.33681 -0.30469 0.34189 C -0.29809 0.35531 -0.22066 0.34837 -0.19306 0.34976 C -0.16875 0.3493 -0.14445 0.35022 -0.12014 0.34814 C -0.11875 0.34791 -0.1224 0.34351 -0.1224 0.34351 " pathEditMode="relative" ptsTypes="fffffffffffffffffffA">
                                      <p:cBhvr>
                                        <p:cTn id="6" dur="20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0" grpId="0"/>
      <p:bldP spid="10038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3360" y="1836674"/>
            <a:ext cx="72875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“The computer programmer is a creator of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universes for which he alone is the lawgiver.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No playwright, no stage director, no emperor,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however powerful, has ever exercised such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absolute authority to arrange a stage or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field of battle and to command such unswervingly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dutiful actors or troops.”</a:t>
            </a:r>
          </a:p>
          <a:p>
            <a:endParaRPr lang="en-US" sz="2400" dirty="0">
              <a:latin typeface="Comic Sans MS" panose="030F0702030302020204" pitchFamily="66" charset="0"/>
            </a:endParaRPr>
          </a:p>
          <a:p>
            <a:pPr algn="r"/>
            <a:r>
              <a:rPr lang="en-US" sz="2400" dirty="0" smtClean="0">
                <a:latin typeface="Comic Sans MS" panose="030F0702030302020204" pitchFamily="66" charset="0"/>
              </a:rPr>
              <a:t>--Joseph </a:t>
            </a:r>
            <a:r>
              <a:rPr lang="en-US" sz="2400" dirty="0" err="1" smtClean="0">
                <a:latin typeface="Comic Sans MS" panose="030F0702030302020204" pitchFamily="66" charset="0"/>
              </a:rPr>
              <a:t>Weizenbaum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2798" name="AutoShape 30"/>
          <p:cNvSpPr>
            <a:spLocks noChangeArrowheads="1"/>
          </p:cNvSpPr>
          <p:nvPr/>
        </p:nvSpPr>
        <p:spPr bwMode="auto">
          <a:xfrm rot="10800000">
            <a:off x="7183438" y="3179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743200" y="43434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 rot="10800000">
            <a:off x="7183438" y="3179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6169025" y="3138488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ld r2, 28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3139E-6 L -0.20694 0.0439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22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4" grpId="0"/>
      <p:bldP spid="106527" grpId="0"/>
      <p:bldP spid="10652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64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r2, 28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 rot="10800000">
            <a:off x="7183438" y="3179763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6092825" y="176212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7 L -0.13767 0.37705 " pathEditMode="relative" ptsTypes="AA">
                                      <p:cBhvr>
                                        <p:cTn id="6" dur="2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2" grpId="0"/>
      <p:bldP spid="10755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r2, 28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5870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1" name="Text Box 32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200400" y="5029200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Logic Unit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0488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r2, 28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6894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3696" name="Text Box 32"/>
          <p:cNvSpPr txBox="1">
            <a:spLocks noChangeArrowheads="1"/>
          </p:cNvSpPr>
          <p:nvPr/>
        </p:nvSpPr>
        <p:spPr bwMode="auto">
          <a:xfrm>
            <a:off x="6167438" y="3384550"/>
            <a:ext cx="111601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add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35832E-6 L -0.22952 0.00624 " pathEditMode="relative" ptsTypes="AA">
                                      <p:cBhvr>
                                        <p:cTn id="11" dur="20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92" grpId="0"/>
      <p:bldP spid="113696" grpId="0"/>
      <p:bldP spid="11369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6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116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r1, r2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4802188" y="3881438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109601" name="Text Box 33"/>
          <p:cNvSpPr txBox="1">
            <a:spLocks noChangeArrowheads="1"/>
          </p:cNvSpPr>
          <p:nvPr/>
        </p:nvSpPr>
        <p:spPr bwMode="auto">
          <a:xfrm>
            <a:off x="4824413" y="4332288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3857625" y="518318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3.79366E-7 L -0.15417 0.19107 " pathEditMode="relative" ptsTypes="AA">
                                      <p:cBhvr>
                                        <p:cTn id="6" dur="20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474E-7 L -0.04948 0.13487 " pathEditMode="relative" ptsTypes="AA">
                                      <p:cBhvr>
                                        <p:cTn id="9" dur="2000" fill="hold"/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6" grpId="0" animBg="1"/>
      <p:bldP spid="109600" grpId="0"/>
      <p:bldP spid="109600" grpId="1"/>
      <p:bldP spid="109601" grpId="0"/>
      <p:bldP spid="109601" grpId="1"/>
      <p:bldP spid="10960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68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11601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add r1, r2</a:t>
            </a:r>
          </a:p>
        </p:txBody>
      </p:sp>
      <p:sp>
        <p:nvSpPr>
          <p:cNvPr id="110621" name="Text Box 29"/>
          <p:cNvSpPr txBox="1">
            <a:spLocks noChangeArrowheads="1"/>
          </p:cNvSpPr>
          <p:nvPr/>
        </p:nvSpPr>
        <p:spPr bwMode="auto">
          <a:xfrm>
            <a:off x="4800600" y="38862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10</a:t>
            </a:r>
          </a:p>
        </p:txBody>
      </p:sp>
      <p:sp>
        <p:nvSpPr>
          <p:cNvPr id="38942" name="AutoShape 30"/>
          <p:cNvSpPr>
            <a:spLocks noChangeArrowheads="1"/>
          </p:cNvSpPr>
          <p:nvPr/>
        </p:nvSpPr>
        <p:spPr bwMode="auto">
          <a:xfrm rot="10800000">
            <a:off x="7258050" y="344805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0626" name="Text Box 34"/>
          <p:cNvSpPr txBox="1">
            <a:spLocks noChangeArrowheads="1"/>
          </p:cNvSpPr>
          <p:nvPr/>
        </p:nvSpPr>
        <p:spPr bwMode="auto">
          <a:xfrm>
            <a:off x="3857625" y="5183188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71663E-6 L 0.10486 -0.18668 " pathEditMode="relative" ptsTypes="AA">
                                      <p:cBhvr>
                                        <p:cTn id="9" dur="2000" fill="hold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1" grpId="0"/>
      <p:bldP spid="1106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943600" y="2895600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--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49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72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111644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9731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ld r1, 24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4884738" y="3886200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  <p:sp>
        <p:nvSpPr>
          <p:cNvPr id="39966" name="AutoShape 30"/>
          <p:cNvSpPr>
            <a:spLocks noChangeArrowheads="1"/>
          </p:cNvSpPr>
          <p:nvPr/>
        </p:nvSpPr>
        <p:spPr bwMode="auto">
          <a:xfrm rot="10800000">
            <a:off x="7258050" y="36845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1649" name="Text Box 33"/>
          <p:cNvSpPr txBox="1">
            <a:spLocks noChangeArrowheads="1"/>
          </p:cNvSpPr>
          <p:nvPr/>
        </p:nvSpPr>
        <p:spPr bwMode="auto">
          <a:xfrm>
            <a:off x="6172200" y="3621088"/>
            <a:ext cx="1098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sto r1, 32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84987E-6 L -0.22222 -0.031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4" grpId="0"/>
      <p:bldP spid="111649" grpId="0"/>
      <p:bldP spid="11164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14600" y="457200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The Computer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943600" y="13716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7543800" y="17526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Data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932488" y="2906713"/>
            <a:ext cx="1447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543800" y="3352800"/>
            <a:ext cx="11191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Code</a:t>
            </a:r>
          </a:p>
          <a:p>
            <a:pPr algn="ctr" eaLnBrk="0" hangingPunct="0"/>
            <a:r>
              <a:rPr lang="en-US" sz="1800">
                <a:latin typeface="Comic Sans MS" pitchFamily="66" charset="0"/>
              </a:rPr>
              <a:t>Segment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943600" y="4724400"/>
            <a:ext cx="1447800" cy="762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248400" y="4876800"/>
            <a:ext cx="808038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Stack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943600" y="5486400"/>
            <a:ext cx="14478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291263" y="5638800"/>
            <a:ext cx="7239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Comic Sans MS" pitchFamily="66" charset="0"/>
              </a:rPr>
              <a:t>Heap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2743200" y="29718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990600" y="2971800"/>
            <a:ext cx="176847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Program Counter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743200" y="34290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604838" y="3429000"/>
            <a:ext cx="2138362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Instruction Register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743200" y="3886200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447800" y="3886200"/>
            <a:ext cx="12414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r1</a:t>
            </a:r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2743200" y="4332288"/>
            <a:ext cx="2667000" cy="381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2743200" y="5029200"/>
            <a:ext cx="2667000" cy="685800"/>
          </a:xfrm>
          <a:prstGeom prst="flowChartManualOperation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3263900" y="5749925"/>
            <a:ext cx="1617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>
                <a:latin typeface="Comic Sans MS" pitchFamily="66" charset="0"/>
              </a:rPr>
              <a:t>Arithmetic and</a:t>
            </a:r>
          </a:p>
          <a:p>
            <a:pPr algn="ctr" eaLnBrk="0" hangingPunct="0"/>
            <a:r>
              <a:rPr lang="en-US" sz="1600">
                <a:latin typeface="Comic Sans MS" pitchFamily="66" charset="0"/>
              </a:rPr>
              <a:t>Logic Unit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6172200" y="2895600"/>
            <a:ext cx="1116013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ld r1, 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ld r2, 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add r1, r2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sto r1, 32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447800" y="4343400"/>
            <a:ext cx="127476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Register r2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6096000" y="1524000"/>
            <a:ext cx="4000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10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12</a:t>
            </a:r>
          </a:p>
          <a:p>
            <a:pPr eaLnBrk="0" hangingPunct="0"/>
            <a:endParaRPr lang="en-US" sz="1600">
              <a:latin typeface="Comic Sans MS" pitchFamily="66" charset="0"/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435600" y="1524000"/>
            <a:ext cx="431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24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28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32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486400" y="2895600"/>
            <a:ext cx="4318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>
                <a:latin typeface="Comic Sans MS" pitchFamily="66" charset="0"/>
              </a:rPr>
              <a:t>60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64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68</a:t>
            </a:r>
          </a:p>
          <a:p>
            <a:pPr eaLnBrk="0" hangingPunct="0"/>
            <a:r>
              <a:rPr lang="en-US" sz="1600">
                <a:latin typeface="Comic Sans MS" pitchFamily="66" charset="0"/>
              </a:rPr>
              <a:t>72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4800600" y="2971800"/>
            <a:ext cx="4347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chemeClr val="bg2"/>
                </a:solidFill>
                <a:latin typeface="Comic Sans MS" pitchFamily="66" charset="0"/>
              </a:rPr>
              <a:t>72</a:t>
            </a:r>
            <a:endParaRPr lang="en-US" sz="1600" dirty="0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5105400" y="1143000"/>
            <a:ext cx="841375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address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6096000" y="1524000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mic Sans MS" pitchFamily="66" charset="0"/>
              </a:rPr>
              <a:t>10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4267200" y="3429000"/>
            <a:ext cx="10985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sto r1, 32</a:t>
            </a:r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4884738" y="3886200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  <p:sp>
        <p:nvSpPr>
          <p:cNvPr id="40990" name="AutoShape 30"/>
          <p:cNvSpPr>
            <a:spLocks noChangeArrowheads="1"/>
          </p:cNvSpPr>
          <p:nvPr/>
        </p:nvSpPr>
        <p:spPr bwMode="auto">
          <a:xfrm rot="10800000">
            <a:off x="7258050" y="3684588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gradFill rotWithShape="1">
            <a:gsLst>
              <a:gs pos="0">
                <a:srgbClr val="CC99FF"/>
              </a:gs>
              <a:gs pos="100000">
                <a:schemeClr val="tx2"/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822825" y="4333875"/>
            <a:ext cx="40005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12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4887913" y="3879850"/>
            <a:ext cx="431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288E-6 L 0.12726 -0.27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0" y="-13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3" grpId="0"/>
      <p:bldP spid="112673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2757488" y="1600200"/>
            <a:ext cx="3495675" cy="457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The Operating System </a:t>
            </a: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1962150" y="2597150"/>
            <a:ext cx="5770563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Manages the memory in the computer</a:t>
            </a:r>
          </a:p>
          <a:p>
            <a:r>
              <a:rPr lang="en-US">
                <a:latin typeface="Comic Sans MS" pitchFamily="66" charset="0"/>
              </a:rPr>
              <a:t>Manages how and when programs are executed</a:t>
            </a:r>
          </a:p>
          <a:p>
            <a:r>
              <a:rPr lang="en-US">
                <a:latin typeface="Comic Sans MS" pitchFamily="66" charset="0"/>
              </a:rPr>
              <a:t>Manages the devices attached to the computer</a:t>
            </a:r>
          </a:p>
          <a:p>
            <a:r>
              <a:rPr lang="en-US">
                <a:latin typeface="Comic Sans MS" pitchFamily="66" charset="0"/>
              </a:rPr>
              <a:t>   and lots of other stuff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0851" y="2680736"/>
            <a:ext cx="5327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Programming is the art of doing one</a:t>
            </a:r>
          </a:p>
          <a:p>
            <a:r>
              <a:rPr lang="en-US" sz="2400" dirty="0" smtClean="0">
                <a:latin typeface="Comic Sans MS" panose="030F0702030302020204" pitchFamily="66" charset="0"/>
              </a:rPr>
              <a:t>thing at a time.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r"/>
            <a:r>
              <a:rPr lang="en-US" sz="2400" dirty="0" smtClean="0">
                <a:latin typeface="Comic Sans MS" panose="030F0702030302020204" pitchFamily="66" charset="0"/>
              </a:rPr>
              <a:t>-- Michael C. Feathers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466850" y="1971675"/>
            <a:ext cx="6739345" cy="267765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The code editor provides a way for</a:t>
            </a:r>
          </a:p>
          <a:p>
            <a:r>
              <a:rPr lang="en-US" sz="2400" dirty="0">
                <a:latin typeface="Comic Sans MS" pitchFamily="66" charset="0"/>
              </a:rPr>
              <a:t>The programmer to </a:t>
            </a:r>
            <a:r>
              <a:rPr lang="en-US" sz="2400" dirty="0" smtClean="0">
                <a:latin typeface="Comic Sans MS" pitchFamily="66" charset="0"/>
              </a:rPr>
              <a:t>create and edit the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b="1" dirty="0">
                <a:latin typeface="Comic Sans MS" pitchFamily="66" charset="0"/>
              </a:rPr>
              <a:t>source code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text for </a:t>
            </a:r>
            <a:r>
              <a:rPr lang="en-US" sz="2400" dirty="0">
                <a:latin typeface="Comic Sans MS" pitchFamily="66" charset="0"/>
              </a:rPr>
              <a:t>his or her program.</a:t>
            </a:r>
          </a:p>
          <a:p>
            <a:endParaRPr lang="en-US" sz="2400" dirty="0">
              <a:latin typeface="Comic Sans MS" pitchFamily="66" charset="0"/>
            </a:endParaRPr>
          </a:p>
          <a:p>
            <a:r>
              <a:rPr lang="en-US" sz="2400" dirty="0">
                <a:latin typeface="Comic Sans MS" pitchFamily="66" charset="0"/>
              </a:rPr>
              <a:t>Editors provide tools to cut and </a:t>
            </a:r>
            <a:r>
              <a:rPr lang="en-US" sz="2400" dirty="0" smtClean="0">
                <a:latin typeface="Comic Sans MS" pitchFamily="66" charset="0"/>
              </a:rPr>
              <a:t>paste  source</a:t>
            </a:r>
            <a:endParaRPr lang="en-US" sz="2400" dirty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Code text, </a:t>
            </a:r>
            <a:r>
              <a:rPr lang="en-US" sz="2400" dirty="0">
                <a:latin typeface="Comic Sans MS" pitchFamily="66" charset="0"/>
              </a:rPr>
              <a:t>move between source code files,</a:t>
            </a:r>
          </a:p>
          <a:p>
            <a:r>
              <a:rPr lang="en-US" sz="2400" dirty="0">
                <a:latin typeface="Comic Sans MS" pitchFamily="66" charset="0"/>
              </a:rPr>
              <a:t>and do many other editing tasks.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2850" y="228600"/>
            <a:ext cx="7043738" cy="63468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82625" y="1249363"/>
            <a:ext cx="1219200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static void Main( )</a:t>
            </a:r>
          </a:p>
          <a:p>
            <a:r>
              <a:rPr lang="en-US" sz="1000"/>
              <a:t>{</a:t>
            </a:r>
          </a:p>
          <a:p>
            <a:r>
              <a:rPr lang="en-US" sz="1000"/>
              <a:t>   int a = 5;</a:t>
            </a:r>
          </a:p>
          <a:p>
            <a:r>
              <a:rPr lang="en-US" sz="1000"/>
              <a:t>   int b = 27;</a:t>
            </a:r>
          </a:p>
          <a:p>
            <a:r>
              <a:rPr lang="en-US" sz="1000"/>
              <a:t> . . .</a:t>
            </a:r>
          </a:p>
        </p:txBody>
      </p:sp>
      <p:sp>
        <p:nvSpPr>
          <p:cNvPr id="45059" name="Text Box 5"/>
          <p:cNvSpPr txBox="1">
            <a:spLocks noChangeArrowheads="1"/>
          </p:cNvSpPr>
          <p:nvPr/>
        </p:nvSpPr>
        <p:spPr bwMode="auto">
          <a:xfrm>
            <a:off x="369888" y="2208213"/>
            <a:ext cx="15938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source code</a:t>
            </a:r>
          </a:p>
        </p:txBody>
      </p:sp>
      <p:sp>
        <p:nvSpPr>
          <p:cNvPr id="45060" name="AutoShape 6"/>
          <p:cNvSpPr>
            <a:spLocks noChangeArrowheads="1"/>
          </p:cNvSpPr>
          <p:nvPr/>
        </p:nvSpPr>
        <p:spPr bwMode="auto">
          <a:xfrm>
            <a:off x="2506663" y="2108200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2874963" y="2536825"/>
            <a:ext cx="9826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compiler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9792" y="536448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The Compiler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93 C 0.00208 -0.00578 0.00347 -0.01341 0.00694 -0.01966 C 0.0092 -0.02313 0.01198 -0.02567 0.01406 -0.02891 C 0.01667 -0.04302 0.02517 -0.04395 0.03403 -0.05274 C 0.0408 -0.05944 0.04444 -0.06754 0.05243 -0.0717 C 0.06024 -0.08073 0.0526 -0.07309 0.06233 -0.07957 C 0.06441 -0.08096 0.06615 -0.08281 0.06788 -0.08443 C 0.06962 -0.08582 0.07066 -0.0879 0.0724 -0.08929 C 0.08351 -0.09761 0.10035 -0.10131 0.11337 -0.1034 C 0.12379 -0.10293 0.13403 -0.1027 0.14462 -0.10178 C 0.15069 -0.10131 0.15608 -0.09599 0.16181 -0.09391 C 0.17413 -0.08929 0.18472 -0.08142 0.19566 -0.07332 C 0.20052 -0.06985 0.20295 -0.06361 0.20712 -0.05898 C 0.20833 -0.05227 0.2092 -0.04742 0.21285 -0.04186 C 0.21424 -0.03608 0.21684 -0.03122 0.2184 -0.0259 C 0.21892 -0.01966 0.21858 -0.01295 0.21979 -0.0067 C 0.22014 -0.00485 0.22205 -0.0037 0.22257 -0.00208 C 0.225 0.00371 0.22639 0.01088 0.2283 0.01689 C 0.22951 0.07171 0.23403 0.12677 0.23403 0.18182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2896045" y="1998726"/>
            <a:ext cx="1042273" cy="13849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Symbol" pitchFamily="18" charset="2"/>
              </a:rPr>
              <a:t>Xvnvyi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err="1" smtClean="0">
                <a:latin typeface="Symbol" pitchFamily="18" charset="2"/>
              </a:rPr>
              <a:t>Lklil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Hjfkkfol98</a:t>
            </a:r>
          </a:p>
          <a:p>
            <a:r>
              <a:rPr lang="en-US" sz="1200" dirty="0" smtClean="0">
                <a:latin typeface="Symbol" pitchFamily="18" charset="2"/>
              </a:rPr>
              <a:t>Op09kij</a:t>
            </a:r>
          </a:p>
          <a:p>
            <a:r>
              <a:rPr lang="en-US" sz="1200" dirty="0" err="1" smtClean="0">
                <a:latin typeface="Symbol" pitchFamily="18" charset="2"/>
              </a:rPr>
              <a:t>Plollk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Etc</a:t>
            </a:r>
          </a:p>
          <a:p>
            <a:r>
              <a:rPr lang="en-US" sz="1200" dirty="0" smtClean="0">
                <a:latin typeface="Symbol" pitchFamily="18" charset="2"/>
              </a:rPr>
              <a:t>…</a:t>
            </a:r>
            <a:endParaRPr lang="en-US" sz="1200" dirty="0">
              <a:latin typeface="Symbol" pitchFamily="18" charset="2"/>
            </a:endParaRP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2506663" y="2096008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6087" name="Text Box 3"/>
          <p:cNvSpPr txBox="1">
            <a:spLocks noChangeArrowheads="1"/>
          </p:cNvSpPr>
          <p:nvPr/>
        </p:nvSpPr>
        <p:spPr bwMode="auto">
          <a:xfrm>
            <a:off x="863600" y="4003675"/>
            <a:ext cx="179889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Intermediate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Language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9888" y="2208213"/>
            <a:ext cx="15938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source code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874963" y="2536825"/>
            <a:ext cx="9826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04348E-6 L 1.94444E-6 0.2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3042349" y="4083558"/>
            <a:ext cx="1042273" cy="13849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Symbol" pitchFamily="18" charset="2"/>
              </a:rPr>
              <a:t>Xvnvyi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err="1" smtClean="0">
                <a:latin typeface="Symbol" pitchFamily="18" charset="2"/>
              </a:rPr>
              <a:t>Lklil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Hjfkkfol98</a:t>
            </a:r>
          </a:p>
          <a:p>
            <a:r>
              <a:rPr lang="en-US" sz="1200" dirty="0" smtClean="0">
                <a:latin typeface="Symbol" pitchFamily="18" charset="2"/>
              </a:rPr>
              <a:t>Op09kij</a:t>
            </a:r>
          </a:p>
          <a:p>
            <a:r>
              <a:rPr lang="en-US" sz="1200" dirty="0" err="1" smtClean="0">
                <a:latin typeface="Symbol" pitchFamily="18" charset="2"/>
              </a:rPr>
              <a:t>Plollk</a:t>
            </a:r>
            <a:endParaRPr lang="en-US" sz="1200" dirty="0" smtClean="0">
              <a:latin typeface="Symbol" pitchFamily="18" charset="2"/>
            </a:endParaRPr>
          </a:p>
          <a:p>
            <a:r>
              <a:rPr lang="en-US" sz="1200" dirty="0" smtClean="0">
                <a:latin typeface="Symbol" pitchFamily="18" charset="2"/>
              </a:rPr>
              <a:t>Etc</a:t>
            </a:r>
          </a:p>
          <a:p>
            <a:r>
              <a:rPr lang="en-US" sz="1200" dirty="0" smtClean="0">
                <a:latin typeface="Symbol" pitchFamily="18" charset="2"/>
              </a:rPr>
              <a:t>…</a:t>
            </a:r>
            <a:endParaRPr lang="en-US" sz="1200" dirty="0">
              <a:latin typeface="Symbol" pitchFamily="18" charset="2"/>
            </a:endParaRPr>
          </a:p>
        </p:txBody>
      </p:sp>
      <p:sp>
        <p:nvSpPr>
          <p:cNvPr id="46087" name="Text Box 3"/>
          <p:cNvSpPr txBox="1">
            <a:spLocks noChangeArrowheads="1"/>
          </p:cNvSpPr>
          <p:nvPr/>
        </p:nvSpPr>
        <p:spPr bwMode="auto">
          <a:xfrm>
            <a:off x="863600" y="4003675"/>
            <a:ext cx="1798890" cy="7078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Intermediate</a:t>
            </a:r>
          </a:p>
          <a:p>
            <a:pPr algn="ctr"/>
            <a:r>
              <a:rPr lang="en-US" dirty="0" smtClean="0">
                <a:latin typeface="Comic Sans MS" pitchFamily="66" charset="0"/>
              </a:rPr>
              <a:t>Language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triped Right Arrow 7"/>
          <p:cNvSpPr/>
          <p:nvPr/>
        </p:nvSpPr>
        <p:spPr bwMode="auto">
          <a:xfrm>
            <a:off x="4145280" y="4096512"/>
            <a:ext cx="1816608" cy="1097280"/>
          </a:xfrm>
          <a:prstGeom prst="strip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5870448" y="2371344"/>
            <a:ext cx="1816608" cy="1097280"/>
          </a:xfrm>
          <a:prstGeom prst="stripedRight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2848" y="158496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Interpreter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506663" y="2108200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874963" y="2536825"/>
            <a:ext cx="982662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Comic Sans MS" pitchFamily="66" charset="0"/>
              </a:rPr>
              <a:t>compiler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69888" y="2208213"/>
            <a:ext cx="1593850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source code</a:t>
            </a:r>
          </a:p>
        </p:txBody>
      </p: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6165152" y="3883597"/>
            <a:ext cx="1212850" cy="1096962"/>
            <a:chOff x="813" y="2833"/>
            <a:chExt cx="764" cy="691"/>
          </a:xfrm>
        </p:grpSpPr>
        <p:sp>
          <p:nvSpPr>
            <p:cNvPr id="17" name="Rectangle 29"/>
            <p:cNvSpPr>
              <a:spLocks noChangeArrowheads="1"/>
            </p:cNvSpPr>
            <p:nvPr/>
          </p:nvSpPr>
          <p:spPr bwMode="auto">
            <a:xfrm>
              <a:off x="813" y="2927"/>
              <a:ext cx="563" cy="2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854" y="2833"/>
              <a:ext cx="705" cy="251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850" y="2875"/>
              <a:ext cx="72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Comic Sans MS" pitchFamily="66" charset="0"/>
                </a:rPr>
                <a:t>code segment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854" y="3083"/>
              <a:ext cx="704" cy="217"/>
            </a:xfrm>
            <a:prstGeom prst="rect">
              <a:avLst/>
            </a:prstGeom>
            <a:solidFill>
              <a:srgbClr val="CCFFCC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851" y="3099"/>
              <a:ext cx="71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data segment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854" y="3300"/>
              <a:ext cx="698" cy="224"/>
            </a:xfrm>
            <a:prstGeom prst="rect">
              <a:avLst/>
            </a:prstGeom>
            <a:solidFill>
              <a:srgbClr val="FF6600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35"/>
            <p:cNvSpPr txBox="1">
              <a:spLocks noChangeArrowheads="1"/>
            </p:cNvSpPr>
            <p:nvPr/>
          </p:nvSpPr>
          <p:spPr bwMode="auto">
            <a:xfrm>
              <a:off x="816" y="3309"/>
              <a:ext cx="761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stack segment</a:t>
              </a:r>
            </a:p>
          </p:txBody>
        </p:sp>
      </p:grp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889943" y="3845560"/>
            <a:ext cx="1819275" cy="1258888"/>
          </a:xfrm>
          <a:prstGeom prst="flowChartManualOperation">
            <a:avLst/>
          </a:prstGeom>
          <a:gradFill rotWithShape="1">
            <a:gsLst>
              <a:gs pos="0">
                <a:srgbClr val="CC99FF"/>
              </a:gs>
              <a:gs pos="100000">
                <a:srgbClr val="CCCCFF"/>
              </a:gs>
            </a:gsLst>
            <a:lin ang="0" scaled="1"/>
          </a:gradFill>
          <a:ln w="317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912608" y="5596128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.exe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996E-6 L 5E-6 0.198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ChangeArrowheads="1"/>
          </p:cNvSpPr>
          <p:nvPr/>
        </p:nvSpPr>
        <p:spPr bwMode="auto">
          <a:xfrm>
            <a:off x="4686300" y="1698625"/>
            <a:ext cx="22098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4762500" y="5508625"/>
            <a:ext cx="2057400" cy="83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Text Box 8"/>
          <p:cNvSpPr txBox="1">
            <a:spLocks noChangeArrowheads="1"/>
          </p:cNvSpPr>
          <p:nvPr/>
        </p:nvSpPr>
        <p:spPr bwMode="auto">
          <a:xfrm>
            <a:off x="5143500" y="5508625"/>
            <a:ext cx="126682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reserved for</a:t>
            </a:r>
          </a:p>
          <a:p>
            <a:pPr algn="ctr"/>
            <a:r>
              <a:rPr lang="en-US" sz="1600"/>
              <a:t>operating </a:t>
            </a:r>
          </a:p>
          <a:p>
            <a:pPr algn="ctr"/>
            <a:r>
              <a:rPr lang="en-US" sz="1600"/>
              <a:t>system</a:t>
            </a:r>
          </a:p>
        </p:txBody>
      </p:sp>
      <p:sp>
        <p:nvSpPr>
          <p:cNvPr id="48133" name="Rectangle 9"/>
          <p:cNvSpPr>
            <a:spLocks noChangeArrowheads="1"/>
          </p:cNvSpPr>
          <p:nvPr/>
        </p:nvSpPr>
        <p:spPr bwMode="auto">
          <a:xfrm>
            <a:off x="4762500" y="1774825"/>
            <a:ext cx="2057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Text Box 10"/>
          <p:cNvSpPr txBox="1">
            <a:spLocks noChangeArrowheads="1"/>
          </p:cNvSpPr>
          <p:nvPr/>
        </p:nvSpPr>
        <p:spPr bwMode="auto">
          <a:xfrm>
            <a:off x="5143500" y="2003425"/>
            <a:ext cx="1130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program A</a:t>
            </a:r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4762500" y="2613025"/>
            <a:ext cx="2057400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5143500" y="2841625"/>
            <a:ext cx="1127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program B</a:t>
            </a:r>
          </a:p>
        </p:txBody>
      </p:sp>
      <p:sp>
        <p:nvSpPr>
          <p:cNvPr id="48137" name="Text Box 15"/>
          <p:cNvSpPr txBox="1">
            <a:spLocks noChangeArrowheads="1"/>
          </p:cNvSpPr>
          <p:nvPr/>
        </p:nvSpPr>
        <p:spPr bwMode="auto">
          <a:xfrm>
            <a:off x="5219700" y="4670425"/>
            <a:ext cx="973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the heap</a:t>
            </a:r>
          </a:p>
        </p:txBody>
      </p:sp>
      <p:sp>
        <p:nvSpPr>
          <p:cNvPr id="48138" name="Text Box 18"/>
          <p:cNvSpPr txBox="1">
            <a:spLocks noChangeArrowheads="1"/>
          </p:cNvSpPr>
          <p:nvPr/>
        </p:nvSpPr>
        <p:spPr bwMode="auto">
          <a:xfrm>
            <a:off x="7018338" y="4462463"/>
            <a:ext cx="2125662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the heap is left over</a:t>
            </a:r>
          </a:p>
          <a:p>
            <a:r>
              <a:rPr lang="en-US" sz="1400">
                <a:latin typeface="Comic Sans MS" pitchFamily="66" charset="0"/>
              </a:rPr>
              <a:t>memory, not being used</a:t>
            </a:r>
          </a:p>
          <a:p>
            <a:r>
              <a:rPr lang="en-US" sz="1400">
                <a:latin typeface="Comic Sans MS" pitchFamily="66" charset="0"/>
              </a:rPr>
              <a:t>by any program. It is</a:t>
            </a:r>
          </a:p>
          <a:p>
            <a:r>
              <a:rPr lang="en-US" sz="1400">
                <a:latin typeface="Comic Sans MS" pitchFamily="66" charset="0"/>
              </a:rPr>
              <a:t>managed by the O/S.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385888" y="1116013"/>
            <a:ext cx="1212850" cy="1096962"/>
            <a:chOff x="813" y="2833"/>
            <a:chExt cx="764" cy="691"/>
          </a:xfrm>
        </p:grpSpPr>
        <p:sp>
          <p:nvSpPr>
            <p:cNvPr id="48145" name="Rectangle 29"/>
            <p:cNvSpPr>
              <a:spLocks noChangeArrowheads="1"/>
            </p:cNvSpPr>
            <p:nvPr/>
          </p:nvSpPr>
          <p:spPr bwMode="auto">
            <a:xfrm>
              <a:off x="813" y="2927"/>
              <a:ext cx="563" cy="28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46" name="Rectangle 30"/>
            <p:cNvSpPr>
              <a:spLocks noChangeArrowheads="1"/>
            </p:cNvSpPr>
            <p:nvPr/>
          </p:nvSpPr>
          <p:spPr bwMode="auto">
            <a:xfrm>
              <a:off x="854" y="2833"/>
              <a:ext cx="705" cy="251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47" name="Text Box 31"/>
            <p:cNvSpPr txBox="1">
              <a:spLocks noChangeArrowheads="1"/>
            </p:cNvSpPr>
            <p:nvPr/>
          </p:nvSpPr>
          <p:spPr bwMode="auto">
            <a:xfrm>
              <a:off x="850" y="2875"/>
              <a:ext cx="727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code segment</a:t>
              </a:r>
            </a:p>
          </p:txBody>
        </p:sp>
        <p:sp>
          <p:nvSpPr>
            <p:cNvPr id="48148" name="Rectangle 32"/>
            <p:cNvSpPr>
              <a:spLocks noChangeArrowheads="1"/>
            </p:cNvSpPr>
            <p:nvPr/>
          </p:nvSpPr>
          <p:spPr bwMode="auto">
            <a:xfrm>
              <a:off x="854" y="3083"/>
              <a:ext cx="704" cy="217"/>
            </a:xfrm>
            <a:prstGeom prst="rect">
              <a:avLst/>
            </a:prstGeom>
            <a:solidFill>
              <a:srgbClr val="CCFFCC"/>
            </a:solidFill>
            <a:ln w="12700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149" name="Text Box 33"/>
            <p:cNvSpPr txBox="1">
              <a:spLocks noChangeArrowheads="1"/>
            </p:cNvSpPr>
            <p:nvPr/>
          </p:nvSpPr>
          <p:spPr bwMode="auto">
            <a:xfrm>
              <a:off x="851" y="3099"/>
              <a:ext cx="718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data segment</a:t>
              </a:r>
            </a:p>
          </p:txBody>
        </p:sp>
        <p:sp>
          <p:nvSpPr>
            <p:cNvPr id="48150" name="Rectangle 34"/>
            <p:cNvSpPr>
              <a:spLocks noChangeArrowheads="1"/>
            </p:cNvSpPr>
            <p:nvPr/>
          </p:nvSpPr>
          <p:spPr bwMode="auto">
            <a:xfrm>
              <a:off x="854" y="3300"/>
              <a:ext cx="698" cy="224"/>
            </a:xfrm>
            <a:prstGeom prst="rect">
              <a:avLst/>
            </a:prstGeom>
            <a:solidFill>
              <a:srgbClr val="FF6600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151" name="Text Box 35"/>
            <p:cNvSpPr txBox="1">
              <a:spLocks noChangeArrowheads="1"/>
            </p:cNvSpPr>
            <p:nvPr/>
          </p:nvSpPr>
          <p:spPr bwMode="auto">
            <a:xfrm>
              <a:off x="816" y="3309"/>
              <a:ext cx="761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bg2"/>
                  </a:solidFill>
                  <a:latin typeface="Comic Sans MS" pitchFamily="66" charset="0"/>
                </a:rPr>
                <a:t>stack segment</a:t>
              </a:r>
            </a:p>
          </p:txBody>
        </p:sp>
      </p:grpSp>
      <p:sp>
        <p:nvSpPr>
          <p:cNvPr id="48140" name="AutoShape 36"/>
          <p:cNvSpPr>
            <a:spLocks noChangeArrowheads="1"/>
          </p:cNvSpPr>
          <p:nvPr/>
        </p:nvSpPr>
        <p:spPr bwMode="auto">
          <a:xfrm>
            <a:off x="1109663" y="2505075"/>
            <a:ext cx="1720850" cy="1387475"/>
          </a:xfrm>
          <a:prstGeom prst="flowChartManualOperation">
            <a:avLst/>
          </a:prstGeom>
          <a:gradFill rotWithShape="1">
            <a:gsLst>
              <a:gs pos="0">
                <a:srgbClr val="CCCCFF"/>
              </a:gs>
              <a:gs pos="100000">
                <a:srgbClr val="CC99FF"/>
              </a:gs>
            </a:gsLst>
            <a:lin ang="5400000" scaled="1"/>
          </a:gradFill>
          <a:ln w="28575" algn="ctr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41" name="Text Box 37"/>
          <p:cNvSpPr txBox="1">
            <a:spLocks noChangeArrowheads="1"/>
          </p:cNvSpPr>
          <p:nvPr/>
        </p:nvSpPr>
        <p:spPr bwMode="auto">
          <a:xfrm>
            <a:off x="1571625" y="2933700"/>
            <a:ext cx="779463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Comic Sans MS" pitchFamily="66" charset="0"/>
              </a:rPr>
              <a:t>loader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4752975" y="3421063"/>
            <a:ext cx="2057400" cy="762000"/>
            <a:chOff x="2994" y="2155"/>
            <a:chExt cx="1296" cy="480"/>
          </a:xfrm>
        </p:grpSpPr>
        <p:sp>
          <p:nvSpPr>
            <p:cNvPr id="48143" name="Rectangle 38"/>
            <p:cNvSpPr>
              <a:spLocks noChangeArrowheads="1"/>
            </p:cNvSpPr>
            <p:nvPr/>
          </p:nvSpPr>
          <p:spPr bwMode="auto">
            <a:xfrm>
              <a:off x="2994" y="2155"/>
              <a:ext cx="1296" cy="4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4" name="Text Box 39"/>
            <p:cNvSpPr txBox="1">
              <a:spLocks noChangeArrowheads="1"/>
            </p:cNvSpPr>
            <p:nvPr/>
          </p:nvSpPr>
          <p:spPr bwMode="auto">
            <a:xfrm>
              <a:off x="3234" y="2299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program 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28337E-6 C -0.00156 0.03332 0.01146 0.11382 -0.0059 0.12053 C -0.00955 0.12839 -0.01059 0.14736 -0.01059 0.14736 C -0.01025 0.18136 -0.01007 0.21514 -0.00938 0.24914 C -0.0092 0.25701 -0.00955 0.2651 -0.00816 0.27274 C -0.00521 0.28916 0.03628 0.28962 0.03993 0.28985 C 0.05173 0.29055 0.06354 0.29078 0.07535 0.29147 C 0.08507 0.29194 0.09496 0.29286 0.10469 0.29309 C 0.14462 0.29402 0.18472 0.29425 0.22465 0.29471 C 0.27257 0.29749 0.32031 0.30003 0.36823 0.30235 C 0.39166 0.30512 0.3776 0.30396 0.41059 0.30396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1408" y="2011680"/>
            <a:ext cx="57454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Visual C# Express Edition is an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Integrated Development Environment (IDE).</a:t>
            </a:r>
          </a:p>
          <a:p>
            <a:r>
              <a:rPr lang="en-US" dirty="0" smtClean="0">
                <a:latin typeface="Comic Sans MS" pitchFamily="66" charset="0"/>
              </a:rPr>
              <a:t>It includes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   * a code editor</a:t>
            </a:r>
          </a:p>
          <a:p>
            <a:r>
              <a:rPr lang="en-US" dirty="0" smtClean="0">
                <a:latin typeface="Comic Sans MS" pitchFamily="66" charset="0"/>
              </a:rPr>
              <a:t>   * a compiler</a:t>
            </a:r>
          </a:p>
          <a:p>
            <a:r>
              <a:rPr lang="en-US" dirty="0" smtClean="0">
                <a:latin typeface="Comic Sans MS" pitchFamily="66" charset="0"/>
              </a:rPr>
              <a:t>   * a debugger</a:t>
            </a:r>
          </a:p>
          <a:p>
            <a:r>
              <a:rPr lang="en-US" dirty="0" smtClean="0">
                <a:latin typeface="Comic Sans MS" pitchFamily="66" charset="0"/>
              </a:rPr>
              <a:t>   * and other development tools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60" y="2731008"/>
            <a:ext cx="5402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If you have not completed lab #1,</a:t>
            </a:r>
          </a:p>
          <a:p>
            <a:r>
              <a:rPr lang="en-US" sz="2400" dirty="0" smtClean="0">
                <a:latin typeface="Comic Sans MS" pitchFamily="66" charset="0"/>
              </a:rPr>
              <a:t>be sure to complete it and turn it in</a:t>
            </a:r>
          </a:p>
          <a:p>
            <a:r>
              <a:rPr lang="en-US" sz="2400" dirty="0" smtClean="0">
                <a:latin typeface="Comic Sans MS" pitchFamily="66" charset="0"/>
              </a:rPr>
              <a:t>before 11:59pm on the due date.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520" y="309676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Questions?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833" y="2680736"/>
            <a:ext cx="6095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Our greatest glory is not in never falling,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but in rising very time we fall.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r"/>
            <a:r>
              <a:rPr lang="en-US" sz="2400" dirty="0" smtClean="0">
                <a:latin typeface="Comic Sans MS" panose="030F0702030302020204" pitchFamily="66" charset="0"/>
              </a:rPr>
              <a:t>-- Confucius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6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5662" y="2497015"/>
            <a:ext cx="5564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“This course will seem overwhelming the first</a:t>
            </a:r>
          </a:p>
          <a:p>
            <a:r>
              <a:rPr lang="en-US" dirty="0" smtClean="0"/>
              <a:t>week or two. But taken one step at a time,</a:t>
            </a:r>
          </a:p>
          <a:p>
            <a:r>
              <a:rPr lang="en-US" dirty="0" smtClean="0"/>
              <a:t>with careful study and attention to detail, you</a:t>
            </a:r>
          </a:p>
          <a:p>
            <a:r>
              <a:rPr lang="en-US" dirty="0" smtClean="0"/>
              <a:t>will do well.”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--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/>
          <p:cNvSpPr txBox="1">
            <a:spLocks noChangeArrowheads="1"/>
          </p:cNvSpPr>
          <p:nvPr/>
        </p:nvSpPr>
        <p:spPr bwMode="auto">
          <a:xfrm>
            <a:off x="1524000" y="1524000"/>
            <a:ext cx="6935788" cy="51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Why</a:t>
            </a:r>
            <a:r>
              <a:rPr lang="en-US" sz="2800">
                <a:latin typeface="Comic Sans MS" pitchFamily="66" charset="0"/>
              </a:rPr>
              <a:t> would you want to learn to program?</a:t>
            </a:r>
          </a:p>
        </p:txBody>
      </p:sp>
      <p:sp>
        <p:nvSpPr>
          <p:cNvPr id="5123" name="Text Box 9"/>
          <p:cNvSpPr txBox="1">
            <a:spLocks noChangeArrowheads="1"/>
          </p:cNvSpPr>
          <p:nvPr/>
        </p:nvSpPr>
        <p:spPr bwMode="auto">
          <a:xfrm>
            <a:off x="990600" y="2597150"/>
            <a:ext cx="7696200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sheer joy of making things – being creative 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pride in making something that is useful to other people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The fascination of solving complex problems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 Figuring out how to do something you’ve never done before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 Making a dumb machine do smart things</a:t>
            </a:r>
          </a:p>
          <a:p>
            <a:pPr>
              <a:buFontTx/>
              <a:buChar char="•"/>
            </a:pPr>
            <a:r>
              <a:rPr lang="en-US" dirty="0">
                <a:latin typeface="Comic Sans MS" pitchFamily="66" charset="0"/>
              </a:rPr>
              <a:t>  Earning a lot of </a:t>
            </a:r>
            <a:r>
              <a:rPr lang="en-US" dirty="0" smtClean="0">
                <a:latin typeface="Comic Sans MS" pitchFamily="66" charset="0"/>
              </a:rPr>
              <a:t>money</a:t>
            </a:r>
          </a:p>
          <a:p>
            <a:pPr>
              <a:buFontTx/>
              <a:buChar char="•"/>
            </a:pPr>
            <a:r>
              <a:rPr lang="en-US" dirty="0" smtClean="0">
                <a:latin typeface="Comic Sans MS" pitchFamily="66" charset="0"/>
              </a:rPr>
              <a:t>  This class is required …</a:t>
            </a:r>
            <a:endParaRPr lang="en-US" dirty="0">
              <a:latin typeface="Comic Sans MS" pitchFamily="66" charset="0"/>
            </a:endParaRPr>
          </a:p>
          <a:p>
            <a:pPr>
              <a:buFontTx/>
              <a:buChar char="•"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639763" y="2600325"/>
            <a:ext cx="8399462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omic Sans MS" pitchFamily="66" charset="0"/>
              </a:rPr>
              <a:t>Comment from a student …</a:t>
            </a:r>
          </a:p>
          <a:p>
            <a:endParaRPr lang="en-US" sz="3200"/>
          </a:p>
          <a:p>
            <a:r>
              <a:rPr lang="en-US" sz="3200">
                <a:latin typeface="Lucida Handwriting" pitchFamily="66" charset="0"/>
              </a:rPr>
              <a:t>“I want a career, not just a degree”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">
  <a:themeElements>
    <a:clrScheme name="Train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CCFF"/>
      </a:accent1>
      <a:accent2>
        <a:srgbClr val="FFFF00"/>
      </a:accent2>
      <a:accent3>
        <a:srgbClr val="AAAAFF"/>
      </a:accent3>
      <a:accent4>
        <a:srgbClr val="DADADA"/>
      </a:accent4>
      <a:accent5>
        <a:srgbClr val="AAE2FF"/>
      </a:accent5>
      <a:accent6>
        <a:srgbClr val="E7E700"/>
      </a:accent6>
      <a:hlink>
        <a:srgbClr val="FF0033"/>
      </a:hlink>
      <a:folHlink>
        <a:srgbClr val="3366FF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823</TotalTime>
  <Words>1707</Words>
  <Application>Microsoft Office PowerPoint</Application>
  <PresentationFormat>On-screen Show (4:3)</PresentationFormat>
  <Paragraphs>663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CS 1400</dc:subject>
  <dc:creator>Roger deBry</dc:creator>
  <cp:lastModifiedBy>Roger Debry</cp:lastModifiedBy>
  <cp:revision>65</cp:revision>
  <dcterms:created xsi:type="dcterms:W3CDTF">2002-03-06T19:41:56Z</dcterms:created>
  <dcterms:modified xsi:type="dcterms:W3CDTF">2014-08-28T18:08:54Z</dcterms:modified>
</cp:coreProperties>
</file>