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2" r:id="rId5"/>
    <p:sldId id="258" r:id="rId6"/>
    <p:sldId id="263" r:id="rId7"/>
    <p:sldId id="259" r:id="rId8"/>
    <p:sldId id="264" r:id="rId9"/>
    <p:sldId id="260" r:id="rId10"/>
    <p:sldId id="265" r:id="rId11"/>
    <p:sldId id="267" r:id="rId12"/>
    <p:sldId id="261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5A1-D628-4194-AA41-B7B6AC290F0A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703-8335-4A46-8D29-DBEAC36D6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5A1-D628-4194-AA41-B7B6AC290F0A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703-8335-4A46-8D29-DBEAC36D6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5A1-D628-4194-AA41-B7B6AC290F0A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703-8335-4A46-8D29-DBEAC36D6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5600" b="1" kern="120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5A1-D628-4194-AA41-B7B6AC290F0A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703-8335-4A46-8D29-DBEAC36D6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5A1-D628-4194-AA41-B7B6AC290F0A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703-8335-4A46-8D29-DBEAC36D6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5A1-D628-4194-AA41-B7B6AC290F0A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703-8335-4A46-8D29-DBEAC36D6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5A1-D628-4194-AA41-B7B6AC290F0A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703-8335-4A46-8D29-DBEAC36D6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5A1-D628-4194-AA41-B7B6AC290F0A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703-8335-4A46-8D29-DBEAC36D6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5A1-D628-4194-AA41-B7B6AC290F0A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703-8335-4A46-8D29-DBEAC36D6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5A1-D628-4194-AA41-B7B6AC290F0A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703-8335-4A46-8D29-DBEAC36D6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5A1-D628-4194-AA41-B7B6AC290F0A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2BA5703-8335-4A46-8D29-DBEAC36D61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6195A1-D628-4194-AA41-B7B6AC290F0A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BA5703-8335-4A46-8D29-DBEAC36D617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5600" b="1" kern="1200">
          <a:ln>
            <a:noFill/>
          </a:ln>
          <a:solidFill>
            <a:schemeClr val="accent3">
              <a:tint val="90000"/>
              <a:satMod val="120000"/>
            </a:schemeClr>
          </a:solidFill>
          <a:effectLst>
            <a:outerShdw blurRad="38100" dist="25400" dir="5400000" algn="tl" rotWithShape="0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CSS Positioning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CS 3550</a:t>
            </a:r>
          </a:p>
          <a:p>
            <a:r>
              <a:rPr lang="en-US" sz="3200" dirty="0" smtClean="0"/>
              <a:t>Dr. Brian </a:t>
            </a:r>
            <a:r>
              <a:rPr lang="en-US" sz="3200" dirty="0" err="1" smtClean="0"/>
              <a:t>Durney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49149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" y="5334000"/>
            <a:ext cx="8229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202591"/>
            <a:ext cx="2895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Positioned element is placed within </a:t>
            </a:r>
            <a:r>
              <a:rPr lang="en-US" sz="2600" dirty="0" smtClean="0"/>
              <a:t>containing element.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Original position is not left empty.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67435" y="5682726"/>
            <a:ext cx="2764716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1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="L2.png"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style="position: absolute; left: 100px; top: 20px;"&gt;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1236926" y="1401495"/>
            <a:ext cx="245532" cy="947741"/>
          </a:xfrm>
          <a:prstGeom prst="downArrow">
            <a:avLst>
              <a:gd name="adj1" fmla="val 48098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966910" y="1419222"/>
            <a:ext cx="242889" cy="180978"/>
          </a:xfrm>
          <a:prstGeom prst="downArrow">
            <a:avLst>
              <a:gd name="adj1" fmla="val 48098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2331720"/>
            <a:ext cx="533400" cy="58360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4114800" cy="345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9" name="Group 38"/>
          <p:cNvGrpSpPr/>
          <p:nvPr/>
        </p:nvGrpSpPr>
        <p:grpSpPr>
          <a:xfrm>
            <a:off x="304800" y="4267200"/>
            <a:ext cx="4114800" cy="1200329"/>
            <a:chOff x="304800" y="4267200"/>
            <a:chExt cx="4114800" cy="1200329"/>
          </a:xfrm>
        </p:grpSpPr>
        <p:sp>
          <p:nvSpPr>
            <p:cNvPr id="14" name="Rectangle 13"/>
            <p:cNvSpPr/>
            <p:nvPr/>
          </p:nvSpPr>
          <p:spPr>
            <a:xfrm>
              <a:off x="1172584" y="5066851"/>
              <a:ext cx="732416" cy="3765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61826" y="4343400"/>
              <a:ext cx="514574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00" y="4267200"/>
              <a:ext cx="4114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Div is not positioned. The image is placed with respect to the body of the document.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200" y="5918536"/>
            <a:ext cx="8305800" cy="1015664"/>
            <a:chOff x="457200" y="5918536"/>
            <a:chExt cx="8305800" cy="1015664"/>
          </a:xfrm>
        </p:grpSpPr>
        <p:sp>
          <p:nvSpPr>
            <p:cNvPr id="8" name="Rectangle 7"/>
            <p:cNvSpPr/>
            <p:nvPr/>
          </p:nvSpPr>
          <p:spPr>
            <a:xfrm>
              <a:off x="457200" y="5918536"/>
              <a:ext cx="82296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67435" y="6267262"/>
              <a:ext cx="2764716" cy="3048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5918537"/>
              <a:ext cx="8229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src</a:t>
              </a:r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="L2.png"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style="position: absolute; left: 100px; top: 20px;"&gt;</a:t>
              </a:r>
            </a:p>
            <a:p>
              <a:endPara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685800"/>
            <a:ext cx="4114800" cy="345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" name="Group 39"/>
          <p:cNvGrpSpPr/>
          <p:nvPr/>
        </p:nvGrpSpPr>
        <p:grpSpPr>
          <a:xfrm>
            <a:off x="4572000" y="4267200"/>
            <a:ext cx="4114800" cy="1200329"/>
            <a:chOff x="4572000" y="4267200"/>
            <a:chExt cx="4114800" cy="1200329"/>
          </a:xfrm>
        </p:grpSpPr>
        <p:sp>
          <p:nvSpPr>
            <p:cNvPr id="15" name="Rectangle 14"/>
            <p:cNvSpPr/>
            <p:nvPr/>
          </p:nvSpPr>
          <p:spPr>
            <a:xfrm>
              <a:off x="4625789" y="5055198"/>
              <a:ext cx="451821" cy="3505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49326" y="4343400"/>
              <a:ext cx="283286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4267200"/>
              <a:ext cx="4114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Div is positioned. The image is placed with respect to the div.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36719" y="5486400"/>
            <a:ext cx="4983481" cy="1631216"/>
            <a:chOff x="4190999" y="6858000"/>
            <a:chExt cx="4983481" cy="1631216"/>
          </a:xfrm>
        </p:grpSpPr>
        <p:sp>
          <p:nvSpPr>
            <p:cNvPr id="24" name="Rectangle 23"/>
            <p:cNvSpPr/>
            <p:nvPr/>
          </p:nvSpPr>
          <p:spPr>
            <a:xfrm>
              <a:off x="4190999" y="6858000"/>
              <a:ext cx="484632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36720" y="6888480"/>
              <a:ext cx="4770120" cy="3048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21480" y="6858000"/>
              <a:ext cx="4953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 style="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position:relative</a:t>
              </a:r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"&gt;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src</a:t>
              </a:r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="L2.png"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style</a:t>
              </a:r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="..."&gt;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&lt;/div&gt;</a:t>
              </a:r>
              <a:endPara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1000" y="5471160"/>
            <a:ext cx="3048000" cy="1631216"/>
            <a:chOff x="609600" y="6858000"/>
            <a:chExt cx="3048000" cy="1631216"/>
          </a:xfrm>
        </p:grpSpPr>
        <p:sp>
          <p:nvSpPr>
            <p:cNvPr id="19" name="Rectangle 18"/>
            <p:cNvSpPr/>
            <p:nvPr/>
          </p:nvSpPr>
          <p:spPr>
            <a:xfrm>
              <a:off x="609600" y="6858000"/>
              <a:ext cx="304800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0080" y="6888480"/>
              <a:ext cx="960120" cy="33528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600" y="6858000"/>
              <a:ext cx="2895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&lt;div&gt;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src</a:t>
              </a:r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="L2.png"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style</a:t>
              </a:r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="..."&gt;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&lt;/div&gt;</a:t>
              </a:r>
              <a:endPara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 rot="16200000">
            <a:off x="617805" y="1168136"/>
            <a:ext cx="245532" cy="804859"/>
          </a:xfrm>
          <a:prstGeom prst="downArrow">
            <a:avLst>
              <a:gd name="adj1" fmla="val 48098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1204912" y="1114422"/>
            <a:ext cx="295273" cy="152403"/>
          </a:xfrm>
          <a:prstGeom prst="downArrow">
            <a:avLst>
              <a:gd name="adj1" fmla="val 48098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6200000">
            <a:off x="4951678" y="1868233"/>
            <a:ext cx="245532" cy="804859"/>
          </a:xfrm>
          <a:prstGeom prst="downArrow">
            <a:avLst>
              <a:gd name="adj1" fmla="val 48098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5538785" y="1814519"/>
            <a:ext cx="295273" cy="152403"/>
          </a:xfrm>
          <a:prstGeom prst="downArrow">
            <a:avLst>
              <a:gd name="adj1" fmla="val 48098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Courier New" pitchFamily="49" charset="0"/>
                <a:cs typeface="Courier New" pitchFamily="49" charset="0"/>
              </a:rPr>
              <a:t>fixed</a:t>
            </a:r>
            <a:endParaRPr lang="en-US" sz="7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browser positions the element with respect to the browser window in which it is displayed.</a:t>
            </a:r>
          </a:p>
          <a:p>
            <a:r>
              <a:rPr lang="en-US" sz="3600" dirty="0" smtClean="0"/>
              <a:t>The element does not move when the window is scrolled.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ollingFixed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4876800" cy="4038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5334000"/>
            <a:ext cx="7696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202591"/>
            <a:ext cx="2895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Positioned element is placed within browser window.</a:t>
            </a:r>
          </a:p>
          <a:p>
            <a:endParaRPr lang="en-US" sz="2600" dirty="0" smtClean="0"/>
          </a:p>
          <a:p>
            <a:r>
              <a:rPr lang="en-US" sz="2600" dirty="0" smtClean="0"/>
              <a:t>Element does not move when window is scrolled.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67435" y="5682726"/>
            <a:ext cx="2323652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1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="L2.png"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style="position: fixed; left: 100px; top: 20px;"&gt;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smtClean="0"/>
              <a:t>Summary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</a:t>
            </a:r>
            <a:r>
              <a:rPr lang="en-US" sz="3200" dirty="0" smtClean="0"/>
              <a:t>osition of an element can be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3200" dirty="0" smtClean="0"/>
              <a:t>,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relative</a:t>
            </a:r>
            <a:r>
              <a:rPr lang="en-US" sz="3200" dirty="0" smtClean="0"/>
              <a:t>,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absolute</a:t>
            </a:r>
            <a:r>
              <a:rPr lang="en-US" sz="3200" dirty="0" smtClean="0"/>
              <a:t>, or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3200" dirty="0" smtClean="0"/>
              <a:t>,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3200" dirty="0" smtClean="0"/>
              <a:t>,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3200" dirty="0" smtClean="0"/>
              <a:t>, and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bottom</a:t>
            </a:r>
            <a:r>
              <a:rPr lang="en-US" sz="3200" dirty="0" smtClean="0"/>
              <a:t> properties</a:t>
            </a:r>
          </a:p>
          <a:p>
            <a:pPr lvl="1"/>
            <a:r>
              <a:rPr lang="en-US" sz="3000" dirty="0" smtClean="0"/>
              <a:t> Numerically specify the element’s position</a:t>
            </a:r>
          </a:p>
          <a:p>
            <a:pPr lvl="1"/>
            <a:r>
              <a:rPr lang="en-US" sz="3200" dirty="0" smtClean="0"/>
              <a:t>Ignored if position is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static</a:t>
            </a:r>
          </a:p>
          <a:p>
            <a:pPr lvl="1"/>
            <a:r>
              <a:rPr lang="en-US" sz="3000" dirty="0" smtClean="0"/>
              <a:t>Measured </a:t>
            </a:r>
            <a:r>
              <a:rPr lang="en-US" sz="3000" dirty="0" smtClean="0"/>
              <a:t>with respect to a containing element, the document body, or the window, depending on the type of position</a:t>
            </a:r>
            <a:endParaRPr lang="en-US" sz="3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The CSS position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Place an HTML element within a container</a:t>
            </a:r>
          </a:p>
          <a:p>
            <a:r>
              <a:rPr lang="en-US" sz="3600" dirty="0" smtClean="0"/>
              <a:t>Four possible values: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static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relative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absolute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fixed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smtClean="0"/>
              <a:t>Specifying a position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top</a:t>
            </a:r>
          </a:p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left</a:t>
            </a:r>
          </a:p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bottom</a:t>
            </a:r>
          </a:p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right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height</a:t>
            </a:r>
          </a:p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width</a:t>
            </a:r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57200" y="5334000"/>
            <a:ext cx="8153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02884" y="5682726"/>
            <a:ext cx="1697916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00" y="5682726"/>
            <a:ext cx="1405666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1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="L2.png"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style="position: relative; left: 100px; top: 20px;"&gt;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5334000"/>
            <a:ext cx="8382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858000" y="457200"/>
            <a:ext cx="1107996" cy="1466910"/>
            <a:chOff x="457200" y="1752600"/>
            <a:chExt cx="1107996" cy="1466910"/>
          </a:xfrm>
        </p:grpSpPr>
        <p:pic>
          <p:nvPicPr>
            <p:cNvPr id="5" name="Picture 4" descr="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752600"/>
              <a:ext cx="942975" cy="10191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7200" y="2819400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L2.png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49149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096000" y="2209800"/>
            <a:ext cx="266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 positioning: element is in the normal flow.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533400" y="5682726"/>
            <a:ext cx="28956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1"/>
            <a:ext cx="787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LDiv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 style="background: #ED8"&gt;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="L2.png"&gt;</a:t>
            </a:r>
          </a:p>
          <a:p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orem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ipsum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dolor sit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amet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consectetur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static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browser uses its usual layout rules to determine the position of the element within the document flow.</a:t>
            </a:r>
          </a:p>
          <a:p>
            <a:r>
              <a:rPr lang="en-US" sz="3600" dirty="0" smtClean="0"/>
              <a:t>Default value for position.</a:t>
            </a:r>
          </a:p>
          <a:p>
            <a:r>
              <a:rPr lang="en-US" sz="3600" dirty="0" smtClean="0"/>
              <a:t>Element  cannot be positioned with top, left, etc.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49149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" y="5334000"/>
            <a:ext cx="8077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600200"/>
            <a:ext cx="289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Positioned element is in the normal flow.</a:t>
            </a:r>
          </a:p>
          <a:p>
            <a:endParaRPr lang="en-US" sz="2600" dirty="0" smtClean="0"/>
          </a:p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600" dirty="0" smtClean="0"/>
              <a:t> and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600" dirty="0" smtClean="0"/>
              <a:t> values are ignored.</a:t>
            </a:r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1667435" y="5682726"/>
            <a:ext cx="2485017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1"/>
            <a:ext cx="78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="L2.png"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style="position: static; left: 100px; top: 20px;"&gt;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Courier New" pitchFamily="49" charset="0"/>
                <a:cs typeface="Courier New" pitchFamily="49" charset="0"/>
              </a:rPr>
              <a:t>relative</a:t>
            </a:r>
            <a:endParaRPr lang="en-US" sz="7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browser first allocates space for the positioned element in the normal flow.</a:t>
            </a:r>
          </a:p>
          <a:p>
            <a:r>
              <a:rPr lang="en-US" sz="3200" dirty="0" smtClean="0"/>
              <a:t>Then the browser shifts the positioned element as specified by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3200" dirty="0" smtClean="0"/>
              <a:t>,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3200" dirty="0" smtClean="0"/>
              <a:t>, etc.</a:t>
            </a:r>
          </a:p>
          <a:p>
            <a:r>
              <a:rPr lang="en-US" sz="3200" dirty="0" smtClean="0"/>
              <a:t>Original space allocated for positioned element is still allocated.</a:t>
            </a:r>
          </a:p>
          <a:p>
            <a:r>
              <a:rPr lang="en-US" sz="3200" dirty="0" smtClean="0"/>
              <a:t>Subsequent elements are not affected.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49149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" y="5334000"/>
            <a:ext cx="8153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5681832"/>
            <a:ext cx="16764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202591"/>
            <a:ext cx="2895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Positioned element is displaced within containing element.</a:t>
            </a:r>
          </a:p>
          <a:p>
            <a:endParaRPr lang="en-US" sz="2600" dirty="0" smtClean="0"/>
          </a:p>
          <a:p>
            <a:r>
              <a:rPr lang="en-US" sz="2600" dirty="0" smtClean="0"/>
              <a:t>Original position is left empty.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67435" y="5682726"/>
            <a:ext cx="2764716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9968" y="2415990"/>
            <a:ext cx="533400" cy="583602"/>
          </a:xfrm>
          <a:prstGeom prst="rect">
            <a:avLst/>
          </a:prstGeom>
          <a:solidFill>
            <a:schemeClr val="tx1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9062781">
            <a:off x="510888" y="1759981"/>
            <a:ext cx="609600" cy="685800"/>
          </a:xfrm>
          <a:prstGeom prst="downArrow">
            <a:avLst>
              <a:gd name="adj1" fmla="val 48098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5681832"/>
            <a:ext cx="13716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1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="L2.png"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style="position: relative; left: 100px; top: 20px;"&gt;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 rot="16200000">
            <a:off x="1425049" y="2318278"/>
            <a:ext cx="245532" cy="933452"/>
          </a:xfrm>
          <a:prstGeom prst="downArrow">
            <a:avLst>
              <a:gd name="adj1" fmla="val 48098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133600" y="2409830"/>
            <a:ext cx="228600" cy="142874"/>
          </a:xfrm>
          <a:prstGeom prst="downArrow">
            <a:avLst>
              <a:gd name="adj1" fmla="val 48098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0" grpId="0" animBg="1"/>
      <p:bldP spid="7" grpId="0" animBg="1"/>
      <p:bldP spid="7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Courier New" pitchFamily="49" charset="0"/>
                <a:cs typeface="Courier New" pitchFamily="49" charset="0"/>
              </a:rPr>
              <a:t>absolute</a:t>
            </a:r>
            <a:endParaRPr lang="en-US" sz="7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browser removes the element from its containing flow and positions it with respect to the document body (or another positioned element).</a:t>
            </a:r>
          </a:p>
          <a:p>
            <a:r>
              <a:rPr lang="en-US" sz="3200" dirty="0" smtClean="0"/>
              <a:t>Subsequent elements are moved up to take the place of the relocated element.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765</TotalTime>
  <Words>530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CSS Positioning</vt:lpstr>
      <vt:lpstr>The CSS position property</vt:lpstr>
      <vt:lpstr>Specifying a position</vt:lpstr>
      <vt:lpstr>Slide 4</vt:lpstr>
      <vt:lpstr>static</vt:lpstr>
      <vt:lpstr>Slide 6</vt:lpstr>
      <vt:lpstr>relative</vt:lpstr>
      <vt:lpstr>Slide 8</vt:lpstr>
      <vt:lpstr>absolute</vt:lpstr>
      <vt:lpstr>Slide 10</vt:lpstr>
      <vt:lpstr>Slide 11</vt:lpstr>
      <vt:lpstr>fixed</vt:lpstr>
      <vt:lpstr>Slide 13</vt:lpstr>
      <vt:lpstr>Summary</vt:lpstr>
    </vt:vector>
  </TitlesOfParts>
  <Company>Utah Valley State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Positioning</dc:title>
  <dc:creator>Brian Durney</dc:creator>
  <cp:lastModifiedBy>Brian Durney</cp:lastModifiedBy>
  <cp:revision>67</cp:revision>
  <dcterms:created xsi:type="dcterms:W3CDTF">2009-01-02T22:59:52Z</dcterms:created>
  <dcterms:modified xsi:type="dcterms:W3CDTF">2009-01-06T04:33:50Z</dcterms:modified>
</cp:coreProperties>
</file>