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334" r:id="rId3"/>
    <p:sldId id="335" r:id="rId4"/>
    <p:sldId id="476" r:id="rId5"/>
    <p:sldId id="477" r:id="rId6"/>
    <p:sldId id="454" r:id="rId7"/>
    <p:sldId id="455" r:id="rId8"/>
    <p:sldId id="462" r:id="rId9"/>
    <p:sldId id="425" r:id="rId10"/>
    <p:sldId id="285" r:id="rId11"/>
    <p:sldId id="343" r:id="rId12"/>
    <p:sldId id="344" r:id="rId13"/>
    <p:sldId id="456" r:id="rId14"/>
    <p:sldId id="461" r:id="rId15"/>
    <p:sldId id="295" r:id="rId16"/>
    <p:sldId id="257" r:id="rId17"/>
    <p:sldId id="440" r:id="rId18"/>
    <p:sldId id="459" r:id="rId19"/>
    <p:sldId id="460" r:id="rId20"/>
    <p:sldId id="466" r:id="rId21"/>
    <p:sldId id="467" r:id="rId22"/>
    <p:sldId id="468" r:id="rId23"/>
    <p:sldId id="469" r:id="rId24"/>
    <p:sldId id="470" r:id="rId25"/>
    <p:sldId id="471" r:id="rId26"/>
    <p:sldId id="472" r:id="rId27"/>
    <p:sldId id="473" r:id="rId28"/>
    <p:sldId id="474" r:id="rId29"/>
    <p:sldId id="258" r:id="rId30"/>
    <p:sldId id="259" r:id="rId31"/>
    <p:sldId id="260" r:id="rId32"/>
    <p:sldId id="345" r:id="rId33"/>
    <p:sldId id="261" r:id="rId34"/>
    <p:sldId id="346" r:id="rId35"/>
    <p:sldId id="262" r:id="rId36"/>
    <p:sldId id="463" r:id="rId37"/>
    <p:sldId id="465" r:id="rId38"/>
    <p:sldId id="453" r:id="rId39"/>
    <p:sldId id="265" r:id="rId40"/>
    <p:sldId id="263" r:id="rId41"/>
    <p:sldId id="264" r:id="rId42"/>
    <p:sldId id="266" r:id="rId43"/>
    <p:sldId id="396" r:id="rId44"/>
    <p:sldId id="403" r:id="rId45"/>
    <p:sldId id="397" r:id="rId46"/>
    <p:sldId id="398" r:id="rId47"/>
    <p:sldId id="400" r:id="rId48"/>
    <p:sldId id="401" r:id="rId49"/>
    <p:sldId id="402" r:id="rId50"/>
    <p:sldId id="267" r:id="rId51"/>
    <p:sldId id="458" r:id="rId52"/>
    <p:sldId id="426" r:id="rId53"/>
    <p:sldId id="427" r:id="rId54"/>
    <p:sldId id="268" r:id="rId55"/>
    <p:sldId id="286" r:id="rId56"/>
    <p:sldId id="290" r:id="rId57"/>
    <p:sldId id="428" r:id="rId58"/>
    <p:sldId id="433" r:id="rId59"/>
    <p:sldId id="288" r:id="rId60"/>
    <p:sldId id="289" r:id="rId61"/>
    <p:sldId id="276" r:id="rId62"/>
    <p:sldId id="432" r:id="rId63"/>
    <p:sldId id="410" r:id="rId64"/>
    <p:sldId id="405" r:id="rId65"/>
    <p:sldId id="406" r:id="rId66"/>
    <p:sldId id="407" r:id="rId67"/>
    <p:sldId id="408" r:id="rId68"/>
    <p:sldId id="296" r:id="rId69"/>
    <p:sldId id="480" r:id="rId70"/>
    <p:sldId id="481" r:id="rId71"/>
    <p:sldId id="482" r:id="rId72"/>
    <p:sldId id="483" r:id="rId73"/>
    <p:sldId id="441" r:id="rId74"/>
    <p:sldId id="308" r:id="rId75"/>
    <p:sldId id="442" r:id="rId76"/>
    <p:sldId id="443" r:id="rId77"/>
    <p:sldId id="444" r:id="rId78"/>
    <p:sldId id="309" r:id="rId79"/>
    <p:sldId id="445" r:id="rId80"/>
    <p:sldId id="446" r:id="rId81"/>
    <p:sldId id="447" r:id="rId82"/>
    <p:sldId id="448" r:id="rId83"/>
    <p:sldId id="449" r:id="rId84"/>
    <p:sldId id="450" r:id="rId85"/>
    <p:sldId id="451" r:id="rId86"/>
    <p:sldId id="464" r:id="rId87"/>
    <p:sldId id="478" r:id="rId88"/>
    <p:sldId id="479" r:id="rId89"/>
    <p:sldId id="411" r:id="rId90"/>
    <p:sldId id="412" r:id="rId91"/>
    <p:sldId id="413" r:id="rId92"/>
    <p:sldId id="414" r:id="rId93"/>
    <p:sldId id="415" r:id="rId94"/>
    <p:sldId id="416" r:id="rId95"/>
    <p:sldId id="417" r:id="rId96"/>
    <p:sldId id="475" r:id="rId97"/>
    <p:sldId id="424" r:id="rId98"/>
    <p:sldId id="435" r:id="rId99"/>
    <p:sldId id="452" r:id="rId100"/>
    <p:sldId id="339" r:id="rId101"/>
    <p:sldId id="418" r:id="rId102"/>
    <p:sldId id="419" r:id="rId103"/>
    <p:sldId id="423" r:id="rId104"/>
    <p:sldId id="340" r:id="rId105"/>
    <p:sldId id="341" r:id="rId106"/>
    <p:sldId id="437" r:id="rId107"/>
    <p:sldId id="336" r:id="rId108"/>
    <p:sldId id="342" r:id="rId109"/>
    <p:sldId id="439" r:id="rId11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400" kern="1200">
        <a:solidFill>
          <a:srgbClr val="98BACB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400" kern="1200">
        <a:solidFill>
          <a:srgbClr val="98BACB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400" kern="1200">
        <a:solidFill>
          <a:srgbClr val="98BACB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400" kern="1200">
        <a:solidFill>
          <a:srgbClr val="98BACB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400" kern="1200">
        <a:solidFill>
          <a:srgbClr val="98BACB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rgbClr val="98BACB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rgbClr val="98BACB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rgbClr val="98BACB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rgbClr val="98BACB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F00"/>
    <a:srgbClr val="99CCFF"/>
    <a:srgbClr val="6699FF"/>
    <a:srgbClr val="003399"/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28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1524000"/>
            <a:ext cx="6096000" cy="1879600"/>
          </a:xfrm>
        </p:spPr>
        <p:txBody>
          <a:bodyPr anchor="b"/>
          <a:lstStyle>
            <a:lvl1pPr>
              <a:lnSpc>
                <a:spcPct val="95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82750" y="4076700"/>
            <a:ext cx="5861050" cy="12573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A6D34C0-6AAB-4719-91B3-66417F3B8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A5EE2-F2C0-45C5-973A-12E3A120E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04DED-FC94-444E-8947-0A9D86B330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533400"/>
            <a:ext cx="77724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2514600"/>
            <a:ext cx="3810000" cy="171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514600"/>
            <a:ext cx="3810000" cy="171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381500"/>
            <a:ext cx="3810000" cy="171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381500"/>
            <a:ext cx="3810000" cy="171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66BF8-C4D9-44CF-BEE9-1E49368F0C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514600"/>
            <a:ext cx="38100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514600"/>
            <a:ext cx="3810000" cy="171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381500"/>
            <a:ext cx="3810000" cy="171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367DF-A7DC-4C08-94C7-8360BF15BE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E0971D-0BCB-48C8-9A73-90B8B719BC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FBB27-E40C-4C8E-8F04-C781C62616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514600"/>
            <a:ext cx="381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381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C77A-8FDD-4B73-9600-20A4ACE054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6AD66-6840-4BC4-B32D-00EF2C4FA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0ECA0-C154-4D13-9FFA-34BEFDBB93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D7A76-7395-4C3A-9F81-99B7C1F20B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65AA7-2868-4FCF-B9EB-265496074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995B4-D00D-48AC-839C-4574B47A8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514600"/>
            <a:ext cx="7772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568330A-4CE7-49EC-A1E1-03451BFDEB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FormatShape" descr="SKIING" hidden="1"/>
          <p:cNvSpPr>
            <a:spLocks noChangeArrowheads="1"/>
          </p:cNvSpPr>
          <p:nvPr/>
        </p:nvSpPr>
        <p:spPr bwMode="auto">
          <a:xfrm>
            <a:off x="-1333500" y="1701800"/>
            <a:ext cx="1181100" cy="825500"/>
          </a:xfrm>
          <a:prstGeom prst="rect">
            <a:avLst/>
          </a:prstGeom>
          <a:noFill/>
          <a:ln w="101600" cmpd="thinThick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</p:sldLayoutIdLst>
  <p:transition spd="med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98BAC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98BACB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98BACB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98BACB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wmf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362200"/>
            <a:ext cx="6096000" cy="13462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bg1"/>
                </a:solidFill>
                <a:latin typeface="Comic Sans MS" pitchFamily="66" charset="0"/>
              </a:rPr>
              <a:t>Programs and Data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947738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Identifiers</a:t>
            </a: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1279525" y="2151063"/>
            <a:ext cx="6083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name that you use to refer to a piece of data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or a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method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in C# is called an </a:t>
            </a:r>
            <a:r>
              <a:rPr lang="en-US" sz="2000" b="1" i="1" dirty="0">
                <a:solidFill>
                  <a:schemeClr val="bg1"/>
                </a:solidFill>
                <a:latin typeface="Comic Sans MS" pitchFamily="66" charset="0"/>
              </a:rPr>
              <a:t>identifier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1295400" y="3141663"/>
            <a:ext cx="58118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 C# identifier must begin with either a letter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or an underscore character i.e. [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a-z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A-Z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_]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1295400" y="4132263"/>
            <a:ext cx="641233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remaining characters may be letters, digits, or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underscore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character[a-z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A-Z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0-9 _].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All other </a:t>
            </a:r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characters are invalid.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1295400" y="5470525"/>
            <a:ext cx="4049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Identifiers can be of any length.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1295400" y="6080125"/>
            <a:ext cx="3775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Identifiers are case sensitive.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9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69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/>
      <p:bldP spid="69639" grpId="0"/>
      <p:bldP spid="69640" grpId="0"/>
      <p:bldP spid="69641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478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Practice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2667000" y="2895600"/>
            <a:ext cx="402546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Name the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simple C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# data types.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1676400"/>
            <a:ext cx="4343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Practice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1965325" y="2989263"/>
            <a:ext cx="5768975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Here is some data stored in the memory of the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computer.</a:t>
            </a:r>
          </a:p>
          <a:p>
            <a:pPr algn="l"/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400">
                <a:solidFill>
                  <a:schemeClr val="bg1"/>
                </a:solidFill>
              </a:rPr>
              <a:t>         0000 0000 0000 1001</a:t>
            </a:r>
          </a:p>
          <a:p>
            <a:pPr algn="l"/>
            <a:endParaRPr lang="en-US" sz="2400">
              <a:solidFill>
                <a:schemeClr val="bg1"/>
              </a:solidFill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What is it’s value?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2590800" y="1676400"/>
            <a:ext cx="4343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600">
                <a:solidFill>
                  <a:schemeClr val="bg1"/>
                </a:solidFill>
                <a:latin typeface="Comic Sans MS" pitchFamily="66" charset="0"/>
              </a:rPr>
              <a:t>Practice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1965325" y="2989263"/>
            <a:ext cx="537679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Suppose that you needed a Student object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in a course registration program.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What attributes might a Student have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?</a:t>
            </a:r>
          </a:p>
          <a:p>
            <a:pPr algn="l">
              <a:buFont typeface="Wingdings" pitchFamily="2" charset="2"/>
              <a:buChar char="Ø"/>
            </a:pPr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What behaviors might a Student require?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2590800" y="1676400"/>
            <a:ext cx="4343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600">
                <a:solidFill>
                  <a:schemeClr val="bg1"/>
                </a:solidFill>
                <a:latin typeface="Comic Sans MS" pitchFamily="66" charset="0"/>
              </a:rPr>
              <a:t>Practice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2209800" y="3124200"/>
            <a:ext cx="4557713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In which part of computer storage is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each of the following stored?</a:t>
            </a:r>
          </a:p>
          <a:p>
            <a:pPr algn="l"/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   * A class level variable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   * A local variable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478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Practice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295400" y="2947988"/>
            <a:ext cx="6163867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Name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one class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that we have learned about in this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lesson.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478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Practice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1752600" y="2743200"/>
            <a:ext cx="5682966" cy="16312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Which method is used to convert data into its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character representation and send it to the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standard output device? </a:t>
            </a:r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To what class does this method belong?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478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Practice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1447800" y="2971800"/>
            <a:ext cx="6756978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Name a method that is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used to convert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numerical data 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from its character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representation and store it to in </a:t>
            </a:r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memory in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its binary representation?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Practice</a:t>
            </a:r>
          </a:p>
        </p:txBody>
      </p:sp>
      <p:sp>
        <p:nvSpPr>
          <p:cNvPr id="83971" name="Text Box 5"/>
          <p:cNvSpPr txBox="1">
            <a:spLocks noChangeArrowheads="1"/>
          </p:cNvSpPr>
          <p:nvPr/>
        </p:nvSpPr>
        <p:spPr bwMode="auto">
          <a:xfrm>
            <a:off x="1295400" y="2338388"/>
            <a:ext cx="5719763" cy="2530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Write a program that prints the message 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“Hello, my name is Hal”.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Then the program will prompt the user for his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or her first name. It then Will print 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“Hello, 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user name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, how are you?”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Practice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1271954" y="1752600"/>
            <a:ext cx="6809878" cy="4708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Write a program that prints the message 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“Hello, my name is Hal”.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Then the program will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ask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user for his or her name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.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Get the name and save it in a String object.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Then print the message 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“Hello, 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user name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, how are you?” 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Prompt the user to type in their age.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Save it in an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Integer. Then print the message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“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user name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, you are </a:t>
            </a:r>
            <a:r>
              <a:rPr lang="en-US" sz="2000" i="1" dirty="0">
                <a:solidFill>
                  <a:schemeClr val="bg1"/>
                </a:solidFill>
                <a:latin typeface="Times New Roman" pitchFamily="18" charset="0"/>
              </a:rPr>
              <a:t>n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years old”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3716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Practice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219200" y="2590800"/>
            <a:ext cx="7315200" cy="923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Write a program that does the following:</a:t>
            </a:r>
          </a:p>
          <a:p>
            <a:pPr algn="l">
              <a:buFont typeface="Arial" charset="0"/>
              <a:buChar char="•"/>
            </a:pPr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Declares an integer, a double, and a character.</a:t>
            </a:r>
          </a:p>
          <a:p>
            <a:pPr algn="l">
              <a:buFont typeface="Arial" charset="0"/>
              <a:buChar char="•"/>
            </a:pPr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In turn, asks the user to enter in an appropriate piece of data</a:t>
            </a:r>
          </a:p>
          <a:p>
            <a:pPr algn="l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 for each variable and stores it in that variable.</a:t>
            </a:r>
          </a:p>
          <a:p>
            <a:pPr algn="l">
              <a:buFont typeface="Arial" charset="0"/>
              <a:buChar char="•"/>
            </a:pPr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Add together the integer and the double and the</a:t>
            </a:r>
          </a:p>
          <a:p>
            <a:pPr algn="l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  character. The result is stored in a double named sum.</a:t>
            </a:r>
          </a:p>
          <a:p>
            <a:pPr algn="l">
              <a:buFont typeface="Arial" charset="0"/>
              <a:buChar char="•"/>
            </a:pPr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Print out the sum.</a:t>
            </a:r>
          </a:p>
          <a:p>
            <a:pPr algn="l">
              <a:buFont typeface="Arial" charset="0"/>
              <a:buChar char="•"/>
            </a:pPr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Ask the user to type their name (first and last).</a:t>
            </a:r>
          </a:p>
          <a:p>
            <a:pPr algn="l">
              <a:buFont typeface="Arial" charset="0"/>
              <a:buChar char="•"/>
            </a:pPr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Store their name in a string variable.</a:t>
            </a:r>
          </a:p>
          <a:p>
            <a:pPr algn="l">
              <a:buFont typeface="Arial" charset="0"/>
              <a:buChar char="•"/>
            </a:pPr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Print out “Thank you (their name).</a:t>
            </a:r>
          </a:p>
          <a:p>
            <a:pPr algn="l">
              <a:buFont typeface="Arial" charset="0"/>
              <a:buChar char="•"/>
            </a:pPr>
            <a:endParaRPr lang="en-US" sz="1800">
              <a:solidFill>
                <a:schemeClr val="bg1"/>
              </a:solidFill>
              <a:latin typeface="Comic Sans MS" pitchFamily="66" charset="0"/>
            </a:endParaRPr>
          </a:p>
          <a:p>
            <a:pPr algn="l">
              <a:buFont typeface="Arial" charset="0"/>
              <a:buChar char="•"/>
            </a:pPr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Be able to discuss the results of your program.</a:t>
            </a:r>
            <a:endParaRPr lang="en-US" sz="1800">
              <a:solidFill>
                <a:schemeClr val="bg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2286000" y="1828800"/>
            <a:ext cx="50784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Comic Sans MS" pitchFamily="66" charset="0"/>
              </a:rPr>
              <a:t>Some Valid Identifiers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3886200" y="2895600"/>
            <a:ext cx="1173163" cy="1920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x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x1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_abc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sum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data2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oldValue</a:t>
            </a:r>
          </a:p>
        </p:txBody>
      </p:sp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2438400" y="5334000"/>
            <a:ext cx="438150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omic Sans MS" pitchFamily="66" charset="0"/>
              </a:rPr>
              <a:t>It is common in C# to run words together</a:t>
            </a:r>
          </a:p>
          <a:p>
            <a:r>
              <a:rPr lang="en-US" sz="1400" dirty="0" smtClean="0">
                <a:latin typeface="Comic Sans MS" pitchFamily="66" charset="0"/>
              </a:rPr>
              <a:t>like </a:t>
            </a:r>
            <a:r>
              <a:rPr lang="en-US" sz="1400" dirty="0">
                <a:latin typeface="Comic Sans MS" pitchFamily="66" charset="0"/>
              </a:rPr>
              <a:t>this. Just capitalize all words after the first.</a:t>
            </a:r>
          </a:p>
        </p:txBody>
      </p:sp>
      <p:sp>
        <p:nvSpPr>
          <p:cNvPr id="8197" name="Line 7"/>
          <p:cNvSpPr>
            <a:spLocks noChangeShapeType="1"/>
          </p:cNvSpPr>
          <p:nvPr/>
        </p:nvSpPr>
        <p:spPr bwMode="auto">
          <a:xfrm flipH="1" flipV="1">
            <a:off x="4419600" y="4800600"/>
            <a:ext cx="152400" cy="60960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2079625" y="2209800"/>
            <a:ext cx="54927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Comic Sans MS" pitchFamily="66" charset="0"/>
              </a:rPr>
              <a:t>Some Invalid Identifiers</a:t>
            </a: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165225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123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&amp;change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1_dollar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my-data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2286000"/>
            <a:ext cx="5989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Good programmers select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names that are meaningful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and somehow describe the 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data that they name.</a:t>
            </a:r>
            <a:endParaRPr lang="en-US" sz="36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70796" y="2209800"/>
            <a:ext cx="56364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For example, we might have a piece of data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that represents the area of a circle.</a:t>
            </a:r>
          </a:p>
          <a:p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x would be a bad choice to name that variable</a:t>
            </a:r>
          </a:p>
          <a:p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areaOfCircle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would be a good choice</a:t>
            </a:r>
          </a:p>
          <a:p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963613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Keywords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990600" y="2133600"/>
            <a:ext cx="716253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C# has a set of built in keywords that are considered to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be part of the language. You cannot use any of these as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identifiers in your program. In Visual C# Express Edition, </a:t>
            </a:r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By default these will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show up in blue.  Examples include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err="1">
                <a:solidFill>
                  <a:srgbClr val="99CCFF"/>
                </a:solidFill>
                <a:latin typeface="Comic Sans MS" pitchFamily="66" charset="0"/>
              </a:rPr>
              <a:t>bool</a:t>
            </a:r>
            <a:endParaRPr lang="en-US" sz="2000" dirty="0">
              <a:solidFill>
                <a:srgbClr val="99CCFF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rgbClr val="99CCFF"/>
                </a:solidFill>
                <a:latin typeface="Comic Sans MS" pitchFamily="66" charset="0"/>
              </a:rPr>
              <a:t>break</a:t>
            </a:r>
          </a:p>
          <a:p>
            <a:pPr algn="l"/>
            <a:r>
              <a:rPr lang="en-US" sz="2000" dirty="0" smtClean="0">
                <a:solidFill>
                  <a:srgbClr val="99CCFF"/>
                </a:solidFill>
                <a:latin typeface="Comic Sans MS" pitchFamily="66" charset="0"/>
              </a:rPr>
              <a:t>char</a:t>
            </a:r>
          </a:p>
          <a:p>
            <a:pPr algn="l"/>
            <a:r>
              <a:rPr lang="en-US" sz="2000" dirty="0" err="1" smtClean="0">
                <a:solidFill>
                  <a:srgbClr val="99CCFF"/>
                </a:solidFill>
                <a:latin typeface="Comic Sans MS" pitchFamily="66" charset="0"/>
              </a:rPr>
              <a:t>int</a:t>
            </a:r>
            <a:endParaRPr lang="en-US" sz="2000" dirty="0" smtClean="0">
              <a:solidFill>
                <a:srgbClr val="99CCFF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rgbClr val="99CCFF"/>
                </a:solidFill>
                <a:latin typeface="Comic Sans MS" pitchFamily="66" charset="0"/>
              </a:rPr>
              <a:t>double</a:t>
            </a:r>
            <a:endParaRPr lang="en-US" sz="2000" dirty="0">
              <a:solidFill>
                <a:srgbClr val="99CCFF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rgbClr val="99CCFF"/>
                </a:solidFill>
                <a:latin typeface="Comic Sans MS" pitchFamily="66" charset="0"/>
              </a:rPr>
              <a:t>class</a:t>
            </a:r>
          </a:p>
          <a:p>
            <a:pPr algn="l"/>
            <a:r>
              <a:rPr lang="en-US" sz="2000" dirty="0">
                <a:solidFill>
                  <a:srgbClr val="99CCFF"/>
                </a:solidFill>
                <a:latin typeface="Comic Sans MS" pitchFamily="66" charset="0"/>
              </a:rPr>
              <a:t>const</a:t>
            </a:r>
          </a:p>
          <a:p>
            <a:pPr algn="l"/>
            <a:r>
              <a:rPr lang="en-US" sz="2000" dirty="0">
                <a:solidFill>
                  <a:srgbClr val="99CCFF"/>
                </a:solidFill>
                <a:latin typeface="Comic Sans MS" pitchFamily="66" charset="0"/>
              </a:rPr>
              <a:t>do</a:t>
            </a:r>
          </a:p>
          <a:p>
            <a:pPr algn="l"/>
            <a:r>
              <a:rPr lang="en-US" sz="2000" dirty="0">
                <a:solidFill>
                  <a:srgbClr val="99CCFF"/>
                </a:solidFill>
                <a:latin typeface="Comic Sans MS" pitchFamily="66" charset="0"/>
              </a:rPr>
              <a:t>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5"/>
          <p:cNvSpPr txBox="1">
            <a:spLocks noChangeArrowheads="1"/>
          </p:cNvSpPr>
          <p:nvPr/>
        </p:nvSpPr>
        <p:spPr bwMode="auto">
          <a:xfrm>
            <a:off x="726663" y="1416050"/>
            <a:ext cx="80970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mic Sans MS" pitchFamily="66" charset="0"/>
              </a:rPr>
              <a:t>Programs deal with all kinds of data.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omic Sans MS" pitchFamily="66" charset="0"/>
              </a:rPr>
              <a:t>This data can be put into two broad categories.</a:t>
            </a:r>
            <a:endParaRPr lang="en-US" sz="2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2133600" y="3130550"/>
            <a:ext cx="19143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Simple Data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2209800" y="3590925"/>
            <a:ext cx="6103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the most basic forms of data - numbers and characters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2133600" y="4127500"/>
            <a:ext cx="1344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  <a:latin typeface="Comic Sans MS" pitchFamily="66" charset="0"/>
              </a:rPr>
              <a:t>Objects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2209800" y="4625975"/>
            <a:ext cx="663675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more complex data –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made up of many pieces of simple data.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For example, a person’s address is usually made up of a 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House number and a street name – 123 Main Street.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11271" name="Picture 20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2385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2" name="Picture 21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42291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  <p:bldP spid="7180" grpId="0"/>
      <p:bldP spid="7181" grpId="0"/>
      <p:bldP spid="71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square_pe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600200"/>
            <a:ext cx="244792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TextBox 5"/>
          <p:cNvSpPr txBox="1">
            <a:spLocks noChangeArrowheads="1"/>
          </p:cNvSpPr>
          <p:nvPr/>
        </p:nvSpPr>
        <p:spPr bwMode="auto">
          <a:xfrm>
            <a:off x="1676400" y="3810000"/>
            <a:ext cx="664957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Every piece of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data has a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given </a:t>
            </a:r>
            <a:r>
              <a:rPr lang="en-US" sz="2000" dirty="0">
                <a:solidFill>
                  <a:srgbClr val="FFFF00"/>
                </a:solidFill>
                <a:latin typeface="Comic Sans MS" pitchFamily="66" charset="0"/>
              </a:rPr>
              <a:t>size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and </a:t>
            </a:r>
            <a:r>
              <a:rPr lang="en-US" sz="2000" dirty="0" smtClean="0">
                <a:solidFill>
                  <a:srgbClr val="FFFF00"/>
                </a:solidFill>
                <a:latin typeface="Comic Sans MS" pitchFamily="66" charset="0"/>
              </a:rPr>
              <a:t>shape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and is stored at an </a:t>
            </a:r>
            <a:r>
              <a:rPr lang="en-US" sz="2000" dirty="0" smtClean="0">
                <a:solidFill>
                  <a:srgbClr val="FFFF00"/>
                </a:solidFill>
                <a:latin typeface="Comic Sans MS" pitchFamily="66" charset="0"/>
              </a:rPr>
              <a:t>address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. The values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that we store </a:t>
            </a:r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in a memory location must fit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size and shape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that 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we specified for that address.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xbitlabs.com/images/networking/edimax-br6574n/RT2880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524000"/>
            <a:ext cx="3333750" cy="322897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429000" y="990600"/>
            <a:ext cx="235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A Memory Chip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xbitlabs.com/images/networking/edimax-br6574n/RT2880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524000"/>
            <a:ext cx="3333750" cy="322897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429000" y="990600"/>
            <a:ext cx="235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A Memory Chip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107522" name="Picture 2" descr="C:\Documents and Settings\faculty\Local Settings\Temporary Internet Files\Content.IE5\TTIUQMHH\MCj0424246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133600"/>
            <a:ext cx="1749425" cy="1752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124200" y="5257800"/>
            <a:ext cx="2945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. . .00110001000110 . . .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cxnSp>
        <p:nvCxnSpPr>
          <p:cNvPr id="7" name="Straight Connector 6"/>
          <p:cNvCxnSpPr>
            <a:endCxn id="5" idx="1"/>
          </p:cNvCxnSpPr>
          <p:nvPr/>
        </p:nvCxnSpPr>
        <p:spPr bwMode="auto">
          <a:xfrm rot="5400000">
            <a:off x="2681273" y="3109927"/>
            <a:ext cx="2790855" cy="1905000"/>
          </a:xfrm>
          <a:prstGeom prst="line">
            <a:avLst/>
          </a:prstGeom>
          <a:noFill/>
          <a:ln w="15875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>
            <a:endCxn id="5" idx="3"/>
          </p:cNvCxnSpPr>
          <p:nvPr/>
        </p:nvCxnSpPr>
        <p:spPr bwMode="auto">
          <a:xfrm rot="16200000" flipH="1">
            <a:off x="4687191" y="4075808"/>
            <a:ext cx="2638455" cy="125637"/>
          </a:xfrm>
          <a:prstGeom prst="line">
            <a:avLst/>
          </a:prstGeom>
          <a:noFill/>
          <a:ln w="15875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733800" y="5638800"/>
            <a:ext cx="1744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binary digits (bits)</a:t>
            </a:r>
            <a:endParaRPr lang="en-US" sz="1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00800" y="1676400"/>
            <a:ext cx="2539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smtClean="0">
                <a:solidFill>
                  <a:schemeClr val="bg1"/>
                </a:solidFill>
                <a:latin typeface="Comic Sans MS" pitchFamily="66" charset="0"/>
              </a:rPr>
              <a:t>Address</a:t>
            </a:r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: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Where the data resides 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in memory</a:t>
            </a:r>
            <a:endParaRPr lang="en-US" sz="16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77000" y="2743200"/>
            <a:ext cx="2392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smtClean="0">
                <a:solidFill>
                  <a:schemeClr val="bg1"/>
                </a:solidFill>
                <a:latin typeface="Comic Sans MS" pitchFamily="66" charset="0"/>
              </a:rPr>
              <a:t>Size:</a:t>
            </a:r>
            <a:endParaRPr lang="en-US" sz="16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How many bits make up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the data</a:t>
            </a:r>
            <a:endParaRPr lang="en-US" sz="16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77000" y="3886200"/>
            <a:ext cx="2311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smtClean="0">
                <a:solidFill>
                  <a:schemeClr val="bg1"/>
                </a:solidFill>
                <a:latin typeface="Comic Sans MS" pitchFamily="66" charset="0"/>
              </a:rPr>
              <a:t>Shape</a:t>
            </a:r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: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How the data is coded</a:t>
            </a:r>
            <a:endParaRPr lang="en-US" sz="16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727686" y="10668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Topics</a:t>
            </a:r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2835886" y="2762250"/>
            <a:ext cx="27510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Simple </a:t>
            </a:r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data types</a:t>
            </a: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2835886" y="3200400"/>
            <a:ext cx="355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  <a:latin typeface="Comic Sans MS" pitchFamily="66" charset="0"/>
              </a:rPr>
              <a:t>Variables and constants</a:t>
            </a:r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2835886" y="3638550"/>
            <a:ext cx="1966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  <a:latin typeface="Comic Sans MS" pitchFamily="66" charset="0"/>
              </a:rPr>
              <a:t>Declarations</a:t>
            </a:r>
          </a:p>
        </p:txBody>
      </p:sp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2835886" y="4105275"/>
            <a:ext cx="1816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  <a:latin typeface="Comic Sans MS" pitchFamily="66" charset="0"/>
              </a:rPr>
              <a:t>Assignment</a:t>
            </a:r>
          </a:p>
        </p:txBody>
      </p:sp>
      <p:sp>
        <p:nvSpPr>
          <p:cNvPr id="4103" name="Text Box 9"/>
          <p:cNvSpPr txBox="1">
            <a:spLocks noChangeArrowheads="1"/>
          </p:cNvSpPr>
          <p:nvPr/>
        </p:nvSpPr>
        <p:spPr bwMode="auto">
          <a:xfrm>
            <a:off x="2835886" y="4533900"/>
            <a:ext cx="2579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  <a:latin typeface="Comic Sans MS" pitchFamily="66" charset="0"/>
              </a:rPr>
              <a:t>Input and output</a:t>
            </a:r>
          </a:p>
        </p:txBody>
      </p:sp>
      <p:pic>
        <p:nvPicPr>
          <p:cNvPr id="4104" name="Picture 10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6961" y="419258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11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6961" y="375443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2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6961" y="466883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13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6961" y="3306763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8" name="Picture 14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6961" y="287813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1" name="Text Box 17"/>
          <p:cNvSpPr txBox="1">
            <a:spLocks noChangeArrowheads="1"/>
          </p:cNvSpPr>
          <p:nvPr/>
        </p:nvSpPr>
        <p:spPr bwMode="auto">
          <a:xfrm>
            <a:off x="2835886" y="5029200"/>
            <a:ext cx="94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  <a:latin typeface="Comic Sans MS" pitchFamily="66" charset="0"/>
              </a:rPr>
              <a:t>Style</a:t>
            </a:r>
          </a:p>
        </p:txBody>
      </p:sp>
      <p:pic>
        <p:nvPicPr>
          <p:cNvPr id="4112" name="Picture 1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6961" y="516413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835886" y="2286000"/>
            <a:ext cx="8659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Data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18" name="Picture 14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6961" y="240188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438400"/>
            <a:ext cx="6096000" cy="13462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bg1"/>
                </a:solidFill>
                <a:latin typeface="Comic Sans MS" pitchFamily="66" charset="0"/>
              </a:rPr>
              <a:t>Number Systems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6D34C0-6AAB-4719-91B3-66417F3B84D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901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82580"/>
            <a:ext cx="7772400" cy="1509758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Decimal: Base 10</a:t>
            </a:r>
          </a:p>
        </p:txBody>
      </p:sp>
      <p:sp>
        <p:nvSpPr>
          <p:cNvPr id="4109" name="Text Box 15"/>
          <p:cNvSpPr txBox="1">
            <a:spLocks noChangeArrowheads="1"/>
          </p:cNvSpPr>
          <p:nvPr/>
        </p:nvSpPr>
        <p:spPr bwMode="auto">
          <a:xfrm>
            <a:off x="636563" y="2133600"/>
            <a:ext cx="79248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In all number systems, each position represents a power of the base, where the rightmost digit is the multiplied by the base</a:t>
            </a:r>
            <a:r>
              <a:rPr lang="en-US" sz="2400" baseline="30000" dirty="0" smtClean="0">
                <a:solidFill>
                  <a:schemeClr val="bg1"/>
                </a:solidFill>
                <a:latin typeface="Comic Sans MS" pitchFamily="66" charset="0"/>
              </a:rPr>
              <a:t>0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, the next digit to the left is multiplied by base</a:t>
            </a:r>
            <a:r>
              <a:rPr lang="en-US" sz="2400" baseline="30000" dirty="0" smtClean="0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, and so on.</a:t>
            </a:r>
          </a:p>
          <a:p>
            <a:pPr algn="l"/>
            <a:endParaRPr lang="en-US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So 352 can be expressed in powers of 10 as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(3 * 10</a:t>
            </a:r>
            <a:r>
              <a:rPr lang="en-US" sz="2400" baseline="30000" dirty="0">
                <a:solidFill>
                  <a:schemeClr val="bg1"/>
                </a:solidFill>
                <a:latin typeface="Comic Sans MS" pitchFamily="66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) 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+ </a:t>
            </a:r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(5 * 10</a:t>
            </a:r>
            <a:r>
              <a:rPr lang="en-US" sz="2400" baseline="30000" dirty="0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) + (2 * 10</a:t>
            </a:r>
            <a:r>
              <a:rPr lang="en-US" sz="2400" baseline="30000" dirty="0" smtClean="0">
                <a:solidFill>
                  <a:schemeClr val="bg1"/>
                </a:solidFill>
                <a:latin typeface="Comic Sans MS" pitchFamily="66" charset="0"/>
              </a:rPr>
              <a:t>0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) = 300 + 50 + 2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0ECA0-C154-4D13-9FFA-34BEFDBB931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3438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861134"/>
            <a:ext cx="7772400" cy="1154097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Binary: Base 2</a:t>
            </a:r>
          </a:p>
        </p:txBody>
      </p:sp>
      <p:sp>
        <p:nvSpPr>
          <p:cNvPr id="4109" name="Text Box 15"/>
          <p:cNvSpPr txBox="1">
            <a:spLocks noChangeArrowheads="1"/>
          </p:cNvSpPr>
          <p:nvPr/>
        </p:nvSpPr>
        <p:spPr bwMode="auto">
          <a:xfrm>
            <a:off x="609600" y="1953088"/>
            <a:ext cx="79248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In binary we only have two symbols with which to count, 0 and 1.</a:t>
            </a:r>
          </a:p>
          <a:p>
            <a:pPr algn="l"/>
            <a:endParaRPr lang="en-US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We call these binary symbols “bits”, short for “binary digits”.</a:t>
            </a:r>
          </a:p>
          <a:p>
            <a:pPr algn="l"/>
            <a:endParaRPr lang="en-US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If we group 8 of them together we have a byte, for example: 01001001.</a:t>
            </a:r>
          </a:p>
          <a:p>
            <a:pPr algn="l"/>
            <a:endParaRPr lang="en-US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What does this represent?  Who knows?  Maybe an integer, maybe a character, maybe an instruction or a pixel on your monitor or a tiny bit of music.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0ECA0-C154-4D13-9FFA-34BEFDBB931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665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861134"/>
            <a:ext cx="7772400" cy="1154097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Binary: Base 2</a:t>
            </a:r>
          </a:p>
        </p:txBody>
      </p:sp>
      <p:sp>
        <p:nvSpPr>
          <p:cNvPr id="4109" name="Text Box 15"/>
          <p:cNvSpPr txBox="1">
            <a:spLocks noChangeArrowheads="1"/>
          </p:cNvSpPr>
          <p:nvPr/>
        </p:nvSpPr>
        <p:spPr bwMode="auto">
          <a:xfrm>
            <a:off x="609600" y="1953088"/>
            <a:ext cx="7924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Since the base is 2, the place value represents 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a power of 2.</a:t>
            </a:r>
          </a:p>
          <a:p>
            <a:pPr algn="l"/>
            <a:endParaRPr lang="en-US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So a number like 1100 means… 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 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(1 * 2</a:t>
            </a:r>
            <a:r>
              <a:rPr lang="en-US" sz="2400" baseline="30000" dirty="0">
                <a:solidFill>
                  <a:schemeClr val="bg1"/>
                </a:solidFill>
                <a:latin typeface="Comic Sans MS" pitchFamily="66" charset="0"/>
              </a:rPr>
              <a:t>3</a:t>
            </a:r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) 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+ </a:t>
            </a:r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(1 * 2</a:t>
            </a:r>
            <a:r>
              <a:rPr lang="en-US" sz="2400" baseline="30000" dirty="0">
                <a:solidFill>
                  <a:schemeClr val="bg1"/>
                </a:solidFill>
                <a:latin typeface="Comic Sans MS" pitchFamily="66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) 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+ </a:t>
            </a:r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(0 * 2</a:t>
            </a:r>
            <a:r>
              <a:rPr lang="en-US" sz="2400" baseline="30000" dirty="0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) + (0 * 2</a:t>
            </a:r>
            <a:r>
              <a:rPr lang="en-US" sz="2400" baseline="30000" dirty="0" smtClean="0">
                <a:solidFill>
                  <a:schemeClr val="bg1"/>
                </a:solidFill>
                <a:latin typeface="Comic Sans MS" pitchFamily="66" charset="0"/>
              </a:rPr>
              <a:t>0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)  = 8 + 4 + 0 + 0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 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…which would translate to 12 in decimal</a:t>
            </a:r>
          </a:p>
          <a:p>
            <a:r>
              <a:rPr lang="en-US" sz="2400" dirty="0" smtClean="0">
                <a:latin typeface="Comic Sans MS" pitchFamily="66" charset="0"/>
              </a:rPr>
              <a:t> </a:t>
            </a:r>
          </a:p>
          <a:p>
            <a:pPr algn="l"/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0ECA0-C154-4D13-9FFA-34BEFDBB931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467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861134"/>
            <a:ext cx="7772400" cy="1154097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Hexadecimal: Base 16</a:t>
            </a:r>
          </a:p>
        </p:txBody>
      </p:sp>
      <p:sp>
        <p:nvSpPr>
          <p:cNvPr id="4109" name="Text Box 15"/>
          <p:cNvSpPr txBox="1">
            <a:spLocks noChangeArrowheads="1"/>
          </p:cNvSpPr>
          <p:nvPr/>
        </p:nvSpPr>
        <p:spPr bwMode="auto">
          <a:xfrm>
            <a:off x="609600" y="1953088"/>
            <a:ext cx="812051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Here we need 16 unique symbols to count with, so 0 – 9 aren’t enough.</a:t>
            </a:r>
          </a:p>
          <a:p>
            <a:pPr algn="l"/>
            <a:endParaRPr lang="en-US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To fill in the remaining equivalents of 10 – 15 in decimal, we use the letters A – F.</a:t>
            </a:r>
          </a:p>
          <a:p>
            <a:pPr algn="l"/>
            <a:endParaRPr lang="en-US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So to count in hex, we use 0, 1, 2…8, 9, A, B, C, D, E, F. That gives us 16 unique symbols, where A</a:t>
            </a:r>
            <a:r>
              <a:rPr lang="en-US" sz="2400" baseline="-25000" dirty="0" smtClean="0">
                <a:solidFill>
                  <a:schemeClr val="bg1"/>
                </a:solidFill>
                <a:latin typeface="Comic Sans MS" pitchFamily="66" charset="0"/>
              </a:rPr>
              <a:t>16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= 10</a:t>
            </a:r>
            <a:r>
              <a:rPr lang="en-US" sz="2400" baseline="-25000" dirty="0" smtClean="0">
                <a:solidFill>
                  <a:schemeClr val="bg1"/>
                </a:solidFill>
                <a:latin typeface="Comic Sans MS" pitchFamily="66" charset="0"/>
              </a:rPr>
              <a:t>10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,       F</a:t>
            </a:r>
            <a:r>
              <a:rPr lang="en-US" sz="2400" baseline="-25000" dirty="0" smtClean="0">
                <a:solidFill>
                  <a:schemeClr val="bg1"/>
                </a:solidFill>
                <a:latin typeface="Comic Sans MS" pitchFamily="66" charset="0"/>
              </a:rPr>
              <a:t>16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= 15</a:t>
            </a:r>
            <a:r>
              <a:rPr lang="en-US" sz="2400" baseline="-25000" dirty="0" smtClean="0">
                <a:solidFill>
                  <a:schemeClr val="bg1"/>
                </a:solidFill>
                <a:latin typeface="Comic Sans MS" pitchFamily="66" charset="0"/>
              </a:rPr>
              <a:t>10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etc.</a:t>
            </a:r>
          </a:p>
          <a:p>
            <a:r>
              <a:rPr lang="en-US" sz="2400" dirty="0" smtClean="0"/>
              <a:t> 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Note that in documentation, we often express the base with a subscript, as in 3D2F</a:t>
            </a:r>
            <a:r>
              <a:rPr lang="en-US" sz="2400" baseline="-25000" dirty="0" smtClean="0">
                <a:solidFill>
                  <a:schemeClr val="bg1"/>
                </a:solidFill>
                <a:latin typeface="Comic Sans MS" pitchFamily="66" charset="0"/>
              </a:rPr>
              <a:t>16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(hex) or 1011</a:t>
            </a:r>
            <a:r>
              <a:rPr lang="en-US" sz="2400" baseline="-25000" dirty="0" smtClean="0">
                <a:solidFill>
                  <a:schemeClr val="bg1"/>
                </a:solidFill>
                <a:latin typeface="Comic Sans MS" pitchFamily="66" charset="0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(binary).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0ECA0-C154-4D13-9FFA-34BEFDBB931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604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861134"/>
            <a:ext cx="7772400" cy="1154097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Hexadecimal: Base 16</a:t>
            </a:r>
          </a:p>
        </p:txBody>
      </p:sp>
      <p:sp>
        <p:nvSpPr>
          <p:cNvPr id="4109" name="Text Box 15"/>
          <p:cNvSpPr txBox="1">
            <a:spLocks noChangeArrowheads="1"/>
          </p:cNvSpPr>
          <p:nvPr/>
        </p:nvSpPr>
        <p:spPr bwMode="auto">
          <a:xfrm>
            <a:off x="609600" y="1953088"/>
            <a:ext cx="79248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In hex, an number like C4</a:t>
            </a:r>
            <a:r>
              <a:rPr lang="en-US" sz="2400" baseline="-25000" dirty="0" smtClean="0">
                <a:solidFill>
                  <a:schemeClr val="bg1"/>
                </a:solidFill>
                <a:latin typeface="Comic Sans MS" pitchFamily="66" charset="0"/>
              </a:rPr>
              <a:t>16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means…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 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(C </a:t>
            </a:r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* 16</a:t>
            </a:r>
            <a:r>
              <a:rPr lang="en-US" sz="2400" baseline="30000" dirty="0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) + (4 * 16</a:t>
            </a:r>
            <a:r>
              <a:rPr lang="en-US" sz="2400" baseline="30000" dirty="0" smtClean="0">
                <a:solidFill>
                  <a:schemeClr val="bg1"/>
                </a:solidFill>
                <a:latin typeface="Comic Sans MS" pitchFamily="66" charset="0"/>
              </a:rPr>
              <a:t>0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) +</a:t>
            </a:r>
          </a:p>
          <a:p>
            <a:pPr algn="l"/>
            <a:r>
              <a:rPr lang="en-US" sz="2400" baseline="30000" dirty="0" smtClean="0">
                <a:solidFill>
                  <a:schemeClr val="bg1"/>
                </a:solidFill>
                <a:latin typeface="Comic Sans MS" pitchFamily="66" charset="0"/>
              </a:rPr>
              <a:t> </a:t>
            </a:r>
            <a:endParaRPr lang="en-US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…which could be converted to decimal with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 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C </a:t>
            </a:r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* 16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) + </a:t>
            </a:r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4 * 1) </a:t>
            </a:r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= (12</a:t>
            </a:r>
            <a:r>
              <a:rPr lang="en-US" sz="2400" baseline="-25000" dirty="0">
                <a:solidFill>
                  <a:schemeClr val="bg1"/>
                </a:solidFill>
                <a:latin typeface="Comic Sans MS" pitchFamily="66" charset="0"/>
              </a:rPr>
              <a:t>10</a:t>
            </a:r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 * 16) 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+ 4 = 196</a:t>
            </a:r>
            <a:r>
              <a:rPr lang="en-US" sz="2400" baseline="-25000" dirty="0" smtClean="0">
                <a:solidFill>
                  <a:schemeClr val="bg1"/>
                </a:solidFill>
                <a:latin typeface="Comic Sans MS" pitchFamily="66" charset="0"/>
              </a:rPr>
              <a:t>10</a:t>
            </a:r>
            <a:endParaRPr lang="en-US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endParaRPr lang="en-US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(Note that the symbols 0 -9 have the same value in decimal and hex)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 </a:t>
            </a:r>
          </a:p>
          <a:p>
            <a:pPr algn="l"/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0ECA0-C154-4D13-9FFA-34BEFDBB931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315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861134"/>
            <a:ext cx="7772400" cy="1154097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Hexadecimal: Base 16</a:t>
            </a:r>
          </a:p>
        </p:txBody>
      </p:sp>
      <p:sp>
        <p:nvSpPr>
          <p:cNvPr id="4109" name="Text Box 15"/>
          <p:cNvSpPr txBox="1">
            <a:spLocks noChangeArrowheads="1"/>
          </p:cNvSpPr>
          <p:nvPr/>
        </p:nvSpPr>
        <p:spPr bwMode="auto">
          <a:xfrm>
            <a:off x="609600" y="1953088"/>
            <a:ext cx="79248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The convenient thing about hex (which is not true of decimal) is that the base (16) is a power of 2, specifically 2</a:t>
            </a:r>
            <a:r>
              <a:rPr lang="en-US" sz="2400" baseline="30000" dirty="0" smtClean="0">
                <a:solidFill>
                  <a:schemeClr val="bg1"/>
                </a:solidFill>
                <a:latin typeface="Comic Sans MS" pitchFamily="66" charset="0"/>
              </a:rPr>
              <a:t>4</a:t>
            </a:r>
            <a:endParaRPr lang="en-US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 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As a result, hex is a concise shorthand for binary, because each hex digit represents four binary digits.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 </a:t>
            </a:r>
          </a:p>
          <a:p>
            <a:r>
              <a:rPr lang="en-US" sz="2400" b="1" dirty="0" smtClean="0"/>
              <a:t> </a:t>
            </a:r>
            <a:endParaRPr lang="en-US" sz="2400" dirty="0" smtClean="0"/>
          </a:p>
          <a:p>
            <a:pPr algn="l"/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0ECA0-C154-4D13-9FFA-34BEFDBB9319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604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Equivalent Values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685800" y="2514600"/>
          <a:ext cx="3810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2514600"/>
          <a:ext cx="3810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0ECA0-C154-4D13-9FFA-34BEFDBB931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357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861134"/>
            <a:ext cx="7772400" cy="1154097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Hexadecimal: Base 16</a:t>
            </a:r>
          </a:p>
        </p:txBody>
      </p:sp>
      <p:sp>
        <p:nvSpPr>
          <p:cNvPr id="4109" name="Text Box 15"/>
          <p:cNvSpPr txBox="1">
            <a:spLocks noChangeArrowheads="1"/>
          </p:cNvSpPr>
          <p:nvPr/>
        </p:nvSpPr>
        <p:spPr bwMode="auto">
          <a:xfrm>
            <a:off x="609600" y="1953088"/>
            <a:ext cx="79248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For example, we would write the binary equivalent of decimal 12 as 1100</a:t>
            </a:r>
            <a:r>
              <a:rPr lang="en-US" sz="2400" baseline="-25000" dirty="0" smtClean="0">
                <a:solidFill>
                  <a:schemeClr val="bg1"/>
                </a:solidFill>
                <a:latin typeface="Comic Sans MS" pitchFamily="66" charset="0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, or C</a:t>
            </a:r>
            <a:r>
              <a:rPr lang="en-US" sz="2400" baseline="-25000" dirty="0" smtClean="0">
                <a:solidFill>
                  <a:schemeClr val="bg1"/>
                </a:solidFill>
                <a:latin typeface="Comic Sans MS" pitchFamily="66" charset="0"/>
              </a:rPr>
              <a:t>16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.  For large binary numbers (like memory addresses), it is more convenient to write the address in hex.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 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So 0100 1011 0010 0101</a:t>
            </a:r>
            <a:r>
              <a:rPr lang="en-US" sz="2400" baseline="-25000" dirty="0" smtClean="0">
                <a:solidFill>
                  <a:schemeClr val="bg1"/>
                </a:solidFill>
                <a:latin typeface="Comic Sans MS" pitchFamily="66" charset="0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can be shortened to 4B25</a:t>
            </a:r>
            <a:r>
              <a:rPr lang="en-US" sz="2400" baseline="-25000" dirty="0" smtClean="0">
                <a:solidFill>
                  <a:schemeClr val="bg1"/>
                </a:solidFill>
                <a:latin typeface="Comic Sans MS" pitchFamily="66" charset="0"/>
              </a:rPr>
              <a:t>16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, which programmers often write as 0x4B25 or just x4B25.</a:t>
            </a:r>
          </a:p>
          <a:p>
            <a:pPr algn="l"/>
            <a:endParaRPr lang="en-US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That said, keep in mind that in memory, on your hard drive and on the Internet, binary is the only format that computers use!  Decimal and hex are for humans!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0ECA0-C154-4D13-9FFA-34BEFDBB931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597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08125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Simple Data</a:t>
            </a: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1828800" y="3271838"/>
            <a:ext cx="5968301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Simple data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elements all have a </a:t>
            </a:r>
            <a:r>
              <a:rPr lang="en-US" sz="2000" b="1" dirty="0">
                <a:solidFill>
                  <a:srgbClr val="FFFF00"/>
                </a:solidFill>
                <a:latin typeface="Comic Sans MS" pitchFamily="66" charset="0"/>
              </a:rPr>
              <a:t>data type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that defines its </a:t>
            </a:r>
            <a:r>
              <a:rPr lang="en-US" sz="2000" dirty="0">
                <a:solidFill>
                  <a:srgbClr val="FFFF00"/>
                </a:solidFill>
                <a:latin typeface="Comic Sans MS" pitchFamily="66" charset="0"/>
              </a:rPr>
              <a:t>size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and </a:t>
            </a:r>
            <a:r>
              <a:rPr lang="en-US" sz="2000" dirty="0" smtClean="0">
                <a:solidFill>
                  <a:srgbClr val="FFFF00"/>
                </a:solidFill>
                <a:latin typeface="Comic Sans MS" pitchFamily="66" charset="0"/>
              </a:rPr>
              <a:t>shape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and an identifier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that is an alias for its </a:t>
            </a:r>
            <a:r>
              <a:rPr lang="en-US" sz="2000" dirty="0" smtClean="0">
                <a:solidFill>
                  <a:srgbClr val="FFFF00"/>
                </a:solidFill>
                <a:latin typeface="Comic Sans MS" pitchFamily="66" charset="0"/>
              </a:rPr>
              <a:t>address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in memory.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endParaRPr lang="en-US" sz="2000" u="sng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data type defines the possible set of values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that a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simple data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element can have, and the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operations that can be performed on the data.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Objectives</a:t>
            </a: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838200" y="1828800"/>
            <a:ext cx="72056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At the completion of this topic, students should be able to:</a:t>
            </a:r>
          </a:p>
        </p:txBody>
      </p:sp>
      <p:pic>
        <p:nvPicPr>
          <p:cNvPr id="5124" name="Picture 6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402907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72427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11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41947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13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433387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Text Box 15"/>
          <p:cNvSpPr txBox="1">
            <a:spLocks noChangeArrowheads="1"/>
          </p:cNvSpPr>
          <p:nvPr/>
        </p:nvSpPr>
        <p:spPr bwMode="auto">
          <a:xfrm>
            <a:off x="1543050" y="3352800"/>
            <a:ext cx="47021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Create proper identifiers in a C# program</a:t>
            </a:r>
          </a:p>
        </p:txBody>
      </p:sp>
      <p:sp>
        <p:nvSpPr>
          <p:cNvPr id="5129" name="Text Box 16"/>
          <p:cNvSpPr txBox="1">
            <a:spLocks noChangeArrowheads="1"/>
          </p:cNvSpPr>
          <p:nvPr/>
        </p:nvSpPr>
        <p:spPr bwMode="auto">
          <a:xfrm>
            <a:off x="1653036" y="3657600"/>
            <a:ext cx="660469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Describe the difference between an object and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simple data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130" name="Text Box 17"/>
          <p:cNvSpPr txBox="1">
            <a:spLocks noChangeArrowheads="1"/>
          </p:cNvSpPr>
          <p:nvPr/>
        </p:nvSpPr>
        <p:spPr bwMode="auto">
          <a:xfrm>
            <a:off x="1671359" y="3962400"/>
            <a:ext cx="560602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Describe the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simple data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types in the C# language</a:t>
            </a:r>
          </a:p>
        </p:txBody>
      </p:sp>
      <p:sp>
        <p:nvSpPr>
          <p:cNvPr id="5131" name="Text Box 18"/>
          <p:cNvSpPr txBox="1">
            <a:spLocks noChangeArrowheads="1"/>
          </p:cNvSpPr>
          <p:nvPr/>
        </p:nvSpPr>
        <p:spPr bwMode="auto">
          <a:xfrm>
            <a:off x="1524000" y="4267200"/>
            <a:ext cx="39020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Write C# programs that correctly</a:t>
            </a:r>
          </a:p>
        </p:txBody>
      </p:sp>
      <p:sp>
        <p:nvSpPr>
          <p:cNvPr id="5132" name="Text Box 19"/>
          <p:cNvSpPr txBox="1">
            <a:spLocks noChangeArrowheads="1"/>
          </p:cNvSpPr>
          <p:nvPr/>
        </p:nvSpPr>
        <p:spPr bwMode="auto">
          <a:xfrm>
            <a:off x="1609725" y="4603750"/>
            <a:ext cx="3890963" cy="147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use declarations</a:t>
            </a:r>
          </a:p>
          <a:p>
            <a:pPr algn="l">
              <a:buFont typeface="Arial" charset="0"/>
              <a:buChar char="•"/>
            </a:pPr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use assignment statements</a:t>
            </a:r>
          </a:p>
          <a:p>
            <a:pPr algn="l">
              <a:buFont typeface="Arial" charset="0"/>
              <a:buChar char="•"/>
            </a:pPr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use literal data</a:t>
            </a:r>
          </a:p>
          <a:p>
            <a:pPr algn="l">
              <a:buFont typeface="Arial" charset="0"/>
              <a:buChar char="•"/>
            </a:pPr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use the Console class</a:t>
            </a:r>
          </a:p>
          <a:p>
            <a:pPr algn="l">
              <a:buFont typeface="Arial" charset="0"/>
              <a:buChar char="•"/>
            </a:pPr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format simple floating point data</a:t>
            </a:r>
          </a:p>
        </p:txBody>
      </p:sp>
      <p:pic>
        <p:nvPicPr>
          <p:cNvPr id="5133" name="Picture 20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04323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4" name="Text Box 21"/>
          <p:cNvSpPr txBox="1">
            <a:spLocks noChangeArrowheads="1"/>
          </p:cNvSpPr>
          <p:nvPr/>
        </p:nvSpPr>
        <p:spPr bwMode="auto">
          <a:xfrm>
            <a:off x="1447800" y="2971800"/>
            <a:ext cx="4894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 Describe the object model of programming</a:t>
            </a:r>
          </a:p>
        </p:txBody>
      </p:sp>
      <p:pic>
        <p:nvPicPr>
          <p:cNvPr id="5135" name="Picture 22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67652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6" name="Text Box 23"/>
          <p:cNvSpPr txBox="1">
            <a:spLocks noChangeArrowheads="1"/>
          </p:cNvSpPr>
          <p:nvPr/>
        </p:nvSpPr>
        <p:spPr bwMode="auto">
          <a:xfrm>
            <a:off x="1371600" y="2605088"/>
            <a:ext cx="6021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 Describe the way that data is stored in the computer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46685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Simple Numeric Data Types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600200" y="3657600"/>
            <a:ext cx="63785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Tahoma" pitchFamily="34" charset="0"/>
              </a:rPr>
              <a:t>Type	Storage		Max Value</a:t>
            </a:r>
          </a:p>
          <a:p>
            <a:pPr algn="l"/>
            <a:endParaRPr lang="en-US" sz="1800" dirty="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1800" b="1" dirty="0" err="1">
                <a:solidFill>
                  <a:srgbClr val="FFFF00"/>
                </a:solidFill>
                <a:latin typeface="Comic Sans MS" pitchFamily="66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Tahoma" pitchFamily="34" charset="0"/>
              </a:rPr>
              <a:t>	32 bits		- 2,147,483,647 to 2,147,483,648</a:t>
            </a:r>
          </a:p>
          <a:p>
            <a:pPr algn="l"/>
            <a:r>
              <a:rPr lang="en-US" sz="1800" b="1" dirty="0">
                <a:solidFill>
                  <a:srgbClr val="FFFF00"/>
                </a:solidFill>
                <a:latin typeface="Comic Sans MS" pitchFamily="66" charset="0"/>
              </a:rPr>
              <a:t>double</a:t>
            </a:r>
            <a:r>
              <a:rPr lang="en-US" sz="1800" dirty="0">
                <a:solidFill>
                  <a:schemeClr val="bg1"/>
                </a:solidFill>
                <a:latin typeface="Tahoma" pitchFamily="34" charset="0"/>
              </a:rPr>
              <a:t>	64 bits		over 10</a:t>
            </a:r>
            <a:r>
              <a:rPr lang="en-US" sz="1800" baseline="30000" dirty="0">
                <a:solidFill>
                  <a:schemeClr val="bg1"/>
                </a:solidFill>
                <a:latin typeface="Tahoma" pitchFamily="34" charset="0"/>
              </a:rPr>
              <a:t>308</a:t>
            </a:r>
          </a:p>
        </p:txBody>
      </p:sp>
      <p:sp>
        <p:nvSpPr>
          <p:cNvPr id="14340" name="Text Box 9"/>
          <p:cNvSpPr txBox="1">
            <a:spLocks noChangeArrowheads="1"/>
          </p:cNvSpPr>
          <p:nvPr/>
        </p:nvSpPr>
        <p:spPr bwMode="auto">
          <a:xfrm>
            <a:off x="1447800" y="2544763"/>
            <a:ext cx="62166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The C# language defines a number of different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kinds of data. In this course we will mainly use the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following numeric data types: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62000" y="12192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Integer Numbers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905000" y="2574925"/>
            <a:ext cx="5381625" cy="701675"/>
            <a:chOff x="1200" y="1622"/>
            <a:chExt cx="3390" cy="442"/>
          </a:xfrm>
        </p:grpSpPr>
        <p:sp>
          <p:nvSpPr>
            <p:cNvPr id="15367" name="Text Box 3"/>
            <p:cNvSpPr txBox="1">
              <a:spLocks noChangeArrowheads="1"/>
            </p:cNvSpPr>
            <p:nvPr/>
          </p:nvSpPr>
          <p:spPr bwMode="auto">
            <a:xfrm>
              <a:off x="1385" y="1622"/>
              <a:ext cx="320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chemeClr val="bg1"/>
                  </a:solidFill>
                  <a:latin typeface="Comic Sans MS" pitchFamily="66" charset="0"/>
                </a:rPr>
                <a:t>Integers are whole numbers they have no</a:t>
              </a:r>
            </a:p>
            <a:p>
              <a:pPr algn="l"/>
              <a:r>
                <a:rPr lang="en-US" sz="2000">
                  <a:solidFill>
                    <a:schemeClr val="bg1"/>
                  </a:solidFill>
                  <a:latin typeface="Comic Sans MS" pitchFamily="66" charset="0"/>
                </a:rPr>
                <a:t>fractional part.</a:t>
              </a:r>
            </a:p>
          </p:txBody>
        </p:sp>
        <p:pic>
          <p:nvPicPr>
            <p:cNvPr id="15368" name="Picture 29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00" y="1680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905000" y="3733800"/>
            <a:ext cx="3625850" cy="2225675"/>
            <a:chOff x="1200" y="2486"/>
            <a:chExt cx="2284" cy="1402"/>
          </a:xfrm>
        </p:grpSpPr>
        <p:sp>
          <p:nvSpPr>
            <p:cNvPr id="15365" name="Text Box 20"/>
            <p:cNvSpPr txBox="1">
              <a:spLocks noChangeArrowheads="1"/>
            </p:cNvSpPr>
            <p:nvPr/>
          </p:nvSpPr>
          <p:spPr bwMode="auto">
            <a:xfrm>
              <a:off x="1385" y="2486"/>
              <a:ext cx="2099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Comic Sans MS" pitchFamily="66" charset="0"/>
                </a:rPr>
                <a:t>Integer operations include</a:t>
              </a:r>
            </a:p>
            <a:p>
              <a:pPr algn="l"/>
              <a:r>
                <a:rPr lang="en-US" sz="2000" dirty="0">
                  <a:solidFill>
                    <a:schemeClr val="bg1"/>
                  </a:solidFill>
                  <a:latin typeface="Comic Sans MS" pitchFamily="66" charset="0"/>
                </a:rPr>
                <a:t>	</a:t>
              </a:r>
              <a:r>
                <a:rPr lang="en-US" sz="2000" dirty="0">
                  <a:solidFill>
                    <a:srgbClr val="FFFF00"/>
                  </a:solidFill>
                  <a:latin typeface="Comic Sans MS" pitchFamily="66" charset="0"/>
                </a:rPr>
                <a:t>addition</a:t>
              </a:r>
            </a:p>
            <a:p>
              <a:pPr algn="l"/>
              <a:r>
                <a:rPr lang="en-US" sz="2000" dirty="0">
                  <a:solidFill>
                    <a:srgbClr val="FFFF00"/>
                  </a:solidFill>
                  <a:latin typeface="Comic Sans MS" pitchFamily="66" charset="0"/>
                </a:rPr>
                <a:t>	subtraction</a:t>
              </a:r>
            </a:p>
            <a:p>
              <a:pPr algn="l"/>
              <a:r>
                <a:rPr lang="en-US" sz="2000" dirty="0">
                  <a:solidFill>
                    <a:srgbClr val="FFFF00"/>
                  </a:solidFill>
                  <a:latin typeface="Comic Sans MS" pitchFamily="66" charset="0"/>
                </a:rPr>
                <a:t>	multiplication</a:t>
              </a:r>
            </a:p>
            <a:p>
              <a:pPr algn="l"/>
              <a:r>
                <a:rPr lang="en-US" sz="2000" dirty="0">
                  <a:solidFill>
                    <a:srgbClr val="FFFF00"/>
                  </a:solidFill>
                  <a:latin typeface="Comic Sans MS" pitchFamily="66" charset="0"/>
                </a:rPr>
                <a:t>	division</a:t>
              </a:r>
            </a:p>
            <a:p>
              <a:pPr algn="l"/>
              <a:r>
                <a:rPr lang="en-US" sz="2000" dirty="0">
                  <a:solidFill>
                    <a:srgbClr val="FFFF00"/>
                  </a:solidFill>
                  <a:latin typeface="Comic Sans MS" pitchFamily="66" charset="0"/>
                </a:rPr>
                <a:t>	remainder</a:t>
              </a:r>
            </a:p>
            <a:p>
              <a:pPr algn="l"/>
              <a:r>
                <a:rPr lang="en-US" sz="2000" dirty="0">
                  <a:solidFill>
                    <a:srgbClr val="FFFF00"/>
                  </a:solidFill>
                  <a:latin typeface="Comic Sans MS" pitchFamily="66" charset="0"/>
                </a:rPr>
                <a:t>	assignment</a:t>
              </a:r>
              <a:r>
                <a:rPr lang="en-US" sz="2000" dirty="0">
                  <a:solidFill>
                    <a:schemeClr val="tx1"/>
                  </a:solidFill>
                  <a:latin typeface="Comic Sans MS" pitchFamily="66" charset="0"/>
                </a:rPr>
                <a:t>	</a:t>
              </a:r>
            </a:p>
          </p:txBody>
        </p:sp>
        <p:pic>
          <p:nvPicPr>
            <p:cNvPr id="15366" name="Picture 31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00" y="2520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2220913" y="1936750"/>
            <a:ext cx="48069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Comic Sans MS" pitchFamily="66" charset="0"/>
              </a:rPr>
              <a:t>Examples of Integers</a:t>
            </a:r>
          </a:p>
        </p:txBody>
      </p:sp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3810000" y="3200400"/>
            <a:ext cx="1371600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10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-5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327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2,905,301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914400" y="1306513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Real Numbers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828800" y="2662238"/>
            <a:ext cx="4632325" cy="396875"/>
            <a:chOff x="1152" y="1677"/>
            <a:chExt cx="2918" cy="250"/>
          </a:xfrm>
        </p:grpSpPr>
        <p:sp>
          <p:nvSpPr>
            <p:cNvPr id="17421" name="Text Box 15"/>
            <p:cNvSpPr txBox="1">
              <a:spLocks noChangeArrowheads="1"/>
            </p:cNvSpPr>
            <p:nvPr/>
          </p:nvSpPr>
          <p:spPr bwMode="auto">
            <a:xfrm>
              <a:off x="1344" y="1677"/>
              <a:ext cx="27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chemeClr val="bg1"/>
                  </a:solidFill>
                  <a:latin typeface="Comic Sans MS" pitchFamily="66" charset="0"/>
                </a:rPr>
                <a:t>Real numbers have fractional parts</a:t>
              </a:r>
            </a:p>
          </p:txBody>
        </p:sp>
        <p:pic>
          <p:nvPicPr>
            <p:cNvPr id="17422" name="Picture 28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2" y="1752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1828800" y="3195638"/>
            <a:ext cx="6599238" cy="396875"/>
            <a:chOff x="1152" y="2013"/>
            <a:chExt cx="4157" cy="250"/>
          </a:xfrm>
        </p:grpSpPr>
        <p:sp>
          <p:nvSpPr>
            <p:cNvPr id="17419" name="Text Box 16"/>
            <p:cNvSpPr txBox="1">
              <a:spLocks noChangeArrowheads="1"/>
            </p:cNvSpPr>
            <p:nvPr/>
          </p:nvSpPr>
          <p:spPr bwMode="auto">
            <a:xfrm>
              <a:off x="1344" y="2013"/>
              <a:ext cx="39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chemeClr val="bg1"/>
                  </a:solidFill>
                  <a:latin typeface="Comic Sans MS" pitchFamily="66" charset="0"/>
                </a:rPr>
                <a:t>Real numbers are often written in scientific format</a:t>
              </a:r>
            </a:p>
          </p:txBody>
        </p:sp>
        <p:pic>
          <p:nvPicPr>
            <p:cNvPr id="17420" name="Picture 29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2" y="2088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1828800" y="3729038"/>
            <a:ext cx="5516563" cy="400050"/>
            <a:chOff x="1152" y="2349"/>
            <a:chExt cx="3475" cy="252"/>
          </a:xfrm>
        </p:grpSpPr>
        <p:sp>
          <p:nvSpPr>
            <p:cNvPr id="17417" name="Text Box 17"/>
            <p:cNvSpPr txBox="1">
              <a:spLocks noChangeArrowheads="1"/>
            </p:cNvSpPr>
            <p:nvPr/>
          </p:nvSpPr>
          <p:spPr bwMode="auto">
            <a:xfrm>
              <a:off x="1344" y="2349"/>
              <a:ext cx="328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Comic Sans MS" pitchFamily="66" charset="0"/>
                </a:rPr>
                <a:t>The most common real data type is </a:t>
              </a:r>
              <a:r>
                <a:rPr lang="en-US" sz="2000" b="1" i="1" dirty="0">
                  <a:solidFill>
                    <a:srgbClr val="FFFF00"/>
                  </a:solidFill>
                  <a:latin typeface="Comic Sans MS" pitchFamily="66" charset="0"/>
                </a:rPr>
                <a:t>double</a:t>
              </a:r>
            </a:p>
          </p:txBody>
        </p:sp>
        <p:pic>
          <p:nvPicPr>
            <p:cNvPr id="17418" name="Picture 30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2" y="2400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1828800" y="4262438"/>
            <a:ext cx="4659313" cy="1920875"/>
            <a:chOff x="1152" y="2685"/>
            <a:chExt cx="2935" cy="1210"/>
          </a:xfrm>
        </p:grpSpPr>
        <p:sp>
          <p:nvSpPr>
            <p:cNvPr id="17415" name="Text Box 19"/>
            <p:cNvSpPr txBox="1">
              <a:spLocks noChangeArrowheads="1"/>
            </p:cNvSpPr>
            <p:nvPr/>
          </p:nvSpPr>
          <p:spPr bwMode="auto">
            <a:xfrm>
              <a:off x="1344" y="2685"/>
              <a:ext cx="2743" cy="1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Comic Sans MS" pitchFamily="66" charset="0"/>
                </a:rPr>
                <a:t>Operations on real numbers include</a:t>
              </a:r>
            </a:p>
            <a:p>
              <a:pPr algn="l"/>
              <a:r>
                <a:rPr lang="en-US" sz="2000" dirty="0">
                  <a:solidFill>
                    <a:schemeClr val="bg1"/>
                  </a:solidFill>
                  <a:latin typeface="Comic Sans MS" pitchFamily="66" charset="0"/>
                </a:rPr>
                <a:t>	</a:t>
              </a:r>
              <a:r>
                <a:rPr lang="en-US" sz="2000" dirty="0">
                  <a:solidFill>
                    <a:srgbClr val="FFFF00"/>
                  </a:solidFill>
                  <a:latin typeface="Comic Sans MS" pitchFamily="66" charset="0"/>
                </a:rPr>
                <a:t>addition</a:t>
              </a:r>
            </a:p>
            <a:p>
              <a:pPr algn="l"/>
              <a:r>
                <a:rPr lang="en-US" sz="2000" dirty="0">
                  <a:solidFill>
                    <a:srgbClr val="FFFF00"/>
                  </a:solidFill>
                  <a:latin typeface="Comic Sans MS" pitchFamily="66" charset="0"/>
                </a:rPr>
                <a:t>	subtraction</a:t>
              </a:r>
            </a:p>
            <a:p>
              <a:pPr algn="l"/>
              <a:r>
                <a:rPr lang="en-US" sz="2000" dirty="0">
                  <a:solidFill>
                    <a:srgbClr val="FFFF00"/>
                  </a:solidFill>
                  <a:latin typeface="Comic Sans MS" pitchFamily="66" charset="0"/>
                </a:rPr>
                <a:t>	division</a:t>
              </a:r>
            </a:p>
            <a:p>
              <a:pPr algn="l"/>
              <a:r>
                <a:rPr lang="en-US" sz="2000" dirty="0">
                  <a:solidFill>
                    <a:srgbClr val="FFFF00"/>
                  </a:solidFill>
                  <a:latin typeface="Comic Sans MS" pitchFamily="66" charset="0"/>
                </a:rPr>
                <a:t>	multiplication</a:t>
              </a:r>
            </a:p>
            <a:p>
              <a:pPr algn="l"/>
              <a:r>
                <a:rPr lang="en-US" sz="2000" dirty="0">
                  <a:solidFill>
                    <a:srgbClr val="FFFF00"/>
                  </a:solidFill>
                  <a:latin typeface="Comic Sans MS" pitchFamily="66" charset="0"/>
                </a:rPr>
                <a:t>	assignment</a:t>
              </a:r>
            </a:p>
          </p:txBody>
        </p:sp>
        <p:pic>
          <p:nvPicPr>
            <p:cNvPr id="17416" name="Picture 31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2" y="2736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690688" y="1936750"/>
            <a:ext cx="58721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Comic Sans MS" pitchFamily="66" charset="0"/>
              </a:rPr>
              <a:t>Examples of Real Numbers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810000" y="3200400"/>
            <a:ext cx="1958975" cy="1920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10.5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-5.02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327.981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2,905,301.004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0.0000239897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-1.56 X 10</a:t>
            </a:r>
            <a:r>
              <a:rPr lang="en-US" sz="2000" baseline="30000">
                <a:solidFill>
                  <a:schemeClr val="bg1"/>
                </a:solidFill>
                <a:latin typeface="Comic Sans MS" pitchFamily="66" charset="0"/>
              </a:rPr>
              <a:t>-4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Character Data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914400" y="3032125"/>
            <a:ext cx="6218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Different standards exist for encoding characters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066800" y="3505200"/>
            <a:ext cx="723307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itchFamily="66" charset="0"/>
              </a:rPr>
              <a:t>The ASCII standard, finalized in 1968,  uses 7 bits for each character.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itchFamily="66" charset="0"/>
              </a:rPr>
              <a:t>In the ASCII standard,  1000001 is interpreted as the character ‘A</a:t>
            </a:r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’.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The 8 bit ASCII standard was added later to increase the number of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possible characters that could be encoded.</a:t>
            </a:r>
            <a:endParaRPr lang="en-US" sz="16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itchFamily="66" charset="0"/>
              </a:rPr>
              <a:t>7 bits only allows for the definition of 128 unique characters. Subsequent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itchFamily="66" charset="0"/>
              </a:rPr>
              <a:t>standards (ISO8859 and ISO10646) define much larger, multi-national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itchFamily="66" charset="0"/>
              </a:rPr>
              <a:t>character sets. However, both are supersets of ASCII.</a:t>
            </a: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928688" y="5638800"/>
            <a:ext cx="5867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Character data is defined by the keyword </a:t>
            </a:r>
            <a:r>
              <a:rPr lang="en-US" sz="2000" b="1" i="1">
                <a:solidFill>
                  <a:schemeClr val="bg1"/>
                </a:solidFill>
                <a:latin typeface="Comic Sans MS" pitchFamily="66" charset="0"/>
              </a:rPr>
              <a:t>char 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685800" y="2041525"/>
            <a:ext cx="6948488" cy="701675"/>
            <a:chOff x="432" y="1286"/>
            <a:chExt cx="4377" cy="442"/>
          </a:xfrm>
        </p:grpSpPr>
        <p:sp>
          <p:nvSpPr>
            <p:cNvPr id="19465" name="Text Box 5"/>
            <p:cNvSpPr txBox="1">
              <a:spLocks noChangeArrowheads="1"/>
            </p:cNvSpPr>
            <p:nvPr/>
          </p:nvSpPr>
          <p:spPr bwMode="auto">
            <a:xfrm>
              <a:off x="576" y="1286"/>
              <a:ext cx="423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chemeClr val="bg1"/>
                  </a:solidFill>
                  <a:latin typeface="Comic Sans MS" pitchFamily="66" charset="0"/>
                </a:rPr>
                <a:t>When interpreted as a character, certain bit patterns</a:t>
              </a:r>
            </a:p>
            <a:p>
              <a:pPr algn="l"/>
              <a:r>
                <a:rPr lang="en-US" sz="2000">
                  <a:solidFill>
                    <a:schemeClr val="bg1"/>
                  </a:solidFill>
                  <a:latin typeface="Comic Sans MS" pitchFamily="66" charset="0"/>
                </a:rPr>
                <a:t>represent printable characters and control characters.</a:t>
              </a:r>
            </a:p>
          </p:txBody>
        </p:sp>
        <p:pic>
          <p:nvPicPr>
            <p:cNvPr id="19466" name="Picture 28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2" y="1344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5629" name="Picture 2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1242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30" name="Picture 30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7150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/>
      <p:bldP spid="25607" grpId="0"/>
      <p:bldP spid="256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SCII Tab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133600"/>
            <a:ext cx="2924175" cy="372427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362200" y="990600"/>
            <a:ext cx="4023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mic Sans MS" pitchFamily="66" charset="0"/>
              </a:rPr>
              <a:t>The ASCII Code Table</a:t>
            </a:r>
            <a:endParaRPr lang="en-US" sz="2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6200" y="1828800"/>
            <a:ext cx="1039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sz="1200" baseline="30000" dirty="0" smtClean="0">
                <a:solidFill>
                  <a:schemeClr val="bg1"/>
                </a:solidFill>
                <a:latin typeface="Comic Sans MS" pitchFamily="66" charset="0"/>
              </a:rPr>
              <a:t>st</a:t>
            </a:r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 hex digit</a:t>
            </a:r>
            <a:endParaRPr lang="en-US" sz="12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2111926" y="3755474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2</a:t>
            </a:r>
            <a:r>
              <a:rPr lang="en-US" sz="1200" baseline="30000" dirty="0" smtClean="0">
                <a:solidFill>
                  <a:schemeClr val="bg1"/>
                </a:solidFill>
                <a:latin typeface="Comic Sans MS" pitchFamily="66" charset="0"/>
              </a:rPr>
              <a:t>nd</a:t>
            </a:r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 hex digit</a:t>
            </a:r>
            <a:endParaRPr lang="en-US" sz="12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53200" y="3352800"/>
            <a:ext cx="974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x41 = ‘A’</a:t>
            </a:r>
            <a:endParaRPr lang="en-US" sz="16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95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Character Representation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143000" y="2504364"/>
            <a:ext cx="776366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Characters are stored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in the computer’s memory in ASCII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format. For example, using the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standard ASCII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code, the </a:t>
            </a:r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character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‘A’ would be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stored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as 0100 0001. C# actually uses a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superset of ASCII  called Unicode,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that supports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 multiple </a:t>
            </a:r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byte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character code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and The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character ‘A’ is stored as </a:t>
            </a:r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0000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0000 0100 0001.</a:t>
            </a:r>
          </a:p>
        </p:txBody>
      </p:sp>
    </p:spTree>
    <p:extLst>
      <p:ext uri="{BB962C8B-B14F-4D97-AF65-F5344CB8AC3E}">
        <p14:creationId xmlns:p14="http://schemas.microsoft.com/office/powerpoint/2010/main" val="35544892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685800"/>
            <a:ext cx="7772400" cy="1066800"/>
          </a:xfrm>
        </p:spPr>
        <p:txBody>
          <a:bodyPr/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2209800"/>
            <a:ext cx="8229600" cy="3124200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* Characters are written in C# programs as </a:t>
            </a:r>
            <a:r>
              <a:rPr lang="en-US" sz="2000" dirty="0" smtClean="0">
                <a:solidFill>
                  <a:srgbClr val="FFFF00"/>
                </a:solidFill>
                <a:latin typeface="Comic Sans MS" pitchFamily="66" charset="0"/>
              </a:rPr>
              <a:t>'A'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, </a:t>
            </a:r>
            <a:r>
              <a:rPr lang="en-US" sz="2000" dirty="0" smtClean="0">
                <a:solidFill>
                  <a:srgbClr val="FFFF00"/>
                </a:solidFill>
                <a:latin typeface="Comic Sans MS" pitchFamily="66" charset="0"/>
              </a:rPr>
              <a:t>'B'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, etc.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* 'A' is stored as 0100 0001 in memory or hex 0X41 or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dec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65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* 'B' is stored as 0100 0010 in memory or hex 0X42 or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dec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66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* 'a' is stored as  0110 0001 in memory or hex 0X61 or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dec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97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* 'b' is stored as  0110 0010 in memory or hex 0X62 or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dec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98 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268413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Control Characters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600200" y="2574925"/>
            <a:ext cx="6245621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Control characters are characters that do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not print, but cause some action, such as moving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to a new line, to occur. In C# we write control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characters as a backslash, followed by a character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that denotes the action to be taken.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	</a:t>
            </a:r>
            <a:r>
              <a:rPr lang="en-US" sz="2000" dirty="0" smtClean="0">
                <a:solidFill>
                  <a:srgbClr val="FFFF00"/>
                </a:solidFill>
              </a:rPr>
              <a:t>'</a:t>
            </a:r>
            <a:r>
              <a:rPr lang="en-US" sz="2000" dirty="0" smtClean="0">
                <a:solidFill>
                  <a:srgbClr val="FFFF00"/>
                </a:solidFill>
                <a:latin typeface="Tahoma" pitchFamily="34" charset="0"/>
              </a:rPr>
              <a:t>\b</a:t>
            </a:r>
            <a:r>
              <a:rPr lang="en-US" sz="2000" dirty="0" smtClean="0">
                <a:solidFill>
                  <a:srgbClr val="FFFF00"/>
                </a:solidFill>
              </a:rPr>
              <a:t>'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	backspace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	</a:t>
            </a:r>
            <a:r>
              <a:rPr lang="en-US" sz="2000" dirty="0" smtClean="0">
                <a:solidFill>
                  <a:srgbClr val="FFFF00"/>
                </a:solidFill>
              </a:rPr>
              <a:t>'</a:t>
            </a:r>
            <a:r>
              <a:rPr lang="en-US" sz="2000" dirty="0" smtClean="0">
                <a:solidFill>
                  <a:srgbClr val="FFFF00"/>
                </a:solidFill>
                <a:latin typeface="Tahoma" pitchFamily="34" charset="0"/>
              </a:rPr>
              <a:t>\t</a:t>
            </a:r>
            <a:r>
              <a:rPr lang="en-US" sz="2000" dirty="0" smtClean="0">
                <a:solidFill>
                  <a:srgbClr val="FFFF00"/>
                </a:solidFill>
              </a:rPr>
              <a:t>'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	tab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	</a:t>
            </a:r>
            <a:r>
              <a:rPr lang="en-US" sz="2000" dirty="0" smtClean="0">
                <a:solidFill>
                  <a:srgbClr val="FFFF00"/>
                </a:solidFill>
              </a:rPr>
              <a:t>'</a:t>
            </a:r>
            <a:r>
              <a:rPr lang="en-US" sz="2000" dirty="0" smtClean="0">
                <a:solidFill>
                  <a:srgbClr val="FFFF00"/>
                </a:solidFill>
                <a:latin typeface="Tahoma" pitchFamily="34" charset="0"/>
              </a:rPr>
              <a:t>\n</a:t>
            </a:r>
            <a:r>
              <a:rPr lang="en-US" sz="2000" dirty="0" smtClean="0">
                <a:solidFill>
                  <a:srgbClr val="FFFF00"/>
                </a:solidFill>
              </a:rPr>
              <a:t>'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	new-line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	</a:t>
            </a:r>
            <a:r>
              <a:rPr lang="en-US" sz="2000" dirty="0" smtClean="0">
                <a:solidFill>
                  <a:srgbClr val="FFFF00"/>
                </a:solidFill>
              </a:rPr>
              <a:t>'</a:t>
            </a:r>
            <a:r>
              <a:rPr lang="en-US" sz="2000" dirty="0" smtClean="0">
                <a:solidFill>
                  <a:srgbClr val="FFFF00"/>
                </a:solidFill>
                <a:latin typeface="Tahoma" pitchFamily="34" charset="0"/>
              </a:rPr>
              <a:t>\r</a:t>
            </a:r>
            <a:r>
              <a:rPr lang="en-US" sz="2000" dirty="0" smtClean="0">
                <a:solidFill>
                  <a:srgbClr val="FFFF00"/>
                </a:solidFill>
              </a:rPr>
              <a:t>'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	carriage return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	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4456" y="2895600"/>
            <a:ext cx="58160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Central to the idea of how a program works is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the concept of data. </a:t>
            </a:r>
          </a:p>
          <a:p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Every program you will ever write will deal with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some kind of data.</a:t>
            </a:r>
          </a:p>
          <a:p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814732"/>
            <a:ext cx="14350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Data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2970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97013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Boolean Data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3114675"/>
            <a:ext cx="5384800" cy="1616075"/>
            <a:chOff x="1248" y="1962"/>
            <a:chExt cx="3392" cy="1018"/>
          </a:xfrm>
        </p:grpSpPr>
        <p:sp>
          <p:nvSpPr>
            <p:cNvPr id="21511" name="Text Box 3"/>
            <p:cNvSpPr txBox="1">
              <a:spLocks noChangeArrowheads="1"/>
            </p:cNvSpPr>
            <p:nvPr/>
          </p:nvSpPr>
          <p:spPr bwMode="auto">
            <a:xfrm>
              <a:off x="1430" y="1962"/>
              <a:ext cx="3210" cy="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Comic Sans MS" pitchFamily="66" charset="0"/>
                </a:rPr>
                <a:t>A piece of Boolean data can only have one</a:t>
              </a:r>
            </a:p>
            <a:p>
              <a:pPr algn="l"/>
              <a:r>
                <a:rPr lang="en-US" sz="2000" dirty="0">
                  <a:solidFill>
                    <a:schemeClr val="bg1"/>
                  </a:solidFill>
                  <a:latin typeface="Comic Sans MS" pitchFamily="66" charset="0"/>
                </a:rPr>
                <a:t>of two values:</a:t>
              </a:r>
            </a:p>
            <a:p>
              <a:pPr algn="l"/>
              <a:endParaRPr lang="en-US" sz="2000" dirty="0">
                <a:solidFill>
                  <a:schemeClr val="bg1"/>
                </a:solidFill>
                <a:latin typeface="Comic Sans MS" pitchFamily="66" charset="0"/>
              </a:endParaRPr>
            </a:p>
            <a:p>
              <a:pPr algn="l"/>
              <a:r>
                <a:rPr lang="en-US" sz="2000" dirty="0">
                  <a:solidFill>
                    <a:schemeClr val="bg1"/>
                  </a:solidFill>
                  <a:latin typeface="Comic Sans MS" pitchFamily="66" charset="0"/>
                </a:rPr>
                <a:t>	</a:t>
              </a:r>
              <a:r>
                <a:rPr lang="en-US" sz="2000" dirty="0">
                  <a:solidFill>
                    <a:srgbClr val="FFFF00"/>
                  </a:solidFill>
                  <a:latin typeface="Comic Sans MS" pitchFamily="66" charset="0"/>
                </a:rPr>
                <a:t>true</a:t>
              </a:r>
            </a:p>
            <a:p>
              <a:pPr algn="l"/>
              <a:r>
                <a:rPr lang="en-US" sz="2000" dirty="0">
                  <a:solidFill>
                    <a:schemeClr val="bg1"/>
                  </a:solidFill>
                  <a:latin typeface="Comic Sans MS" pitchFamily="66" charset="0"/>
                </a:rPr>
                <a:t>	</a:t>
              </a:r>
              <a:r>
                <a:rPr lang="en-US" sz="2000" dirty="0">
                  <a:solidFill>
                    <a:srgbClr val="FFFF00"/>
                  </a:solidFill>
                  <a:latin typeface="Comic Sans MS" pitchFamily="66" charset="0"/>
                </a:rPr>
                <a:t>false</a:t>
              </a:r>
            </a:p>
          </p:txBody>
        </p:sp>
        <p:pic>
          <p:nvPicPr>
            <p:cNvPr id="21512" name="Picture 5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48" y="1992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019300" y="5241925"/>
            <a:ext cx="5676900" cy="396875"/>
            <a:chOff x="1272" y="3302"/>
            <a:chExt cx="3576" cy="250"/>
          </a:xfrm>
        </p:grpSpPr>
        <p:sp>
          <p:nvSpPr>
            <p:cNvPr id="21509" name="Text Box 4"/>
            <p:cNvSpPr txBox="1">
              <a:spLocks noChangeArrowheads="1"/>
            </p:cNvSpPr>
            <p:nvPr/>
          </p:nvSpPr>
          <p:spPr bwMode="auto">
            <a:xfrm>
              <a:off x="1438" y="3302"/>
              <a:ext cx="341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Comic Sans MS" pitchFamily="66" charset="0"/>
                </a:rPr>
                <a:t>Boolean data is defined by the keyword </a:t>
              </a:r>
              <a:r>
                <a:rPr lang="en-US" sz="2000" b="1" i="1" dirty="0" err="1">
                  <a:solidFill>
                    <a:srgbClr val="FFFF00"/>
                  </a:solidFill>
                  <a:latin typeface="Comic Sans MS" pitchFamily="66" charset="0"/>
                </a:rPr>
                <a:t>bool</a:t>
              </a:r>
              <a:endParaRPr lang="en-US" sz="2000" b="1" i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pic>
          <p:nvPicPr>
            <p:cNvPr id="21510" name="Picture 6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72" y="3360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1430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Variables and Constants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752600" y="2727325"/>
            <a:ext cx="6767514" cy="1631950"/>
            <a:chOff x="960" y="1334"/>
            <a:chExt cx="4263" cy="1028"/>
          </a:xfrm>
        </p:grpSpPr>
        <p:sp>
          <p:nvSpPr>
            <p:cNvPr id="22535" name="Text Box 3"/>
            <p:cNvSpPr txBox="1">
              <a:spLocks noChangeArrowheads="1"/>
            </p:cNvSpPr>
            <p:nvPr/>
          </p:nvSpPr>
          <p:spPr bwMode="auto">
            <a:xfrm>
              <a:off x="1152" y="1334"/>
              <a:ext cx="4071" cy="1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Comic Sans MS" pitchFamily="66" charset="0"/>
                </a:rPr>
                <a:t>A </a:t>
              </a:r>
              <a:r>
                <a:rPr lang="en-US" sz="2000" i="1" dirty="0">
                  <a:solidFill>
                    <a:schemeClr val="bg1"/>
                  </a:solidFill>
                  <a:latin typeface="Comic Sans MS" pitchFamily="66" charset="0"/>
                </a:rPr>
                <a:t>variable</a:t>
              </a:r>
              <a:r>
                <a:rPr lang="en-US" sz="2000" dirty="0">
                  <a:solidFill>
                    <a:schemeClr val="bg1"/>
                  </a:solidFill>
                  <a:latin typeface="Comic Sans MS" pitchFamily="66" charset="0"/>
                </a:rPr>
                <a:t> is a name for a memory </a:t>
              </a:r>
              <a:r>
                <a:rPr lang="en-US" sz="2000" dirty="0" smtClean="0">
                  <a:solidFill>
                    <a:schemeClr val="bg1"/>
                  </a:solidFill>
                  <a:latin typeface="Comic Sans MS" pitchFamily="66" charset="0"/>
                </a:rPr>
                <a:t>location (address)</a:t>
              </a:r>
              <a:endParaRPr lang="en-US" sz="2000" dirty="0">
                <a:solidFill>
                  <a:schemeClr val="bg1"/>
                </a:solidFill>
                <a:latin typeface="Comic Sans MS" pitchFamily="66" charset="0"/>
              </a:endParaRPr>
            </a:p>
            <a:p>
              <a:pPr algn="l"/>
              <a:r>
                <a:rPr lang="en-US" sz="2000" dirty="0">
                  <a:solidFill>
                    <a:schemeClr val="bg1"/>
                  </a:solidFill>
                  <a:latin typeface="Comic Sans MS" pitchFamily="66" charset="0"/>
                </a:rPr>
                <a:t>that holds some piece of data. The value</a:t>
              </a:r>
            </a:p>
            <a:p>
              <a:pPr algn="l"/>
              <a:r>
                <a:rPr lang="en-US" sz="2000" dirty="0">
                  <a:solidFill>
                    <a:schemeClr val="bg1"/>
                  </a:solidFill>
                  <a:latin typeface="Comic Sans MS" pitchFamily="66" charset="0"/>
                </a:rPr>
                <a:t>stored in that location may change during</a:t>
              </a:r>
            </a:p>
            <a:p>
              <a:pPr algn="l"/>
              <a:r>
                <a:rPr lang="en-US" sz="2000" dirty="0">
                  <a:solidFill>
                    <a:schemeClr val="bg1"/>
                  </a:solidFill>
                  <a:latin typeface="Comic Sans MS" pitchFamily="66" charset="0"/>
                </a:rPr>
                <a:t>execution of the program; however, the type</a:t>
              </a:r>
            </a:p>
            <a:p>
              <a:pPr algn="l"/>
              <a:r>
                <a:rPr lang="en-US" sz="2000" dirty="0">
                  <a:solidFill>
                    <a:schemeClr val="bg1"/>
                  </a:solidFill>
                  <a:latin typeface="Comic Sans MS" pitchFamily="66" charset="0"/>
                </a:rPr>
                <a:t>may not.</a:t>
              </a:r>
            </a:p>
          </p:txBody>
        </p:sp>
        <p:pic>
          <p:nvPicPr>
            <p:cNvPr id="22536" name="Picture 11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60" y="1392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752600" y="4708525"/>
            <a:ext cx="6886578" cy="1323975"/>
            <a:chOff x="960" y="2582"/>
            <a:chExt cx="4338" cy="834"/>
          </a:xfrm>
        </p:grpSpPr>
        <p:sp>
          <p:nvSpPr>
            <p:cNvPr id="22533" name="Text Box 4"/>
            <p:cNvSpPr txBox="1">
              <a:spLocks noChangeArrowheads="1"/>
            </p:cNvSpPr>
            <p:nvPr/>
          </p:nvSpPr>
          <p:spPr bwMode="auto">
            <a:xfrm>
              <a:off x="1174" y="2582"/>
              <a:ext cx="4124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Comic Sans MS" pitchFamily="66" charset="0"/>
                </a:rPr>
                <a:t>A </a:t>
              </a:r>
              <a:r>
                <a:rPr lang="en-US" sz="2000" i="1" dirty="0">
                  <a:solidFill>
                    <a:schemeClr val="bg1"/>
                  </a:solidFill>
                  <a:latin typeface="Comic Sans MS" pitchFamily="66" charset="0"/>
                </a:rPr>
                <a:t>constant</a:t>
              </a:r>
              <a:r>
                <a:rPr lang="en-US" sz="2000" dirty="0">
                  <a:solidFill>
                    <a:schemeClr val="bg1"/>
                  </a:solidFill>
                  <a:latin typeface="Comic Sans MS" pitchFamily="66" charset="0"/>
                </a:rPr>
                <a:t> is a name for a memory </a:t>
              </a:r>
              <a:r>
                <a:rPr lang="en-US" sz="2000" dirty="0" smtClean="0">
                  <a:solidFill>
                    <a:schemeClr val="bg1"/>
                  </a:solidFill>
                  <a:latin typeface="Comic Sans MS" pitchFamily="66" charset="0"/>
                </a:rPr>
                <a:t>location (address)</a:t>
              </a:r>
              <a:endParaRPr lang="en-US" sz="2000" dirty="0">
                <a:solidFill>
                  <a:schemeClr val="bg1"/>
                </a:solidFill>
                <a:latin typeface="Comic Sans MS" pitchFamily="66" charset="0"/>
              </a:endParaRPr>
            </a:p>
            <a:p>
              <a:pPr algn="l"/>
              <a:r>
                <a:rPr lang="en-US" sz="2000" dirty="0">
                  <a:solidFill>
                    <a:schemeClr val="bg1"/>
                  </a:solidFill>
                  <a:latin typeface="Comic Sans MS" pitchFamily="66" charset="0"/>
                </a:rPr>
                <a:t>that holds some piece of data, where the</a:t>
              </a:r>
            </a:p>
            <a:p>
              <a:pPr algn="l"/>
              <a:r>
                <a:rPr lang="en-US" sz="2000" dirty="0">
                  <a:solidFill>
                    <a:schemeClr val="bg1"/>
                  </a:solidFill>
                  <a:latin typeface="Comic Sans MS" pitchFamily="66" charset="0"/>
                </a:rPr>
                <a:t>value of the data cannot change during</a:t>
              </a:r>
            </a:p>
            <a:p>
              <a:pPr algn="l"/>
              <a:r>
                <a:rPr lang="en-US" sz="2000" dirty="0">
                  <a:solidFill>
                    <a:schemeClr val="bg1"/>
                  </a:solidFill>
                  <a:latin typeface="Comic Sans MS" pitchFamily="66" charset="0"/>
                </a:rPr>
                <a:t>execution of the program.</a:t>
              </a:r>
            </a:p>
          </p:txBody>
        </p:sp>
        <p:pic>
          <p:nvPicPr>
            <p:cNvPr id="22534" name="Picture 12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60" y="2616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2192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Declarations</a:t>
            </a: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1295400" y="2879725"/>
            <a:ext cx="6405563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In C#, all variables and constants must be </a:t>
            </a:r>
            <a:r>
              <a:rPr lang="en-US" sz="2000" b="1">
                <a:solidFill>
                  <a:schemeClr val="bg1"/>
                </a:solidFill>
                <a:latin typeface="Comic Sans MS" pitchFamily="66" charset="0"/>
              </a:rPr>
              <a:t>declared</a:t>
            </a:r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before they are used in a program.</a:t>
            </a:r>
          </a:p>
          <a:p>
            <a:pPr algn="l"/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C# is what is known as a </a:t>
            </a:r>
            <a:r>
              <a:rPr lang="en-US" sz="2000" b="1">
                <a:solidFill>
                  <a:schemeClr val="bg1"/>
                </a:solidFill>
                <a:latin typeface="Comic Sans MS" pitchFamily="66" charset="0"/>
              </a:rPr>
              <a:t>strongly typed</a:t>
            </a:r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language.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This means that we must tell the compiler what the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data type is for every variable. The compiler then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checks all operations to make sure that they are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valid for the given type of data.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514600" y="1828800"/>
            <a:ext cx="25765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  <a:latin typeface="Comic Sans MS" pitchFamily="66" charset="0"/>
              </a:rPr>
              <a:t>Question . . .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143000" y="2971800"/>
            <a:ext cx="70866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Assume that you are able to peek into the memory of your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computer, and you see the bit pattern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      </a:t>
            </a:r>
            <a:r>
              <a:rPr lang="en-US" sz="2000" dirty="0">
                <a:solidFill>
                  <a:srgbClr val="FFFF00"/>
                </a:solidFill>
                <a:latin typeface="Comic Sans MS" pitchFamily="66" charset="0"/>
              </a:rPr>
              <a:t>0000 0000 0000 0000 0000 0000 0110 0010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What does this bit pattern mean?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2133600" y="2667000"/>
            <a:ext cx="5222875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The correct answer is that you don’t know.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Unless you know what type of data you are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looking at, it is impossible to interpret the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bits stored in memory.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295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Integer Representation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371600" y="2830513"/>
            <a:ext cx="70961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In most modern digital computers, integer numbers are 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stored internally in binary. The number of bits used to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store an integer in C# is 32 bits.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116137" y="4561799"/>
            <a:ext cx="51085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Example: the integer </a:t>
            </a:r>
            <a:r>
              <a:rPr lang="en-US" sz="1800" dirty="0">
                <a:solidFill>
                  <a:srgbClr val="FFFF00"/>
                </a:solidFill>
                <a:latin typeface="Comic Sans MS" pitchFamily="66" charset="0"/>
              </a:rPr>
              <a:t>5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is</a:t>
            </a:r>
          </a:p>
          <a:p>
            <a:r>
              <a:rPr lang="en-US" sz="1800" dirty="0">
                <a:solidFill>
                  <a:srgbClr val="FFFF00"/>
                </a:solidFill>
                <a:latin typeface="Comic Sans MS" pitchFamily="66" charset="0"/>
              </a:rPr>
              <a:t>0000 0000 0000 0000 0000 0000 0000 0101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5839599"/>
            <a:ext cx="5069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mic Sans MS" pitchFamily="66" charset="0"/>
              </a:rPr>
              <a:t>This is the sign bit, and when this bit is zero, the number is positive</a:t>
            </a:r>
            <a:endParaRPr lang="en-US" sz="1200" dirty="0">
              <a:latin typeface="Comic Sans MS" pitchFamily="66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2209800" y="5207912"/>
            <a:ext cx="76200" cy="631687"/>
          </a:xfrm>
          <a:prstGeom prst="straightConnector1">
            <a:avLst/>
          </a:prstGeom>
          <a:noFill/>
          <a:ln w="9525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Floating Point Representation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509713" y="2027238"/>
            <a:ext cx="5935662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Numbers that contain decimal points are stored 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internally in a very different format. The exact 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format depends upon the processor used in the 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computer, but in general it looks like:</a:t>
            </a:r>
          </a:p>
        </p:txBody>
      </p:sp>
      <p:sp>
        <p:nvSpPr>
          <p:cNvPr id="225284" name="Rectangle 4"/>
          <p:cNvSpPr>
            <a:spLocks noChangeArrowheads="1"/>
          </p:cNvSpPr>
          <p:nvPr/>
        </p:nvSpPr>
        <p:spPr bwMode="auto">
          <a:xfrm>
            <a:off x="2085975" y="3648075"/>
            <a:ext cx="5038725" cy="819150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6666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2600325" y="3657600"/>
            <a:ext cx="0" cy="81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4152900" y="3657600"/>
            <a:ext cx="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2079625" y="3946525"/>
            <a:ext cx="555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</a:rPr>
              <a:t>sign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2851150" y="3946525"/>
            <a:ext cx="1019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</a:rPr>
              <a:t>exponent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4498975" y="3946525"/>
            <a:ext cx="2251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</a:rPr>
              <a:t>Mantissa or Coefficient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1682750" y="4784725"/>
            <a:ext cx="5789613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for example, the number 6,045.03 (0.604503 x 10</a:t>
            </a:r>
            <a:r>
              <a:rPr lang="en-US" sz="1800" baseline="30000" dirty="0">
                <a:solidFill>
                  <a:schemeClr val="bg1"/>
                </a:solidFill>
                <a:latin typeface="Comic Sans MS" pitchFamily="66" charset="0"/>
              </a:rPr>
              <a:t>4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) </a:t>
            </a:r>
            <a:endParaRPr lang="en-US" sz="1800" b="1" baseline="300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would have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sign of 0 an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exponent of 4 and a</a:t>
            </a: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mantissa of .604503</a:t>
            </a:r>
          </a:p>
          <a:p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The actual binary representation is beyond the</a:t>
            </a: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scope of this course.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01775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Computer Instructions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524000" y="2667000"/>
            <a:ext cx="554671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Locations in memory can hold both data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and instructions.   A special register, called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</a:t>
            </a:r>
            <a:r>
              <a:rPr lang="en-US" sz="2000" b="1" i="1" dirty="0">
                <a:solidFill>
                  <a:schemeClr val="bg1"/>
                </a:solidFill>
                <a:latin typeface="Comic Sans MS" pitchFamily="66" charset="0"/>
              </a:rPr>
              <a:t>program counter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points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in memory to 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the next instruction to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be executed.  The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computer fetches the next instruction from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memory. The program counter moves to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next instruction. The computer then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decodes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and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executes the instruction it just </a:t>
            </a:r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fetched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974725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Machine Language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295400" y="2422525"/>
            <a:ext cx="6437313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We call the instructions stored in computer memory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machine language instructions. They are defined by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chip manufacturer.  For example, the machine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instruction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	               0011 0011 0001 1010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might mean something like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	take the byte stored in memory location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     0024 and put it into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the </a:t>
            </a:r>
            <a:r>
              <a:rPr lang="en-US" sz="2000" dirty="0" smtClean="0">
                <a:solidFill>
                  <a:srgbClr val="FFFF00"/>
                </a:solidFill>
                <a:latin typeface="Comic Sans MS" pitchFamily="66" charset="0"/>
              </a:rPr>
              <a:t>A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register.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355725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Summary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533400" y="2514600"/>
            <a:ext cx="797526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Integers		straight binary representation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Real Numbers		split into sign, exponent and coefficient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Characters		coded bytes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– Unicode an ASCII superset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Instructions		coded bytes – machine language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5178" y="1828800"/>
            <a:ext cx="505458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That data might be …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An image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Some music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 person’s name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 person’s age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 table of temperatures by week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 list of scores for a gymnastic event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 model of a molecule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 model of a character in a game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etc</a:t>
            </a:r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1026" name="Picture 2" descr="C:\Program Files (x86)\Microsoft Office\MEDIA\CAGCAT10\j02849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77880">
            <a:off x="914400" y="1223962"/>
            <a:ext cx="18288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002705\AppData\Local\Microsoft\Windows\Temporary Internet Files\Content.IE5\ZDQ3FIP4\MP90042236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9049">
            <a:off x="6505337" y="1865434"/>
            <a:ext cx="1075206" cy="161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10002705\AppData\Local\Microsoft\Windows\Temporary Internet Files\Content.IE5\MSYU2KSI\MC900436918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940" y="4191000"/>
            <a:ext cx="1301750" cy="130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10002705\AppData\Local\Microsoft\Windows\Temporary Internet Files\Content.IE5\SJW4H9BN\MC900435919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2" y="5461000"/>
            <a:ext cx="1476375" cy="79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www.oneonta.edu/faculty/baumanpr/geosat2/Dry_Land_Water/Weath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917" y="5141492"/>
            <a:ext cx="2743200" cy="143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7312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Declaring a Variable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981200" y="2589213"/>
            <a:ext cx="2900363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int someNumber;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char firstLetter;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bool theAnswer;</a:t>
            </a:r>
          </a:p>
          <a:p>
            <a:pPr algn="l"/>
            <a:endParaRPr lang="en-US" sz="200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endParaRPr lang="en-US" sz="200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double density = 12.45;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int hoursWorked = 14;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char key = ‘g’;</a:t>
            </a:r>
          </a:p>
          <a:p>
            <a:pPr algn="l"/>
            <a:endParaRPr lang="en-US" sz="200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4876800" y="2082800"/>
            <a:ext cx="366318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this statement reserves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space in computer memory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for an integer. We can then 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refer to the data in this location 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using the name “</a:t>
            </a:r>
            <a:r>
              <a:rPr lang="en-US" sz="1600" dirty="0" err="1" smtClean="0">
                <a:solidFill>
                  <a:srgbClr val="CCECFF"/>
                </a:solidFill>
                <a:latin typeface="Comic Sans MS" pitchFamily="66" charset="0"/>
              </a:rPr>
              <a:t>someNumber</a:t>
            </a:r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” which</a:t>
            </a:r>
          </a:p>
          <a:p>
            <a:pPr algn="l"/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is an alias for the </a:t>
            </a:r>
            <a:r>
              <a:rPr lang="en-US" sz="1600" dirty="0" err="1" smtClean="0">
                <a:solidFill>
                  <a:srgbClr val="CCECFF"/>
                </a:solidFill>
                <a:latin typeface="Comic Sans MS" pitchFamily="66" charset="0"/>
              </a:rPr>
              <a:t>the</a:t>
            </a:r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 address in </a:t>
            </a:r>
          </a:p>
          <a:p>
            <a:pPr algn="l"/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memory  where the value is stored.</a:t>
            </a:r>
            <a:endParaRPr lang="en-US" sz="1600" dirty="0">
              <a:solidFill>
                <a:srgbClr val="CCECFF"/>
              </a:solidFill>
              <a:latin typeface="Comic Sans MS" pitchFamily="66" charset="0"/>
            </a:endParaRPr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 flipH="1">
            <a:off x="4114800" y="2387600"/>
            <a:ext cx="838200" cy="45720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5257800" y="4673600"/>
            <a:ext cx="3578225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this statement reserves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space in computer memory 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for a character. The bit pattern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for ‘g’ is then stored in that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location. We can now refer to the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data in this location using the name 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“key</a:t>
            </a:r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” .</a:t>
            </a:r>
            <a:endParaRPr lang="en-US" sz="1600" dirty="0">
              <a:solidFill>
                <a:srgbClr val="CCECFF"/>
              </a:solidFill>
              <a:latin typeface="Comic Sans MS" pitchFamily="66" charset="0"/>
            </a:endParaRP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 flipV="1">
            <a:off x="3810000" y="4826000"/>
            <a:ext cx="1447800" cy="15240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0" y="2971800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  <a:latin typeface="Comic Sans MS" pitchFamily="66" charset="0"/>
              </a:rPr>
              <a:t>int</a:t>
            </a:r>
            <a:r>
              <a:rPr lang="en-US" sz="2400" dirty="0" smtClean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Comic Sans MS" pitchFamily="66" charset="0"/>
              </a:rPr>
              <a:t>idata</a:t>
            </a:r>
            <a:r>
              <a:rPr lang="en-US" sz="2400" dirty="0" smtClean="0">
                <a:solidFill>
                  <a:srgbClr val="FFFF00"/>
                </a:solidFill>
                <a:latin typeface="Comic Sans MS" pitchFamily="66" charset="0"/>
              </a:rPr>
              <a:t> = 500;</a:t>
            </a:r>
            <a:endParaRPr lang="en-US" sz="24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209800"/>
            <a:ext cx="21804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data type</a:t>
            </a:r>
          </a:p>
          <a:p>
            <a:r>
              <a:rPr lang="en-US" sz="2400" dirty="0" smtClean="0">
                <a:latin typeface="Comic Sans MS" pitchFamily="66" charset="0"/>
              </a:rPr>
              <a:t>(size &amp; shape)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6260" y="4419600"/>
            <a:ext cx="37994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identifier</a:t>
            </a:r>
          </a:p>
          <a:p>
            <a:r>
              <a:rPr lang="en-US" sz="2400" dirty="0" smtClean="0">
                <a:latin typeface="Comic Sans MS" pitchFamily="66" charset="0"/>
              </a:rPr>
              <a:t> (an alias for its address)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53866" y="3886200"/>
            <a:ext cx="26757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value</a:t>
            </a:r>
          </a:p>
          <a:p>
            <a:r>
              <a:rPr lang="en-US" sz="2400" dirty="0" smtClean="0">
                <a:latin typeface="Comic Sans MS" pitchFamily="66" charset="0"/>
              </a:rPr>
              <a:t>(value in memory)</a:t>
            </a:r>
            <a:endParaRPr lang="en-US" sz="2400" dirty="0">
              <a:latin typeface="Comic Sans MS" pitchFamily="66" charset="0"/>
            </a:endParaRPr>
          </a:p>
        </p:txBody>
      </p:sp>
      <p:cxnSp>
        <p:nvCxnSpPr>
          <p:cNvPr id="7" name="Straight Arrow Connector 6"/>
          <p:cNvCxnSpPr>
            <a:endCxn id="3" idx="1"/>
          </p:cNvCxnSpPr>
          <p:nvPr/>
        </p:nvCxnSpPr>
        <p:spPr bwMode="auto">
          <a:xfrm>
            <a:off x="2590800" y="2514600"/>
            <a:ext cx="1219200" cy="688033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stCxn id="5" idx="0"/>
          </p:cNvCxnSpPr>
          <p:nvPr/>
        </p:nvCxnSpPr>
        <p:spPr bwMode="auto">
          <a:xfrm flipV="1">
            <a:off x="3925979" y="3429002"/>
            <a:ext cx="722220" cy="990598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>
            <a:off x="5791200" y="3429000"/>
            <a:ext cx="914400" cy="45720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Declaring a Variable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981200" y="2589213"/>
            <a:ext cx="3146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int value1, value2, value3;</a:t>
            </a:r>
          </a:p>
        </p:txBody>
      </p:sp>
      <p:sp>
        <p:nvSpPr>
          <p:cNvPr id="34820" name="Text Box 6"/>
          <p:cNvSpPr txBox="1">
            <a:spLocks noChangeArrowheads="1"/>
          </p:cNvSpPr>
          <p:nvPr/>
        </p:nvSpPr>
        <p:spPr bwMode="auto">
          <a:xfrm>
            <a:off x="1905000" y="4114800"/>
            <a:ext cx="61753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This statement, termed a comma delimited list, declares three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variables, all of which are </a:t>
            </a:r>
            <a:r>
              <a:rPr lang="en-US" sz="1600" dirty="0" err="1" smtClean="0">
                <a:solidFill>
                  <a:srgbClr val="CCECFF"/>
                </a:solidFill>
                <a:latin typeface="Comic Sans MS" pitchFamily="66" charset="0"/>
              </a:rPr>
              <a:t>int’s</a:t>
            </a:r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 with an unknown value . </a:t>
            </a:r>
            <a:endParaRPr lang="en-US" sz="1600" dirty="0">
              <a:solidFill>
                <a:srgbClr val="CCECFF"/>
              </a:solidFill>
              <a:latin typeface="Comic Sans MS" pitchFamily="66" charset="0"/>
            </a:endParaRPr>
          </a:p>
        </p:txBody>
      </p:sp>
      <p:sp>
        <p:nvSpPr>
          <p:cNvPr id="34821" name="Line 7"/>
          <p:cNvSpPr>
            <a:spLocks noChangeShapeType="1"/>
          </p:cNvSpPr>
          <p:nvPr/>
        </p:nvSpPr>
        <p:spPr bwMode="auto">
          <a:xfrm>
            <a:off x="4114800" y="3200400"/>
            <a:ext cx="838200" cy="91440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Declaring a Variable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981200" y="2589213"/>
            <a:ext cx="4627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int value1= 12, value2= 4, value3= 21;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286000" y="4114800"/>
            <a:ext cx="52482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This statement, comma delimited list, declares three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variables, all of which are </a:t>
            </a:r>
            <a:r>
              <a:rPr lang="en-US" sz="1600" dirty="0" err="1" smtClean="0">
                <a:solidFill>
                  <a:srgbClr val="CCECFF"/>
                </a:solidFill>
                <a:latin typeface="Comic Sans MS" pitchFamily="66" charset="0"/>
              </a:rPr>
              <a:t>int’s</a:t>
            </a:r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, and initializes them. </a:t>
            </a:r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4114800" y="3200400"/>
            <a:ext cx="838200" cy="91440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30325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Declaring a Constant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286000" y="3790950"/>
            <a:ext cx="457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const int SCALE_VALUE = 14;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914400" y="2679700"/>
            <a:ext cx="62198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The keyword </a:t>
            </a:r>
            <a:r>
              <a:rPr lang="en-US" sz="1600" b="1" i="1">
                <a:solidFill>
                  <a:srgbClr val="CCECFF"/>
                </a:solidFill>
                <a:latin typeface="Comic Sans MS" pitchFamily="66" charset="0"/>
              </a:rPr>
              <a:t>const</a:t>
            </a:r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 means that this is a constant.</a:t>
            </a:r>
          </a:p>
          <a:p>
            <a:pPr algn="l"/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You cannot change the value after it is declared and initialized.</a:t>
            </a:r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1752600" y="3235325"/>
            <a:ext cx="838200" cy="53340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3352800" y="5422900"/>
            <a:ext cx="336073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We normally use all upper case</a:t>
            </a:r>
          </a:p>
          <a:p>
            <a:pPr algn="l"/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letters when writing the name of </a:t>
            </a:r>
          </a:p>
          <a:p>
            <a:pPr algn="l"/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a constant.</a:t>
            </a:r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 flipV="1">
            <a:off x="3962400" y="4454525"/>
            <a:ext cx="152400" cy="106680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Assignment</a:t>
            </a:r>
          </a:p>
        </p:txBody>
      </p:sp>
      <p:sp>
        <p:nvSpPr>
          <p:cNvPr id="37891" name="Text Box 5"/>
          <p:cNvSpPr txBox="1">
            <a:spLocks noChangeArrowheads="1"/>
          </p:cNvSpPr>
          <p:nvPr/>
        </p:nvSpPr>
        <p:spPr bwMode="auto">
          <a:xfrm>
            <a:off x="1725613" y="1889125"/>
            <a:ext cx="60086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The easiest way to change the value of a variable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is to use an assignment statement.</a:t>
            </a:r>
          </a:p>
        </p:txBody>
      </p:sp>
      <p:sp>
        <p:nvSpPr>
          <p:cNvPr id="37892" name="Text Box 6"/>
          <p:cNvSpPr txBox="1">
            <a:spLocks noChangeArrowheads="1"/>
          </p:cNvSpPr>
          <p:nvPr/>
        </p:nvSpPr>
        <p:spPr bwMode="auto">
          <a:xfrm>
            <a:off x="3124200" y="3048000"/>
            <a:ext cx="2490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temperature = 68.4;</a:t>
            </a:r>
          </a:p>
        </p:txBody>
      </p:sp>
      <p:sp>
        <p:nvSpPr>
          <p:cNvPr id="37893" name="Text Box 7"/>
          <p:cNvSpPr txBox="1">
            <a:spLocks noChangeArrowheads="1"/>
          </p:cNvSpPr>
          <p:nvPr/>
        </p:nvSpPr>
        <p:spPr bwMode="auto">
          <a:xfrm>
            <a:off x="6248400" y="3736975"/>
            <a:ext cx="2486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note that all statements</a:t>
            </a:r>
          </a:p>
          <a:p>
            <a:pPr algn="l"/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end with a semicolon.</a:t>
            </a:r>
          </a:p>
        </p:txBody>
      </p:sp>
      <p:sp>
        <p:nvSpPr>
          <p:cNvPr id="37894" name="Line 8"/>
          <p:cNvSpPr>
            <a:spLocks noChangeShapeType="1"/>
          </p:cNvSpPr>
          <p:nvPr/>
        </p:nvSpPr>
        <p:spPr bwMode="auto">
          <a:xfrm flipH="1" flipV="1">
            <a:off x="5638800" y="3276600"/>
            <a:ext cx="838200" cy="53340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895" name="Text Box 9"/>
          <p:cNvSpPr txBox="1">
            <a:spLocks noChangeArrowheads="1"/>
          </p:cNvSpPr>
          <p:nvPr/>
        </p:nvSpPr>
        <p:spPr bwMode="auto">
          <a:xfrm>
            <a:off x="4495800" y="4572000"/>
            <a:ext cx="3929063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the right hand side of the assignment</a:t>
            </a:r>
          </a:p>
          <a:p>
            <a:pPr algn="l"/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statement may be a literal value, or</a:t>
            </a:r>
          </a:p>
          <a:p>
            <a:pPr algn="l"/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an expression involving variables, literal</a:t>
            </a:r>
          </a:p>
          <a:p>
            <a:pPr algn="l"/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values, and operators, or even method</a:t>
            </a:r>
          </a:p>
          <a:p>
            <a:pPr algn="l"/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calls.</a:t>
            </a:r>
          </a:p>
        </p:txBody>
      </p:sp>
      <p:sp>
        <p:nvSpPr>
          <p:cNvPr id="37896" name="Line 10"/>
          <p:cNvSpPr>
            <a:spLocks noChangeShapeType="1"/>
          </p:cNvSpPr>
          <p:nvPr/>
        </p:nvSpPr>
        <p:spPr bwMode="auto">
          <a:xfrm flipV="1">
            <a:off x="4876800" y="3429000"/>
            <a:ext cx="228600" cy="114300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897" name="Text Box 11"/>
          <p:cNvSpPr txBox="1">
            <a:spLocks noChangeArrowheads="1"/>
          </p:cNvSpPr>
          <p:nvPr/>
        </p:nvSpPr>
        <p:spPr bwMode="auto">
          <a:xfrm>
            <a:off x="1143000" y="4194175"/>
            <a:ext cx="32956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the expression on the right</a:t>
            </a:r>
          </a:p>
          <a:p>
            <a:pPr algn="l"/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side of the operator is evaluated</a:t>
            </a:r>
          </a:p>
          <a:p>
            <a:pPr algn="l"/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and the resulting value is stored</a:t>
            </a:r>
          </a:p>
          <a:p>
            <a:pPr algn="l"/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in the storage location allocated</a:t>
            </a:r>
          </a:p>
          <a:p>
            <a:pPr algn="l"/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to the variable “temperature”</a:t>
            </a:r>
          </a:p>
        </p:txBody>
      </p:sp>
      <p:sp>
        <p:nvSpPr>
          <p:cNvPr id="37898" name="Line 12"/>
          <p:cNvSpPr>
            <a:spLocks noChangeShapeType="1"/>
          </p:cNvSpPr>
          <p:nvPr/>
        </p:nvSpPr>
        <p:spPr bwMode="auto">
          <a:xfrm flipV="1">
            <a:off x="2667000" y="3429000"/>
            <a:ext cx="762000" cy="83820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12192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Assignment Compatibility</a:t>
            </a: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1143000" y="2803525"/>
            <a:ext cx="6665913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In general, it is invalid to assign a variable of one type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to a variable of another. For example if you write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		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a = 6.52;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compiler will issue the warning</a:t>
            </a:r>
          </a:p>
          <a:p>
            <a:pPr algn="l"/>
            <a:r>
              <a:rPr lang="en-US" sz="1600" noProof="1"/>
              <a:t>       Cannot implicitly convert type 'double' to 'int'. …</a:t>
            </a:r>
          </a:p>
          <a:p>
            <a:pPr algn="l"/>
            <a:endParaRPr lang="en-US" sz="1600" dirty="0"/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This means you are trying to put a square peg in a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round hole. It won’t fit. REMEMBER variables have</a:t>
            </a:r>
          </a:p>
          <a:p>
            <a:pPr algn="l"/>
            <a:r>
              <a:rPr lang="en-US" sz="2000" dirty="0">
                <a:solidFill>
                  <a:srgbClr val="FFFF00"/>
                </a:solidFill>
                <a:latin typeface="Comic Sans MS" pitchFamily="66" charset="0"/>
              </a:rPr>
              <a:t>sizes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mic Sans MS" pitchFamily="66" charset="0"/>
              </a:rPr>
              <a:t>and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Comic Sans MS" pitchFamily="66" charset="0"/>
              </a:rPr>
              <a:t>shapes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2192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Assignment Compatibility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905000" y="2743200"/>
            <a:ext cx="5300663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Note that you can do this assignment.</a:t>
            </a:r>
          </a:p>
          <a:p>
            <a:pPr algn="l"/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		double  a = 6;</a:t>
            </a:r>
          </a:p>
          <a:p>
            <a:pPr algn="l"/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The compiler will force a conversion.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4495800"/>
            <a:ext cx="4299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mic Sans MS" pitchFamily="66" charset="0"/>
              </a:rPr>
              <a:t>Sort of like being able to put a round peg in a square hole</a:t>
            </a:r>
            <a:endParaRPr lang="en-US" sz="12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2"/>
          <p:cNvSpPr txBox="1">
            <a:spLocks noChangeArrowheads="1"/>
          </p:cNvSpPr>
          <p:nvPr/>
        </p:nvSpPr>
        <p:spPr bwMode="auto">
          <a:xfrm>
            <a:off x="1295400" y="1371600"/>
            <a:ext cx="68072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compiler will allow you to do </a:t>
            </a:r>
            <a:r>
              <a:rPr lang="en-US" sz="2000" b="1" u="sng" dirty="0">
                <a:solidFill>
                  <a:schemeClr val="bg1"/>
                </a:solidFill>
                <a:latin typeface="Comic Sans MS" pitchFamily="66" charset="0"/>
              </a:rPr>
              <a:t>Widening Conversions</a:t>
            </a:r>
          </a:p>
          <a:p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double a = 3;</a:t>
            </a:r>
          </a:p>
          <a:p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because no information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will be lost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40963" name="TextBox 3"/>
          <p:cNvSpPr txBox="1">
            <a:spLocks noChangeArrowheads="1"/>
          </p:cNvSpPr>
          <p:nvPr/>
        </p:nvSpPr>
        <p:spPr bwMode="auto">
          <a:xfrm>
            <a:off x="1447800" y="3962400"/>
            <a:ext cx="7345363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compiler will not allow you to do </a:t>
            </a:r>
            <a:r>
              <a:rPr lang="en-US" sz="2000" b="1" u="sng" dirty="0">
                <a:solidFill>
                  <a:schemeClr val="bg1"/>
                </a:solidFill>
                <a:latin typeface="Comic Sans MS" pitchFamily="66" charset="0"/>
              </a:rPr>
              <a:t>Narrowing Conversions</a:t>
            </a:r>
          </a:p>
          <a:p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pi = 3.14159;</a:t>
            </a:r>
          </a:p>
          <a:p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because information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is lost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192213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Un-initialized Data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81000" y="2667000"/>
            <a:ext cx="84486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In C#, numbers are not always initialized to a known value. Thus they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may not always be what you expect. </a:t>
            </a:r>
            <a:endParaRPr lang="en-US" sz="240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524000" y="4191000"/>
            <a:ext cx="5849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So …… </a:t>
            </a:r>
            <a:r>
              <a:rPr lang="en-US" sz="2000" b="1">
                <a:solidFill>
                  <a:schemeClr val="bg1"/>
                </a:solidFill>
                <a:latin typeface="Comic Sans MS" pitchFamily="66" charset="0"/>
              </a:rPr>
              <a:t>always</a:t>
            </a:r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initialize data when it is declared.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tock Photo titled: Wall Of Locked Boxes. Row On Row Of Old Decorated Metal Fronted Post Office Boxes. Larger Boxes On The Bottom. Holualoa-Kona, Big Island, Hawaii, USA, USE OF THIS IMAGE WITHOUT PERMISSION IS PROHIBIT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600200"/>
            <a:ext cx="4343400" cy="416097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49244" y="5789313"/>
            <a:ext cx="67217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We can imagine computer memory to be something like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 set of post office boxes.</a:t>
            </a:r>
          </a:p>
          <a:p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68241" y="1042443"/>
            <a:ext cx="6083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Data is stored in the computer’s memory.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27125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Initializing Data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1524000" y="2803525"/>
            <a:ext cx="5594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int numOne = 5, numTwo = 4, numThree = 17;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1600200" y="3657600"/>
            <a:ext cx="24018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int numOne = 5;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int numTwo = 4;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int numThree = 17;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/>
      <p:bldP spid="7782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Literal Data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2133600" y="1660525"/>
            <a:ext cx="50260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In the statement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	sum = a + </a:t>
            </a:r>
            <a:r>
              <a:rPr lang="en-US" sz="2000" dirty="0">
                <a:solidFill>
                  <a:srgbClr val="FFFF00"/>
                </a:solidFill>
                <a:latin typeface="Tahoma" pitchFamily="34" charset="0"/>
              </a:rPr>
              <a:t>5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;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value </a:t>
            </a:r>
            <a:r>
              <a:rPr lang="en-US" sz="2000" dirty="0">
                <a:solidFill>
                  <a:srgbClr val="FFFF00"/>
                </a:solidFill>
                <a:latin typeface="Comic Sans MS" pitchFamily="66" charset="0"/>
              </a:rPr>
              <a:t>5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is what is called </a:t>
            </a:r>
            <a:r>
              <a:rPr lang="en-US" sz="2000" b="1" dirty="0">
                <a:solidFill>
                  <a:srgbClr val="FFFF00"/>
                </a:solidFill>
                <a:latin typeface="Comic Sans MS" pitchFamily="66" charset="0"/>
              </a:rPr>
              <a:t>literal data</a:t>
            </a:r>
            <a:r>
              <a:rPr lang="en-US" sz="2000" b="1" dirty="0">
                <a:solidFill>
                  <a:schemeClr val="bg1"/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447800" y="3260725"/>
            <a:ext cx="60071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It is good programming practice to use constants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instead of literal data in your program.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276600" y="4468813"/>
            <a:ext cx="2290763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const </a:t>
            </a:r>
            <a:r>
              <a:rPr lang="en-US" sz="2000" dirty="0" err="1">
                <a:solidFill>
                  <a:schemeClr val="bg1"/>
                </a:solidFill>
                <a:latin typeface="Tahoma" pitchFamily="34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Tahoma" pitchFamily="34" charset="0"/>
              </a:rPr>
              <a:t>MAX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 = 5;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.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.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.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sum = a + </a:t>
            </a:r>
            <a:r>
              <a:rPr lang="en-US" sz="2000" dirty="0">
                <a:solidFill>
                  <a:srgbClr val="FFFF00"/>
                </a:solidFill>
                <a:latin typeface="Tahoma" pitchFamily="34" charset="0"/>
              </a:rPr>
              <a:t>MAX</a:t>
            </a:r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;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6248400" y="3581400"/>
            <a:ext cx="26368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Exceptions are 1, -1 and 0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/>
      <p:bldP spid="47109" grpId="0"/>
      <p:bldP spid="4711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1828800" y="1905000"/>
            <a:ext cx="574516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We use the term “Magic Numbers” to refer to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literal data that is written into an expression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in your program. </a:t>
            </a:r>
          </a:p>
        </p:txBody>
      </p:sp>
      <p:sp>
        <p:nvSpPr>
          <p:cNvPr id="45059" name="TextBox 4"/>
          <p:cNvSpPr txBox="1">
            <a:spLocks noChangeArrowheads="1"/>
          </p:cNvSpPr>
          <p:nvPr/>
        </p:nvSpPr>
        <p:spPr bwMode="auto">
          <a:xfrm>
            <a:off x="1676400" y="3276600"/>
            <a:ext cx="59451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double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avgTemperature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sumTemperature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/ </a:t>
            </a:r>
            <a:r>
              <a:rPr lang="en-US" sz="2000" dirty="0" smtClean="0">
                <a:solidFill>
                  <a:srgbClr val="FFFF00"/>
                </a:solidFill>
                <a:latin typeface="Comic Sans MS" pitchFamily="66" charset="0"/>
              </a:rPr>
              <a:t>2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;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5060" name="TextBox 5"/>
          <p:cNvSpPr txBox="1">
            <a:spLocks noChangeArrowheads="1"/>
          </p:cNvSpPr>
          <p:nvPr/>
        </p:nvSpPr>
        <p:spPr bwMode="auto">
          <a:xfrm>
            <a:off x="6096000" y="4495800"/>
            <a:ext cx="23510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C000"/>
                </a:solidFill>
                <a:latin typeface="Comic Sans MS" pitchFamily="66" charset="0"/>
              </a:rPr>
              <a:t>This is a magic number</a:t>
            </a:r>
          </a:p>
        </p:txBody>
      </p:sp>
      <p:cxnSp>
        <p:nvCxnSpPr>
          <p:cNvPr id="45061" name="Straight Arrow Connector 9"/>
          <p:cNvCxnSpPr>
            <a:cxnSpLocks noChangeShapeType="1"/>
            <a:stCxn id="45060" idx="0"/>
          </p:cNvCxnSpPr>
          <p:nvPr/>
        </p:nvCxnSpPr>
        <p:spPr bwMode="auto">
          <a:xfrm rot="16200000" flipV="1">
            <a:off x="6797675" y="4022725"/>
            <a:ext cx="914400" cy="31750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round/>
            <a:headEnd/>
            <a:tailEnd type="arrow" w="med" len="med"/>
          </a:ln>
        </p:spPr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524000" y="5257800"/>
            <a:ext cx="64833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You do not want magic numbers in your programs.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They make programs hard to maintain. You will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lose points if I see magic numbers in your programs.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4"/>
          <p:cNvSpPr txBox="1">
            <a:spLocks noChangeArrowheads="1"/>
          </p:cNvSpPr>
          <p:nvPr/>
        </p:nvSpPr>
        <p:spPr bwMode="auto">
          <a:xfrm>
            <a:off x="2362200" y="2057400"/>
            <a:ext cx="4495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Comic Sans MS" pitchFamily="66" charset="0"/>
              </a:rPr>
              <a:t>Objects and Classes</a:t>
            </a:r>
          </a:p>
        </p:txBody>
      </p:sp>
      <p:sp>
        <p:nvSpPr>
          <p:cNvPr id="46083" name="Text Box 5"/>
          <p:cNvSpPr txBox="1">
            <a:spLocks noChangeArrowheads="1"/>
          </p:cNvSpPr>
          <p:nvPr/>
        </p:nvSpPr>
        <p:spPr bwMode="auto">
          <a:xfrm>
            <a:off x="1752600" y="3429000"/>
            <a:ext cx="59817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Object oriented languages give programmers the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ability to model real-world objects.</a:t>
            </a:r>
          </a:p>
        </p:txBody>
      </p:sp>
      <p:pic>
        <p:nvPicPr>
          <p:cNvPr id="46084" name="Picture 6" descr="tn00016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4495800"/>
            <a:ext cx="2057400" cy="123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tn00016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3200400"/>
            <a:ext cx="2057400" cy="123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4343400" y="533400"/>
            <a:ext cx="413385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for example, a car has </a:t>
            </a:r>
            <a:r>
              <a:rPr lang="en-US" sz="2000" b="1" i="1" dirty="0">
                <a:solidFill>
                  <a:srgbClr val="FFFF00"/>
                </a:solidFill>
                <a:latin typeface="Comic Sans MS" pitchFamily="66" charset="0"/>
              </a:rPr>
              <a:t>attributes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* it is black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* it has a 200 hp engine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* it has 2 doors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* it was built in 1943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* etc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609600" y="2667000"/>
            <a:ext cx="4398963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it also has </a:t>
            </a:r>
            <a:r>
              <a:rPr lang="en-US" sz="2000" b="1" i="1" dirty="0">
                <a:solidFill>
                  <a:srgbClr val="FFFF00"/>
                </a:solidFill>
                <a:latin typeface="Comic Sans MS" pitchFamily="66" charset="0"/>
              </a:rPr>
              <a:t>behaviors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* when you turn the key it starts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* when you press the brake it stops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* when you push the horn it beeps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* etc</a:t>
            </a:r>
          </a:p>
        </p:txBody>
      </p:sp>
      <p:sp>
        <p:nvSpPr>
          <p:cNvPr id="232453" name="Text Box 5"/>
          <p:cNvSpPr txBox="1">
            <a:spLocks noChangeArrowheads="1"/>
          </p:cNvSpPr>
          <p:nvPr/>
        </p:nvSpPr>
        <p:spPr bwMode="auto">
          <a:xfrm>
            <a:off x="4343400" y="4953000"/>
            <a:ext cx="3810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object-oriented languages</a:t>
            </a:r>
          </a:p>
          <a:p>
            <a:pPr algn="l"/>
            <a:r>
              <a:rPr lang="en-US" sz="2000" b="1" i="1" dirty="0">
                <a:solidFill>
                  <a:srgbClr val="FFFF00"/>
                </a:solidFill>
                <a:latin typeface="Comic Sans MS" pitchFamily="66" charset="0"/>
              </a:rPr>
              <a:t>encapsulate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the data and the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methods that operate on that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data into an </a:t>
            </a:r>
            <a:r>
              <a:rPr lang="en-US" sz="2000" b="1" i="1" dirty="0">
                <a:solidFill>
                  <a:srgbClr val="FFFF00"/>
                </a:solidFill>
                <a:latin typeface="Comic Sans MS" pitchFamily="66" charset="0"/>
              </a:rPr>
              <a:t>object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2133600"/>
            <a:ext cx="14350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Data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0" y="4038600"/>
            <a:ext cx="2486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Methods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Oval 2"/>
          <p:cNvSpPr>
            <a:spLocks noChangeArrowheads="1"/>
          </p:cNvSpPr>
          <p:nvPr/>
        </p:nvSpPr>
        <p:spPr bwMode="auto">
          <a:xfrm>
            <a:off x="4038600" y="1828800"/>
            <a:ext cx="3733800" cy="3657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Oval 3"/>
          <p:cNvSpPr>
            <a:spLocks noChangeArrowheads="1"/>
          </p:cNvSpPr>
          <p:nvPr/>
        </p:nvSpPr>
        <p:spPr bwMode="auto">
          <a:xfrm>
            <a:off x="4191000" y="1981200"/>
            <a:ext cx="3429000" cy="3352800"/>
          </a:xfrm>
          <a:prstGeom prst="ellipse">
            <a:avLst/>
          </a:prstGeom>
          <a:gradFill rotWithShape="0">
            <a:gsLst>
              <a:gs pos="0">
                <a:srgbClr val="CCECFF"/>
              </a:gs>
              <a:gs pos="100000">
                <a:srgbClr val="66C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6096000" y="2362200"/>
            <a:ext cx="838200" cy="762000"/>
          </a:xfrm>
          <a:prstGeom prst="ellipse">
            <a:avLst/>
          </a:prstGeom>
          <a:gradFill rotWithShape="1">
            <a:gsLst>
              <a:gs pos="0">
                <a:srgbClr val="3399FF"/>
              </a:gs>
              <a:gs pos="100000">
                <a:srgbClr val="CCECF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6248400" y="2563813"/>
            <a:ext cx="517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size</a:t>
            </a:r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5410200" y="3048000"/>
            <a:ext cx="838200" cy="762000"/>
          </a:xfrm>
          <a:prstGeom prst="ellipse">
            <a:avLst/>
          </a:prstGeom>
          <a:gradFill rotWithShape="1">
            <a:gsLst>
              <a:gs pos="0">
                <a:srgbClr val="3399FF"/>
              </a:gs>
              <a:gs pos="100000">
                <a:srgbClr val="CCECF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5562600" y="3276600"/>
            <a:ext cx="619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color</a:t>
            </a:r>
          </a:p>
        </p:txBody>
      </p:sp>
      <p:sp>
        <p:nvSpPr>
          <p:cNvPr id="48136" name="AutoShape 8"/>
          <p:cNvSpPr>
            <a:spLocks noChangeArrowheads="1"/>
          </p:cNvSpPr>
          <p:nvPr/>
        </p:nvSpPr>
        <p:spPr bwMode="auto">
          <a:xfrm rot="-3154569">
            <a:off x="6591300" y="4305300"/>
            <a:ext cx="14478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99FF"/>
              </a:gs>
              <a:gs pos="100000">
                <a:srgbClr val="CCEC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 rot="-3155679">
            <a:off x="6760369" y="4347369"/>
            <a:ext cx="11414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GetSize ( )</a:t>
            </a:r>
          </a:p>
        </p:txBody>
      </p:sp>
      <p:sp>
        <p:nvSpPr>
          <p:cNvPr id="48138" name="AutoShape 10"/>
          <p:cNvSpPr>
            <a:spLocks noChangeArrowheads="1"/>
          </p:cNvSpPr>
          <p:nvPr/>
        </p:nvSpPr>
        <p:spPr bwMode="auto">
          <a:xfrm rot="2052594">
            <a:off x="4114800" y="4648200"/>
            <a:ext cx="14478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99FF"/>
              </a:gs>
              <a:gs pos="100000">
                <a:srgbClr val="CCEC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 rot="2075537">
            <a:off x="4321175" y="4740275"/>
            <a:ext cx="11858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  <a:latin typeface="Tahoma" pitchFamily="34" charset="0"/>
              </a:rPr>
              <a:t>GetColor( )</a:t>
            </a:r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 flipH="1" flipV="1">
            <a:off x="6553200" y="2971800"/>
            <a:ext cx="609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 flipV="1">
            <a:off x="4953000" y="36576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4395584" y="304800"/>
            <a:ext cx="474841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an object’s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methods (</a:t>
            </a:r>
            <a:r>
              <a:rPr lang="en-US" sz="2000" dirty="0" smtClean="0">
                <a:solidFill>
                  <a:srgbClr val="FFFF00"/>
                </a:solidFill>
                <a:latin typeface="Comic Sans MS" pitchFamily="66" charset="0"/>
              </a:rPr>
              <a:t>behaviors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)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manage specific pieces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of data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US" sz="2000" dirty="0" smtClean="0">
                <a:solidFill>
                  <a:srgbClr val="FFFF00"/>
                </a:solidFill>
                <a:latin typeface="Comic Sans MS" pitchFamily="66" charset="0"/>
              </a:rPr>
              <a:t>attributes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) inside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object.</a:t>
            </a:r>
          </a:p>
        </p:txBody>
      </p:sp>
      <p:sp>
        <p:nvSpPr>
          <p:cNvPr id="48143" name="AutoShape 15"/>
          <p:cNvSpPr>
            <a:spLocks noChangeArrowheads="1"/>
          </p:cNvSpPr>
          <p:nvPr/>
        </p:nvSpPr>
        <p:spPr bwMode="auto">
          <a:xfrm>
            <a:off x="1447800" y="4800600"/>
            <a:ext cx="1676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99"/>
              </a:gs>
              <a:gs pos="100000">
                <a:srgbClr val="FF9966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>
                <a:solidFill>
                  <a:schemeClr val="tx1"/>
                </a:solidFill>
                <a:latin typeface="Tahoma" pitchFamily="34" charset="0"/>
              </a:rPr>
              <a:t>External 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</a:rPr>
              <a:t>Method </a:t>
            </a:r>
            <a:endParaRPr lang="en-US" sz="16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533400" y="1752600"/>
            <a:ext cx="327818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methods outside of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the object cannot see 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or manipulate the object’s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data, which is </a:t>
            </a:r>
            <a:r>
              <a:rPr lang="en-US" sz="2000" b="1" i="1">
                <a:solidFill>
                  <a:schemeClr val="bg1"/>
                </a:solidFill>
                <a:latin typeface="Comic Sans MS" pitchFamily="66" charset="0"/>
              </a:rPr>
              <a:t>private</a:t>
            </a:r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.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However, they can call </a:t>
            </a:r>
          </a:p>
          <a:p>
            <a:pPr algn="l"/>
            <a:r>
              <a:rPr lang="en-US" sz="2000" b="1" i="1">
                <a:solidFill>
                  <a:schemeClr val="bg1"/>
                </a:solidFill>
                <a:latin typeface="Comic Sans MS" pitchFamily="66" charset="0"/>
              </a:rPr>
              <a:t>public</a:t>
            </a:r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methods inside 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the object to access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the data.</a:t>
            </a:r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 flipV="1">
            <a:off x="3124200" y="4724400"/>
            <a:ext cx="1143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87425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Classes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914400" y="2209800"/>
            <a:ext cx="759142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Later on, we will spend much more time talking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about objects and classes. For now, just think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of a </a:t>
            </a:r>
            <a:r>
              <a:rPr lang="en-US" sz="2400" b="1" i="1" dirty="0">
                <a:solidFill>
                  <a:srgbClr val="FFFF00"/>
                </a:solidFill>
                <a:latin typeface="Comic Sans MS" pitchFamily="66" charset="0"/>
              </a:rPr>
              <a:t>class</a:t>
            </a:r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 as a </a:t>
            </a:r>
            <a:r>
              <a:rPr lang="en-US" sz="2400" b="1" i="1" dirty="0">
                <a:solidFill>
                  <a:srgbClr val="FFFF00"/>
                </a:solidFill>
                <a:latin typeface="Comic Sans MS" pitchFamily="66" charset="0"/>
              </a:rPr>
              <a:t>blueprint</a:t>
            </a:r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 that the computer uses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when creating objects of that class. When we write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an object oriented program, much of our time is 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devoted to designing and writing classes.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981200" y="2743200"/>
            <a:ext cx="52292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Languages that primarily deal with objects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are called object-oriented languages.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89088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Some Convenient Classes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066800" y="2971800"/>
            <a:ext cx="66024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C# has built in to it some classes that will make our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programming tasks much easier. The first of these we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will talk about is the </a:t>
            </a:r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</a:rPr>
              <a:t>String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class.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	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2431365"/>
            <a:ext cx="6219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A string is just a sequence of characters. 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3200" y="3505200"/>
            <a:ext cx="31999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“hello”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“George”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“12 East State Road”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545420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tock Photo titled: Wall Of Locked Boxes. Row On Row Of Old Decorated Metal Fronted Post Office Boxes. Larger Boxes On The Bottom. Holualoa-Kona, Big Island, Hawaii, USA, USE OF THIS IMAGE WITHOUT PERMISSION IS PROHIBIT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133600"/>
            <a:ext cx="4343400" cy="4160978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304800" y="1905000"/>
            <a:ext cx="2667000" cy="990600"/>
            <a:chOff x="304800" y="1905000"/>
            <a:chExt cx="2667000" cy="990600"/>
          </a:xfrm>
        </p:grpSpPr>
        <p:sp>
          <p:nvSpPr>
            <p:cNvPr id="4" name="TextBox 3"/>
            <p:cNvSpPr txBox="1"/>
            <p:nvPr/>
          </p:nvSpPr>
          <p:spPr>
            <a:xfrm>
              <a:off x="304800" y="1905000"/>
              <a:ext cx="18117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bg1"/>
                  </a:solidFill>
                  <a:latin typeface="Comic Sans MS" pitchFamily="66" charset="0"/>
                </a:rPr>
                <a:t>Some boxes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  <a:latin typeface="Comic Sans MS" pitchFamily="66" charset="0"/>
                </a:rPr>
                <a:t>hold small things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  <a:latin typeface="Comic Sans MS" pitchFamily="66" charset="0"/>
                </a:rPr>
                <a:t>(like integers)</a:t>
              </a:r>
              <a:endParaRPr lang="en-US" sz="1600" dirty="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>
              <a:off x="1905000" y="2514600"/>
              <a:ext cx="1066800" cy="381000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  <p:grpSp>
        <p:nvGrpSpPr>
          <p:cNvPr id="9" name="Group 8"/>
          <p:cNvGrpSpPr/>
          <p:nvPr/>
        </p:nvGrpSpPr>
        <p:grpSpPr>
          <a:xfrm>
            <a:off x="381000" y="3886200"/>
            <a:ext cx="2667000" cy="990600"/>
            <a:chOff x="304800" y="1905000"/>
            <a:chExt cx="2667000" cy="990600"/>
          </a:xfrm>
        </p:grpSpPr>
        <p:sp>
          <p:nvSpPr>
            <p:cNvPr id="10" name="TextBox 9"/>
            <p:cNvSpPr txBox="1"/>
            <p:nvPr/>
          </p:nvSpPr>
          <p:spPr>
            <a:xfrm>
              <a:off x="304800" y="1905000"/>
              <a:ext cx="203453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bg1"/>
                  </a:solidFill>
                  <a:latin typeface="Comic Sans MS" pitchFamily="66" charset="0"/>
                </a:rPr>
                <a:t>Some boxes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  <a:latin typeface="Comic Sans MS" pitchFamily="66" charset="0"/>
                </a:rPr>
                <a:t>hold larger things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  <a:latin typeface="Comic Sans MS" pitchFamily="66" charset="0"/>
                </a:rPr>
                <a:t>(like  real numbers)</a:t>
              </a:r>
              <a:endParaRPr lang="en-US" sz="1600" dirty="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>
              <a:off x="2362200" y="2667000"/>
              <a:ext cx="609600" cy="228600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5638800" y="5715000"/>
            <a:ext cx="3075596" cy="830997"/>
            <a:chOff x="5638800" y="5715000"/>
            <a:chExt cx="3075596" cy="830997"/>
          </a:xfrm>
        </p:grpSpPr>
        <p:sp>
          <p:nvSpPr>
            <p:cNvPr id="13" name="TextBox 12"/>
            <p:cNvSpPr txBox="1"/>
            <p:nvPr/>
          </p:nvSpPr>
          <p:spPr>
            <a:xfrm>
              <a:off x="6921918" y="5715000"/>
              <a:ext cx="17924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bg1"/>
                  </a:solidFill>
                  <a:latin typeface="Comic Sans MS" pitchFamily="66" charset="0"/>
                </a:rPr>
                <a:t>Some boxes hold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  <a:latin typeface="Comic Sans MS" pitchFamily="66" charset="0"/>
                </a:rPr>
                <a:t>really big things</a:t>
              </a:r>
            </a:p>
            <a:p>
              <a:pPr algn="l"/>
              <a:r>
                <a:rPr lang="en-US" sz="1600" dirty="0" smtClean="0">
                  <a:solidFill>
                    <a:schemeClr val="bg1"/>
                  </a:solidFill>
                  <a:latin typeface="Comic Sans MS" pitchFamily="66" charset="0"/>
                </a:rPr>
                <a:t>(like objects)</a:t>
              </a:r>
              <a:endParaRPr lang="en-US" sz="1600" dirty="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 bwMode="auto">
            <a:xfrm rot="10800000" flipV="1">
              <a:off x="5638800" y="6130498"/>
              <a:ext cx="1283118" cy="41699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6172200" y="4419600"/>
            <a:ext cx="2590800" cy="609600"/>
            <a:chOff x="6172200" y="4419600"/>
            <a:chExt cx="2590800" cy="609600"/>
          </a:xfrm>
        </p:grpSpPr>
        <p:sp>
          <p:nvSpPr>
            <p:cNvPr id="17" name="TextBox 16"/>
            <p:cNvSpPr txBox="1"/>
            <p:nvPr/>
          </p:nvSpPr>
          <p:spPr>
            <a:xfrm>
              <a:off x="7162882" y="4419600"/>
              <a:ext cx="16001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mic Sans MS" pitchFamily="66" charset="0"/>
                </a:rPr>
                <a:t>and each box</a:t>
              </a:r>
            </a:p>
            <a:p>
              <a:r>
                <a:rPr lang="en-US" sz="1600" dirty="0" smtClean="0">
                  <a:solidFill>
                    <a:schemeClr val="bg1"/>
                  </a:solidFill>
                  <a:latin typeface="Comic Sans MS" pitchFamily="66" charset="0"/>
                </a:rPr>
                <a:t>has an address</a:t>
              </a:r>
              <a:endParaRPr lang="en-US" sz="1600" dirty="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rot="10800000" flipV="1">
              <a:off x="6172200" y="4800600"/>
              <a:ext cx="990600" cy="228600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75269" y="2431365"/>
            <a:ext cx="4012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Declare a string this way: 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092" y="3304847"/>
            <a:ext cx="2492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string </a:t>
            </a:r>
            <a:r>
              <a:rPr lang="en-US" sz="2400" dirty="0" err="1" smtClean="0">
                <a:solidFill>
                  <a:schemeClr val="bg1"/>
                </a:solidFill>
                <a:latin typeface="Comic Sans MS" pitchFamily="66" charset="0"/>
              </a:rPr>
              <a:t>myName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;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389075"/>
      </p:ext>
    </p:extLst>
  </p:cSld>
  <p:clrMapOvr>
    <a:masterClrMapping/>
  </p:clrMapOvr>
  <p:transition spd="med"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7088" y="2431365"/>
            <a:ext cx="762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Declare a string and give it an initial value this way: 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1166" y="3304847"/>
            <a:ext cx="4980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string </a:t>
            </a:r>
            <a:r>
              <a:rPr lang="en-US" sz="2400" dirty="0" err="1" smtClean="0">
                <a:solidFill>
                  <a:schemeClr val="bg1"/>
                </a:solidFill>
                <a:latin typeface="Comic Sans MS" pitchFamily="66" charset="0"/>
              </a:rPr>
              <a:t>myName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= “John </a:t>
            </a:r>
            <a:r>
              <a:rPr lang="en-US" sz="2400" dirty="0" err="1" smtClean="0">
                <a:solidFill>
                  <a:schemeClr val="bg1"/>
                </a:solidFill>
                <a:latin typeface="Comic Sans MS" pitchFamily="66" charset="0"/>
              </a:rPr>
              <a:t>Dolittle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”;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761370"/>
      </p:ext>
    </p:extLst>
  </p:cSld>
  <p:clrMapOvr>
    <a:masterClrMapping/>
  </p:clrMapOvr>
  <p:transition spd="med"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89088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Some Convenient Classes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676400" y="2819400"/>
            <a:ext cx="595708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The other important class we need to talk about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is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</a:t>
            </a:r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</a:rPr>
              <a:t>Console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class.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233624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ChangeArrowheads="1"/>
          </p:cNvSpPr>
          <p:nvPr/>
        </p:nvSpPr>
        <p:spPr bwMode="auto">
          <a:xfrm>
            <a:off x="3668713" y="5145088"/>
            <a:ext cx="22098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5"/>
          <p:cNvSpPr txBox="1">
            <a:spLocks noChangeArrowheads="1"/>
          </p:cNvSpPr>
          <p:nvPr/>
        </p:nvSpPr>
        <p:spPr bwMode="auto">
          <a:xfrm>
            <a:off x="3897313" y="5145088"/>
            <a:ext cx="18113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keyboard buffer</a:t>
            </a:r>
          </a:p>
        </p:txBody>
      </p:sp>
      <p:sp>
        <p:nvSpPr>
          <p:cNvPr id="52228" name="Rectangle 6"/>
          <p:cNvSpPr>
            <a:spLocks noChangeArrowheads="1"/>
          </p:cNvSpPr>
          <p:nvPr/>
        </p:nvSpPr>
        <p:spPr bwMode="auto">
          <a:xfrm>
            <a:off x="3744913" y="5257800"/>
            <a:ext cx="2286000" cy="533400"/>
          </a:xfrm>
          <a:prstGeom prst="rect">
            <a:avLst/>
          </a:prstGeom>
          <a:solidFill>
            <a:srgbClr val="33CC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Text Box 7"/>
          <p:cNvSpPr txBox="1">
            <a:spLocks noChangeArrowheads="1"/>
          </p:cNvSpPr>
          <p:nvPr/>
        </p:nvSpPr>
        <p:spPr bwMode="auto">
          <a:xfrm>
            <a:off x="4125913" y="5334000"/>
            <a:ext cx="130175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3399"/>
                </a:solidFill>
                <a:latin typeface="Times New Roman" pitchFamily="18" charset="0"/>
              </a:rPr>
              <a:t>Console.In</a:t>
            </a:r>
          </a:p>
        </p:txBody>
      </p:sp>
      <p:pic>
        <p:nvPicPr>
          <p:cNvPr id="52230" name="Picture 8" descr="ph02038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7513" y="4916488"/>
            <a:ext cx="1547812" cy="102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1" name="AutoShape 9"/>
          <p:cNvSpPr>
            <a:spLocks noChangeArrowheads="1"/>
          </p:cNvSpPr>
          <p:nvPr/>
        </p:nvSpPr>
        <p:spPr bwMode="auto">
          <a:xfrm>
            <a:off x="3135313" y="5221288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AutoShape 10"/>
          <p:cNvSpPr>
            <a:spLocks noChangeArrowheads="1"/>
          </p:cNvSpPr>
          <p:nvPr/>
        </p:nvSpPr>
        <p:spPr bwMode="auto">
          <a:xfrm>
            <a:off x="5943600" y="52578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3" name="Text Box 11"/>
          <p:cNvSpPr txBox="1">
            <a:spLocks noChangeArrowheads="1"/>
          </p:cNvSpPr>
          <p:nvPr/>
        </p:nvSpPr>
        <p:spPr bwMode="auto">
          <a:xfrm>
            <a:off x="6792913" y="5257800"/>
            <a:ext cx="11318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program</a:t>
            </a:r>
          </a:p>
        </p:txBody>
      </p:sp>
      <p:sp>
        <p:nvSpPr>
          <p:cNvPr id="52234" name="Text Box 12"/>
          <p:cNvSpPr txBox="1">
            <a:spLocks noChangeArrowheads="1"/>
          </p:cNvSpPr>
          <p:nvPr/>
        </p:nvSpPr>
        <p:spPr bwMode="auto">
          <a:xfrm>
            <a:off x="3668713" y="4916488"/>
            <a:ext cx="12557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latin typeface="Tahoma" pitchFamily="34" charset="0"/>
              </a:rPr>
              <a:t>keyboard buffer</a:t>
            </a:r>
          </a:p>
        </p:txBody>
      </p:sp>
      <p:sp>
        <p:nvSpPr>
          <p:cNvPr id="52235" name="Rectangle 4"/>
          <p:cNvSpPr>
            <a:spLocks noChangeArrowheads="1"/>
          </p:cNvSpPr>
          <p:nvPr/>
        </p:nvSpPr>
        <p:spPr bwMode="auto">
          <a:xfrm>
            <a:off x="3668713" y="3468688"/>
            <a:ext cx="2133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2236" name="Picture 3" descr="j0230331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9913" y="3311525"/>
            <a:ext cx="1295400" cy="119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7" name="Text Box 5"/>
          <p:cNvSpPr txBox="1">
            <a:spLocks noChangeArrowheads="1"/>
          </p:cNvSpPr>
          <p:nvPr/>
        </p:nvSpPr>
        <p:spPr bwMode="auto">
          <a:xfrm>
            <a:off x="4049713" y="3544888"/>
            <a:ext cx="15144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output buffer</a:t>
            </a:r>
          </a:p>
        </p:txBody>
      </p:sp>
      <p:sp>
        <p:nvSpPr>
          <p:cNvPr id="52238" name="Rectangle 6"/>
          <p:cNvSpPr>
            <a:spLocks noChangeArrowheads="1"/>
          </p:cNvSpPr>
          <p:nvPr/>
        </p:nvSpPr>
        <p:spPr bwMode="auto">
          <a:xfrm>
            <a:off x="3733800" y="3581400"/>
            <a:ext cx="2133600" cy="609600"/>
          </a:xfrm>
          <a:prstGeom prst="rect">
            <a:avLst/>
          </a:prstGeom>
          <a:solidFill>
            <a:srgbClr val="33CCCC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9" name="Text Box 7"/>
          <p:cNvSpPr txBox="1">
            <a:spLocks noChangeArrowheads="1"/>
          </p:cNvSpPr>
          <p:nvPr/>
        </p:nvSpPr>
        <p:spPr bwMode="auto">
          <a:xfrm>
            <a:off x="4038600" y="3657600"/>
            <a:ext cx="14732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3399"/>
                </a:solidFill>
                <a:latin typeface="Times New Roman" pitchFamily="18" charset="0"/>
              </a:rPr>
              <a:t>Console.Out</a:t>
            </a:r>
          </a:p>
        </p:txBody>
      </p:sp>
      <p:sp>
        <p:nvSpPr>
          <p:cNvPr id="52240" name="Text Box 8"/>
          <p:cNvSpPr txBox="1">
            <a:spLocks noChangeArrowheads="1"/>
          </p:cNvSpPr>
          <p:nvPr/>
        </p:nvSpPr>
        <p:spPr bwMode="auto">
          <a:xfrm>
            <a:off x="6324600" y="3733800"/>
            <a:ext cx="11318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program</a:t>
            </a:r>
          </a:p>
        </p:txBody>
      </p:sp>
      <p:sp>
        <p:nvSpPr>
          <p:cNvPr id="52241" name="AutoShape 9"/>
          <p:cNvSpPr>
            <a:spLocks noChangeArrowheads="1"/>
          </p:cNvSpPr>
          <p:nvPr/>
        </p:nvSpPr>
        <p:spPr bwMode="auto">
          <a:xfrm>
            <a:off x="5562600" y="3657600"/>
            <a:ext cx="609600" cy="4572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2" name="AutoShape 10"/>
          <p:cNvSpPr>
            <a:spLocks noChangeArrowheads="1"/>
          </p:cNvSpPr>
          <p:nvPr/>
        </p:nvSpPr>
        <p:spPr bwMode="auto">
          <a:xfrm>
            <a:off x="3276600" y="3581400"/>
            <a:ext cx="609600" cy="4572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3" name="Text Box 12"/>
          <p:cNvSpPr txBox="1">
            <a:spLocks noChangeArrowheads="1"/>
          </p:cNvSpPr>
          <p:nvPr/>
        </p:nvSpPr>
        <p:spPr bwMode="auto">
          <a:xfrm>
            <a:off x="3592513" y="3240088"/>
            <a:ext cx="1098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latin typeface="Tahoma" pitchFamily="34" charset="0"/>
              </a:rPr>
              <a:t>display buffer</a:t>
            </a:r>
          </a:p>
        </p:txBody>
      </p:sp>
      <p:sp>
        <p:nvSpPr>
          <p:cNvPr id="52244" name="TextBox 20"/>
          <p:cNvSpPr txBox="1">
            <a:spLocks noChangeArrowheads="1"/>
          </p:cNvSpPr>
          <p:nvPr/>
        </p:nvSpPr>
        <p:spPr bwMode="auto">
          <a:xfrm>
            <a:off x="1600200" y="1524000"/>
            <a:ext cx="64865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When a Console program executes, the C# runtime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environment automatically creates these two stream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objects to help manage Console input and output.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Console.ReadLine( )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990600" y="2033588"/>
            <a:ext cx="7888288" cy="1631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Console class provides the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ReadLine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( ) method to read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data from the standard input stream,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Console.In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.  This method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waits for the user to type in some data and press the Enter key.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ReadLine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( ) method returns the data that the user typed in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as a </a:t>
            </a:r>
            <a:r>
              <a:rPr lang="en-US" sz="2000" dirty="0" smtClean="0">
                <a:solidFill>
                  <a:srgbClr val="FFFF00"/>
                </a:solidFill>
                <a:latin typeface="Comic Sans MS" pitchFamily="66" charset="0"/>
              </a:rPr>
              <a:t>string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omic Sans MS" pitchFamily="66" charset="0"/>
              </a:rPr>
              <a:t>object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.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3429000" y="4383088"/>
            <a:ext cx="22098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3657600" y="4383088"/>
            <a:ext cx="18113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keyboard buffer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3657600" y="4611688"/>
            <a:ext cx="2286000" cy="533400"/>
          </a:xfrm>
          <a:prstGeom prst="rect">
            <a:avLst/>
          </a:prstGeom>
          <a:solidFill>
            <a:srgbClr val="33CC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4114800" y="4648200"/>
            <a:ext cx="130175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3399"/>
                </a:solidFill>
                <a:latin typeface="Times New Roman" pitchFamily="18" charset="0"/>
              </a:rPr>
              <a:t>Console.In</a:t>
            </a:r>
          </a:p>
        </p:txBody>
      </p:sp>
      <p:pic>
        <p:nvPicPr>
          <p:cNvPr id="53256" name="Picture 8" descr="ph02038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4154488"/>
            <a:ext cx="1547813" cy="102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7" name="AutoShape 9"/>
          <p:cNvSpPr>
            <a:spLocks noChangeArrowheads="1"/>
          </p:cNvSpPr>
          <p:nvPr/>
        </p:nvSpPr>
        <p:spPr bwMode="auto">
          <a:xfrm>
            <a:off x="2895600" y="4459288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AutoShape 10"/>
          <p:cNvSpPr>
            <a:spLocks noChangeArrowheads="1"/>
          </p:cNvSpPr>
          <p:nvPr/>
        </p:nvSpPr>
        <p:spPr bwMode="auto">
          <a:xfrm>
            <a:off x="5791200" y="4611688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6553200" y="4611688"/>
            <a:ext cx="11318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program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3429000" y="4154488"/>
            <a:ext cx="12557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latin typeface="Tahoma" pitchFamily="34" charset="0"/>
              </a:rPr>
              <a:t>keyboard buffer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Box 2"/>
          <p:cNvSpPr txBox="1">
            <a:spLocks noChangeArrowheads="1"/>
          </p:cNvSpPr>
          <p:nvPr/>
        </p:nvSpPr>
        <p:spPr bwMode="auto">
          <a:xfrm>
            <a:off x="2438400" y="1981200"/>
            <a:ext cx="34512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String name;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name = Console.ReadLine( );</a:t>
            </a: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3429000" y="4343400"/>
            <a:ext cx="22098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Text Box 5"/>
          <p:cNvSpPr txBox="1">
            <a:spLocks noChangeArrowheads="1"/>
          </p:cNvSpPr>
          <p:nvPr/>
        </p:nvSpPr>
        <p:spPr bwMode="auto">
          <a:xfrm>
            <a:off x="3657600" y="4343400"/>
            <a:ext cx="18113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keyboard buffer</a:t>
            </a:r>
          </a:p>
        </p:txBody>
      </p:sp>
      <p:sp>
        <p:nvSpPr>
          <p:cNvPr id="54277" name="Rectangle 6"/>
          <p:cNvSpPr>
            <a:spLocks noChangeArrowheads="1"/>
          </p:cNvSpPr>
          <p:nvPr/>
        </p:nvSpPr>
        <p:spPr bwMode="auto">
          <a:xfrm>
            <a:off x="3505200" y="4456113"/>
            <a:ext cx="2286000" cy="533400"/>
          </a:xfrm>
          <a:prstGeom prst="rect">
            <a:avLst/>
          </a:prstGeom>
          <a:solidFill>
            <a:srgbClr val="33CC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Text Box 7"/>
          <p:cNvSpPr txBox="1">
            <a:spLocks noChangeArrowheads="1"/>
          </p:cNvSpPr>
          <p:nvPr/>
        </p:nvSpPr>
        <p:spPr bwMode="auto">
          <a:xfrm>
            <a:off x="3886200" y="4532313"/>
            <a:ext cx="130175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3399"/>
                </a:solidFill>
                <a:latin typeface="Times New Roman" pitchFamily="18" charset="0"/>
              </a:rPr>
              <a:t>Console.In</a:t>
            </a:r>
          </a:p>
        </p:txBody>
      </p:sp>
      <p:pic>
        <p:nvPicPr>
          <p:cNvPr id="54279" name="Picture 8" descr="ph02038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4114800"/>
            <a:ext cx="1547813" cy="102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80" name="AutoShape 9"/>
          <p:cNvSpPr>
            <a:spLocks noChangeArrowheads="1"/>
          </p:cNvSpPr>
          <p:nvPr/>
        </p:nvSpPr>
        <p:spPr bwMode="auto">
          <a:xfrm>
            <a:off x="2895600" y="44196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AutoShape 10"/>
          <p:cNvSpPr>
            <a:spLocks noChangeArrowheads="1"/>
          </p:cNvSpPr>
          <p:nvPr/>
        </p:nvSpPr>
        <p:spPr bwMode="auto">
          <a:xfrm>
            <a:off x="5791200" y="4456113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Text Box 11"/>
          <p:cNvSpPr txBox="1">
            <a:spLocks noChangeArrowheads="1"/>
          </p:cNvSpPr>
          <p:nvPr/>
        </p:nvSpPr>
        <p:spPr bwMode="auto">
          <a:xfrm>
            <a:off x="6705600" y="4800600"/>
            <a:ext cx="685800" cy="338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Comic Sans MS" pitchFamily="66" charset="0"/>
              </a:rPr>
              <a:t>name</a:t>
            </a:r>
          </a:p>
        </p:txBody>
      </p:sp>
      <p:sp>
        <p:nvSpPr>
          <p:cNvPr id="54283" name="Text Box 12"/>
          <p:cNvSpPr txBox="1">
            <a:spLocks noChangeArrowheads="1"/>
          </p:cNvSpPr>
          <p:nvPr/>
        </p:nvSpPr>
        <p:spPr bwMode="auto">
          <a:xfrm>
            <a:off x="3429000" y="4114800"/>
            <a:ext cx="12557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latin typeface="Tahoma" pitchFamily="34" charset="0"/>
              </a:rPr>
              <a:t>keyboard buffer</a:t>
            </a:r>
          </a:p>
        </p:txBody>
      </p:sp>
      <p:sp>
        <p:nvSpPr>
          <p:cNvPr id="54284" name="TextBox 12"/>
          <p:cNvSpPr txBox="1">
            <a:spLocks noChangeArrowheads="1"/>
          </p:cNvSpPr>
          <p:nvPr/>
        </p:nvSpPr>
        <p:spPr bwMode="auto">
          <a:xfrm>
            <a:off x="1524000" y="3733800"/>
            <a:ext cx="1308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John Doe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7000" y="4419600"/>
            <a:ext cx="1308100" cy="400050"/>
          </a:xfrm>
          <a:prstGeom prst="rect">
            <a:avLst/>
          </a:prstGeom>
          <a:gradFill>
            <a:gsLst>
              <a:gs pos="0">
                <a:schemeClr val="bg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John Doe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Alternate Process 14"/>
          <p:cNvSpPr/>
          <p:nvPr/>
        </p:nvSpPr>
        <p:spPr bwMode="auto">
          <a:xfrm>
            <a:off x="5638800" y="4038600"/>
            <a:ext cx="1295400" cy="1295400"/>
          </a:xfrm>
          <a:prstGeom prst="flowChartAlternateProcess">
            <a:avLst/>
          </a:prstGeom>
          <a:gradFill flip="none" rotWithShape="1">
            <a:gsLst>
              <a:gs pos="0">
                <a:srgbClr val="CCECF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55301" name="TextBox 2"/>
          <p:cNvSpPr txBox="1">
            <a:spLocks noChangeArrowheads="1"/>
          </p:cNvSpPr>
          <p:nvPr/>
        </p:nvSpPr>
        <p:spPr bwMode="auto">
          <a:xfrm>
            <a:off x="1752600" y="1143000"/>
            <a:ext cx="5843588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When dealing with numbers, we have to use the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Parse method to convert the string value into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appropriate numerical data type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age = 0;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age =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int.Parse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Console.ReadLine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( ) );</a:t>
            </a:r>
          </a:p>
        </p:txBody>
      </p:sp>
      <p:sp>
        <p:nvSpPr>
          <p:cNvPr id="55302" name="Rectangle 4"/>
          <p:cNvSpPr>
            <a:spLocks noChangeArrowheads="1"/>
          </p:cNvSpPr>
          <p:nvPr/>
        </p:nvSpPr>
        <p:spPr bwMode="auto">
          <a:xfrm>
            <a:off x="2743200" y="4343400"/>
            <a:ext cx="22098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Text Box 5"/>
          <p:cNvSpPr txBox="1">
            <a:spLocks noChangeArrowheads="1"/>
          </p:cNvSpPr>
          <p:nvPr/>
        </p:nvSpPr>
        <p:spPr bwMode="auto">
          <a:xfrm>
            <a:off x="2971800" y="4343400"/>
            <a:ext cx="18113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keyboard buffer</a:t>
            </a:r>
          </a:p>
        </p:txBody>
      </p:sp>
      <p:sp>
        <p:nvSpPr>
          <p:cNvPr id="55304" name="Rectangle 6"/>
          <p:cNvSpPr>
            <a:spLocks noChangeArrowheads="1"/>
          </p:cNvSpPr>
          <p:nvPr/>
        </p:nvSpPr>
        <p:spPr bwMode="auto">
          <a:xfrm>
            <a:off x="2819400" y="4456113"/>
            <a:ext cx="2286000" cy="533400"/>
          </a:xfrm>
          <a:prstGeom prst="rect">
            <a:avLst/>
          </a:prstGeom>
          <a:solidFill>
            <a:srgbClr val="33CC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5" name="Text Box 7"/>
          <p:cNvSpPr txBox="1">
            <a:spLocks noChangeArrowheads="1"/>
          </p:cNvSpPr>
          <p:nvPr/>
        </p:nvSpPr>
        <p:spPr bwMode="auto">
          <a:xfrm>
            <a:off x="3124200" y="5105400"/>
            <a:ext cx="1417376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Console.In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55306" name="Picture 8" descr="ph02038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114800"/>
            <a:ext cx="1547813" cy="102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7" name="AutoShape 9"/>
          <p:cNvSpPr>
            <a:spLocks noChangeArrowheads="1"/>
          </p:cNvSpPr>
          <p:nvPr/>
        </p:nvSpPr>
        <p:spPr bwMode="auto">
          <a:xfrm>
            <a:off x="2209800" y="44196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AutoShape 10"/>
          <p:cNvSpPr>
            <a:spLocks noChangeArrowheads="1"/>
          </p:cNvSpPr>
          <p:nvPr/>
        </p:nvSpPr>
        <p:spPr bwMode="auto">
          <a:xfrm>
            <a:off x="5105400" y="4456113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9" name="Text Box 11"/>
          <p:cNvSpPr txBox="1">
            <a:spLocks noChangeArrowheads="1"/>
          </p:cNvSpPr>
          <p:nvPr/>
        </p:nvSpPr>
        <p:spPr bwMode="auto">
          <a:xfrm>
            <a:off x="7543800" y="4800600"/>
            <a:ext cx="685800" cy="338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Comic Sans MS" pitchFamily="66" charset="0"/>
              </a:rPr>
              <a:t>age</a:t>
            </a:r>
          </a:p>
        </p:txBody>
      </p:sp>
      <p:sp>
        <p:nvSpPr>
          <p:cNvPr id="55310" name="Text Box 12"/>
          <p:cNvSpPr txBox="1">
            <a:spLocks noChangeArrowheads="1"/>
          </p:cNvSpPr>
          <p:nvPr/>
        </p:nvSpPr>
        <p:spPr bwMode="auto">
          <a:xfrm>
            <a:off x="2743200" y="4114800"/>
            <a:ext cx="12557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latin typeface="Tahoma" pitchFamily="34" charset="0"/>
              </a:rPr>
              <a:t>keyboard buffer</a:t>
            </a:r>
          </a:p>
        </p:txBody>
      </p:sp>
      <p:sp>
        <p:nvSpPr>
          <p:cNvPr id="55311" name="TextBox 12"/>
          <p:cNvSpPr txBox="1">
            <a:spLocks noChangeArrowheads="1"/>
          </p:cNvSpPr>
          <p:nvPr/>
        </p:nvSpPr>
        <p:spPr bwMode="auto">
          <a:xfrm>
            <a:off x="1219200" y="3733800"/>
            <a:ext cx="498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25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67600" y="4419600"/>
            <a:ext cx="498475" cy="400050"/>
          </a:xfrm>
          <a:prstGeom prst="rect">
            <a:avLst/>
          </a:prstGeom>
          <a:gradFill>
            <a:gsLst>
              <a:gs pos="0">
                <a:schemeClr val="bg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25</a:t>
            </a:r>
          </a:p>
        </p:txBody>
      </p:sp>
      <p:sp>
        <p:nvSpPr>
          <p:cNvPr id="55313" name="TextBox 15"/>
          <p:cNvSpPr txBox="1">
            <a:spLocks noChangeArrowheads="1"/>
          </p:cNvSpPr>
          <p:nvPr/>
        </p:nvSpPr>
        <p:spPr bwMode="auto">
          <a:xfrm>
            <a:off x="5715000" y="4267200"/>
            <a:ext cx="10779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omic Sans MS" pitchFamily="66" charset="0"/>
              </a:rPr>
              <a:t>Parse</a:t>
            </a:r>
          </a:p>
          <a:p>
            <a:r>
              <a:rPr lang="en-US" sz="2000">
                <a:solidFill>
                  <a:schemeClr val="tx1"/>
                </a:solidFill>
                <a:latin typeface="Comic Sans MS" pitchFamily="66" charset="0"/>
              </a:rPr>
              <a:t>method</a:t>
            </a:r>
          </a:p>
        </p:txBody>
      </p:sp>
      <p:sp>
        <p:nvSpPr>
          <p:cNvPr id="55314" name="AutoShape 10"/>
          <p:cNvSpPr>
            <a:spLocks noChangeArrowheads="1"/>
          </p:cNvSpPr>
          <p:nvPr/>
        </p:nvSpPr>
        <p:spPr bwMode="auto">
          <a:xfrm>
            <a:off x="6781800" y="44196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086415" y="4572000"/>
            <a:ext cx="1612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Comic Sans MS" pitchFamily="66" charset="0"/>
              </a:rPr>
              <a:t>the string “25”</a:t>
            </a:r>
            <a:endParaRPr lang="en-US" sz="16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Alternate Process 14"/>
          <p:cNvSpPr/>
          <p:nvPr/>
        </p:nvSpPr>
        <p:spPr bwMode="auto">
          <a:xfrm>
            <a:off x="5638800" y="4038600"/>
            <a:ext cx="1295400" cy="1295400"/>
          </a:xfrm>
          <a:prstGeom prst="flowChartAlternateProcess">
            <a:avLst/>
          </a:prstGeom>
          <a:gradFill flip="none" rotWithShape="1">
            <a:gsLst>
              <a:gs pos="0">
                <a:srgbClr val="CCECF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56325" name="TextBox 2"/>
          <p:cNvSpPr txBox="1">
            <a:spLocks noChangeArrowheads="1"/>
          </p:cNvSpPr>
          <p:nvPr/>
        </p:nvSpPr>
        <p:spPr bwMode="auto">
          <a:xfrm>
            <a:off x="1752600" y="1143000"/>
            <a:ext cx="5843588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When dealing with numbers, we have to use the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Parse method to convert the string value into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appropriate numerical data type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double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money = 0.0;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money =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double.Parse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Console.ReadLine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( ) );</a:t>
            </a:r>
          </a:p>
        </p:txBody>
      </p:sp>
      <p:sp>
        <p:nvSpPr>
          <p:cNvPr id="56326" name="Rectangle 4"/>
          <p:cNvSpPr>
            <a:spLocks noChangeArrowheads="1"/>
          </p:cNvSpPr>
          <p:nvPr/>
        </p:nvSpPr>
        <p:spPr bwMode="auto">
          <a:xfrm>
            <a:off x="2743200" y="4343400"/>
            <a:ext cx="22098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Text Box 5"/>
          <p:cNvSpPr txBox="1">
            <a:spLocks noChangeArrowheads="1"/>
          </p:cNvSpPr>
          <p:nvPr/>
        </p:nvSpPr>
        <p:spPr bwMode="auto">
          <a:xfrm>
            <a:off x="2971800" y="4343400"/>
            <a:ext cx="18113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keyboard buffer</a:t>
            </a:r>
          </a:p>
        </p:txBody>
      </p:sp>
      <p:sp>
        <p:nvSpPr>
          <p:cNvPr id="56328" name="Rectangle 6"/>
          <p:cNvSpPr>
            <a:spLocks noChangeArrowheads="1"/>
          </p:cNvSpPr>
          <p:nvPr/>
        </p:nvSpPr>
        <p:spPr bwMode="auto">
          <a:xfrm>
            <a:off x="2819400" y="4456113"/>
            <a:ext cx="2286000" cy="533400"/>
          </a:xfrm>
          <a:prstGeom prst="rect">
            <a:avLst/>
          </a:prstGeom>
          <a:solidFill>
            <a:srgbClr val="33CC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9" name="Text Box 7"/>
          <p:cNvSpPr txBox="1">
            <a:spLocks noChangeArrowheads="1"/>
          </p:cNvSpPr>
          <p:nvPr/>
        </p:nvSpPr>
        <p:spPr bwMode="auto">
          <a:xfrm>
            <a:off x="3276600" y="5029200"/>
            <a:ext cx="1417376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Console.In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56330" name="Picture 8" descr="ph02038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114800"/>
            <a:ext cx="1547813" cy="102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1" name="AutoShape 9"/>
          <p:cNvSpPr>
            <a:spLocks noChangeArrowheads="1"/>
          </p:cNvSpPr>
          <p:nvPr/>
        </p:nvSpPr>
        <p:spPr bwMode="auto">
          <a:xfrm>
            <a:off x="2209800" y="44196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AutoShape 10"/>
          <p:cNvSpPr>
            <a:spLocks noChangeArrowheads="1"/>
          </p:cNvSpPr>
          <p:nvPr/>
        </p:nvSpPr>
        <p:spPr bwMode="auto">
          <a:xfrm>
            <a:off x="5105400" y="4456113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3" name="Text Box 11"/>
          <p:cNvSpPr txBox="1">
            <a:spLocks noChangeArrowheads="1"/>
          </p:cNvSpPr>
          <p:nvPr/>
        </p:nvSpPr>
        <p:spPr bwMode="auto">
          <a:xfrm>
            <a:off x="7543800" y="4800600"/>
            <a:ext cx="838200" cy="338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Comic Sans MS" pitchFamily="66" charset="0"/>
              </a:rPr>
              <a:t>money</a:t>
            </a:r>
          </a:p>
        </p:txBody>
      </p:sp>
      <p:sp>
        <p:nvSpPr>
          <p:cNvPr id="56334" name="Text Box 12"/>
          <p:cNvSpPr txBox="1">
            <a:spLocks noChangeArrowheads="1"/>
          </p:cNvSpPr>
          <p:nvPr/>
        </p:nvSpPr>
        <p:spPr bwMode="auto">
          <a:xfrm>
            <a:off x="2743200" y="4114800"/>
            <a:ext cx="12557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latin typeface="Tahoma" pitchFamily="34" charset="0"/>
              </a:rPr>
              <a:t>keyboard buffer</a:t>
            </a:r>
          </a:p>
        </p:txBody>
      </p:sp>
      <p:sp>
        <p:nvSpPr>
          <p:cNvPr id="56335" name="TextBox 12"/>
          <p:cNvSpPr txBox="1">
            <a:spLocks noChangeArrowheads="1"/>
          </p:cNvSpPr>
          <p:nvPr/>
        </p:nvSpPr>
        <p:spPr bwMode="auto">
          <a:xfrm>
            <a:off x="1219200" y="3733800"/>
            <a:ext cx="835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12.50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67600" y="4419600"/>
            <a:ext cx="838200" cy="400050"/>
          </a:xfrm>
          <a:prstGeom prst="rect">
            <a:avLst/>
          </a:prstGeom>
          <a:gradFill>
            <a:gsLst>
              <a:gs pos="0">
                <a:schemeClr val="bg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12.50</a:t>
            </a:r>
          </a:p>
        </p:txBody>
      </p:sp>
      <p:sp>
        <p:nvSpPr>
          <p:cNvPr id="56337" name="TextBox 15"/>
          <p:cNvSpPr txBox="1">
            <a:spLocks noChangeArrowheads="1"/>
          </p:cNvSpPr>
          <p:nvPr/>
        </p:nvSpPr>
        <p:spPr bwMode="auto">
          <a:xfrm>
            <a:off x="5715000" y="4267200"/>
            <a:ext cx="10779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omic Sans MS" pitchFamily="66" charset="0"/>
              </a:rPr>
              <a:t>Parse</a:t>
            </a:r>
          </a:p>
          <a:p>
            <a:r>
              <a:rPr lang="en-US" sz="2000">
                <a:solidFill>
                  <a:schemeClr val="tx1"/>
                </a:solidFill>
                <a:latin typeface="Comic Sans MS" pitchFamily="66" charset="0"/>
              </a:rPr>
              <a:t>method</a:t>
            </a:r>
          </a:p>
        </p:txBody>
      </p:sp>
      <p:sp>
        <p:nvSpPr>
          <p:cNvPr id="56338" name="AutoShape 10"/>
          <p:cNvSpPr>
            <a:spLocks noChangeArrowheads="1"/>
          </p:cNvSpPr>
          <p:nvPr/>
        </p:nvSpPr>
        <p:spPr bwMode="auto">
          <a:xfrm>
            <a:off x="6781800" y="44196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71800" y="4572000"/>
            <a:ext cx="1925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Comic Sans MS" pitchFamily="66" charset="0"/>
              </a:rPr>
              <a:t>The string “12.50”</a:t>
            </a:r>
            <a:endParaRPr lang="en-US" sz="16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ChangeArrowheads="1"/>
          </p:cNvSpPr>
          <p:nvPr/>
        </p:nvSpPr>
        <p:spPr bwMode="auto">
          <a:xfrm>
            <a:off x="3810000" y="4114800"/>
            <a:ext cx="2133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7347" name="Picture 3" descr="j0230331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957638"/>
            <a:ext cx="1295400" cy="119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4191000" y="4191000"/>
            <a:ext cx="15144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output buffer</a:t>
            </a:r>
          </a:p>
        </p:txBody>
      </p:sp>
      <p:sp>
        <p:nvSpPr>
          <p:cNvPr id="57349" name="Rectangle 6"/>
          <p:cNvSpPr>
            <a:spLocks noChangeArrowheads="1"/>
          </p:cNvSpPr>
          <p:nvPr/>
        </p:nvSpPr>
        <p:spPr bwMode="auto">
          <a:xfrm>
            <a:off x="3962400" y="4191000"/>
            <a:ext cx="2133600" cy="609600"/>
          </a:xfrm>
          <a:prstGeom prst="rect">
            <a:avLst/>
          </a:prstGeom>
          <a:solidFill>
            <a:srgbClr val="33CCCC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Text Box 7"/>
          <p:cNvSpPr txBox="1">
            <a:spLocks noChangeArrowheads="1"/>
          </p:cNvSpPr>
          <p:nvPr/>
        </p:nvSpPr>
        <p:spPr bwMode="auto">
          <a:xfrm>
            <a:off x="4191000" y="4267200"/>
            <a:ext cx="14732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3399"/>
                </a:solidFill>
                <a:latin typeface="Times New Roman" pitchFamily="18" charset="0"/>
              </a:rPr>
              <a:t>Console.Out</a:t>
            </a:r>
          </a:p>
        </p:txBody>
      </p:sp>
      <p:sp>
        <p:nvSpPr>
          <p:cNvPr id="57351" name="Text Box 8"/>
          <p:cNvSpPr txBox="1">
            <a:spLocks noChangeArrowheads="1"/>
          </p:cNvSpPr>
          <p:nvPr/>
        </p:nvSpPr>
        <p:spPr bwMode="auto">
          <a:xfrm>
            <a:off x="6477000" y="4343400"/>
            <a:ext cx="11318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Tahoma" pitchFamily="34" charset="0"/>
              </a:rPr>
              <a:t>program</a:t>
            </a:r>
          </a:p>
        </p:txBody>
      </p:sp>
      <p:sp>
        <p:nvSpPr>
          <p:cNvPr id="57352" name="AutoShape 9"/>
          <p:cNvSpPr>
            <a:spLocks noChangeArrowheads="1"/>
          </p:cNvSpPr>
          <p:nvPr/>
        </p:nvSpPr>
        <p:spPr bwMode="auto">
          <a:xfrm>
            <a:off x="5791200" y="4267200"/>
            <a:ext cx="609600" cy="4572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AutoShape 10"/>
          <p:cNvSpPr>
            <a:spLocks noChangeArrowheads="1"/>
          </p:cNvSpPr>
          <p:nvPr/>
        </p:nvSpPr>
        <p:spPr bwMode="auto">
          <a:xfrm>
            <a:off x="3276600" y="4191000"/>
            <a:ext cx="609600" cy="4572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</a:p>
        </p:txBody>
      </p:sp>
      <p:sp>
        <p:nvSpPr>
          <p:cNvPr id="57355" name="Text Box 12"/>
          <p:cNvSpPr txBox="1">
            <a:spLocks noChangeArrowheads="1"/>
          </p:cNvSpPr>
          <p:nvPr/>
        </p:nvSpPr>
        <p:spPr bwMode="auto">
          <a:xfrm>
            <a:off x="3733800" y="3886200"/>
            <a:ext cx="1098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latin typeface="Tahoma" pitchFamily="34" charset="0"/>
              </a:rPr>
              <a:t>display buffer</a:t>
            </a:r>
          </a:p>
        </p:txBody>
      </p:sp>
      <p:sp>
        <p:nvSpPr>
          <p:cNvPr id="57356" name="Text Box 3"/>
          <p:cNvSpPr txBox="1">
            <a:spLocks noChangeArrowheads="1"/>
          </p:cNvSpPr>
          <p:nvPr/>
        </p:nvSpPr>
        <p:spPr bwMode="auto">
          <a:xfrm>
            <a:off x="990600" y="2033588"/>
            <a:ext cx="7477125" cy="1323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The Console class provides the WriteLine( ) method to write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To the standard output stream, Console.Out.  This method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takes a string as it’s parameter. After writing to the display,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the cursor is moved to the next line.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ChangeArrowheads="1"/>
          </p:cNvSpPr>
          <p:nvPr/>
        </p:nvSpPr>
        <p:spPr bwMode="auto">
          <a:xfrm>
            <a:off x="3810000" y="4114800"/>
            <a:ext cx="2133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8371" name="Picture 3" descr="j0230331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1663" y="3886200"/>
            <a:ext cx="1557337" cy="130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2" name="Text Box 5"/>
          <p:cNvSpPr txBox="1">
            <a:spLocks noChangeArrowheads="1"/>
          </p:cNvSpPr>
          <p:nvPr/>
        </p:nvSpPr>
        <p:spPr bwMode="auto">
          <a:xfrm>
            <a:off x="4191000" y="4191000"/>
            <a:ext cx="15144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output buffer</a:t>
            </a:r>
          </a:p>
        </p:txBody>
      </p:sp>
      <p:sp>
        <p:nvSpPr>
          <p:cNvPr id="58373" name="Rectangle 6"/>
          <p:cNvSpPr>
            <a:spLocks noChangeArrowheads="1"/>
          </p:cNvSpPr>
          <p:nvPr/>
        </p:nvSpPr>
        <p:spPr bwMode="auto">
          <a:xfrm>
            <a:off x="3962400" y="4191000"/>
            <a:ext cx="2133600" cy="609600"/>
          </a:xfrm>
          <a:prstGeom prst="rect">
            <a:avLst/>
          </a:prstGeom>
          <a:solidFill>
            <a:srgbClr val="33CCCC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Text Box 7"/>
          <p:cNvSpPr txBox="1">
            <a:spLocks noChangeArrowheads="1"/>
          </p:cNvSpPr>
          <p:nvPr/>
        </p:nvSpPr>
        <p:spPr bwMode="auto">
          <a:xfrm>
            <a:off x="4191000" y="4267200"/>
            <a:ext cx="14732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3399"/>
                </a:solidFill>
                <a:latin typeface="Times New Roman" pitchFamily="18" charset="0"/>
              </a:rPr>
              <a:t>Console.Out</a:t>
            </a:r>
          </a:p>
        </p:txBody>
      </p:sp>
      <p:sp>
        <p:nvSpPr>
          <p:cNvPr id="58375" name="Text Box 8"/>
          <p:cNvSpPr txBox="1">
            <a:spLocks noChangeArrowheads="1"/>
          </p:cNvSpPr>
          <p:nvPr/>
        </p:nvSpPr>
        <p:spPr bwMode="auto">
          <a:xfrm>
            <a:off x="6781800" y="4724400"/>
            <a:ext cx="668338" cy="338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Comic Sans MS" pitchFamily="66" charset="0"/>
              </a:rPr>
              <a:t>name</a:t>
            </a:r>
          </a:p>
        </p:txBody>
      </p:sp>
      <p:sp>
        <p:nvSpPr>
          <p:cNvPr id="58376" name="AutoShape 9"/>
          <p:cNvSpPr>
            <a:spLocks noChangeArrowheads="1"/>
          </p:cNvSpPr>
          <p:nvPr/>
        </p:nvSpPr>
        <p:spPr bwMode="auto">
          <a:xfrm>
            <a:off x="5791200" y="4267200"/>
            <a:ext cx="609600" cy="4572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AutoShape 10"/>
          <p:cNvSpPr>
            <a:spLocks noChangeArrowheads="1"/>
          </p:cNvSpPr>
          <p:nvPr/>
        </p:nvSpPr>
        <p:spPr bwMode="auto">
          <a:xfrm>
            <a:off x="3276600" y="4191000"/>
            <a:ext cx="609600" cy="4572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8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</a:p>
        </p:txBody>
      </p:sp>
      <p:sp>
        <p:nvSpPr>
          <p:cNvPr id="58379" name="Text Box 12"/>
          <p:cNvSpPr txBox="1">
            <a:spLocks noChangeArrowheads="1"/>
          </p:cNvSpPr>
          <p:nvPr/>
        </p:nvSpPr>
        <p:spPr bwMode="auto">
          <a:xfrm>
            <a:off x="3733800" y="3886200"/>
            <a:ext cx="1098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latin typeface="Tahoma" pitchFamily="34" charset="0"/>
              </a:rPr>
              <a:t>display buffer</a:t>
            </a:r>
          </a:p>
        </p:txBody>
      </p:sp>
      <p:sp>
        <p:nvSpPr>
          <p:cNvPr id="58380" name="Text Box 3"/>
          <p:cNvSpPr txBox="1">
            <a:spLocks noChangeArrowheads="1"/>
          </p:cNvSpPr>
          <p:nvPr/>
        </p:nvSpPr>
        <p:spPr bwMode="auto">
          <a:xfrm>
            <a:off x="2514600" y="2133600"/>
            <a:ext cx="3422650" cy="708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string name = “Joe Coder”;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Console.WriteLine( name 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53200" y="4267200"/>
            <a:ext cx="1411288" cy="4000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Joe Coder</a:t>
            </a:r>
          </a:p>
        </p:txBody>
      </p:sp>
      <p:sp>
        <p:nvSpPr>
          <p:cNvPr id="58382" name="TextBox 14"/>
          <p:cNvSpPr txBox="1">
            <a:spLocks noChangeArrowheads="1"/>
          </p:cNvSpPr>
          <p:nvPr/>
        </p:nvSpPr>
        <p:spPr bwMode="auto">
          <a:xfrm rot="-187338">
            <a:off x="2292350" y="4216400"/>
            <a:ext cx="9207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  <a:latin typeface="Comic Sans MS" pitchFamily="66" charset="0"/>
              </a:rPr>
              <a:t>Joe Coder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Stock Photo titled: Wall Of Locked Boxes. Row On Row Of Old Decorated Metal Fronted Post Office Boxes. Larger Boxes On The Bottom. Holualoa-Kona, Big Island, Hawaii, USA, USE OF THIS IMAGE WITHOUT PERMISSION IS PROHIBIT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2133600"/>
            <a:ext cx="3962400" cy="379598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600200" y="914400"/>
            <a:ext cx="6426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When we write a program, we need to reserve space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in memory for any data that the program will use.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5105400" y="2895600"/>
            <a:ext cx="685800" cy="108198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rgbClr val="98BACB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2971800"/>
            <a:ext cx="36872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We do this by giving the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data a name and telling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the computer what kind of 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data it is.</a:t>
            </a:r>
          </a:p>
          <a:p>
            <a:pPr algn="l"/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The computer translates this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name into an address.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cxnSp>
        <p:nvCxnSpPr>
          <p:cNvPr id="7" name="Straight Arrow Connector 6"/>
          <p:cNvCxnSpPr>
            <a:endCxn id="4" idx="2"/>
          </p:cNvCxnSpPr>
          <p:nvPr/>
        </p:nvCxnSpPr>
        <p:spPr bwMode="auto">
          <a:xfrm flipV="1">
            <a:off x="3352800" y="3436590"/>
            <a:ext cx="1752600" cy="68610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ChangeArrowheads="1"/>
          </p:cNvSpPr>
          <p:nvPr/>
        </p:nvSpPr>
        <p:spPr bwMode="auto">
          <a:xfrm>
            <a:off x="3810000" y="4114800"/>
            <a:ext cx="2133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9395" name="Picture 3" descr="j0230331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1663" y="3886200"/>
            <a:ext cx="1557337" cy="130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6" name="Text Box 5"/>
          <p:cNvSpPr txBox="1">
            <a:spLocks noChangeArrowheads="1"/>
          </p:cNvSpPr>
          <p:nvPr/>
        </p:nvSpPr>
        <p:spPr bwMode="auto">
          <a:xfrm>
            <a:off x="4191000" y="4191000"/>
            <a:ext cx="15144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output buffer</a:t>
            </a:r>
          </a:p>
        </p:txBody>
      </p:sp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3962400" y="4191000"/>
            <a:ext cx="2133600" cy="609600"/>
          </a:xfrm>
          <a:prstGeom prst="rect">
            <a:avLst/>
          </a:prstGeom>
          <a:solidFill>
            <a:srgbClr val="33CCCC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Text Box 7"/>
          <p:cNvSpPr txBox="1">
            <a:spLocks noChangeArrowheads="1"/>
          </p:cNvSpPr>
          <p:nvPr/>
        </p:nvSpPr>
        <p:spPr bwMode="auto">
          <a:xfrm>
            <a:off x="4191000" y="4267200"/>
            <a:ext cx="14732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3399"/>
                </a:solidFill>
                <a:latin typeface="Times New Roman" pitchFamily="18" charset="0"/>
              </a:rPr>
              <a:t>Console.Out</a:t>
            </a:r>
          </a:p>
        </p:txBody>
      </p:sp>
      <p:sp>
        <p:nvSpPr>
          <p:cNvPr id="59399" name="Text Box 8"/>
          <p:cNvSpPr txBox="1">
            <a:spLocks noChangeArrowheads="1"/>
          </p:cNvSpPr>
          <p:nvPr/>
        </p:nvSpPr>
        <p:spPr bwMode="auto">
          <a:xfrm>
            <a:off x="6553200" y="4648200"/>
            <a:ext cx="777875" cy="338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Comic Sans MS" pitchFamily="66" charset="0"/>
              </a:rPr>
              <a:t>money</a:t>
            </a:r>
          </a:p>
        </p:txBody>
      </p:sp>
      <p:sp>
        <p:nvSpPr>
          <p:cNvPr id="59400" name="AutoShape 9"/>
          <p:cNvSpPr>
            <a:spLocks noChangeArrowheads="1"/>
          </p:cNvSpPr>
          <p:nvPr/>
        </p:nvSpPr>
        <p:spPr bwMode="auto">
          <a:xfrm>
            <a:off x="5791200" y="4267200"/>
            <a:ext cx="609600" cy="4572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1" name="AutoShape 10"/>
          <p:cNvSpPr>
            <a:spLocks noChangeArrowheads="1"/>
          </p:cNvSpPr>
          <p:nvPr/>
        </p:nvSpPr>
        <p:spPr bwMode="auto">
          <a:xfrm>
            <a:off x="3276600" y="4191000"/>
            <a:ext cx="609600" cy="4572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</a:p>
        </p:txBody>
      </p:sp>
      <p:sp>
        <p:nvSpPr>
          <p:cNvPr id="59403" name="Text Box 12"/>
          <p:cNvSpPr txBox="1">
            <a:spLocks noChangeArrowheads="1"/>
          </p:cNvSpPr>
          <p:nvPr/>
        </p:nvSpPr>
        <p:spPr bwMode="auto">
          <a:xfrm>
            <a:off x="3733800" y="3886200"/>
            <a:ext cx="1098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latin typeface="Tahoma" pitchFamily="34" charset="0"/>
              </a:rPr>
              <a:t>display buffer</a:t>
            </a:r>
          </a:p>
        </p:txBody>
      </p:sp>
      <p:sp>
        <p:nvSpPr>
          <p:cNvPr id="59404" name="Text Box 3"/>
          <p:cNvSpPr txBox="1">
            <a:spLocks noChangeArrowheads="1"/>
          </p:cNvSpPr>
          <p:nvPr/>
        </p:nvSpPr>
        <p:spPr bwMode="auto">
          <a:xfrm>
            <a:off x="1905000" y="1752600"/>
            <a:ext cx="5003800" cy="1631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Numbers are automatically converted to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strings by the WriteLine( ) method:</a:t>
            </a:r>
          </a:p>
          <a:p>
            <a:pPr algn="l"/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double money = 12.50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Console.WriteLine( money);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53200" y="4267200"/>
            <a:ext cx="835025" cy="4000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12.50</a:t>
            </a:r>
          </a:p>
        </p:txBody>
      </p:sp>
      <p:sp>
        <p:nvSpPr>
          <p:cNvPr id="59406" name="TextBox 14"/>
          <p:cNvSpPr txBox="1">
            <a:spLocks noChangeArrowheads="1"/>
          </p:cNvSpPr>
          <p:nvPr/>
        </p:nvSpPr>
        <p:spPr bwMode="auto">
          <a:xfrm rot="-187338">
            <a:off x="2465388" y="4216400"/>
            <a:ext cx="5762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  <a:latin typeface="Comic Sans MS" pitchFamily="66" charset="0"/>
              </a:rPr>
              <a:t>12.50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3810000" y="4495800"/>
            <a:ext cx="2133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0419" name="Picture 3" descr="j0230331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810000"/>
            <a:ext cx="30130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0" name="Text Box 5"/>
          <p:cNvSpPr txBox="1">
            <a:spLocks noChangeArrowheads="1"/>
          </p:cNvSpPr>
          <p:nvPr/>
        </p:nvSpPr>
        <p:spPr bwMode="auto">
          <a:xfrm>
            <a:off x="4191000" y="4572000"/>
            <a:ext cx="15144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output buffer</a:t>
            </a:r>
          </a:p>
        </p:txBody>
      </p:sp>
      <p:sp>
        <p:nvSpPr>
          <p:cNvPr id="60421" name="Rectangle 6"/>
          <p:cNvSpPr>
            <a:spLocks noChangeArrowheads="1"/>
          </p:cNvSpPr>
          <p:nvPr/>
        </p:nvSpPr>
        <p:spPr bwMode="auto">
          <a:xfrm>
            <a:off x="3962400" y="4572000"/>
            <a:ext cx="2133600" cy="609600"/>
          </a:xfrm>
          <a:prstGeom prst="rect">
            <a:avLst/>
          </a:prstGeom>
          <a:solidFill>
            <a:srgbClr val="33CCCC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Text Box 7"/>
          <p:cNvSpPr txBox="1">
            <a:spLocks noChangeArrowheads="1"/>
          </p:cNvSpPr>
          <p:nvPr/>
        </p:nvSpPr>
        <p:spPr bwMode="auto">
          <a:xfrm>
            <a:off x="4191000" y="4648200"/>
            <a:ext cx="14732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3399"/>
                </a:solidFill>
                <a:latin typeface="Times New Roman" pitchFamily="18" charset="0"/>
              </a:rPr>
              <a:t>Console.Out</a:t>
            </a:r>
          </a:p>
        </p:txBody>
      </p:sp>
      <p:sp>
        <p:nvSpPr>
          <p:cNvPr id="60423" name="Text Box 8"/>
          <p:cNvSpPr txBox="1">
            <a:spLocks noChangeArrowheads="1"/>
          </p:cNvSpPr>
          <p:nvPr/>
        </p:nvSpPr>
        <p:spPr bwMode="auto">
          <a:xfrm>
            <a:off x="6553200" y="5029200"/>
            <a:ext cx="777875" cy="338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Comic Sans MS" pitchFamily="66" charset="0"/>
              </a:rPr>
              <a:t>money</a:t>
            </a:r>
          </a:p>
        </p:txBody>
      </p:sp>
      <p:sp>
        <p:nvSpPr>
          <p:cNvPr id="60424" name="AutoShape 9"/>
          <p:cNvSpPr>
            <a:spLocks noChangeArrowheads="1"/>
          </p:cNvSpPr>
          <p:nvPr/>
        </p:nvSpPr>
        <p:spPr bwMode="auto">
          <a:xfrm>
            <a:off x="5791200" y="4648200"/>
            <a:ext cx="609600" cy="4572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5" name="AutoShape 10"/>
          <p:cNvSpPr>
            <a:spLocks noChangeArrowheads="1"/>
          </p:cNvSpPr>
          <p:nvPr/>
        </p:nvSpPr>
        <p:spPr bwMode="auto">
          <a:xfrm>
            <a:off x="3505200" y="4572000"/>
            <a:ext cx="609600" cy="4572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6" name="Rectangle 11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</a:p>
        </p:txBody>
      </p:sp>
      <p:sp>
        <p:nvSpPr>
          <p:cNvPr id="60427" name="Text Box 12"/>
          <p:cNvSpPr txBox="1">
            <a:spLocks noChangeArrowheads="1"/>
          </p:cNvSpPr>
          <p:nvPr/>
        </p:nvSpPr>
        <p:spPr bwMode="auto">
          <a:xfrm>
            <a:off x="3733800" y="4267200"/>
            <a:ext cx="1098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latin typeface="Tahoma" pitchFamily="34" charset="0"/>
              </a:rPr>
              <a:t>display buffer</a:t>
            </a:r>
          </a:p>
        </p:txBody>
      </p:sp>
      <p:sp>
        <p:nvSpPr>
          <p:cNvPr id="60428" name="Text Box 3"/>
          <p:cNvSpPr txBox="1">
            <a:spLocks noChangeArrowheads="1"/>
          </p:cNvSpPr>
          <p:nvPr/>
        </p:nvSpPr>
        <p:spPr bwMode="auto">
          <a:xfrm>
            <a:off x="1905000" y="1752600"/>
            <a:ext cx="6313488" cy="1938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You can combine string literals and numerical data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using the placeholder { .. } to mark the place where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the numerical data should be displayed.</a:t>
            </a:r>
          </a:p>
          <a:p>
            <a:pPr algn="l"/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double money = 12.50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Console.WriteLine( “You owe {0} to me”, money);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53200" y="4648200"/>
            <a:ext cx="835025" cy="4000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12.50</a:t>
            </a:r>
          </a:p>
        </p:txBody>
      </p:sp>
      <p:sp>
        <p:nvSpPr>
          <p:cNvPr id="60430" name="TextBox 14"/>
          <p:cNvSpPr txBox="1">
            <a:spLocks noChangeArrowheads="1"/>
          </p:cNvSpPr>
          <p:nvPr/>
        </p:nvSpPr>
        <p:spPr bwMode="auto">
          <a:xfrm rot="-187338">
            <a:off x="1928813" y="4597400"/>
            <a:ext cx="16478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  <a:latin typeface="Comic Sans MS" pitchFamily="66" charset="0"/>
              </a:rPr>
              <a:t>You owe 12.50 to me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ChangeArrowheads="1"/>
          </p:cNvSpPr>
          <p:nvPr/>
        </p:nvSpPr>
        <p:spPr bwMode="auto">
          <a:xfrm>
            <a:off x="3810000" y="4495800"/>
            <a:ext cx="2133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1443" name="Picture 3" descr="j0230331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810000"/>
            <a:ext cx="30130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4" name="Text Box 5"/>
          <p:cNvSpPr txBox="1">
            <a:spLocks noChangeArrowheads="1"/>
          </p:cNvSpPr>
          <p:nvPr/>
        </p:nvSpPr>
        <p:spPr bwMode="auto">
          <a:xfrm>
            <a:off x="4191000" y="4572000"/>
            <a:ext cx="15144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output buffer</a:t>
            </a:r>
          </a:p>
        </p:txBody>
      </p:sp>
      <p:sp>
        <p:nvSpPr>
          <p:cNvPr id="61445" name="Rectangle 6"/>
          <p:cNvSpPr>
            <a:spLocks noChangeArrowheads="1"/>
          </p:cNvSpPr>
          <p:nvPr/>
        </p:nvSpPr>
        <p:spPr bwMode="auto">
          <a:xfrm>
            <a:off x="3962400" y="4572000"/>
            <a:ext cx="2133600" cy="609600"/>
          </a:xfrm>
          <a:prstGeom prst="rect">
            <a:avLst/>
          </a:prstGeom>
          <a:solidFill>
            <a:srgbClr val="33CCCC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Text Box 7"/>
          <p:cNvSpPr txBox="1">
            <a:spLocks noChangeArrowheads="1"/>
          </p:cNvSpPr>
          <p:nvPr/>
        </p:nvSpPr>
        <p:spPr bwMode="auto">
          <a:xfrm>
            <a:off x="4191000" y="4648200"/>
            <a:ext cx="14732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3399"/>
                </a:solidFill>
                <a:latin typeface="Times New Roman" pitchFamily="18" charset="0"/>
              </a:rPr>
              <a:t>Console.Out</a:t>
            </a:r>
          </a:p>
        </p:txBody>
      </p:sp>
      <p:sp>
        <p:nvSpPr>
          <p:cNvPr id="61447" name="Text Box 8"/>
          <p:cNvSpPr txBox="1">
            <a:spLocks noChangeArrowheads="1"/>
          </p:cNvSpPr>
          <p:nvPr/>
        </p:nvSpPr>
        <p:spPr bwMode="auto">
          <a:xfrm>
            <a:off x="6553200" y="5029200"/>
            <a:ext cx="777875" cy="338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Comic Sans MS" pitchFamily="66" charset="0"/>
              </a:rPr>
              <a:t>money</a:t>
            </a:r>
          </a:p>
        </p:txBody>
      </p:sp>
      <p:sp>
        <p:nvSpPr>
          <p:cNvPr id="61448" name="AutoShape 9"/>
          <p:cNvSpPr>
            <a:spLocks noChangeArrowheads="1"/>
          </p:cNvSpPr>
          <p:nvPr/>
        </p:nvSpPr>
        <p:spPr bwMode="auto">
          <a:xfrm>
            <a:off x="5791200" y="4648200"/>
            <a:ext cx="609600" cy="4572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9" name="AutoShape 10"/>
          <p:cNvSpPr>
            <a:spLocks noChangeArrowheads="1"/>
          </p:cNvSpPr>
          <p:nvPr/>
        </p:nvSpPr>
        <p:spPr bwMode="auto">
          <a:xfrm>
            <a:off x="3505200" y="4572000"/>
            <a:ext cx="609600" cy="4572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0" name="Rectangle 11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</a:p>
        </p:txBody>
      </p:sp>
      <p:sp>
        <p:nvSpPr>
          <p:cNvPr id="61451" name="Text Box 12"/>
          <p:cNvSpPr txBox="1">
            <a:spLocks noChangeArrowheads="1"/>
          </p:cNvSpPr>
          <p:nvPr/>
        </p:nvSpPr>
        <p:spPr bwMode="auto">
          <a:xfrm>
            <a:off x="3733800" y="4267200"/>
            <a:ext cx="1098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latin typeface="Tahoma" pitchFamily="34" charset="0"/>
              </a:rPr>
              <a:t>display buffer</a:t>
            </a:r>
          </a:p>
        </p:txBody>
      </p:sp>
      <p:sp>
        <p:nvSpPr>
          <p:cNvPr id="61452" name="Text Box 3"/>
          <p:cNvSpPr txBox="1">
            <a:spLocks noChangeArrowheads="1"/>
          </p:cNvSpPr>
          <p:nvPr/>
        </p:nvSpPr>
        <p:spPr bwMode="auto">
          <a:xfrm>
            <a:off x="1905000" y="1752600"/>
            <a:ext cx="6129338" cy="1323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You can use a format string to format the output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double money = 12.50</a:t>
            </a:r>
          </a:p>
          <a:p>
            <a:pPr algn="l"/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( “You owe {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0:C}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to me”, money);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53200" y="4648200"/>
            <a:ext cx="835025" cy="4000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12.50</a:t>
            </a:r>
          </a:p>
        </p:txBody>
      </p:sp>
      <p:sp>
        <p:nvSpPr>
          <p:cNvPr id="61454" name="TextBox 14"/>
          <p:cNvSpPr txBox="1">
            <a:spLocks noChangeArrowheads="1"/>
          </p:cNvSpPr>
          <p:nvPr/>
        </p:nvSpPr>
        <p:spPr bwMode="auto">
          <a:xfrm rot="-187338">
            <a:off x="1874838" y="4597400"/>
            <a:ext cx="17557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  <a:latin typeface="Comic Sans MS" pitchFamily="66" charset="0"/>
              </a:rPr>
              <a:t>You owe $12.50 to me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Box 2"/>
          <p:cNvSpPr txBox="1">
            <a:spLocks noChangeArrowheads="1"/>
          </p:cNvSpPr>
          <p:nvPr/>
        </p:nvSpPr>
        <p:spPr bwMode="auto">
          <a:xfrm>
            <a:off x="762000" y="2590800"/>
            <a:ext cx="807304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Formatting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Specifiers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D or d: Display an integer value as a decimal number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F or f: Display a </a:t>
            </a:r>
            <a:r>
              <a:rPr lang="en-US" sz="2000" dirty="0" smtClean="0">
                <a:solidFill>
                  <a:schemeClr val="bg1"/>
                </a:solidFill>
              </a:rPr>
              <a:t>real value - </a:t>
            </a:r>
            <a:r>
              <a:rPr lang="en-US" sz="2000" dirty="0">
                <a:solidFill>
                  <a:schemeClr val="bg1"/>
                </a:solidFill>
              </a:rPr>
              <a:t>default </a:t>
            </a:r>
            <a:r>
              <a:rPr lang="en-US" sz="2000" dirty="0" smtClean="0">
                <a:solidFill>
                  <a:schemeClr val="bg1"/>
                </a:solidFill>
              </a:rPr>
              <a:t>is two digits after the decimal point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C or c: Display a </a:t>
            </a:r>
            <a:r>
              <a:rPr lang="en-US" sz="2000" dirty="0" smtClean="0">
                <a:solidFill>
                  <a:schemeClr val="bg1"/>
                </a:solidFill>
              </a:rPr>
              <a:t>real value as </a:t>
            </a:r>
            <a:r>
              <a:rPr lang="en-US" sz="2000" dirty="0">
                <a:solidFill>
                  <a:schemeClr val="bg1"/>
                </a:solidFill>
              </a:rPr>
              <a:t>currency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Box 2"/>
          <p:cNvSpPr txBox="1">
            <a:spLocks noChangeArrowheads="1"/>
          </p:cNvSpPr>
          <p:nvPr/>
        </p:nvSpPr>
        <p:spPr bwMode="auto">
          <a:xfrm>
            <a:off x="1143000" y="1295400"/>
            <a:ext cx="5792163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latin typeface="Comic Sans MS" pitchFamily="66" charset="0"/>
              </a:rPr>
              <a:t>Formatting Strings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With an integer you can use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 number to </a:t>
            </a:r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indicate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how many digits to display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number = 23;</a:t>
            </a:r>
          </a:p>
          <a:p>
            <a:pPr algn="l"/>
            <a:r>
              <a:rPr lang="en-US" sz="2000" dirty="0" err="1">
                <a:solidFill>
                  <a:schemeClr val="bg1"/>
                </a:solidFill>
              </a:rPr>
              <a:t>Console.WriteLine</a:t>
            </a:r>
            <a:r>
              <a:rPr lang="en-US" sz="2000" dirty="0">
                <a:solidFill>
                  <a:schemeClr val="bg1"/>
                </a:solidFill>
              </a:rPr>
              <a:t>(“The value is {</a:t>
            </a:r>
            <a:r>
              <a:rPr lang="en-US" sz="2000" dirty="0" smtClean="0">
                <a:solidFill>
                  <a:schemeClr val="bg1"/>
                </a:solidFill>
              </a:rPr>
              <a:t>0:D4</a:t>
            </a:r>
            <a:r>
              <a:rPr lang="en-US" sz="2000" dirty="0">
                <a:solidFill>
                  <a:schemeClr val="bg1"/>
                </a:solidFill>
              </a:rPr>
              <a:t>}”, number)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63491" name="Picture 3" descr="j0230331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5525" y="3810000"/>
            <a:ext cx="30130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2" name="TextBox 4"/>
          <p:cNvSpPr txBox="1">
            <a:spLocks noChangeArrowheads="1"/>
          </p:cNvSpPr>
          <p:nvPr/>
        </p:nvSpPr>
        <p:spPr bwMode="auto">
          <a:xfrm>
            <a:off x="1981200" y="4572000"/>
            <a:ext cx="16589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omic Sans MS" pitchFamily="66" charset="0"/>
              </a:rPr>
              <a:t>The value is 0023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Box 2"/>
          <p:cNvSpPr txBox="1">
            <a:spLocks noChangeArrowheads="1"/>
          </p:cNvSpPr>
          <p:nvPr/>
        </p:nvSpPr>
        <p:spPr bwMode="auto">
          <a:xfrm>
            <a:off x="1219200" y="1143000"/>
            <a:ext cx="589456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latin typeface="Comic Sans MS" pitchFamily="66" charset="0"/>
              </a:rPr>
              <a:t>Formatting Strings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With a double you can use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 number to indicate </a:t>
            </a:r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how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many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decimal digits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to display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double number = </a:t>
            </a:r>
            <a:r>
              <a:rPr lang="en-US" sz="2000" dirty="0" smtClean="0">
                <a:solidFill>
                  <a:schemeClr val="bg1"/>
                </a:solidFill>
              </a:rPr>
              <a:t>23.98344;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 err="1">
                <a:solidFill>
                  <a:schemeClr val="bg1"/>
                </a:solidFill>
              </a:rPr>
              <a:t>Console.WriteLine</a:t>
            </a:r>
            <a:r>
              <a:rPr lang="en-US" sz="2000" dirty="0">
                <a:solidFill>
                  <a:schemeClr val="bg1"/>
                </a:solidFill>
              </a:rPr>
              <a:t>(“The value is {</a:t>
            </a:r>
            <a:r>
              <a:rPr lang="en-US" sz="2000" dirty="0" smtClean="0">
                <a:solidFill>
                  <a:schemeClr val="bg1"/>
                </a:solidFill>
              </a:rPr>
              <a:t>0:F3}”, </a:t>
            </a:r>
            <a:r>
              <a:rPr lang="en-US" sz="2000" dirty="0">
                <a:solidFill>
                  <a:schemeClr val="bg1"/>
                </a:solidFill>
              </a:rPr>
              <a:t>number)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64515" name="Picture 3" descr="j0230331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1725" y="3810000"/>
            <a:ext cx="30130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6" name="TextBox 4"/>
          <p:cNvSpPr txBox="1">
            <a:spLocks noChangeArrowheads="1"/>
          </p:cNvSpPr>
          <p:nvPr/>
        </p:nvSpPr>
        <p:spPr bwMode="auto">
          <a:xfrm>
            <a:off x="1927029" y="4572000"/>
            <a:ext cx="18133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mic Sans MS" pitchFamily="66" charset="0"/>
              </a:rPr>
              <a:t>The value is </a:t>
            </a:r>
            <a:r>
              <a:rPr lang="en-US" sz="1400" dirty="0" smtClean="0">
                <a:solidFill>
                  <a:schemeClr val="tx1"/>
                </a:solidFill>
                <a:latin typeface="Comic Sans MS" pitchFamily="66" charset="0"/>
              </a:rPr>
              <a:t>23.983</a:t>
            </a:r>
            <a:endParaRPr lang="en-US" sz="14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Box 2"/>
          <p:cNvSpPr txBox="1">
            <a:spLocks noChangeArrowheads="1"/>
          </p:cNvSpPr>
          <p:nvPr/>
        </p:nvSpPr>
        <p:spPr bwMode="auto">
          <a:xfrm>
            <a:off x="990600" y="1143000"/>
            <a:ext cx="7324441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latin typeface="Comic Sans MS" pitchFamily="66" charset="0"/>
              </a:rPr>
              <a:t>Formatting Strings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You can arrange things on the screen by using numbers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to specify a field width and justify the output in the field.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double number = </a:t>
            </a:r>
            <a:r>
              <a:rPr lang="en-US" sz="2000" dirty="0" smtClean="0">
                <a:solidFill>
                  <a:schemeClr val="bg1"/>
                </a:solidFill>
              </a:rPr>
              <a:t>23.98344;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 err="1">
                <a:solidFill>
                  <a:schemeClr val="bg1"/>
                </a:solidFill>
              </a:rPr>
              <a:t>Console.WriteLine</a:t>
            </a:r>
            <a:r>
              <a:rPr lang="en-US" sz="2000" dirty="0">
                <a:solidFill>
                  <a:schemeClr val="bg1"/>
                </a:solidFill>
              </a:rPr>
              <a:t>(“The value is </a:t>
            </a:r>
            <a:r>
              <a:rPr lang="en-US" sz="2000">
                <a:solidFill>
                  <a:schemeClr val="bg1"/>
                </a:solidFill>
              </a:rPr>
              <a:t>{</a:t>
            </a:r>
            <a:r>
              <a:rPr lang="en-US" sz="2000" smtClean="0">
                <a:solidFill>
                  <a:schemeClr val="bg1"/>
                </a:solidFill>
              </a:rPr>
              <a:t>0, </a:t>
            </a:r>
            <a:r>
              <a:rPr lang="en-US" sz="2000" dirty="0" smtClean="0">
                <a:solidFill>
                  <a:schemeClr val="bg1"/>
                </a:solidFill>
              </a:rPr>
              <a:t>6:F2}”, </a:t>
            </a:r>
            <a:r>
              <a:rPr lang="en-US" sz="2000" dirty="0">
                <a:solidFill>
                  <a:schemeClr val="bg1"/>
                </a:solidFill>
              </a:rPr>
              <a:t>number)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64515" name="Picture 3" descr="j0230331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1725" y="3810000"/>
            <a:ext cx="3470275" cy="289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6" name="TextBox 4"/>
          <p:cNvSpPr txBox="1">
            <a:spLocks noChangeArrowheads="1"/>
          </p:cNvSpPr>
          <p:nvPr/>
        </p:nvSpPr>
        <p:spPr bwMode="auto">
          <a:xfrm>
            <a:off x="2209800" y="4724400"/>
            <a:ext cx="18165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mic Sans MS" pitchFamily="66" charset="0"/>
              </a:rPr>
              <a:t>The value is </a:t>
            </a:r>
            <a:r>
              <a:rPr lang="en-US" sz="1400" dirty="0" smtClean="0">
                <a:solidFill>
                  <a:srgbClr val="00B0F0"/>
                </a:solidFill>
                <a:latin typeface="Comic Sans MS" pitchFamily="66" charset="0"/>
              </a:rPr>
              <a:t>_</a:t>
            </a:r>
            <a:r>
              <a:rPr lang="en-US" sz="1400" dirty="0" smtClean="0">
                <a:solidFill>
                  <a:schemeClr val="tx1"/>
                </a:solidFill>
                <a:latin typeface="Comic Sans MS" pitchFamily="66" charset="0"/>
              </a:rPr>
              <a:t>23.98</a:t>
            </a:r>
            <a:endParaRPr lang="en-US" sz="14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334000" y="3962401"/>
            <a:ext cx="3810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rgbClr val="98BACB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715000" y="3962400"/>
            <a:ext cx="3810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rgbClr val="98BACB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096000" y="3962400"/>
            <a:ext cx="3810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rgbClr val="98BACB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477000" y="3962399"/>
            <a:ext cx="3810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rgbClr val="98BACB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58000" y="3962400"/>
            <a:ext cx="3810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rgbClr val="98BACB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239000" y="3962399"/>
            <a:ext cx="3810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rgbClr val="98BACB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94070" y="3962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2</a:t>
            </a:r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0" y="3962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3</a:t>
            </a:r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53200" y="39624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.</a:t>
            </a:r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8000" y="3962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9</a:t>
            </a:r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9000" y="3962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8</a:t>
            </a:r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7" name="Left Brace 16"/>
          <p:cNvSpPr/>
          <p:nvPr/>
        </p:nvSpPr>
        <p:spPr bwMode="auto">
          <a:xfrm rot="16200000">
            <a:off x="6362703" y="3543300"/>
            <a:ext cx="304800" cy="2209799"/>
          </a:xfrm>
          <a:prstGeom prst="leftBrace">
            <a:avLst>
              <a:gd name="adj1" fmla="val 36905"/>
              <a:gd name="adj2" fmla="val 48651"/>
            </a:avLst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rgbClr val="98BACB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1200" y="4876800"/>
            <a:ext cx="1417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mic Sans MS" pitchFamily="66" charset="0"/>
              </a:rPr>
              <a:t>6 character field</a:t>
            </a:r>
            <a:endParaRPr lang="en-US" sz="12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10002705\Documents\Server Backup\1250php\labs\lab21\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322" y="2514600"/>
            <a:ext cx="22669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07556" y="1143000"/>
            <a:ext cx="66960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Data displayed on a Graphical User Interface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must first be converted to a string. 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6571" y="5181600"/>
            <a:ext cx="7409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That string is then assigned to the Text Property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of the control where you want to see it.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116401"/>
      </p:ext>
    </p:extLst>
  </p:cSld>
  <p:clrMapOvr>
    <a:masterClrMapping/>
  </p:clrMapOvr>
  <p:transition spd="med"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10002705\Documents\Server Backup\1250php\labs\lab21\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630" y="2152650"/>
            <a:ext cx="22669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3693" y="773219"/>
            <a:ext cx="5250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Suppose the name of this </a:t>
            </a:r>
            <a:r>
              <a:rPr lang="en-US" sz="2400" dirty="0" err="1" smtClean="0">
                <a:solidFill>
                  <a:schemeClr val="bg1"/>
                </a:solidFill>
                <a:latin typeface="Comic Sans MS" pitchFamily="66" charset="0"/>
              </a:rPr>
              <a:t>TextBox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control is “</a:t>
            </a:r>
            <a:r>
              <a:rPr lang="en-US" sz="2400" dirty="0" err="1" smtClean="0">
                <a:solidFill>
                  <a:schemeClr val="bg1"/>
                </a:solidFill>
                <a:latin typeface="Comic Sans MS" pitchFamily="66" charset="0"/>
              </a:rPr>
              <a:t>outputTxtBox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”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8563" y="4724624"/>
            <a:ext cx="7241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and we have an integer named sum to show there.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5029200" y="1600200"/>
            <a:ext cx="533400" cy="1378804"/>
          </a:xfrm>
          <a:prstGeom prst="straightConnector1">
            <a:avLst/>
          </a:prstGeom>
          <a:noFill/>
          <a:ln w="476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856809" y="5636566"/>
            <a:ext cx="7404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mic Sans MS" pitchFamily="66" charset="0"/>
              </a:rPr>
              <a:t>outputTxtBox.Text</a:t>
            </a:r>
            <a:r>
              <a:rPr lang="en-US" sz="2400" dirty="0" smtClean="0">
                <a:latin typeface="Comic Sans MS" pitchFamily="66" charset="0"/>
              </a:rPr>
              <a:t> = </a:t>
            </a:r>
            <a:r>
              <a:rPr lang="en-US" sz="2400" dirty="0" err="1" smtClean="0">
                <a:latin typeface="Comic Sans MS" pitchFamily="66" charset="0"/>
              </a:rPr>
              <a:t>String.Format</a:t>
            </a:r>
            <a:r>
              <a:rPr lang="en-US" sz="2400" dirty="0" smtClean="0">
                <a:latin typeface="Comic Sans MS" pitchFamily="66" charset="0"/>
              </a:rPr>
              <a:t>(“{0:d}”, sum); </a:t>
            </a:r>
            <a:endParaRPr lang="en-US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577177"/>
      </p:ext>
    </p:extLst>
  </p:cSld>
  <p:clrMapOvr>
    <a:masterClrMapping/>
  </p:clrMapOvr>
  <p:transition spd="med"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Style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1676400" y="2063750"/>
            <a:ext cx="6393097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When writing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programs,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in any programming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language, it is helpful to use a consistent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style. Good software development organizations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will often dictate that programmers use a specific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style. This makes it easier for everyone to read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the code that is being developed.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Program that do not conform to the style guidelines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for this class will lose points.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1600200" y="4191000"/>
            <a:ext cx="6933308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In order to be able to refer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to the data stored at some 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address in the computer, we give the data at that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address a name.  These names are called </a:t>
            </a:r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</a:rPr>
              <a:t>identifiers.</a:t>
            </a:r>
            <a:endParaRPr lang="en-US" sz="2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cxnSp>
        <p:nvCxnSpPr>
          <p:cNvPr id="6147" name="Straight Connector 3"/>
          <p:cNvCxnSpPr>
            <a:cxnSpLocks noChangeShapeType="1"/>
          </p:cNvCxnSpPr>
          <p:nvPr/>
        </p:nvCxnSpPr>
        <p:spPr bwMode="auto">
          <a:xfrm>
            <a:off x="2362200" y="1830388"/>
            <a:ext cx="3886200" cy="1587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48" name="Straight Connector 5"/>
          <p:cNvCxnSpPr>
            <a:cxnSpLocks noChangeShapeType="1"/>
          </p:cNvCxnSpPr>
          <p:nvPr/>
        </p:nvCxnSpPr>
        <p:spPr bwMode="auto">
          <a:xfrm>
            <a:off x="2362200" y="2135188"/>
            <a:ext cx="3886200" cy="1587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49" name="Straight Connector 6"/>
          <p:cNvCxnSpPr>
            <a:cxnSpLocks noChangeShapeType="1"/>
          </p:cNvCxnSpPr>
          <p:nvPr/>
        </p:nvCxnSpPr>
        <p:spPr bwMode="auto">
          <a:xfrm>
            <a:off x="2362200" y="2438400"/>
            <a:ext cx="3886200" cy="1588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50" name="Straight Connector 7"/>
          <p:cNvCxnSpPr>
            <a:cxnSpLocks noChangeShapeType="1"/>
          </p:cNvCxnSpPr>
          <p:nvPr/>
        </p:nvCxnSpPr>
        <p:spPr bwMode="auto">
          <a:xfrm>
            <a:off x="2362200" y="2743200"/>
            <a:ext cx="3886200" cy="1588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51" name="Straight Connector 8"/>
          <p:cNvCxnSpPr>
            <a:cxnSpLocks noChangeShapeType="1"/>
          </p:cNvCxnSpPr>
          <p:nvPr/>
        </p:nvCxnSpPr>
        <p:spPr bwMode="auto">
          <a:xfrm>
            <a:off x="2362200" y="3048000"/>
            <a:ext cx="3886200" cy="1588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52" name="Straight Connector 9"/>
          <p:cNvCxnSpPr>
            <a:cxnSpLocks noChangeShapeType="1"/>
          </p:cNvCxnSpPr>
          <p:nvPr/>
        </p:nvCxnSpPr>
        <p:spPr bwMode="auto">
          <a:xfrm>
            <a:off x="2362200" y="3352800"/>
            <a:ext cx="3886200" cy="1588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53" name="Straight Connector 11"/>
          <p:cNvCxnSpPr>
            <a:cxnSpLocks noChangeShapeType="1"/>
          </p:cNvCxnSpPr>
          <p:nvPr/>
        </p:nvCxnSpPr>
        <p:spPr bwMode="auto">
          <a:xfrm rot="5400000">
            <a:off x="1638301" y="2630487"/>
            <a:ext cx="1905000" cy="3175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54" name="Straight Connector 12"/>
          <p:cNvCxnSpPr>
            <a:cxnSpLocks noChangeShapeType="1"/>
          </p:cNvCxnSpPr>
          <p:nvPr/>
        </p:nvCxnSpPr>
        <p:spPr bwMode="auto">
          <a:xfrm rot="5400000">
            <a:off x="1942307" y="2629694"/>
            <a:ext cx="1905000" cy="1587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55" name="Straight Connector 13"/>
          <p:cNvCxnSpPr>
            <a:cxnSpLocks noChangeShapeType="1"/>
          </p:cNvCxnSpPr>
          <p:nvPr/>
        </p:nvCxnSpPr>
        <p:spPr bwMode="auto">
          <a:xfrm rot="5400000">
            <a:off x="2247107" y="2629694"/>
            <a:ext cx="1905000" cy="1587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56" name="Straight Connector 14"/>
          <p:cNvCxnSpPr>
            <a:cxnSpLocks noChangeShapeType="1"/>
          </p:cNvCxnSpPr>
          <p:nvPr/>
        </p:nvCxnSpPr>
        <p:spPr bwMode="auto">
          <a:xfrm rot="5400000">
            <a:off x="2551907" y="2629694"/>
            <a:ext cx="1905000" cy="1587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57" name="Straight Connector 15"/>
          <p:cNvCxnSpPr>
            <a:cxnSpLocks noChangeShapeType="1"/>
          </p:cNvCxnSpPr>
          <p:nvPr/>
        </p:nvCxnSpPr>
        <p:spPr bwMode="auto">
          <a:xfrm rot="5400000">
            <a:off x="2858294" y="2631281"/>
            <a:ext cx="1905000" cy="1588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58" name="Straight Connector 16"/>
          <p:cNvCxnSpPr>
            <a:cxnSpLocks noChangeShapeType="1"/>
          </p:cNvCxnSpPr>
          <p:nvPr/>
        </p:nvCxnSpPr>
        <p:spPr bwMode="auto">
          <a:xfrm rot="5400000">
            <a:off x="3161507" y="2629694"/>
            <a:ext cx="1905000" cy="1587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59" name="Straight Connector 17"/>
          <p:cNvCxnSpPr>
            <a:cxnSpLocks noChangeShapeType="1"/>
          </p:cNvCxnSpPr>
          <p:nvPr/>
        </p:nvCxnSpPr>
        <p:spPr bwMode="auto">
          <a:xfrm rot="5400000">
            <a:off x="3466307" y="2629694"/>
            <a:ext cx="1905000" cy="1587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60" name="Straight Connector 18"/>
          <p:cNvCxnSpPr>
            <a:cxnSpLocks noChangeShapeType="1"/>
          </p:cNvCxnSpPr>
          <p:nvPr/>
        </p:nvCxnSpPr>
        <p:spPr bwMode="auto">
          <a:xfrm rot="5400000">
            <a:off x="3771107" y="2629694"/>
            <a:ext cx="1905000" cy="1587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61" name="Straight Connector 19"/>
          <p:cNvCxnSpPr>
            <a:cxnSpLocks noChangeShapeType="1"/>
          </p:cNvCxnSpPr>
          <p:nvPr/>
        </p:nvCxnSpPr>
        <p:spPr bwMode="auto">
          <a:xfrm rot="5400000">
            <a:off x="4077494" y="2631281"/>
            <a:ext cx="1905000" cy="1588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62" name="Straight Connector 20"/>
          <p:cNvCxnSpPr>
            <a:cxnSpLocks noChangeShapeType="1"/>
          </p:cNvCxnSpPr>
          <p:nvPr/>
        </p:nvCxnSpPr>
        <p:spPr bwMode="auto">
          <a:xfrm rot="5400000">
            <a:off x="4380707" y="2629694"/>
            <a:ext cx="1905000" cy="1587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63" name="Straight Connector 21"/>
          <p:cNvCxnSpPr>
            <a:cxnSpLocks noChangeShapeType="1"/>
          </p:cNvCxnSpPr>
          <p:nvPr/>
        </p:nvCxnSpPr>
        <p:spPr bwMode="auto">
          <a:xfrm rot="5400000">
            <a:off x="4685507" y="2629694"/>
            <a:ext cx="1905000" cy="1587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64" name="Straight Connector 22"/>
          <p:cNvCxnSpPr>
            <a:cxnSpLocks noChangeShapeType="1"/>
          </p:cNvCxnSpPr>
          <p:nvPr/>
        </p:nvCxnSpPr>
        <p:spPr bwMode="auto">
          <a:xfrm rot="5400000">
            <a:off x="4990307" y="2629694"/>
            <a:ext cx="1905000" cy="1587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25" name="Oval 24"/>
          <p:cNvSpPr/>
          <p:nvPr/>
        </p:nvSpPr>
        <p:spPr bwMode="auto">
          <a:xfrm>
            <a:off x="4648200" y="2133600"/>
            <a:ext cx="381000" cy="304800"/>
          </a:xfrm>
          <a:prstGeom prst="ellipse">
            <a:avLst/>
          </a:prstGeom>
          <a:gradFill>
            <a:gsLst>
              <a:gs pos="0">
                <a:srgbClr val="6699F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167" name="TextBox 25"/>
          <p:cNvSpPr txBox="1">
            <a:spLocks noChangeArrowheads="1"/>
          </p:cNvSpPr>
          <p:nvPr/>
        </p:nvSpPr>
        <p:spPr bwMode="auto">
          <a:xfrm>
            <a:off x="4648200" y="2130425"/>
            <a:ext cx="3730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omic Sans MS" pitchFamily="66" charset="0"/>
              </a:rPr>
              <a:t>12</a:t>
            </a:r>
          </a:p>
        </p:txBody>
      </p:sp>
      <p:cxnSp>
        <p:nvCxnSpPr>
          <p:cNvPr id="6168" name="Straight Arrow Connector 27"/>
          <p:cNvCxnSpPr>
            <a:cxnSpLocks noChangeShapeType="1"/>
            <a:stCxn id="6169" idx="1"/>
            <a:endCxn id="6167" idx="3"/>
          </p:cNvCxnSpPr>
          <p:nvPr/>
        </p:nvCxnSpPr>
        <p:spPr bwMode="auto">
          <a:xfrm rot="10800000" flipV="1">
            <a:off x="5021264" y="1525489"/>
            <a:ext cx="1025583" cy="758924"/>
          </a:xfrm>
          <a:prstGeom prst="straightConnector1">
            <a:avLst/>
          </a:prstGeom>
          <a:noFill/>
          <a:ln w="31750" algn="ctr">
            <a:solidFill>
              <a:schemeClr val="bg1"/>
            </a:solidFill>
            <a:round/>
            <a:headEnd/>
            <a:tailEnd type="arrow" w="med" len="med"/>
          </a:ln>
        </p:spPr>
      </p:cxnSp>
      <p:sp>
        <p:nvSpPr>
          <p:cNvPr id="6169" name="TextBox 29"/>
          <p:cNvSpPr txBox="1">
            <a:spLocks noChangeArrowheads="1"/>
          </p:cNvSpPr>
          <p:nvPr/>
        </p:nvSpPr>
        <p:spPr bwMode="auto">
          <a:xfrm>
            <a:off x="6046846" y="1371600"/>
            <a:ext cx="24176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omic Sans MS" pitchFamily="66" charset="0"/>
              </a:rPr>
              <a:t>X000054EA</a:t>
            </a:r>
            <a:r>
              <a:rPr lang="en-US" sz="1400" dirty="0">
                <a:latin typeface="Comic Sans MS" pitchFamily="66" charset="0"/>
              </a:rPr>
              <a:t> </a:t>
            </a:r>
            <a:r>
              <a:rPr lang="en-US" sz="1400" dirty="0" smtClean="0">
                <a:latin typeface="Comic Sans MS" pitchFamily="66" charset="0"/>
              </a:rPr>
              <a:t>– hex address</a:t>
            </a:r>
            <a:endParaRPr lang="en-US" sz="14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Style - Identifiers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914400" y="1600200"/>
            <a:ext cx="7468711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Use names that have meaning. Avoid single character, very short, 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or very long names.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1800" b="1" i="1" dirty="0">
                <a:solidFill>
                  <a:schemeClr val="bg1"/>
                </a:solidFill>
              </a:rPr>
              <a:t>Examples:</a:t>
            </a:r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1800" b="1" u="sng" dirty="0">
                <a:solidFill>
                  <a:schemeClr val="bg1"/>
                </a:solidFill>
              </a:rPr>
              <a:t>Meaningful Names</a:t>
            </a:r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1800" b="1" u="sng" dirty="0">
                <a:solidFill>
                  <a:schemeClr val="bg1"/>
                </a:solidFill>
              </a:rPr>
              <a:t>Baffling Names 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			amount				a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			</a:t>
            </a:r>
            <a:r>
              <a:rPr lang="en-US" sz="1800" dirty="0" err="1">
                <a:solidFill>
                  <a:schemeClr val="bg1"/>
                </a:solidFill>
              </a:rPr>
              <a:t>isFinished</a:t>
            </a:r>
            <a:r>
              <a:rPr lang="en-US" sz="1800" dirty="0">
                <a:solidFill>
                  <a:schemeClr val="bg1"/>
                </a:solidFill>
              </a:rPr>
              <a:t>			xl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			</a:t>
            </a:r>
          </a:p>
          <a:p>
            <a:pPr algn="l"/>
            <a:r>
              <a:rPr lang="en-US" sz="1800" b="1" dirty="0">
                <a:solidFill>
                  <a:schemeClr val="bg1"/>
                </a:solidFill>
              </a:rPr>
              <a:t>Constants	</a:t>
            </a:r>
            <a:endParaRPr lang="en-US" sz="1800" dirty="0">
              <a:solidFill>
                <a:schemeClr val="bg1"/>
              </a:solidFill>
            </a:endParaRP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All upper case with words separated by an underscore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			</a:t>
            </a:r>
            <a:r>
              <a:rPr lang="en-US" sz="1800" b="1" i="1" dirty="0">
                <a:solidFill>
                  <a:schemeClr val="bg1"/>
                </a:solidFill>
              </a:rPr>
              <a:t>Example:</a:t>
            </a:r>
            <a:r>
              <a:rPr lang="en-US" sz="1800" dirty="0">
                <a:solidFill>
                  <a:schemeClr val="bg1"/>
                </a:solidFill>
              </a:rPr>
              <a:t>	SIZE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en-US" sz="1800" b="1" dirty="0">
                <a:solidFill>
                  <a:schemeClr val="bg1"/>
                </a:solidFill>
              </a:rPr>
              <a:t>Classes and Method names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Title case (capitalization of the first letter in each word)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			</a:t>
            </a:r>
            <a:r>
              <a:rPr lang="en-US" sz="1800" b="1" i="1" dirty="0">
                <a:solidFill>
                  <a:schemeClr val="bg1"/>
                </a:solidFill>
              </a:rPr>
              <a:t>Example:</a:t>
            </a:r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1800" dirty="0" err="1" smtClean="0">
                <a:solidFill>
                  <a:schemeClr val="bg1"/>
                </a:solidFill>
              </a:rPr>
              <a:t>SimpleCalc</a:t>
            </a:r>
            <a:r>
              <a:rPr lang="en-US" sz="1800" dirty="0" smtClean="0">
                <a:solidFill>
                  <a:schemeClr val="bg1"/>
                </a:solidFill>
              </a:rPr>
              <a:t>( ) 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</a:rPr>
              <a:t>					Data</a:t>
            </a:r>
            <a:endParaRPr lang="en-US" sz="1800" dirty="0">
              <a:solidFill>
                <a:schemeClr val="bg1"/>
              </a:solidFill>
            </a:endParaRPr>
          </a:p>
          <a:p>
            <a:pPr algn="l"/>
            <a:endParaRPr lang="en-US" sz="1800" dirty="0">
              <a:solidFill>
                <a:schemeClr val="bg1"/>
              </a:solidFill>
            </a:endParaRPr>
          </a:p>
          <a:p>
            <a:pPr algn="l"/>
            <a:r>
              <a:rPr lang="en-US" sz="1800" b="1" dirty="0">
                <a:solidFill>
                  <a:schemeClr val="bg1"/>
                </a:solidFill>
              </a:rPr>
              <a:t>Variables</a:t>
            </a:r>
            <a:endParaRPr lang="en-US" sz="1800" dirty="0">
              <a:solidFill>
                <a:schemeClr val="bg1"/>
              </a:solidFill>
            </a:endParaRP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Lower case for the first word and title case for every word thereafter.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			</a:t>
            </a:r>
            <a:r>
              <a:rPr lang="en-US" sz="1800" b="1" i="1" dirty="0">
                <a:solidFill>
                  <a:schemeClr val="bg1"/>
                </a:solidFill>
              </a:rPr>
              <a:t>Example:</a:t>
            </a:r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1800" dirty="0" err="1" smtClean="0">
                <a:solidFill>
                  <a:schemeClr val="bg1"/>
                </a:solidFill>
              </a:rPr>
              <a:t>myAccount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Style - Braces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304800" y="1981200"/>
            <a:ext cx="873187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Many C# language statements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do not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require braces; however, some statements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such as conditionals and loops may or may not require braces and it is good 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programming practice to provide them.  Use braces liberally to visually 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delimit the beginning and end of code blocks.  Including braces now avoids 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the possibility of errors creeping into your code when you add additional 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statements at the last minute.</a:t>
            </a:r>
          </a:p>
          <a:p>
            <a:pPr algn="l"/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Place the opening (left) brace </a:t>
            </a:r>
            <a:r>
              <a:rPr lang="en-US" sz="1800" b="1" dirty="0">
                <a:solidFill>
                  <a:srgbClr val="FFFF00"/>
                </a:solidFill>
                <a:latin typeface="Comic Sans MS" pitchFamily="66" charset="0"/>
              </a:rPr>
              <a:t>{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 so that it lines up with the left 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side of class headers, function headers, conditional statements, 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or repetitive statements.  Place the closing (right) brace </a:t>
            </a:r>
            <a:r>
              <a:rPr lang="en-US" sz="1800" b="1" dirty="0">
                <a:solidFill>
                  <a:srgbClr val="FFFF00"/>
                </a:solidFill>
                <a:latin typeface="Comic Sans MS" pitchFamily="66" charset="0"/>
              </a:rPr>
              <a:t>}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in the 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same column as the opening brace.  Always enter braces in 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opening/closing pairs to avoid forgetting to add one or the other 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or both.  For braces that span more than three to five lines, 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comment the ending brace to indicate its nature (e.g., </a:t>
            </a:r>
            <a:r>
              <a:rPr lang="en-US" sz="1800" dirty="0">
                <a:solidFill>
                  <a:srgbClr val="FFFF00"/>
                </a:solidFill>
                <a:latin typeface="Comic Sans MS" pitchFamily="66" charset="0"/>
              </a:rPr>
              <a:t>//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end if ).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716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Indentation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889125" y="3065463"/>
            <a:ext cx="56673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As you moved from block to block, indent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at least three spaces. Indentation makes code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much more readable.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Example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990600" y="1905000"/>
            <a:ext cx="7853432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void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reviewCode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( )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   if (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meetsGuidelines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)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   {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       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(““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Proceed to the next assignment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”);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   }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   else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  {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      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(“Rework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your documentation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”); 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   } // end if/else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}  // end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reviewCode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( )     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Comic Sans MS" pitchFamily="66" charset="0"/>
              </a:rPr>
              <a:t>Your Own Code Declaration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676400" y="2514600"/>
            <a:ext cx="60118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Every source code file must contain the following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declaration.  Code that does not contain this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declaration will not be graded!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752600" y="3886200"/>
            <a:ext cx="6018213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i="1" dirty="0">
                <a:solidFill>
                  <a:srgbClr val="FFFF00"/>
                </a:solidFill>
                <a:latin typeface="Times New Roman" pitchFamily="18" charset="0"/>
              </a:rPr>
              <a:t>"I declare that the following source code was written </a:t>
            </a:r>
          </a:p>
          <a:p>
            <a:pPr algn="l"/>
            <a:r>
              <a:rPr lang="en-US" sz="2000" i="1" dirty="0">
                <a:solidFill>
                  <a:srgbClr val="FFFF00"/>
                </a:solidFill>
                <a:latin typeface="Times New Roman" pitchFamily="18" charset="0"/>
              </a:rPr>
              <a:t>solely by me. I understand that copying any source code, </a:t>
            </a:r>
          </a:p>
          <a:p>
            <a:pPr algn="l"/>
            <a:r>
              <a:rPr lang="en-US" sz="2000" i="1" dirty="0">
                <a:solidFill>
                  <a:srgbClr val="FFFF00"/>
                </a:solidFill>
                <a:latin typeface="Times New Roman" pitchFamily="18" charset="0"/>
              </a:rPr>
              <a:t>in whole or in part, constitutes cheating, and that I will </a:t>
            </a:r>
          </a:p>
          <a:p>
            <a:pPr algn="l"/>
            <a:r>
              <a:rPr lang="en-US" sz="2000" i="1" dirty="0">
                <a:solidFill>
                  <a:srgbClr val="FFFF00"/>
                </a:solidFill>
                <a:latin typeface="Times New Roman" pitchFamily="18" charset="0"/>
              </a:rPr>
              <a:t>receive a zero on this project if I am found in violation </a:t>
            </a:r>
          </a:p>
          <a:p>
            <a:pPr algn="l"/>
            <a:r>
              <a:rPr lang="en-US" sz="2000" i="1" dirty="0">
                <a:solidFill>
                  <a:srgbClr val="FFFF00"/>
                </a:solidFill>
                <a:latin typeface="Times New Roman" pitchFamily="18" charset="0"/>
              </a:rPr>
              <a:t>of this policy.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066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Magic Numbers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990600" y="2209800"/>
            <a:ext cx="7437438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 magic number is any numeric literal other than </a:t>
            </a:r>
            <a:r>
              <a:rPr lang="en-US" sz="2000" dirty="0">
                <a:solidFill>
                  <a:srgbClr val="FFFF00"/>
                </a:solidFill>
                <a:latin typeface="Comic Sans MS" pitchFamily="66" charset="0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, </a:t>
            </a:r>
            <a:r>
              <a:rPr lang="en-US" sz="2000" dirty="0">
                <a:solidFill>
                  <a:srgbClr val="FFFF00"/>
                </a:solidFill>
                <a:latin typeface="Comic Sans MS" pitchFamily="66" charset="0"/>
              </a:rPr>
              <a:t>0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, or </a:t>
            </a:r>
            <a:r>
              <a:rPr lang="en-US" sz="2000" dirty="0">
                <a:solidFill>
                  <a:srgbClr val="FFFF00"/>
                </a:solidFill>
                <a:latin typeface="Comic Sans MS" pitchFamily="66" charset="0"/>
              </a:rPr>
              <a:t>–1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used in your program. However if  1, 0 and –1 are used to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represent something other than the integers 1, 0, or –1 they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will be considered magic numbers.  Unfortunately, most code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you will see in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C#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books or programming books in general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will include magic numbers because it’s easier to code in the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short run.  In the long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run,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six months from today, you will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be clueless as to what the number means.  Therefore, </a:t>
            </a:r>
          </a:p>
          <a:p>
            <a:pPr algn="l"/>
            <a:r>
              <a:rPr lang="en-US" sz="2000" b="1" i="1" dirty="0">
                <a:solidFill>
                  <a:srgbClr val="FFFF00"/>
                </a:solidFill>
                <a:latin typeface="Comic Sans MS" pitchFamily="66" charset="0"/>
              </a:rPr>
              <a:t>DON’T USE MAGIC NUMBERS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in your assignments.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7594" y="1066800"/>
            <a:ext cx="77724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Comments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219200" y="2514600"/>
            <a:ext cx="693491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Keep in mind that every program that you submit should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contain comments that describe how the program works.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More on this later …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6250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4"/>
          <p:cNvSpPr txBox="1">
            <a:spLocks noChangeArrowheads="1"/>
          </p:cNvSpPr>
          <p:nvPr/>
        </p:nvSpPr>
        <p:spPr bwMode="auto">
          <a:xfrm>
            <a:off x="1524000" y="1676400"/>
            <a:ext cx="63182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Comic Sans MS" pitchFamily="66" charset="0"/>
              </a:rPr>
              <a:t>Where are variables stored?</a:t>
            </a:r>
          </a:p>
        </p:txBody>
      </p:sp>
      <p:sp>
        <p:nvSpPr>
          <p:cNvPr id="251909" name="Text Box 5"/>
          <p:cNvSpPr txBox="1">
            <a:spLocks noChangeArrowheads="1"/>
          </p:cNvSpPr>
          <p:nvPr/>
        </p:nvSpPr>
        <p:spPr bwMode="auto">
          <a:xfrm>
            <a:off x="1447800" y="2895600"/>
            <a:ext cx="6649577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If a variable is declared inside of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the curly brackets,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that define a method, then that variable is said to be </a:t>
            </a:r>
          </a:p>
          <a:p>
            <a:pPr algn="l"/>
            <a:r>
              <a:rPr lang="en-US" sz="2000" dirty="0">
                <a:solidFill>
                  <a:srgbClr val="FFFF00"/>
                </a:solidFill>
                <a:latin typeface="Comic Sans MS" pitchFamily="66" charset="0"/>
              </a:rPr>
              <a:t>local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to the method.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Only the code in the method can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see a local variable. It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is stored </a:t>
            </a:r>
            <a:r>
              <a:rPr lang="en-US" sz="2000" b="1" dirty="0">
                <a:solidFill>
                  <a:schemeClr val="bg1"/>
                </a:solidFill>
                <a:latin typeface="Comic Sans MS" pitchFamily="66" charset="0"/>
              </a:rPr>
              <a:t>on the </a:t>
            </a:r>
            <a:r>
              <a:rPr lang="en-US" sz="2000" b="1" dirty="0">
                <a:solidFill>
                  <a:srgbClr val="FFFF00"/>
                </a:solidFill>
                <a:latin typeface="Comic Sans MS" pitchFamily="66" charset="0"/>
              </a:rPr>
              <a:t>stack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251910" name="Text Box 6"/>
          <p:cNvSpPr txBox="1">
            <a:spLocks noChangeArrowheads="1"/>
          </p:cNvSpPr>
          <p:nvPr/>
        </p:nvSpPr>
        <p:spPr bwMode="auto">
          <a:xfrm>
            <a:off x="1447800" y="4343400"/>
            <a:ext cx="6781023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If a variable is declared outside of the curly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brackets,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that define a method, then that variable is said to be a</a:t>
            </a:r>
          </a:p>
          <a:p>
            <a:pPr algn="l"/>
            <a:r>
              <a:rPr lang="en-US" sz="2000" dirty="0">
                <a:solidFill>
                  <a:srgbClr val="FFFF00"/>
                </a:solidFill>
                <a:latin typeface="Comic Sans MS" pitchFamily="66" charset="0"/>
              </a:rPr>
              <a:t>class </a:t>
            </a:r>
            <a:r>
              <a:rPr lang="en-US" sz="2000" dirty="0" smtClean="0">
                <a:solidFill>
                  <a:srgbClr val="FFFF00"/>
                </a:solidFill>
                <a:latin typeface="Comic Sans MS" pitchFamily="66" charset="0"/>
              </a:rPr>
              <a:t>level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variable.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It is stored </a:t>
            </a:r>
            <a:r>
              <a:rPr lang="en-US" sz="2000" b="1" dirty="0">
                <a:solidFill>
                  <a:schemeClr val="bg1"/>
                </a:solidFill>
                <a:latin typeface="Comic Sans MS" pitchFamily="66" charset="0"/>
              </a:rPr>
              <a:t>in the </a:t>
            </a:r>
            <a:r>
              <a:rPr lang="en-US" sz="2000" b="1" dirty="0">
                <a:solidFill>
                  <a:srgbClr val="FFFF00"/>
                </a:solidFill>
                <a:latin typeface="Comic Sans MS" pitchFamily="66" charset="0"/>
              </a:rPr>
              <a:t>data segment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. </a:t>
            </a:r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It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is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available to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any method in the program.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19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19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9" grpId="0"/>
      <p:bldP spid="251910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Box 1"/>
          <p:cNvSpPr txBox="1">
            <a:spLocks noChangeArrowheads="1"/>
          </p:cNvSpPr>
          <p:nvPr/>
        </p:nvSpPr>
        <p:spPr bwMode="auto">
          <a:xfrm>
            <a:off x="2209800" y="1447800"/>
            <a:ext cx="3709988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using System;</a:t>
            </a:r>
          </a:p>
          <a:p>
            <a:pPr algn="l"/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Class Program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   const double PI = 3.14149;</a:t>
            </a:r>
          </a:p>
          <a:p>
            <a:pPr algn="l"/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   static void Main( )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   {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        double radius;</a:t>
            </a:r>
          </a:p>
          <a:p>
            <a:pPr algn="l"/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        . . .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   }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}</a:t>
            </a:r>
          </a:p>
          <a:p>
            <a:pPr algn="l"/>
            <a:endParaRPr lang="en-US" sz="200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73731" name="Right Brace 2"/>
          <p:cNvSpPr>
            <a:spLocks/>
          </p:cNvSpPr>
          <p:nvPr/>
        </p:nvSpPr>
        <p:spPr bwMode="auto">
          <a:xfrm>
            <a:off x="4800600" y="3810000"/>
            <a:ext cx="152400" cy="769938"/>
          </a:xfrm>
          <a:prstGeom prst="rightBrace">
            <a:avLst>
              <a:gd name="adj1" fmla="val 8350"/>
              <a:gd name="adj2" fmla="val 50000"/>
            </a:avLst>
          </a:prstGeom>
          <a:noFill/>
          <a:ln w="25400" algn="ctr">
            <a:solidFill>
              <a:srgbClr val="FFC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3732" name="TextBox 3"/>
          <p:cNvSpPr txBox="1">
            <a:spLocks noChangeArrowheads="1"/>
          </p:cNvSpPr>
          <p:nvPr/>
        </p:nvSpPr>
        <p:spPr bwMode="auto">
          <a:xfrm>
            <a:off x="5334000" y="3624263"/>
            <a:ext cx="20970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C000"/>
                </a:solidFill>
                <a:latin typeface="Comic Sans MS" pitchFamily="66" charset="0"/>
              </a:rPr>
              <a:t>Declared inside of</a:t>
            </a:r>
          </a:p>
          <a:p>
            <a:r>
              <a:rPr lang="en-US" sz="1600">
                <a:solidFill>
                  <a:srgbClr val="FFC000"/>
                </a:solidFill>
                <a:latin typeface="Comic Sans MS" pitchFamily="66" charset="0"/>
              </a:rPr>
              <a:t>curly braces – stack</a:t>
            </a:r>
          </a:p>
        </p:txBody>
      </p:sp>
      <p:sp>
        <p:nvSpPr>
          <p:cNvPr id="73733" name="TextBox 4"/>
          <p:cNvSpPr txBox="1">
            <a:spLocks noChangeArrowheads="1"/>
          </p:cNvSpPr>
          <p:nvPr/>
        </p:nvSpPr>
        <p:spPr bwMode="auto">
          <a:xfrm>
            <a:off x="5257800" y="4386263"/>
            <a:ext cx="22955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C000"/>
                </a:solidFill>
                <a:latin typeface="Comic Sans MS" pitchFamily="66" charset="0"/>
              </a:rPr>
              <a:t>This is a local variable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Box 1"/>
          <p:cNvSpPr txBox="1">
            <a:spLocks noChangeArrowheads="1"/>
          </p:cNvSpPr>
          <p:nvPr/>
        </p:nvSpPr>
        <p:spPr bwMode="auto">
          <a:xfrm>
            <a:off x="2209800" y="1447800"/>
            <a:ext cx="3709988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using System;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Class Program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const double PI = 3.14149;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static void Main( )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{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   double radius;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     . . .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     }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}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74755" name="Right Brace 2"/>
          <p:cNvSpPr>
            <a:spLocks/>
          </p:cNvSpPr>
          <p:nvPr/>
        </p:nvSpPr>
        <p:spPr bwMode="auto">
          <a:xfrm>
            <a:off x="5880100" y="2514600"/>
            <a:ext cx="152400" cy="769938"/>
          </a:xfrm>
          <a:prstGeom prst="rightBrace">
            <a:avLst>
              <a:gd name="adj1" fmla="val 8350"/>
              <a:gd name="adj2" fmla="val 50000"/>
            </a:avLst>
          </a:prstGeom>
          <a:noFill/>
          <a:ln w="25400" algn="ctr">
            <a:solidFill>
              <a:srgbClr val="FFC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4756" name="TextBox 3"/>
          <p:cNvSpPr txBox="1">
            <a:spLocks noChangeArrowheads="1"/>
          </p:cNvSpPr>
          <p:nvPr/>
        </p:nvSpPr>
        <p:spPr bwMode="auto">
          <a:xfrm>
            <a:off x="6108700" y="2514600"/>
            <a:ext cx="28829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Declared outside of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any method – data segment </a:t>
            </a:r>
          </a:p>
        </p:txBody>
      </p:sp>
      <p:sp>
        <p:nvSpPr>
          <p:cNvPr id="74757" name="TextBox 4"/>
          <p:cNvSpPr txBox="1">
            <a:spLocks noChangeArrowheads="1"/>
          </p:cNvSpPr>
          <p:nvPr/>
        </p:nvSpPr>
        <p:spPr bwMode="auto">
          <a:xfrm>
            <a:off x="6231023" y="3276600"/>
            <a:ext cx="291297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 smtClean="0">
                <a:solidFill>
                  <a:srgbClr val="FFC000"/>
                </a:solidFill>
                <a:latin typeface="Comic Sans MS" pitchFamily="66" charset="0"/>
              </a:rPr>
              <a:t>It </a:t>
            </a:r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is a global </a:t>
            </a:r>
            <a:r>
              <a:rPr lang="en-US" sz="1600" dirty="0" smtClean="0">
                <a:solidFill>
                  <a:srgbClr val="FFC000"/>
                </a:solidFill>
                <a:latin typeface="Comic Sans MS" pitchFamily="66" charset="0"/>
              </a:rPr>
              <a:t>variable.</a:t>
            </a:r>
          </a:p>
          <a:p>
            <a:pPr algn="l"/>
            <a:r>
              <a:rPr lang="en-US" sz="1600" dirty="0" smtClean="0">
                <a:solidFill>
                  <a:srgbClr val="FFC000"/>
                </a:solidFill>
                <a:latin typeface="Comic Sans MS" pitchFamily="66" charset="0"/>
              </a:rPr>
              <a:t>It is available to any method</a:t>
            </a:r>
          </a:p>
          <a:p>
            <a:pPr algn="l"/>
            <a:r>
              <a:rPr lang="en-US" sz="1600" dirty="0" smtClean="0">
                <a:solidFill>
                  <a:srgbClr val="FFC000"/>
                </a:solidFill>
                <a:latin typeface="Comic Sans MS" pitchFamily="66" charset="0"/>
              </a:rPr>
              <a:t>in the class Program.</a:t>
            </a:r>
            <a:endParaRPr lang="en-US" sz="1600" dirty="0">
              <a:solidFill>
                <a:srgbClr val="FFC000"/>
              </a:solidFill>
              <a:latin typeface="Comic Sans MS" pitchFamily="66" charset="0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096000" y="4267200"/>
            <a:ext cx="28273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This is a class level variable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Radial">
  <a:themeElements>
    <a:clrScheme name="Blue Radial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Blue 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98BACB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98BACB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ue Radial 1">
        <a:dk1>
          <a:srgbClr val="00458A"/>
        </a:dk1>
        <a:lt1>
          <a:srgbClr val="D7D6AE"/>
        </a:lt1>
        <a:dk2>
          <a:srgbClr val="000066"/>
        </a:dk2>
        <a:lt2>
          <a:srgbClr val="006666"/>
        </a:lt2>
        <a:accent1>
          <a:srgbClr val="007A77"/>
        </a:accent1>
        <a:accent2>
          <a:srgbClr val="005856"/>
        </a:accent2>
        <a:accent3>
          <a:srgbClr val="AAAAB8"/>
        </a:accent3>
        <a:accent4>
          <a:srgbClr val="B7B794"/>
        </a:accent4>
        <a:accent5>
          <a:srgbClr val="AABEBD"/>
        </a:accent5>
        <a:accent6>
          <a:srgbClr val="004F4D"/>
        </a:accent6>
        <a:hlink>
          <a:srgbClr val="A8A884"/>
        </a:hlink>
        <a:folHlink>
          <a:srgbClr val="867E5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Radial 2">
        <a:dk1>
          <a:srgbClr val="000066"/>
        </a:dk1>
        <a:lt1>
          <a:srgbClr val="FFFFFF"/>
        </a:lt1>
        <a:dk2>
          <a:srgbClr val="660066"/>
        </a:dk2>
        <a:lt2>
          <a:srgbClr val="FFFFCC"/>
        </a:lt2>
        <a:accent1>
          <a:srgbClr val="666699"/>
        </a:accent1>
        <a:accent2>
          <a:srgbClr val="000099"/>
        </a:accent2>
        <a:accent3>
          <a:srgbClr val="FFFFFF"/>
        </a:accent3>
        <a:accent4>
          <a:srgbClr val="000056"/>
        </a:accent4>
        <a:accent5>
          <a:srgbClr val="B8B8CA"/>
        </a:accent5>
        <a:accent6>
          <a:srgbClr val="00008A"/>
        </a:accent6>
        <a:hlink>
          <a:srgbClr val="006666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Radial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37373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Radial 4">
        <a:dk1>
          <a:srgbClr val="003300"/>
        </a:dk1>
        <a:lt1>
          <a:srgbClr val="DBD0B9"/>
        </a:lt1>
        <a:dk2>
          <a:srgbClr val="09472B"/>
        </a:dk2>
        <a:lt2>
          <a:srgbClr val="A38955"/>
        </a:lt2>
        <a:accent1>
          <a:srgbClr val="B8A378"/>
        </a:accent1>
        <a:accent2>
          <a:srgbClr val="8E774A"/>
        </a:accent2>
        <a:accent3>
          <a:srgbClr val="AAB1AC"/>
        </a:accent3>
        <a:accent4>
          <a:srgbClr val="BBB19E"/>
        </a:accent4>
        <a:accent5>
          <a:srgbClr val="D8CEBE"/>
        </a:accent5>
        <a:accent6>
          <a:srgbClr val="806B42"/>
        </a:accent6>
        <a:hlink>
          <a:srgbClr val="A7A743"/>
        </a:hlink>
        <a:folHlink>
          <a:srgbClr val="9197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Radial 5">
        <a:dk1>
          <a:srgbClr val="5F5F5F"/>
        </a:dk1>
        <a:lt1>
          <a:srgbClr val="DDDDDD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808080"/>
        </a:accent2>
        <a:accent3>
          <a:srgbClr val="AAAAAA"/>
        </a:accent3>
        <a:accent4>
          <a:srgbClr val="BDBDBD"/>
        </a:accent4>
        <a:accent5>
          <a:srgbClr val="D5D5D5"/>
        </a:accent5>
        <a:accent6>
          <a:srgbClr val="737373"/>
        </a:accent6>
        <a:hlink>
          <a:srgbClr val="B2B2B2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Radial</Template>
  <TotalTime>1911</TotalTime>
  <Words>4806</Words>
  <Application>Microsoft Office PowerPoint</Application>
  <PresentationFormat>On-screen Show (4:3)</PresentationFormat>
  <Paragraphs>975</Paragraphs>
  <Slides>109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0" baseType="lpstr">
      <vt:lpstr>Blue Radial</vt:lpstr>
      <vt:lpstr>Programs and Data</vt:lpstr>
      <vt:lpstr>Topics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Identifiers</vt:lpstr>
      <vt:lpstr>PowerPoint Presentation</vt:lpstr>
      <vt:lpstr>PowerPoint Presentation</vt:lpstr>
      <vt:lpstr>PowerPoint Presentation</vt:lpstr>
      <vt:lpstr>PowerPoint Presentation</vt:lpstr>
      <vt:lpstr>Keywords</vt:lpstr>
      <vt:lpstr>PowerPoint Presentation</vt:lpstr>
      <vt:lpstr>PowerPoint Presentation</vt:lpstr>
      <vt:lpstr>PowerPoint Presentation</vt:lpstr>
      <vt:lpstr>PowerPoint Presentation</vt:lpstr>
      <vt:lpstr>Number Systems</vt:lpstr>
      <vt:lpstr>Decimal: Base 10</vt:lpstr>
      <vt:lpstr>Binary: Base 2</vt:lpstr>
      <vt:lpstr>Binary: Base 2</vt:lpstr>
      <vt:lpstr>Hexadecimal: Base 16</vt:lpstr>
      <vt:lpstr>Hexadecimal: Base 16</vt:lpstr>
      <vt:lpstr>Hexadecimal: Base 16</vt:lpstr>
      <vt:lpstr>Equivalent Values</vt:lpstr>
      <vt:lpstr>Hexadecimal: Base 16</vt:lpstr>
      <vt:lpstr>Simple Data</vt:lpstr>
      <vt:lpstr>Simple Numeric Data Types</vt:lpstr>
      <vt:lpstr>Integer Numbers</vt:lpstr>
      <vt:lpstr>PowerPoint Presentation</vt:lpstr>
      <vt:lpstr>Real Numbers</vt:lpstr>
      <vt:lpstr>PowerPoint Presentation</vt:lpstr>
      <vt:lpstr>Character Data</vt:lpstr>
      <vt:lpstr>PowerPoint Presentation</vt:lpstr>
      <vt:lpstr>Character Representation</vt:lpstr>
      <vt:lpstr>Characters</vt:lpstr>
      <vt:lpstr>Control Characters</vt:lpstr>
      <vt:lpstr>Boolean Data</vt:lpstr>
      <vt:lpstr>Variables and Constants</vt:lpstr>
      <vt:lpstr>Declarations</vt:lpstr>
      <vt:lpstr>PowerPoint Presentation</vt:lpstr>
      <vt:lpstr>PowerPoint Presentation</vt:lpstr>
      <vt:lpstr>Integer Representation</vt:lpstr>
      <vt:lpstr>Floating Point Representation</vt:lpstr>
      <vt:lpstr>Computer Instructions</vt:lpstr>
      <vt:lpstr>Machine Language</vt:lpstr>
      <vt:lpstr>Summary</vt:lpstr>
      <vt:lpstr>Declaring a Variable</vt:lpstr>
      <vt:lpstr>PowerPoint Presentation</vt:lpstr>
      <vt:lpstr>Declaring a Variable</vt:lpstr>
      <vt:lpstr>Declaring a Variable</vt:lpstr>
      <vt:lpstr>Declaring a Constant</vt:lpstr>
      <vt:lpstr>Assignment</vt:lpstr>
      <vt:lpstr>Assignment Compatibility</vt:lpstr>
      <vt:lpstr>Assignment Compatibility</vt:lpstr>
      <vt:lpstr>PowerPoint Presentation</vt:lpstr>
      <vt:lpstr>Un-initialized Data</vt:lpstr>
      <vt:lpstr>Initializing Data</vt:lpstr>
      <vt:lpstr>Literal Data</vt:lpstr>
      <vt:lpstr>PowerPoint Presentation</vt:lpstr>
      <vt:lpstr>PowerPoint Presentation</vt:lpstr>
      <vt:lpstr>PowerPoint Presentation</vt:lpstr>
      <vt:lpstr>PowerPoint Presentation</vt:lpstr>
      <vt:lpstr>Classes</vt:lpstr>
      <vt:lpstr>PowerPoint Presentation</vt:lpstr>
      <vt:lpstr>Some Convenient Classes</vt:lpstr>
      <vt:lpstr>PowerPoint Presentation</vt:lpstr>
      <vt:lpstr>PowerPoint Presentation</vt:lpstr>
      <vt:lpstr>PowerPoint Presentation</vt:lpstr>
      <vt:lpstr>Some Convenient Classes</vt:lpstr>
      <vt:lpstr>PowerPoint Presentation</vt:lpstr>
      <vt:lpstr>Console.ReadLine( )</vt:lpstr>
      <vt:lpstr>PowerPoint Presentation</vt:lpstr>
      <vt:lpstr>PowerPoint Presentation</vt:lpstr>
      <vt:lpstr>PowerPoint Presentation</vt:lpstr>
      <vt:lpstr>Console.WriteLine</vt:lpstr>
      <vt:lpstr>Console.WriteLine</vt:lpstr>
      <vt:lpstr>Console.WriteLine</vt:lpstr>
      <vt:lpstr>Console.WriteLine</vt:lpstr>
      <vt:lpstr>Console.WriteLine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Style</vt:lpstr>
      <vt:lpstr>Style - Identifiers</vt:lpstr>
      <vt:lpstr>Style - Braces</vt:lpstr>
      <vt:lpstr>Indentation</vt:lpstr>
      <vt:lpstr>Example</vt:lpstr>
      <vt:lpstr>Your Own Code Declaration</vt:lpstr>
      <vt:lpstr>Magic Numbers</vt:lpstr>
      <vt:lpstr>Comments</vt:lpstr>
      <vt:lpstr>PowerPoint Presentation</vt:lpstr>
      <vt:lpstr>PowerPoint Presentation</vt:lpstr>
      <vt:lpstr>PowerPoint Presentation</vt:lpstr>
      <vt:lpstr>Practice</vt:lpstr>
      <vt:lpstr>Practice</vt:lpstr>
      <vt:lpstr>PowerPoint Presentation</vt:lpstr>
      <vt:lpstr>PowerPoint Presentation</vt:lpstr>
      <vt:lpstr>Practice</vt:lpstr>
      <vt:lpstr>Practice</vt:lpstr>
      <vt:lpstr>Practice</vt:lpstr>
      <vt:lpstr>Practice</vt:lpstr>
      <vt:lpstr>Practice</vt:lpstr>
      <vt:lpstr>Practice</vt:lpstr>
    </vt:vector>
  </TitlesOfParts>
  <Company>UVSC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Primitive Data</dc:title>
  <dc:subject>CS 1400</dc:subject>
  <dc:creator>Roger deBry</dc:creator>
  <cp:lastModifiedBy>Roger Debry</cp:lastModifiedBy>
  <cp:revision>133</cp:revision>
  <dcterms:created xsi:type="dcterms:W3CDTF">2002-01-03T14:10:43Z</dcterms:created>
  <dcterms:modified xsi:type="dcterms:W3CDTF">2013-09-03T17:06:24Z</dcterms:modified>
</cp:coreProperties>
</file>