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9" r:id="rId2"/>
    <p:sldId id="260" r:id="rId3"/>
    <p:sldId id="341" r:id="rId4"/>
    <p:sldId id="342" r:id="rId5"/>
    <p:sldId id="343" r:id="rId6"/>
    <p:sldId id="344" r:id="rId7"/>
    <p:sldId id="262" r:id="rId8"/>
    <p:sldId id="345" r:id="rId9"/>
    <p:sldId id="350" r:id="rId10"/>
    <p:sldId id="349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351" r:id="rId22"/>
    <p:sldId id="352" r:id="rId23"/>
    <p:sldId id="273" r:id="rId24"/>
    <p:sldId id="274" r:id="rId25"/>
    <p:sldId id="326" r:id="rId26"/>
    <p:sldId id="276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335" r:id="rId37"/>
    <p:sldId id="336" r:id="rId38"/>
    <p:sldId id="287" r:id="rId39"/>
    <p:sldId id="288" r:id="rId40"/>
    <p:sldId id="289" r:id="rId41"/>
    <p:sldId id="327" r:id="rId42"/>
    <p:sldId id="298" r:id="rId43"/>
    <p:sldId id="337" r:id="rId44"/>
    <p:sldId id="338" r:id="rId45"/>
    <p:sldId id="290" r:id="rId46"/>
    <p:sldId id="291" r:id="rId47"/>
    <p:sldId id="292" r:id="rId48"/>
    <p:sldId id="339" r:id="rId49"/>
    <p:sldId id="293" r:id="rId50"/>
    <p:sldId id="294" r:id="rId51"/>
    <p:sldId id="295" r:id="rId52"/>
    <p:sldId id="340" r:id="rId53"/>
    <p:sldId id="296" r:id="rId54"/>
    <p:sldId id="297" r:id="rId55"/>
    <p:sldId id="300" r:id="rId56"/>
    <p:sldId id="299" r:id="rId57"/>
    <p:sldId id="307" r:id="rId58"/>
    <p:sldId id="308" r:id="rId59"/>
    <p:sldId id="309" r:id="rId60"/>
    <p:sldId id="329" r:id="rId61"/>
    <p:sldId id="310" r:id="rId62"/>
    <p:sldId id="311" r:id="rId63"/>
    <p:sldId id="313" r:id="rId64"/>
    <p:sldId id="312" r:id="rId65"/>
    <p:sldId id="314" r:id="rId66"/>
    <p:sldId id="315" r:id="rId67"/>
    <p:sldId id="316" r:id="rId68"/>
    <p:sldId id="317" r:id="rId69"/>
    <p:sldId id="302" r:id="rId70"/>
    <p:sldId id="303" r:id="rId71"/>
    <p:sldId id="304" r:id="rId72"/>
    <p:sldId id="305" r:id="rId73"/>
    <p:sldId id="306" r:id="rId74"/>
    <p:sldId id="318" r:id="rId75"/>
    <p:sldId id="319" r:id="rId76"/>
    <p:sldId id="324" r:id="rId77"/>
    <p:sldId id="325" r:id="rId78"/>
    <p:sldId id="323" r:id="rId79"/>
    <p:sldId id="328" r:id="rId80"/>
    <p:sldId id="330" r:id="rId81"/>
    <p:sldId id="331" r:id="rId82"/>
    <p:sldId id="332" r:id="rId83"/>
    <p:sldId id="333" r:id="rId84"/>
    <p:sldId id="334" r:id="rId8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339933"/>
    <a:srgbClr val="99CCFF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9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7758113" y="1463675"/>
            <a:ext cx="16902113" cy="10795000"/>
            <a:chOff x="-4887" y="922"/>
            <a:chExt cx="10647" cy="6800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4887" y="922"/>
              <a:ext cx="8474" cy="68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24979 w 43200"/>
                <a:gd name="T3" fmla="*/ 26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31" y="-1"/>
                    <a:pt x="23861" y="88"/>
                    <a:pt x="24979" y="265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31" y="-1"/>
                    <a:pt x="23861" y="88"/>
                    <a:pt x="24979" y="26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0" y="2085975"/>
            <a:ext cx="5638800" cy="1038225"/>
          </a:xfrm>
        </p:spPr>
        <p:txBody>
          <a:bodyPr lIns="92075" rIns="92075"/>
          <a:lstStyle>
            <a:lvl1pPr marL="0" indent="0">
              <a:lnSpc>
                <a:spcPct val="70000"/>
              </a:lnSpc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365875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>
                <a:latin typeface="+mn-lt"/>
              </a:defRPr>
            </a:lvl2pPr>
          </a:lstStyle>
          <a:p>
            <a:pPr lvl="1">
              <a:defRPr/>
            </a:pPr>
            <a:fld id="{D605641E-686D-4152-A647-A7FFE4440166}" type="slidenum">
              <a:rPr lang="en-US"/>
              <a:pPr lvl="1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DE45DC9-3D52-46FE-A638-51D599E14EA9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609600"/>
            <a:ext cx="5908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DBBE596-7267-436F-80E1-D8288532D492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CA2FD6D-545B-4B31-8867-742EC079233A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76367BE-CE1D-458F-8AE4-949879ADA06F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E0261-5EBC-4995-910E-B8F0FD52D416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EDD76CB-BEE6-418F-B577-95EE1A9B9C25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194D0CF-BAE9-4B7C-9035-0A2606112BD2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0A1E1A8-07E0-466E-B798-A58D2F3C519D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D0E00C0-1BBE-43D0-975F-9EBA85D8B5C1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2513E71-5C3B-4043-890E-71F1CCFC33D5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609600"/>
            <a:ext cx="808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15188" y="64420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2625" y="6365875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0" rIns="92075" bIns="0" numCol="1" anchor="b" anchorCtr="0" compatLnSpc="1">
            <a:prstTxWarp prst="textNoShape">
              <a:avLst/>
            </a:prstTxWarp>
          </a:bodyPr>
          <a:lstStyle>
            <a:lvl2pPr lvl="1" algn="r">
              <a:defRPr sz="1400">
                <a:latin typeface="+mj-lt"/>
              </a:defRPr>
            </a:lvl2pPr>
          </a:lstStyle>
          <a:p>
            <a:pPr lvl="1">
              <a:defRPr/>
            </a:pPr>
            <a:fld id="{B99B9EED-2EA5-4ACF-8716-66FC18727692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sdn.com/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2779541" y="3047999"/>
            <a:ext cx="3515706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Program Design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982663" y="5386388"/>
          <a:ext cx="66833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CorelDRAW" r:id="rId3" imgW="815400" imgH="664200" progId="CorelDraw.Graphic.12">
                  <p:embed/>
                </p:oleObj>
              </mc:Choice>
              <mc:Fallback>
                <p:oleObj name="CorelDRAW" r:id="rId3" imgW="815400" imgH="664200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5386388"/>
                        <a:ext cx="668337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2436813" y="622300"/>
            <a:ext cx="4362092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To  move to the new location,</a:t>
            </a:r>
          </a:p>
          <a:p>
            <a:r>
              <a:rPr lang="en-US" sz="2400" dirty="0" smtClean="0">
                <a:latin typeface="Comic Sans MS" pitchFamily="66" charset="0"/>
              </a:rPr>
              <a:t>We </a:t>
            </a:r>
            <a:r>
              <a:rPr lang="en-US" sz="2400" dirty="0">
                <a:latin typeface="Comic Sans MS" pitchFamily="66" charset="0"/>
              </a:rPr>
              <a:t>could run ahead 5 spaces</a:t>
            </a:r>
          </a:p>
        </p:txBody>
      </p:sp>
      <p:sp>
        <p:nvSpPr>
          <p:cNvPr id="2052" name="Line 8"/>
          <p:cNvSpPr>
            <a:spLocks noChangeShapeType="1"/>
          </p:cNvSpPr>
          <p:nvPr/>
        </p:nvSpPr>
        <p:spPr bwMode="auto">
          <a:xfrm>
            <a:off x="903288" y="1571625"/>
            <a:ext cx="733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3" name="Line 9"/>
          <p:cNvSpPr>
            <a:spLocks noChangeShapeType="1"/>
          </p:cNvSpPr>
          <p:nvPr/>
        </p:nvSpPr>
        <p:spPr bwMode="auto">
          <a:xfrm>
            <a:off x="893763" y="2465388"/>
            <a:ext cx="733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4" name="Line 10"/>
          <p:cNvSpPr>
            <a:spLocks noChangeShapeType="1"/>
          </p:cNvSpPr>
          <p:nvPr/>
        </p:nvSpPr>
        <p:spPr bwMode="auto">
          <a:xfrm>
            <a:off x="882650" y="3422650"/>
            <a:ext cx="733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5" name="Line 11"/>
          <p:cNvSpPr>
            <a:spLocks noChangeShapeType="1"/>
          </p:cNvSpPr>
          <p:nvPr/>
        </p:nvSpPr>
        <p:spPr bwMode="auto">
          <a:xfrm>
            <a:off x="873125" y="4337050"/>
            <a:ext cx="733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6" name="Line 12"/>
          <p:cNvSpPr>
            <a:spLocks noChangeShapeType="1"/>
          </p:cNvSpPr>
          <p:nvPr/>
        </p:nvSpPr>
        <p:spPr bwMode="auto">
          <a:xfrm>
            <a:off x="863600" y="5230813"/>
            <a:ext cx="733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7" name="Line 13"/>
          <p:cNvSpPr>
            <a:spLocks noChangeShapeType="1"/>
          </p:cNvSpPr>
          <p:nvPr/>
        </p:nvSpPr>
        <p:spPr bwMode="auto">
          <a:xfrm>
            <a:off x="852488" y="6188075"/>
            <a:ext cx="7369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8" name="Line 14"/>
          <p:cNvSpPr>
            <a:spLocks noChangeShapeType="1"/>
          </p:cNvSpPr>
          <p:nvPr/>
        </p:nvSpPr>
        <p:spPr bwMode="auto">
          <a:xfrm>
            <a:off x="8229600" y="1560513"/>
            <a:ext cx="0" cy="4614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9" name="Line 15"/>
          <p:cNvSpPr>
            <a:spLocks noChangeShapeType="1"/>
          </p:cNvSpPr>
          <p:nvPr/>
        </p:nvSpPr>
        <p:spPr bwMode="auto">
          <a:xfrm>
            <a:off x="7326313" y="1581150"/>
            <a:ext cx="0" cy="461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60" name="Line 16"/>
          <p:cNvSpPr>
            <a:spLocks noChangeShapeType="1"/>
          </p:cNvSpPr>
          <p:nvPr/>
        </p:nvSpPr>
        <p:spPr bwMode="auto">
          <a:xfrm>
            <a:off x="6400800" y="1571625"/>
            <a:ext cx="0" cy="461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61" name="Line 17"/>
          <p:cNvSpPr>
            <a:spLocks noChangeShapeType="1"/>
          </p:cNvSpPr>
          <p:nvPr/>
        </p:nvSpPr>
        <p:spPr bwMode="auto">
          <a:xfrm>
            <a:off x="5486400" y="1581150"/>
            <a:ext cx="0" cy="461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62" name="Line 18"/>
          <p:cNvSpPr>
            <a:spLocks noChangeShapeType="1"/>
          </p:cNvSpPr>
          <p:nvPr/>
        </p:nvSpPr>
        <p:spPr bwMode="auto">
          <a:xfrm>
            <a:off x="4560888" y="1560513"/>
            <a:ext cx="0" cy="4614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63" name="Line 19"/>
          <p:cNvSpPr>
            <a:spLocks noChangeShapeType="1"/>
          </p:cNvSpPr>
          <p:nvPr/>
        </p:nvSpPr>
        <p:spPr bwMode="auto">
          <a:xfrm>
            <a:off x="3657600" y="1571625"/>
            <a:ext cx="0" cy="461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64" name="Line 20"/>
          <p:cNvSpPr>
            <a:spLocks noChangeShapeType="1"/>
          </p:cNvSpPr>
          <p:nvPr/>
        </p:nvSpPr>
        <p:spPr bwMode="auto">
          <a:xfrm>
            <a:off x="2722563" y="1562100"/>
            <a:ext cx="0" cy="461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65" name="Line 21"/>
          <p:cNvSpPr>
            <a:spLocks noChangeShapeType="1"/>
          </p:cNvSpPr>
          <p:nvPr/>
        </p:nvSpPr>
        <p:spPr bwMode="auto">
          <a:xfrm>
            <a:off x="1819275" y="1604963"/>
            <a:ext cx="0" cy="4614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66" name="Line 22"/>
          <p:cNvSpPr>
            <a:spLocks noChangeShapeType="1"/>
          </p:cNvSpPr>
          <p:nvPr/>
        </p:nvSpPr>
        <p:spPr bwMode="auto">
          <a:xfrm>
            <a:off x="884238" y="1562100"/>
            <a:ext cx="0" cy="461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67" name="Rectangle 23"/>
          <p:cNvSpPr>
            <a:spLocks noChangeArrowheads="1"/>
          </p:cNvSpPr>
          <p:nvPr/>
        </p:nvSpPr>
        <p:spPr bwMode="auto">
          <a:xfrm>
            <a:off x="5518150" y="2495550"/>
            <a:ext cx="839788" cy="86042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rgbClr val="5E4776"/>
              </a:gs>
            </a:gsLst>
            <a:path path="shape">
              <a:fillToRect l="50000" t="50000" r="50000" b="50000"/>
            </a:path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2488" y="6258921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69994" y="2725707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(5,3)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1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54106E-7 L 0.50695 -0.00162 " pathEditMode="relative" ptsTypes="AA">
                                      <p:cBhvr>
                                        <p:cTn id="6" dur="20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44713" y="696913"/>
            <a:ext cx="576262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Then turn 90  and move ahead 3 spaces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903288" y="1571625"/>
            <a:ext cx="733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893763" y="2465388"/>
            <a:ext cx="733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882650" y="3422650"/>
            <a:ext cx="733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73125" y="4337050"/>
            <a:ext cx="733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863600" y="5230813"/>
            <a:ext cx="733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852488" y="6188075"/>
            <a:ext cx="7369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8229600" y="1560513"/>
            <a:ext cx="0" cy="4614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7326313" y="1581150"/>
            <a:ext cx="0" cy="461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6400800" y="1571625"/>
            <a:ext cx="0" cy="461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5486400" y="1581150"/>
            <a:ext cx="0" cy="461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4560888" y="1560513"/>
            <a:ext cx="0" cy="4614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3657600" y="1571625"/>
            <a:ext cx="0" cy="461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722563" y="1562100"/>
            <a:ext cx="0" cy="461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1819275" y="1604963"/>
            <a:ext cx="0" cy="4614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884238" y="1562100"/>
            <a:ext cx="0" cy="461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5518150" y="2495550"/>
            <a:ext cx="839788" cy="86042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rgbClr val="5E4776"/>
              </a:gs>
            </a:gsLst>
            <a:path path="shape">
              <a:fillToRect l="50000" t="50000" r="50000" b="50000"/>
            </a:path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1092" name="Object 20"/>
          <p:cNvGraphicFramePr>
            <a:graphicFrameLocks noChangeAspect="1"/>
          </p:cNvGraphicFramePr>
          <p:nvPr/>
        </p:nvGraphicFramePr>
        <p:xfrm>
          <a:off x="5586413" y="5291138"/>
          <a:ext cx="66198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CorelDRAW" r:id="rId3" imgW="664200" imgH="814320" progId="CorelDraw.Graphic.12">
                  <p:embed/>
                </p:oleObj>
              </mc:Choice>
              <mc:Fallback>
                <p:oleObj name="CorelDRAW" r:id="rId3" imgW="664200" imgH="814320" progId="CorelDraw.Graphic.1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3" y="5291138"/>
                        <a:ext cx="661987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Text Box 21"/>
          <p:cNvSpPr txBox="1">
            <a:spLocks noChangeArrowheads="1"/>
          </p:cNvSpPr>
          <p:nvPr/>
        </p:nvSpPr>
        <p:spPr bwMode="auto">
          <a:xfrm>
            <a:off x="3995738" y="600075"/>
            <a:ext cx="3222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5492" y="5528604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69994" y="2725707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(5,3)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1.8737E-7 L -5.27778E-6 -0.40597 " pathEditMode="relative" ptsTypes="AA">
                                      <p:cBhvr>
                                        <p:cTn id="6" dur="2000" fill="hold"/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2" name="Object 2"/>
          <p:cNvGraphicFramePr>
            <a:graphicFrameLocks noChangeAspect="1"/>
          </p:cNvGraphicFramePr>
          <p:nvPr/>
        </p:nvGraphicFramePr>
        <p:xfrm>
          <a:off x="982663" y="5386388"/>
          <a:ext cx="66833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CorelDRAW" r:id="rId3" imgW="815400" imgH="664200" progId="CorelDraw.Graphic.12">
                  <p:embed/>
                </p:oleObj>
              </mc:Choice>
              <mc:Fallback>
                <p:oleObj name="CorelDRAW" r:id="rId3" imgW="815400" imgH="664200" progId="CorelDraw.Graphic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5386388"/>
                        <a:ext cx="668337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2436813" y="622300"/>
            <a:ext cx="401161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But it would be faster to …</a:t>
            </a:r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903288" y="1571625"/>
            <a:ext cx="733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>
            <a:off x="893763" y="2465388"/>
            <a:ext cx="733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882650" y="3422650"/>
            <a:ext cx="733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873125" y="4337050"/>
            <a:ext cx="733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863600" y="5230813"/>
            <a:ext cx="733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6" name="Line 9"/>
          <p:cNvSpPr>
            <a:spLocks noChangeShapeType="1"/>
          </p:cNvSpPr>
          <p:nvPr/>
        </p:nvSpPr>
        <p:spPr bwMode="auto">
          <a:xfrm>
            <a:off x="852488" y="6188075"/>
            <a:ext cx="7369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7" name="Line 10"/>
          <p:cNvSpPr>
            <a:spLocks noChangeShapeType="1"/>
          </p:cNvSpPr>
          <p:nvPr/>
        </p:nvSpPr>
        <p:spPr bwMode="auto">
          <a:xfrm>
            <a:off x="8229600" y="1560513"/>
            <a:ext cx="0" cy="4614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8" name="Line 11"/>
          <p:cNvSpPr>
            <a:spLocks noChangeShapeType="1"/>
          </p:cNvSpPr>
          <p:nvPr/>
        </p:nvSpPr>
        <p:spPr bwMode="auto">
          <a:xfrm>
            <a:off x="7326313" y="1581150"/>
            <a:ext cx="0" cy="461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9" name="Line 12"/>
          <p:cNvSpPr>
            <a:spLocks noChangeShapeType="1"/>
          </p:cNvSpPr>
          <p:nvPr/>
        </p:nvSpPr>
        <p:spPr bwMode="auto">
          <a:xfrm>
            <a:off x="6400800" y="1571625"/>
            <a:ext cx="0" cy="461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10" name="Line 13"/>
          <p:cNvSpPr>
            <a:spLocks noChangeShapeType="1"/>
          </p:cNvSpPr>
          <p:nvPr/>
        </p:nvSpPr>
        <p:spPr bwMode="auto">
          <a:xfrm>
            <a:off x="5486400" y="1581150"/>
            <a:ext cx="0" cy="461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11" name="Line 14"/>
          <p:cNvSpPr>
            <a:spLocks noChangeShapeType="1"/>
          </p:cNvSpPr>
          <p:nvPr/>
        </p:nvSpPr>
        <p:spPr bwMode="auto">
          <a:xfrm>
            <a:off x="4560888" y="1560513"/>
            <a:ext cx="0" cy="4614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12" name="Line 15"/>
          <p:cNvSpPr>
            <a:spLocks noChangeShapeType="1"/>
          </p:cNvSpPr>
          <p:nvPr/>
        </p:nvSpPr>
        <p:spPr bwMode="auto">
          <a:xfrm>
            <a:off x="3657600" y="1571625"/>
            <a:ext cx="0" cy="461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13" name="Line 16"/>
          <p:cNvSpPr>
            <a:spLocks noChangeShapeType="1"/>
          </p:cNvSpPr>
          <p:nvPr/>
        </p:nvSpPr>
        <p:spPr bwMode="auto">
          <a:xfrm>
            <a:off x="2722563" y="1562100"/>
            <a:ext cx="0" cy="461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14" name="Line 17"/>
          <p:cNvSpPr>
            <a:spLocks noChangeShapeType="1"/>
          </p:cNvSpPr>
          <p:nvPr/>
        </p:nvSpPr>
        <p:spPr bwMode="auto">
          <a:xfrm>
            <a:off x="1819275" y="1604963"/>
            <a:ext cx="0" cy="4614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15" name="Line 18"/>
          <p:cNvSpPr>
            <a:spLocks noChangeShapeType="1"/>
          </p:cNvSpPr>
          <p:nvPr/>
        </p:nvSpPr>
        <p:spPr bwMode="auto">
          <a:xfrm>
            <a:off x="884238" y="1562100"/>
            <a:ext cx="0" cy="461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16" name="Rectangle 19"/>
          <p:cNvSpPr>
            <a:spLocks noChangeArrowheads="1"/>
          </p:cNvSpPr>
          <p:nvPr/>
        </p:nvSpPr>
        <p:spPr bwMode="auto">
          <a:xfrm>
            <a:off x="5518150" y="2495550"/>
            <a:ext cx="839788" cy="86042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rgbClr val="5E4776"/>
              </a:gs>
            </a:gsLst>
            <a:path path="shape">
              <a:fillToRect l="50000" t="50000" r="50000" b="50000"/>
            </a:path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40" name="Object 20"/>
          <p:cNvGraphicFramePr>
            <a:graphicFrameLocks noChangeAspect="1"/>
          </p:cNvGraphicFramePr>
          <p:nvPr/>
        </p:nvGraphicFramePr>
        <p:xfrm>
          <a:off x="903288" y="5249863"/>
          <a:ext cx="865187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CorelDRAW" r:id="rId5" imgW="869040" imgH="833760" progId="CorelDraw.Graphic.12">
                  <p:embed/>
                </p:oleObj>
              </mc:Choice>
              <mc:Fallback>
                <p:oleObj name="CorelDRAW" r:id="rId5" imgW="869040" imgH="833760" progId="CorelDraw.Graphic.1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5249863"/>
                        <a:ext cx="865187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6 -5.65811E-6 L 0.49756 -0.39187 " pathEditMode="relative" ptsTypes="AA">
                                      <p:cBhvr>
                                        <p:cTn id="12" dur="20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2716213" y="2671763"/>
            <a:ext cx="4224337" cy="1006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To make this move, we need to</a:t>
            </a:r>
          </a:p>
          <a:p>
            <a:r>
              <a:rPr lang="en-US" dirty="0">
                <a:latin typeface="Comic Sans MS" pitchFamily="66" charset="0"/>
              </a:rPr>
              <a:t>*  Calculate how much to turn, and</a:t>
            </a:r>
          </a:p>
          <a:p>
            <a:r>
              <a:rPr lang="en-US" dirty="0">
                <a:latin typeface="Comic Sans MS" pitchFamily="66" charset="0"/>
              </a:rPr>
              <a:t>*  Calculate how far to move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982663" y="5386388"/>
          <a:ext cx="66833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CorelDRAW" r:id="rId3" imgW="815400" imgH="664200" progId="CorelDraw.Graphic.12">
                  <p:embed/>
                </p:oleObj>
              </mc:Choice>
              <mc:Fallback>
                <p:oleObj name="CorelDRAW" r:id="rId3" imgW="815400" imgH="664200" progId="CorelDraw.Graphic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5386388"/>
                        <a:ext cx="668337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716213" y="709613"/>
            <a:ext cx="382111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Looks like a right triangle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903288" y="1571625"/>
            <a:ext cx="733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893763" y="2465388"/>
            <a:ext cx="733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882650" y="3422650"/>
            <a:ext cx="733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873125" y="4337050"/>
            <a:ext cx="733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863600" y="5230813"/>
            <a:ext cx="733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852488" y="6188075"/>
            <a:ext cx="7369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8229600" y="1560513"/>
            <a:ext cx="0" cy="4614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7326313" y="1581150"/>
            <a:ext cx="0" cy="461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6400800" y="1571625"/>
            <a:ext cx="0" cy="461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5486400" y="1581150"/>
            <a:ext cx="0" cy="461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4560888" y="1560513"/>
            <a:ext cx="0" cy="4614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3657600" y="1571625"/>
            <a:ext cx="0" cy="461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2722563" y="1562100"/>
            <a:ext cx="0" cy="461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1819275" y="1604963"/>
            <a:ext cx="0" cy="4614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884238" y="1562100"/>
            <a:ext cx="0" cy="461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5518150" y="2495550"/>
            <a:ext cx="839788" cy="86042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rgbClr val="5E4776"/>
              </a:gs>
            </a:gsLst>
            <a:path path="shape">
              <a:fillToRect l="50000" t="50000" r="50000" b="50000"/>
            </a:path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Line 21"/>
          <p:cNvSpPr>
            <a:spLocks noChangeShapeType="1"/>
          </p:cNvSpPr>
          <p:nvPr/>
        </p:nvSpPr>
        <p:spPr bwMode="auto">
          <a:xfrm>
            <a:off x="1323975" y="5668963"/>
            <a:ext cx="4646613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41" name="Line 23"/>
          <p:cNvSpPr>
            <a:spLocks noChangeShapeType="1"/>
          </p:cNvSpPr>
          <p:nvPr/>
        </p:nvSpPr>
        <p:spPr bwMode="auto">
          <a:xfrm flipV="1">
            <a:off x="5970588" y="2914650"/>
            <a:ext cx="0" cy="27432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42" name="Line 24"/>
          <p:cNvSpPr>
            <a:spLocks noChangeShapeType="1"/>
          </p:cNvSpPr>
          <p:nvPr/>
        </p:nvSpPr>
        <p:spPr bwMode="auto">
          <a:xfrm flipH="1">
            <a:off x="1355725" y="2905125"/>
            <a:ext cx="4603750" cy="2720975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43" name="Text Box 25"/>
          <p:cNvSpPr txBox="1">
            <a:spLocks noChangeArrowheads="1"/>
          </p:cNvSpPr>
          <p:nvPr/>
        </p:nvSpPr>
        <p:spPr bwMode="auto">
          <a:xfrm rot="-1835002">
            <a:off x="2308225" y="3692525"/>
            <a:ext cx="320198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The path we want to take</a:t>
            </a:r>
          </a:p>
        </p:txBody>
      </p:sp>
      <p:sp>
        <p:nvSpPr>
          <p:cNvPr id="5144" name="Text Box 26"/>
          <p:cNvSpPr txBox="1">
            <a:spLocks noChangeArrowheads="1"/>
          </p:cNvSpPr>
          <p:nvPr/>
        </p:nvSpPr>
        <p:spPr bwMode="auto">
          <a:xfrm>
            <a:off x="1006475" y="6221413"/>
            <a:ext cx="461963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145" name="Text Box 27"/>
          <p:cNvSpPr txBox="1">
            <a:spLocks noChangeArrowheads="1"/>
          </p:cNvSpPr>
          <p:nvPr/>
        </p:nvSpPr>
        <p:spPr bwMode="auto">
          <a:xfrm>
            <a:off x="2070100" y="6221413"/>
            <a:ext cx="322263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146" name="Text Box 28"/>
          <p:cNvSpPr txBox="1">
            <a:spLocks noChangeArrowheads="1"/>
          </p:cNvSpPr>
          <p:nvPr/>
        </p:nvSpPr>
        <p:spPr bwMode="auto">
          <a:xfrm>
            <a:off x="2962275" y="6221413"/>
            <a:ext cx="322263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147" name="Text Box 29"/>
          <p:cNvSpPr txBox="1">
            <a:spLocks noChangeArrowheads="1"/>
          </p:cNvSpPr>
          <p:nvPr/>
        </p:nvSpPr>
        <p:spPr bwMode="auto">
          <a:xfrm>
            <a:off x="3833813" y="6221413"/>
            <a:ext cx="3222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148" name="Text Box 30"/>
          <p:cNvSpPr txBox="1">
            <a:spLocks noChangeArrowheads="1"/>
          </p:cNvSpPr>
          <p:nvPr/>
        </p:nvSpPr>
        <p:spPr bwMode="auto">
          <a:xfrm>
            <a:off x="4759325" y="6221413"/>
            <a:ext cx="322263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149" name="Text Box 31"/>
          <p:cNvSpPr txBox="1">
            <a:spLocks noChangeArrowheads="1"/>
          </p:cNvSpPr>
          <p:nvPr/>
        </p:nvSpPr>
        <p:spPr bwMode="auto">
          <a:xfrm>
            <a:off x="5641975" y="6221413"/>
            <a:ext cx="322263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150" name="Text Box 32"/>
          <p:cNvSpPr txBox="1">
            <a:spLocks noChangeArrowheads="1"/>
          </p:cNvSpPr>
          <p:nvPr/>
        </p:nvSpPr>
        <p:spPr bwMode="auto">
          <a:xfrm>
            <a:off x="296863" y="5543550"/>
            <a:ext cx="3222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151" name="Text Box 33"/>
          <p:cNvSpPr txBox="1">
            <a:spLocks noChangeArrowheads="1"/>
          </p:cNvSpPr>
          <p:nvPr/>
        </p:nvSpPr>
        <p:spPr bwMode="auto">
          <a:xfrm>
            <a:off x="296863" y="4586288"/>
            <a:ext cx="3222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152" name="Text Box 34"/>
          <p:cNvSpPr txBox="1">
            <a:spLocks noChangeArrowheads="1"/>
          </p:cNvSpPr>
          <p:nvPr/>
        </p:nvSpPr>
        <p:spPr bwMode="auto">
          <a:xfrm>
            <a:off x="296863" y="3629025"/>
            <a:ext cx="3222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153" name="Text Box 35"/>
          <p:cNvSpPr txBox="1">
            <a:spLocks noChangeArrowheads="1"/>
          </p:cNvSpPr>
          <p:nvPr/>
        </p:nvSpPr>
        <p:spPr bwMode="auto">
          <a:xfrm>
            <a:off x="296863" y="2767013"/>
            <a:ext cx="3222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0"/>
          <p:cNvSpPr>
            <a:spLocks noChangeShapeType="1"/>
          </p:cNvSpPr>
          <p:nvPr/>
        </p:nvSpPr>
        <p:spPr bwMode="auto">
          <a:xfrm>
            <a:off x="1323975" y="5668963"/>
            <a:ext cx="4646613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67" name="Line 21"/>
          <p:cNvSpPr>
            <a:spLocks noChangeShapeType="1"/>
          </p:cNvSpPr>
          <p:nvPr/>
        </p:nvSpPr>
        <p:spPr bwMode="auto">
          <a:xfrm flipV="1">
            <a:off x="5970588" y="2914650"/>
            <a:ext cx="0" cy="27432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68" name="Line 22"/>
          <p:cNvSpPr>
            <a:spLocks noChangeShapeType="1"/>
          </p:cNvSpPr>
          <p:nvPr/>
        </p:nvSpPr>
        <p:spPr bwMode="auto">
          <a:xfrm flipH="1">
            <a:off x="1355725" y="2905125"/>
            <a:ext cx="4603750" cy="2720975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69" name="Text Box 23"/>
          <p:cNvSpPr txBox="1">
            <a:spLocks noChangeArrowheads="1"/>
          </p:cNvSpPr>
          <p:nvPr/>
        </p:nvSpPr>
        <p:spPr bwMode="auto">
          <a:xfrm rot="-1835002">
            <a:off x="2308225" y="3692525"/>
            <a:ext cx="320198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The path we want to take</a:t>
            </a:r>
          </a:p>
        </p:txBody>
      </p:sp>
      <p:sp>
        <p:nvSpPr>
          <p:cNvPr id="11270" name="Text Box 29"/>
          <p:cNvSpPr txBox="1">
            <a:spLocks noChangeArrowheads="1"/>
          </p:cNvSpPr>
          <p:nvPr/>
        </p:nvSpPr>
        <p:spPr bwMode="auto">
          <a:xfrm>
            <a:off x="3598863" y="5727700"/>
            <a:ext cx="3222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271" name="AutoShape 34"/>
          <p:cNvSpPr>
            <a:spLocks noChangeArrowheads="1"/>
          </p:cNvSpPr>
          <p:nvPr/>
        </p:nvSpPr>
        <p:spPr bwMode="auto">
          <a:xfrm rot="-5400000">
            <a:off x="2193926" y="5175250"/>
            <a:ext cx="495300" cy="257175"/>
          </a:xfrm>
          <a:prstGeom prst="curvedUpArrow">
            <a:avLst>
              <a:gd name="adj1" fmla="val 38519"/>
              <a:gd name="adj2" fmla="val 77037"/>
              <a:gd name="adj3" fmla="val 33333"/>
            </a:avLst>
          </a:prstGeom>
          <a:solidFill>
            <a:schemeClr val="tx2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2" name="Text Box 35"/>
          <p:cNvSpPr txBox="1">
            <a:spLocks noChangeArrowheads="1"/>
          </p:cNvSpPr>
          <p:nvPr/>
        </p:nvSpPr>
        <p:spPr bwMode="auto">
          <a:xfrm>
            <a:off x="1628775" y="1787525"/>
            <a:ext cx="6716713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How do we find the angle that we must turn the robot?</a:t>
            </a:r>
          </a:p>
        </p:txBody>
      </p:sp>
      <p:sp>
        <p:nvSpPr>
          <p:cNvPr id="11273" name="Text Box 36"/>
          <p:cNvSpPr txBox="1">
            <a:spLocks noChangeArrowheads="1"/>
          </p:cNvSpPr>
          <p:nvPr/>
        </p:nvSpPr>
        <p:spPr bwMode="auto">
          <a:xfrm>
            <a:off x="6040438" y="4154488"/>
            <a:ext cx="3222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1323975" y="5668963"/>
            <a:ext cx="4646613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 flipV="1">
            <a:off x="5970588" y="2914650"/>
            <a:ext cx="0" cy="27432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H="1">
            <a:off x="1355725" y="2905125"/>
            <a:ext cx="4603750" cy="2720975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 rot="-1835002">
            <a:off x="3540125" y="3692525"/>
            <a:ext cx="3175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598863" y="5727700"/>
            <a:ext cx="3222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 rot="-5400000">
            <a:off x="2193926" y="5175250"/>
            <a:ext cx="495300" cy="257175"/>
          </a:xfrm>
          <a:prstGeom prst="curvedUpArrow">
            <a:avLst>
              <a:gd name="adj1" fmla="val 38519"/>
              <a:gd name="adj2" fmla="val 77037"/>
              <a:gd name="adj3" fmla="val 33333"/>
            </a:avLst>
          </a:prstGeom>
          <a:solidFill>
            <a:schemeClr val="tx2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6040438" y="4154488"/>
            <a:ext cx="3222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1736725" y="1541463"/>
            <a:ext cx="6213560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We know the length of the side opposite the angle</a:t>
            </a:r>
          </a:p>
          <a:p>
            <a:r>
              <a:rPr lang="en-US" dirty="0">
                <a:latin typeface="Comic Sans MS" pitchFamily="66" charset="0"/>
              </a:rPr>
              <a:t>and the length of the side adjacent to the </a:t>
            </a:r>
            <a:r>
              <a:rPr lang="en-US" dirty="0" smtClean="0">
                <a:latin typeface="Comic Sans MS" pitchFamily="66" charset="0"/>
              </a:rPr>
              <a:t>angle.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2640013" y="5054600"/>
            <a:ext cx="325437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latin typeface="Georgia" pitchFamily="18" charset="0"/>
              </a:rPr>
              <a:t>θ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534150" y="3138488"/>
            <a:ext cx="2105025" cy="798512"/>
            <a:chOff x="4271" y="2031"/>
            <a:chExt cx="1326" cy="503"/>
          </a:xfrm>
        </p:grpSpPr>
        <p:sp>
          <p:nvSpPr>
            <p:cNvPr id="12309" name="Text Box 12"/>
            <p:cNvSpPr txBox="1">
              <a:spLocks noChangeArrowheads="1"/>
            </p:cNvSpPr>
            <p:nvPr/>
          </p:nvSpPr>
          <p:spPr bwMode="auto">
            <a:xfrm>
              <a:off x="4271" y="2143"/>
              <a:ext cx="62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tan </a:t>
              </a:r>
              <a:r>
                <a:rPr lang="el-GR">
                  <a:latin typeface="Georgia" pitchFamily="18" charset="0"/>
                </a:rPr>
                <a:t>θ</a:t>
              </a:r>
              <a:r>
                <a:rPr lang="en-US">
                  <a:latin typeface="Georgia" pitchFamily="18" charset="0"/>
                </a:rPr>
                <a:t> =</a:t>
              </a:r>
              <a:endParaRPr lang="el-GR">
                <a:latin typeface="Georgia" pitchFamily="18" charset="0"/>
              </a:endParaRPr>
            </a:p>
          </p:txBody>
        </p:sp>
        <p:sp>
          <p:nvSpPr>
            <p:cNvPr id="12310" name="Line 13"/>
            <p:cNvSpPr>
              <a:spLocks noChangeShapeType="1"/>
            </p:cNvSpPr>
            <p:nvPr/>
          </p:nvSpPr>
          <p:spPr bwMode="auto">
            <a:xfrm>
              <a:off x="4926" y="2290"/>
              <a:ext cx="6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311" name="Text Box 14"/>
            <p:cNvSpPr txBox="1">
              <a:spLocks noChangeArrowheads="1"/>
            </p:cNvSpPr>
            <p:nvPr/>
          </p:nvSpPr>
          <p:spPr bwMode="auto">
            <a:xfrm>
              <a:off x="4937" y="2031"/>
              <a:ext cx="614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opposite</a:t>
              </a:r>
            </a:p>
          </p:txBody>
        </p:sp>
        <p:sp>
          <p:nvSpPr>
            <p:cNvPr id="12312" name="Text Box 15"/>
            <p:cNvSpPr txBox="1">
              <a:spLocks noChangeArrowheads="1"/>
            </p:cNvSpPr>
            <p:nvPr/>
          </p:nvSpPr>
          <p:spPr bwMode="auto">
            <a:xfrm>
              <a:off x="4936" y="2322"/>
              <a:ext cx="638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adjacent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715963" y="3032125"/>
            <a:ext cx="2093912" cy="798513"/>
            <a:chOff x="451" y="1910"/>
            <a:chExt cx="1319" cy="503"/>
          </a:xfrm>
        </p:grpSpPr>
        <p:sp>
          <p:nvSpPr>
            <p:cNvPr id="12304" name="Text Box 17"/>
            <p:cNvSpPr txBox="1">
              <a:spLocks noChangeArrowheads="1"/>
            </p:cNvSpPr>
            <p:nvPr/>
          </p:nvSpPr>
          <p:spPr bwMode="auto">
            <a:xfrm>
              <a:off x="451" y="1982"/>
              <a:ext cx="1094" cy="25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so … </a:t>
              </a:r>
              <a:r>
                <a:rPr lang="el-GR" dirty="0">
                  <a:solidFill>
                    <a:schemeClr val="accent2"/>
                  </a:solidFill>
                  <a:latin typeface="Georgia" pitchFamily="18" charset="0"/>
                </a:rPr>
                <a:t>θ</a:t>
              </a:r>
              <a:r>
                <a:rPr lang="en-US" dirty="0">
                  <a:solidFill>
                    <a:schemeClr val="accent2"/>
                  </a:solidFill>
                  <a:latin typeface="Georgia" pitchFamily="18" charset="0"/>
                </a:rPr>
                <a:t> = tan  </a:t>
              </a:r>
              <a:endParaRPr lang="el-GR" dirty="0">
                <a:solidFill>
                  <a:schemeClr val="accent2"/>
                </a:solidFill>
                <a:latin typeface="Georgia" pitchFamily="18" charset="0"/>
              </a:endParaRPr>
            </a:p>
          </p:txBody>
        </p:sp>
        <p:sp>
          <p:nvSpPr>
            <p:cNvPr id="12305" name="Line 20"/>
            <p:cNvSpPr>
              <a:spLocks noChangeShapeType="1"/>
            </p:cNvSpPr>
            <p:nvPr/>
          </p:nvSpPr>
          <p:spPr bwMode="auto">
            <a:xfrm>
              <a:off x="1560" y="2169"/>
              <a:ext cx="2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6" name="Text Box 21"/>
            <p:cNvSpPr txBox="1">
              <a:spLocks noChangeArrowheads="1"/>
            </p:cNvSpPr>
            <p:nvPr/>
          </p:nvSpPr>
          <p:spPr bwMode="auto">
            <a:xfrm>
              <a:off x="1571" y="1910"/>
              <a:ext cx="194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accent2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12307" name="Text Box 22"/>
            <p:cNvSpPr txBox="1">
              <a:spLocks noChangeArrowheads="1"/>
            </p:cNvSpPr>
            <p:nvPr/>
          </p:nvSpPr>
          <p:spPr bwMode="auto">
            <a:xfrm>
              <a:off x="1570" y="2201"/>
              <a:ext cx="194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accent2"/>
                  </a:solidFill>
                  <a:latin typeface="Comic Sans MS" pitchFamily="66" charset="0"/>
                </a:rPr>
                <a:t>6</a:t>
              </a:r>
            </a:p>
          </p:txBody>
        </p:sp>
        <p:sp>
          <p:nvSpPr>
            <p:cNvPr id="12308" name="Text Box 23"/>
            <p:cNvSpPr txBox="1">
              <a:spLocks noChangeArrowheads="1"/>
            </p:cNvSpPr>
            <p:nvPr/>
          </p:nvSpPr>
          <p:spPr bwMode="auto">
            <a:xfrm>
              <a:off x="1365" y="1977"/>
              <a:ext cx="214" cy="19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accent2"/>
                  </a:solidFill>
                  <a:latin typeface="Georgia" pitchFamily="18" charset="0"/>
                </a:rPr>
                <a:t>-1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907165" y="3214014"/>
            <a:ext cx="1015999" cy="398463"/>
            <a:chOff x="525" y="2508"/>
            <a:chExt cx="640" cy="251"/>
          </a:xfrm>
        </p:grpSpPr>
        <p:sp>
          <p:nvSpPr>
            <p:cNvPr id="12302" name="Text Box 25"/>
            <p:cNvSpPr txBox="1">
              <a:spLocks noChangeArrowheads="1"/>
            </p:cNvSpPr>
            <p:nvPr/>
          </p:nvSpPr>
          <p:spPr bwMode="auto">
            <a:xfrm>
              <a:off x="525" y="2546"/>
              <a:ext cx="568" cy="21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  <a:latin typeface="Comic Sans MS" pitchFamily="66" charset="0"/>
                </a:rPr>
                <a:t>= 33.69</a:t>
              </a:r>
            </a:p>
          </p:txBody>
        </p:sp>
        <p:sp>
          <p:nvSpPr>
            <p:cNvPr id="12303" name="Text Box 26"/>
            <p:cNvSpPr txBox="1">
              <a:spLocks noChangeArrowheads="1"/>
            </p:cNvSpPr>
            <p:nvPr/>
          </p:nvSpPr>
          <p:spPr bwMode="auto">
            <a:xfrm>
              <a:off x="999" y="2508"/>
              <a:ext cx="166" cy="15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accent2"/>
                  </a:solidFill>
                </a:rPr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1323975" y="5668963"/>
            <a:ext cx="4646613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 flipV="1">
            <a:off x="5970588" y="2914650"/>
            <a:ext cx="0" cy="27432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1355725" y="2905125"/>
            <a:ext cx="4603750" cy="2720975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 rot="-1835002">
            <a:off x="3540125" y="3692525"/>
            <a:ext cx="3175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598863" y="5727700"/>
            <a:ext cx="3222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 rot="-5400000">
            <a:off x="2193926" y="5175250"/>
            <a:ext cx="495300" cy="257175"/>
          </a:xfrm>
          <a:prstGeom prst="curvedUpArrow">
            <a:avLst>
              <a:gd name="adj1" fmla="val 38519"/>
              <a:gd name="adj2" fmla="val 77037"/>
              <a:gd name="adj3" fmla="val 33333"/>
            </a:avLst>
          </a:prstGeom>
          <a:solidFill>
            <a:schemeClr val="tx2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040438" y="4154488"/>
            <a:ext cx="3222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736725" y="1541463"/>
            <a:ext cx="5789613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Now, how do we compute the distance to move?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640013" y="5054600"/>
            <a:ext cx="325437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solidFill>
                  <a:schemeClr val="accent2"/>
                </a:solidFill>
                <a:latin typeface="Georgia" pitchFamily="18" charset="0"/>
              </a:rPr>
              <a:t>θ</a:t>
            </a:r>
          </a:p>
        </p:txBody>
      </p:sp>
      <p:grpSp>
        <p:nvGrpSpPr>
          <p:cNvPr id="13323" name="Group 22"/>
          <p:cNvGrpSpPr>
            <a:grpSpLocks/>
          </p:cNvGrpSpPr>
          <p:nvPr/>
        </p:nvGrpSpPr>
        <p:grpSpPr bwMode="auto">
          <a:xfrm>
            <a:off x="2921000" y="5003800"/>
            <a:ext cx="1004888" cy="396875"/>
            <a:chOff x="525" y="2508"/>
            <a:chExt cx="633" cy="250"/>
          </a:xfrm>
        </p:grpSpPr>
        <p:sp>
          <p:nvSpPr>
            <p:cNvPr id="13324" name="Text Box 23"/>
            <p:cNvSpPr txBox="1">
              <a:spLocks noChangeArrowheads="1"/>
            </p:cNvSpPr>
            <p:nvPr/>
          </p:nvSpPr>
          <p:spPr bwMode="auto">
            <a:xfrm>
              <a:off x="525" y="2546"/>
              <a:ext cx="563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  <a:latin typeface="Comic Sans MS" pitchFamily="66" charset="0"/>
                </a:rPr>
                <a:t>= 33.69</a:t>
              </a:r>
            </a:p>
          </p:txBody>
        </p:sp>
        <p:sp>
          <p:nvSpPr>
            <p:cNvPr id="13325" name="Text Box 24"/>
            <p:cNvSpPr txBox="1">
              <a:spLocks noChangeArrowheads="1"/>
            </p:cNvSpPr>
            <p:nvPr/>
          </p:nvSpPr>
          <p:spPr bwMode="auto">
            <a:xfrm>
              <a:off x="999" y="2508"/>
              <a:ext cx="159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accent2"/>
                  </a:solidFill>
                </a:rPr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1323975" y="5668963"/>
            <a:ext cx="4646613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 flipV="1">
            <a:off x="5970588" y="2914650"/>
            <a:ext cx="0" cy="27432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>
            <a:off x="1355725" y="2905125"/>
            <a:ext cx="4603750" cy="2720975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 rot="-1835002">
            <a:off x="3540125" y="3692525"/>
            <a:ext cx="3175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598863" y="5727700"/>
            <a:ext cx="3222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 rot="-5400000">
            <a:off x="2193926" y="5175250"/>
            <a:ext cx="495300" cy="257175"/>
          </a:xfrm>
          <a:prstGeom prst="curvedUpArrow">
            <a:avLst>
              <a:gd name="adj1" fmla="val 38519"/>
              <a:gd name="adj2" fmla="val 77037"/>
              <a:gd name="adj3" fmla="val 33333"/>
            </a:avLst>
          </a:prstGeom>
          <a:solidFill>
            <a:schemeClr val="tx2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040438" y="4154488"/>
            <a:ext cx="3222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736725" y="1541463"/>
            <a:ext cx="5867400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There are several ways we can do this. Let’s use</a:t>
            </a:r>
          </a:p>
          <a:p>
            <a:r>
              <a:rPr lang="en-US">
                <a:latin typeface="Comic Sans MS" pitchFamily="66" charset="0"/>
              </a:rPr>
              <a:t>The Pythagorean theorem.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640013" y="5054600"/>
            <a:ext cx="325437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latin typeface="Georgia" pitchFamily="18" charset="0"/>
              </a:rPr>
              <a:t>θ</a:t>
            </a:r>
          </a:p>
        </p:txBody>
      </p:sp>
      <p:grpSp>
        <p:nvGrpSpPr>
          <p:cNvPr id="14347" name="Group 11"/>
          <p:cNvGrpSpPr>
            <a:grpSpLocks/>
          </p:cNvGrpSpPr>
          <p:nvPr/>
        </p:nvGrpSpPr>
        <p:grpSpPr bwMode="auto">
          <a:xfrm>
            <a:off x="2921000" y="5003800"/>
            <a:ext cx="1004888" cy="396875"/>
            <a:chOff x="525" y="2508"/>
            <a:chExt cx="633" cy="250"/>
          </a:xfrm>
        </p:grpSpPr>
        <p:sp>
          <p:nvSpPr>
            <p:cNvPr id="14356" name="Text Box 12"/>
            <p:cNvSpPr txBox="1">
              <a:spLocks noChangeArrowheads="1"/>
            </p:cNvSpPr>
            <p:nvPr/>
          </p:nvSpPr>
          <p:spPr bwMode="auto">
            <a:xfrm>
              <a:off x="525" y="2546"/>
              <a:ext cx="563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= 33.69</a:t>
              </a:r>
            </a:p>
          </p:txBody>
        </p:sp>
        <p:sp>
          <p:nvSpPr>
            <p:cNvPr id="14357" name="Text Box 13"/>
            <p:cNvSpPr txBox="1">
              <a:spLocks noChangeArrowheads="1"/>
            </p:cNvSpPr>
            <p:nvPr/>
          </p:nvSpPr>
          <p:spPr bwMode="auto">
            <a:xfrm>
              <a:off x="999" y="2508"/>
              <a:ext cx="159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o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058863" y="3198813"/>
            <a:ext cx="1982787" cy="417512"/>
            <a:chOff x="416" y="1906"/>
            <a:chExt cx="1249" cy="263"/>
          </a:xfrm>
        </p:grpSpPr>
        <p:sp>
          <p:nvSpPr>
            <p:cNvPr id="14349" name="Text Box 14"/>
            <p:cNvSpPr txBox="1">
              <a:spLocks noChangeArrowheads="1"/>
            </p:cNvSpPr>
            <p:nvPr/>
          </p:nvSpPr>
          <p:spPr bwMode="auto">
            <a:xfrm>
              <a:off x="416" y="1919"/>
              <a:ext cx="119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c  =    a   +   b</a:t>
              </a:r>
            </a:p>
          </p:txBody>
        </p:sp>
        <p:sp>
          <p:nvSpPr>
            <p:cNvPr id="14350" name="Line 17"/>
            <p:cNvSpPr>
              <a:spLocks noChangeShapeType="1"/>
            </p:cNvSpPr>
            <p:nvPr/>
          </p:nvSpPr>
          <p:spPr bwMode="auto">
            <a:xfrm flipH="1">
              <a:off x="895" y="1911"/>
              <a:ext cx="88" cy="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4351" name="Line 18"/>
            <p:cNvSpPr>
              <a:spLocks noChangeShapeType="1"/>
            </p:cNvSpPr>
            <p:nvPr/>
          </p:nvSpPr>
          <p:spPr bwMode="auto">
            <a:xfrm>
              <a:off x="976" y="1911"/>
              <a:ext cx="6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4352" name="Line 19"/>
            <p:cNvSpPr>
              <a:spLocks noChangeShapeType="1"/>
            </p:cNvSpPr>
            <p:nvPr/>
          </p:nvSpPr>
          <p:spPr bwMode="auto">
            <a:xfrm flipH="1" flipV="1">
              <a:off x="867" y="1977"/>
              <a:ext cx="24" cy="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4353" name="Line 20"/>
            <p:cNvSpPr>
              <a:spLocks noChangeShapeType="1"/>
            </p:cNvSpPr>
            <p:nvPr/>
          </p:nvSpPr>
          <p:spPr bwMode="auto">
            <a:xfrm flipH="1">
              <a:off x="825" y="1977"/>
              <a:ext cx="39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4354" name="Text Box 21"/>
            <p:cNvSpPr txBox="1">
              <a:spLocks noChangeArrowheads="1"/>
            </p:cNvSpPr>
            <p:nvPr/>
          </p:nvSpPr>
          <p:spPr bwMode="auto">
            <a:xfrm>
              <a:off x="1025" y="1906"/>
              <a:ext cx="156" cy="1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900">
                  <a:solidFill>
                    <a:schemeClr val="accent2"/>
                  </a:solidFill>
                  <a:latin typeface="Georgia" pitchFamily="18" charset="0"/>
                </a:rPr>
                <a:t>2</a:t>
              </a:r>
            </a:p>
          </p:txBody>
        </p:sp>
        <p:sp>
          <p:nvSpPr>
            <p:cNvPr id="14355" name="Text Box 22"/>
            <p:cNvSpPr txBox="1">
              <a:spLocks noChangeArrowheads="1"/>
            </p:cNvSpPr>
            <p:nvPr/>
          </p:nvSpPr>
          <p:spPr bwMode="auto">
            <a:xfrm>
              <a:off x="1509" y="1907"/>
              <a:ext cx="156" cy="1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900">
                  <a:solidFill>
                    <a:schemeClr val="accent2"/>
                  </a:solidFill>
                  <a:latin typeface="Georgia" pitchFamily="18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1323975" y="5668963"/>
            <a:ext cx="4646613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 flipV="1">
            <a:off x="5970588" y="2914650"/>
            <a:ext cx="0" cy="27432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H="1">
            <a:off x="1355725" y="2905125"/>
            <a:ext cx="4603750" cy="2720975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 rot="-1835002">
            <a:off x="3540125" y="3692525"/>
            <a:ext cx="3175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598863" y="5727700"/>
            <a:ext cx="3222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 rot="-5400000">
            <a:off x="2193926" y="5175250"/>
            <a:ext cx="495300" cy="257175"/>
          </a:xfrm>
          <a:prstGeom prst="curvedUpArrow">
            <a:avLst>
              <a:gd name="adj1" fmla="val 38519"/>
              <a:gd name="adj2" fmla="val 77037"/>
              <a:gd name="adj3" fmla="val 33333"/>
            </a:avLst>
          </a:prstGeom>
          <a:solidFill>
            <a:schemeClr val="tx2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040438" y="4154488"/>
            <a:ext cx="3222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736725" y="1541463"/>
            <a:ext cx="5867400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There are several ways we can do this. Let’s use</a:t>
            </a:r>
          </a:p>
          <a:p>
            <a:r>
              <a:rPr lang="en-US">
                <a:latin typeface="Comic Sans MS" pitchFamily="66" charset="0"/>
              </a:rPr>
              <a:t>The Pythagorean theorem.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2640013" y="5054600"/>
            <a:ext cx="325437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latin typeface="Georgia" pitchFamily="18" charset="0"/>
              </a:rPr>
              <a:t>θ</a:t>
            </a:r>
          </a:p>
        </p:txBody>
      </p:sp>
      <p:grpSp>
        <p:nvGrpSpPr>
          <p:cNvPr id="15371" name="Group 11"/>
          <p:cNvGrpSpPr>
            <a:grpSpLocks/>
          </p:cNvGrpSpPr>
          <p:nvPr/>
        </p:nvGrpSpPr>
        <p:grpSpPr bwMode="auto">
          <a:xfrm>
            <a:off x="2921000" y="5003800"/>
            <a:ext cx="1004888" cy="396875"/>
            <a:chOff x="525" y="2508"/>
            <a:chExt cx="633" cy="250"/>
          </a:xfrm>
        </p:grpSpPr>
        <p:sp>
          <p:nvSpPr>
            <p:cNvPr id="15393" name="Text Box 12"/>
            <p:cNvSpPr txBox="1">
              <a:spLocks noChangeArrowheads="1"/>
            </p:cNvSpPr>
            <p:nvPr/>
          </p:nvSpPr>
          <p:spPr bwMode="auto">
            <a:xfrm>
              <a:off x="525" y="2546"/>
              <a:ext cx="563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= 33.69</a:t>
              </a:r>
            </a:p>
          </p:txBody>
        </p:sp>
        <p:sp>
          <p:nvSpPr>
            <p:cNvPr id="15394" name="Text Box 13"/>
            <p:cNvSpPr txBox="1">
              <a:spLocks noChangeArrowheads="1"/>
            </p:cNvSpPr>
            <p:nvPr/>
          </p:nvSpPr>
          <p:spPr bwMode="auto">
            <a:xfrm>
              <a:off x="999" y="2508"/>
              <a:ext cx="159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o</a:t>
              </a:r>
            </a:p>
          </p:txBody>
        </p:sp>
      </p:grpSp>
      <p:grpSp>
        <p:nvGrpSpPr>
          <p:cNvPr id="15372" name="Group 14"/>
          <p:cNvGrpSpPr>
            <a:grpSpLocks/>
          </p:cNvGrpSpPr>
          <p:nvPr/>
        </p:nvGrpSpPr>
        <p:grpSpPr bwMode="auto">
          <a:xfrm>
            <a:off x="1058863" y="3198813"/>
            <a:ext cx="1982787" cy="417512"/>
            <a:chOff x="416" y="1906"/>
            <a:chExt cx="1249" cy="263"/>
          </a:xfrm>
        </p:grpSpPr>
        <p:sp>
          <p:nvSpPr>
            <p:cNvPr id="15386" name="Text Box 15"/>
            <p:cNvSpPr txBox="1">
              <a:spLocks noChangeArrowheads="1"/>
            </p:cNvSpPr>
            <p:nvPr/>
          </p:nvSpPr>
          <p:spPr bwMode="auto">
            <a:xfrm>
              <a:off x="416" y="1919"/>
              <a:ext cx="1194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  =    a   +   b</a:t>
              </a:r>
            </a:p>
          </p:txBody>
        </p:sp>
        <p:sp>
          <p:nvSpPr>
            <p:cNvPr id="15387" name="Line 16"/>
            <p:cNvSpPr>
              <a:spLocks noChangeShapeType="1"/>
            </p:cNvSpPr>
            <p:nvPr/>
          </p:nvSpPr>
          <p:spPr bwMode="auto">
            <a:xfrm flipH="1">
              <a:off x="895" y="1911"/>
              <a:ext cx="88" cy="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88" name="Line 17"/>
            <p:cNvSpPr>
              <a:spLocks noChangeShapeType="1"/>
            </p:cNvSpPr>
            <p:nvPr/>
          </p:nvSpPr>
          <p:spPr bwMode="auto">
            <a:xfrm>
              <a:off x="976" y="1911"/>
              <a:ext cx="6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89" name="Line 18"/>
            <p:cNvSpPr>
              <a:spLocks noChangeShapeType="1"/>
            </p:cNvSpPr>
            <p:nvPr/>
          </p:nvSpPr>
          <p:spPr bwMode="auto">
            <a:xfrm flipH="1" flipV="1">
              <a:off x="867" y="1977"/>
              <a:ext cx="24" cy="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90" name="Line 19"/>
            <p:cNvSpPr>
              <a:spLocks noChangeShapeType="1"/>
            </p:cNvSpPr>
            <p:nvPr/>
          </p:nvSpPr>
          <p:spPr bwMode="auto">
            <a:xfrm flipH="1">
              <a:off x="825" y="1977"/>
              <a:ext cx="39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91" name="Text Box 20"/>
            <p:cNvSpPr txBox="1">
              <a:spLocks noChangeArrowheads="1"/>
            </p:cNvSpPr>
            <p:nvPr/>
          </p:nvSpPr>
          <p:spPr bwMode="auto">
            <a:xfrm>
              <a:off x="1025" y="1906"/>
              <a:ext cx="156" cy="1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900">
                  <a:latin typeface="Georgia" pitchFamily="18" charset="0"/>
                </a:rPr>
                <a:t>2</a:t>
              </a:r>
            </a:p>
          </p:txBody>
        </p:sp>
        <p:sp>
          <p:nvSpPr>
            <p:cNvPr id="15392" name="Text Box 21"/>
            <p:cNvSpPr txBox="1">
              <a:spLocks noChangeArrowheads="1"/>
            </p:cNvSpPr>
            <p:nvPr/>
          </p:nvSpPr>
          <p:spPr bwMode="auto">
            <a:xfrm>
              <a:off x="1509" y="1907"/>
              <a:ext cx="156" cy="1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900">
                  <a:latin typeface="Georgia" pitchFamily="18" charset="0"/>
                </a:rPr>
                <a:t>2</a:t>
              </a:r>
            </a:p>
          </p:txBody>
        </p:sp>
      </p:grpSp>
      <p:sp>
        <p:nvSpPr>
          <p:cNvPr id="15373" name="Text Box 22"/>
          <p:cNvSpPr txBox="1">
            <a:spLocks noChangeArrowheads="1"/>
          </p:cNvSpPr>
          <p:nvPr/>
        </p:nvSpPr>
        <p:spPr bwMode="auto">
          <a:xfrm>
            <a:off x="7364413" y="3081338"/>
            <a:ext cx="98742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16  +  36</a:t>
            </a:r>
          </a:p>
        </p:txBody>
      </p:sp>
      <p:sp>
        <p:nvSpPr>
          <p:cNvPr id="15374" name="Line 23"/>
          <p:cNvSpPr>
            <a:spLocks noChangeShapeType="1"/>
          </p:cNvSpPr>
          <p:nvPr/>
        </p:nvSpPr>
        <p:spPr bwMode="auto">
          <a:xfrm flipH="1">
            <a:off x="7245350" y="3078163"/>
            <a:ext cx="200025" cy="341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5" name="Line 24"/>
          <p:cNvSpPr>
            <a:spLocks noChangeShapeType="1"/>
          </p:cNvSpPr>
          <p:nvPr/>
        </p:nvSpPr>
        <p:spPr bwMode="auto">
          <a:xfrm>
            <a:off x="7437438" y="3078163"/>
            <a:ext cx="103346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6" name="Line 25"/>
          <p:cNvSpPr>
            <a:spLocks noChangeShapeType="1"/>
          </p:cNvSpPr>
          <p:nvPr/>
        </p:nvSpPr>
        <p:spPr bwMode="auto">
          <a:xfrm flipH="1" flipV="1">
            <a:off x="7200900" y="3182938"/>
            <a:ext cx="53975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7" name="Line 26"/>
          <p:cNvSpPr>
            <a:spLocks noChangeShapeType="1"/>
          </p:cNvSpPr>
          <p:nvPr/>
        </p:nvSpPr>
        <p:spPr bwMode="auto">
          <a:xfrm flipH="1">
            <a:off x="7110413" y="3192463"/>
            <a:ext cx="8890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8" name="Text Box 27"/>
          <p:cNvSpPr txBox="1">
            <a:spLocks noChangeArrowheads="1"/>
          </p:cNvSpPr>
          <p:nvPr/>
        </p:nvSpPr>
        <p:spPr bwMode="auto">
          <a:xfrm>
            <a:off x="6632575" y="3105150"/>
            <a:ext cx="28733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=</a:t>
            </a:r>
          </a:p>
        </p:txBody>
      </p:sp>
      <p:sp>
        <p:nvSpPr>
          <p:cNvPr id="15379" name="Text Box 28"/>
          <p:cNvSpPr txBox="1">
            <a:spLocks noChangeArrowheads="1"/>
          </p:cNvSpPr>
          <p:nvPr/>
        </p:nvSpPr>
        <p:spPr bwMode="auto">
          <a:xfrm>
            <a:off x="7397750" y="3684588"/>
            <a:ext cx="431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52</a:t>
            </a:r>
          </a:p>
        </p:txBody>
      </p:sp>
      <p:sp>
        <p:nvSpPr>
          <p:cNvPr id="15380" name="Line 29"/>
          <p:cNvSpPr>
            <a:spLocks noChangeShapeType="1"/>
          </p:cNvSpPr>
          <p:nvPr/>
        </p:nvSpPr>
        <p:spPr bwMode="auto">
          <a:xfrm flipH="1">
            <a:off x="7278688" y="3681413"/>
            <a:ext cx="200025" cy="341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81" name="Line 30"/>
          <p:cNvSpPr>
            <a:spLocks noChangeShapeType="1"/>
          </p:cNvSpPr>
          <p:nvPr/>
        </p:nvSpPr>
        <p:spPr bwMode="auto">
          <a:xfrm>
            <a:off x="7470775" y="36814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82" name="Line 31"/>
          <p:cNvSpPr>
            <a:spLocks noChangeShapeType="1"/>
          </p:cNvSpPr>
          <p:nvPr/>
        </p:nvSpPr>
        <p:spPr bwMode="auto">
          <a:xfrm flipH="1" flipV="1">
            <a:off x="7234238" y="3786188"/>
            <a:ext cx="53975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83" name="Line 32"/>
          <p:cNvSpPr>
            <a:spLocks noChangeShapeType="1"/>
          </p:cNvSpPr>
          <p:nvPr/>
        </p:nvSpPr>
        <p:spPr bwMode="auto">
          <a:xfrm flipH="1">
            <a:off x="7148513" y="3790950"/>
            <a:ext cx="8890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84" name="Text Box 33"/>
          <p:cNvSpPr txBox="1">
            <a:spLocks noChangeArrowheads="1"/>
          </p:cNvSpPr>
          <p:nvPr/>
        </p:nvSpPr>
        <p:spPr bwMode="auto">
          <a:xfrm>
            <a:off x="6665913" y="3708400"/>
            <a:ext cx="287337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=</a:t>
            </a:r>
          </a:p>
        </p:txBody>
      </p:sp>
      <p:sp>
        <p:nvSpPr>
          <p:cNvPr id="15385" name="Text Box 34"/>
          <p:cNvSpPr txBox="1">
            <a:spLocks noChangeArrowheads="1"/>
          </p:cNvSpPr>
          <p:nvPr/>
        </p:nvSpPr>
        <p:spPr bwMode="auto">
          <a:xfrm>
            <a:off x="6684963" y="4300538"/>
            <a:ext cx="83026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Comic Sans MS" pitchFamily="66" charset="0"/>
              </a:rPr>
              <a:t>= 7.211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3790950" y="1763713"/>
            <a:ext cx="174466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Objectives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1219069" y="2562993"/>
            <a:ext cx="6888424" cy="31700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Students should understand the basic steps in the</a:t>
            </a:r>
          </a:p>
          <a:p>
            <a:r>
              <a:rPr lang="en-US" dirty="0" smtClean="0">
                <a:latin typeface="Comic Sans MS" pitchFamily="66" charset="0"/>
              </a:rPr>
              <a:t>programming process.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Students should understand the need for good design.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Students should be able to use the algorithm design </a:t>
            </a:r>
          </a:p>
          <a:p>
            <a:r>
              <a:rPr lang="en-US" dirty="0" smtClean="0">
                <a:latin typeface="Comic Sans MS" pitchFamily="66" charset="0"/>
              </a:rPr>
              <a:t>process to </a:t>
            </a:r>
            <a:r>
              <a:rPr lang="en-US" dirty="0" smtClean="0">
                <a:latin typeface="Comic Sans MS" pitchFamily="66" charset="0"/>
              </a:rPr>
              <a:t>solve programming problems.</a:t>
            </a:r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Students should be able to create activity diagrams and</a:t>
            </a:r>
          </a:p>
          <a:p>
            <a:r>
              <a:rPr lang="en-US" dirty="0" smtClean="0">
                <a:latin typeface="Comic Sans MS" pitchFamily="66" charset="0"/>
              </a:rPr>
              <a:t>pseudo-code.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2060575" y="1584325"/>
            <a:ext cx="5635625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We have come up with the algorithm required!</a:t>
            </a:r>
          </a:p>
          <a:p>
            <a:r>
              <a:rPr lang="en-US" dirty="0">
                <a:latin typeface="Comic Sans MS" pitchFamily="66" charset="0"/>
              </a:rPr>
              <a:t>Let’s write it down step by step.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2586038" y="3070225"/>
            <a:ext cx="4690708" cy="132343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 smtClean="0">
                <a:latin typeface="Comic Sans MS" pitchFamily="66" charset="0"/>
              </a:rPr>
              <a:t>Find out where </a:t>
            </a:r>
            <a:r>
              <a:rPr lang="en-US" dirty="0" smtClean="0">
                <a:latin typeface="Comic Sans MS" pitchFamily="66" charset="0"/>
              </a:rPr>
              <a:t>we need to move to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latin typeface="Comic Sans MS" pitchFamily="66" charset="0"/>
              </a:rPr>
              <a:t>Compute </a:t>
            </a:r>
            <a:r>
              <a:rPr lang="en-US" dirty="0">
                <a:latin typeface="Comic Sans MS" pitchFamily="66" charset="0"/>
              </a:rPr>
              <a:t>the angle to turn</a:t>
            </a:r>
          </a:p>
          <a:p>
            <a:pPr marL="342900" indent="-342900"/>
            <a:r>
              <a:rPr lang="en-US" dirty="0" smtClean="0">
                <a:latin typeface="Comic Sans MS" pitchFamily="66" charset="0"/>
              </a:rPr>
              <a:t>3. </a:t>
            </a:r>
            <a:r>
              <a:rPr lang="en-US" dirty="0">
                <a:latin typeface="Comic Sans MS" pitchFamily="66" charset="0"/>
              </a:rPr>
              <a:t>Compute the distance to </a:t>
            </a:r>
            <a:r>
              <a:rPr lang="en-US" dirty="0" smtClean="0">
                <a:latin typeface="Comic Sans MS" pitchFamily="66" charset="0"/>
              </a:rPr>
              <a:t>move</a:t>
            </a:r>
          </a:p>
          <a:p>
            <a:pPr marL="342900" indent="-342900"/>
            <a:r>
              <a:rPr lang="en-US" dirty="0" smtClean="0">
                <a:latin typeface="Comic Sans MS" pitchFamily="66" charset="0"/>
              </a:rPr>
              <a:t>4. Move the robot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0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0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0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0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0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0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0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0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9139" y="2813540"/>
            <a:ext cx="64716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In order to write the program we need to break this</a:t>
            </a:r>
          </a:p>
          <a:p>
            <a:r>
              <a:rPr lang="en-US" dirty="0" smtClean="0">
                <a:latin typeface="Comic Sans MS" pitchFamily="66" charset="0"/>
              </a:rPr>
              <a:t>down into a sequence of smaller steps that we can </a:t>
            </a:r>
          </a:p>
          <a:p>
            <a:r>
              <a:rPr lang="en-US" dirty="0" smtClean="0">
                <a:latin typeface="Comic Sans MS" pitchFamily="66" charset="0"/>
              </a:rPr>
              <a:t>actually tell our program to do.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67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2535238" y="2952750"/>
            <a:ext cx="433323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1. </a:t>
            </a:r>
            <a:r>
              <a:rPr lang="en-US" dirty="0" smtClean="0">
                <a:latin typeface="Comic Sans MS" pitchFamily="66" charset="0"/>
              </a:rPr>
              <a:t>Find out where we need to move.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2328838" y="3455988"/>
            <a:ext cx="5904180" cy="132343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en-US" dirty="0" smtClean="0">
                <a:latin typeface="Comic Sans MS" pitchFamily="66" charset="0"/>
              </a:rPr>
              <a:t>Ask the user to enter the x and y coordinate</a:t>
            </a:r>
          </a:p>
          <a:p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  of the point to move the robot to</a:t>
            </a:r>
            <a:endParaRPr lang="en-US" dirty="0">
              <a:latin typeface="Comic Sans MS" pitchFamily="66" charset="0"/>
            </a:endParaRPr>
          </a:p>
          <a:p>
            <a:pPr marL="342900" indent="-342900"/>
            <a:r>
              <a:rPr lang="en-US" dirty="0">
                <a:latin typeface="Comic Sans MS" pitchFamily="66" charset="0"/>
              </a:rPr>
              <a:t>b.  </a:t>
            </a:r>
            <a:r>
              <a:rPr lang="en-US" dirty="0" smtClean="0">
                <a:latin typeface="Comic Sans MS" pitchFamily="66" charset="0"/>
              </a:rPr>
              <a:t>Get these values from the user</a:t>
            </a:r>
            <a:endParaRPr lang="en-US" dirty="0">
              <a:latin typeface="Comic Sans MS" pitchFamily="66" charset="0"/>
            </a:endParaRPr>
          </a:p>
          <a:p>
            <a:pPr marL="342900" indent="-342900"/>
            <a:r>
              <a:rPr lang="en-US" dirty="0">
                <a:latin typeface="Comic Sans MS" pitchFamily="66" charset="0"/>
              </a:rPr>
              <a:t>c.  </a:t>
            </a:r>
            <a:r>
              <a:rPr lang="en-US" dirty="0" smtClean="0">
                <a:latin typeface="Comic Sans MS" pitchFamily="66" charset="0"/>
              </a:rPr>
              <a:t>Save them in variables side1 and side2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1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1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1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1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1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1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2070994" y="2952750"/>
            <a:ext cx="3599062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2. </a:t>
            </a:r>
            <a:r>
              <a:rPr lang="en-US" dirty="0">
                <a:latin typeface="Comic Sans MS" pitchFamily="66" charset="0"/>
              </a:rPr>
              <a:t>Compute the angle to turn</a:t>
            </a:r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2371031" y="3455988"/>
            <a:ext cx="5705408" cy="132343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en-US" dirty="0" smtClean="0">
                <a:latin typeface="Comic Sans MS" pitchFamily="66" charset="0"/>
              </a:rPr>
              <a:t>Given that side1 is the opposite side(rise)</a:t>
            </a:r>
            <a:endParaRPr lang="en-US" dirty="0">
              <a:latin typeface="Comic Sans MS" pitchFamily="66" charset="0"/>
            </a:endParaRPr>
          </a:p>
          <a:p>
            <a:pPr marL="342900" indent="-342900"/>
            <a:r>
              <a:rPr lang="en-US" dirty="0">
                <a:latin typeface="Comic Sans MS" pitchFamily="66" charset="0"/>
              </a:rPr>
              <a:t>b.  </a:t>
            </a:r>
            <a:r>
              <a:rPr lang="en-US" dirty="0" smtClean="0">
                <a:latin typeface="Comic Sans MS" pitchFamily="66" charset="0"/>
              </a:rPr>
              <a:t>And that side2 is the adjacent side (run)</a:t>
            </a:r>
            <a:endParaRPr lang="en-US" dirty="0">
              <a:latin typeface="Comic Sans MS" pitchFamily="66" charset="0"/>
            </a:endParaRPr>
          </a:p>
          <a:p>
            <a:pPr marL="342900" indent="-342900"/>
            <a:r>
              <a:rPr lang="en-US" dirty="0">
                <a:latin typeface="Comic Sans MS" pitchFamily="66" charset="0"/>
              </a:rPr>
              <a:t>c.  Divide </a:t>
            </a:r>
            <a:r>
              <a:rPr lang="en-US" dirty="0" smtClean="0">
                <a:latin typeface="Comic Sans MS" pitchFamily="66" charset="0"/>
              </a:rPr>
              <a:t>side1 </a:t>
            </a:r>
            <a:r>
              <a:rPr lang="en-US" dirty="0">
                <a:latin typeface="Comic Sans MS" pitchFamily="66" charset="0"/>
              </a:rPr>
              <a:t>by </a:t>
            </a:r>
            <a:r>
              <a:rPr lang="en-US" dirty="0" smtClean="0">
                <a:latin typeface="Comic Sans MS" pitchFamily="66" charset="0"/>
              </a:rPr>
              <a:t>side2</a:t>
            </a:r>
            <a:endParaRPr lang="en-US" dirty="0">
              <a:latin typeface="Comic Sans MS" pitchFamily="66" charset="0"/>
            </a:endParaRPr>
          </a:p>
          <a:p>
            <a:pPr marL="342900" indent="-342900"/>
            <a:r>
              <a:rPr lang="en-US" dirty="0">
                <a:latin typeface="Comic Sans MS" pitchFamily="66" charset="0"/>
              </a:rPr>
              <a:t>d.  Find the angle whose tangent = </a:t>
            </a:r>
            <a:r>
              <a:rPr lang="en-US" dirty="0" smtClean="0">
                <a:latin typeface="Comic Sans MS" pitchFamily="66" charset="0"/>
              </a:rPr>
              <a:t>side1/side2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1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1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1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1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1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1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1995488" y="2582863"/>
            <a:ext cx="6188075" cy="1311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In most programming languages there are libraries</a:t>
            </a:r>
          </a:p>
          <a:p>
            <a:r>
              <a:rPr lang="en-US">
                <a:latin typeface="Comic Sans MS" pitchFamily="66" charset="0"/>
              </a:rPr>
              <a:t>of mathematical functions to do things like </a:t>
            </a:r>
          </a:p>
          <a:p>
            <a:endParaRPr lang="en-US"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   … find the angle whose tangent is a/b.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1714500" y="238283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Microsoft provides an extensive set of resources</a:t>
            </a:r>
          </a:p>
          <a:p>
            <a:r>
              <a:rPr lang="en-US" dirty="0">
                <a:latin typeface="Comic Sans MS" pitchFamily="66" charset="0"/>
              </a:rPr>
              <a:t>To help us with C# development. On the web,</a:t>
            </a:r>
          </a:p>
          <a:p>
            <a:r>
              <a:rPr lang="en-US" dirty="0">
                <a:latin typeface="Comic Sans MS" pitchFamily="66" charset="0"/>
              </a:rPr>
              <a:t>Go to </a:t>
            </a:r>
            <a:r>
              <a:rPr lang="en-US" dirty="0" smtClean="0">
                <a:solidFill>
                  <a:srgbClr val="92D050"/>
                </a:solidFill>
                <a:latin typeface="Comic Sans MS" pitchFamily="66" charset="0"/>
                <a:hlinkClick r:id="rId2"/>
              </a:rPr>
              <a:t>www.msdn.com</a:t>
            </a:r>
            <a:endParaRPr lang="en-US" dirty="0" smtClean="0">
              <a:solidFill>
                <a:srgbClr val="92D050"/>
              </a:solidFill>
              <a:latin typeface="Comic Sans MS" pitchFamily="66" charset="0"/>
            </a:endParaRPr>
          </a:p>
          <a:p>
            <a:endParaRPr lang="en-US" dirty="0">
              <a:solidFill>
                <a:srgbClr val="92D05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436813" y="2284413"/>
            <a:ext cx="404177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2. Compute the distance to move</a:t>
            </a: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2878138" y="3079750"/>
            <a:ext cx="4575175" cy="1311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latin typeface="Comic Sans MS" pitchFamily="66" charset="0"/>
              </a:rPr>
              <a:t>a. Square the length of </a:t>
            </a:r>
            <a:r>
              <a:rPr lang="en-US" dirty="0" smtClean="0">
                <a:latin typeface="Comic Sans MS" pitchFamily="66" charset="0"/>
              </a:rPr>
              <a:t>side1</a:t>
            </a:r>
            <a:endParaRPr lang="en-US" dirty="0">
              <a:latin typeface="Comic Sans MS" pitchFamily="66" charset="0"/>
            </a:endParaRPr>
          </a:p>
          <a:p>
            <a:pPr marL="342900" indent="-342900"/>
            <a:r>
              <a:rPr lang="en-US" dirty="0">
                <a:latin typeface="Comic Sans MS" pitchFamily="66" charset="0"/>
              </a:rPr>
              <a:t>b. Square the length of </a:t>
            </a:r>
            <a:r>
              <a:rPr lang="en-US" dirty="0" smtClean="0">
                <a:latin typeface="Comic Sans MS" pitchFamily="66" charset="0"/>
              </a:rPr>
              <a:t>side2</a:t>
            </a:r>
            <a:endParaRPr lang="en-US" dirty="0">
              <a:latin typeface="Comic Sans MS" pitchFamily="66" charset="0"/>
            </a:endParaRPr>
          </a:p>
          <a:p>
            <a:pPr marL="342900" indent="-342900"/>
            <a:r>
              <a:rPr lang="en-US" dirty="0">
                <a:latin typeface="Comic Sans MS" pitchFamily="66" charset="0"/>
              </a:rPr>
              <a:t>c. Add them together</a:t>
            </a:r>
          </a:p>
          <a:p>
            <a:pPr marL="342900" indent="-342900"/>
            <a:r>
              <a:rPr lang="en-US" dirty="0">
                <a:latin typeface="Comic Sans MS" pitchFamily="66" charset="0"/>
              </a:rPr>
              <a:t>d. Take the square root of the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4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4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4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1485371" y="2581275"/>
            <a:ext cx="6806672" cy="120032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mic Sans MS" pitchFamily="66" charset="0"/>
              </a:rPr>
              <a:t>When solving a programming problem like this,</a:t>
            </a:r>
          </a:p>
          <a:p>
            <a:pPr algn="ctr"/>
            <a:r>
              <a:rPr lang="en-US" sz="2400" dirty="0">
                <a:latin typeface="Comic Sans MS" pitchFamily="66" charset="0"/>
              </a:rPr>
              <a:t>we often draw an </a:t>
            </a:r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“Activity”</a:t>
            </a:r>
            <a:r>
              <a:rPr lang="en-US" sz="2400" dirty="0">
                <a:latin typeface="Comic Sans MS" pitchFamily="66" charset="0"/>
              </a:rPr>
              <a:t> diagram, to show</a:t>
            </a:r>
          </a:p>
          <a:p>
            <a:pPr algn="ctr"/>
            <a:r>
              <a:rPr lang="en-US" sz="2400" dirty="0">
                <a:latin typeface="Comic Sans MS" pitchFamily="66" charset="0"/>
              </a:rPr>
              <a:t>the steps of the program pictorially.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2581275" y="912813"/>
            <a:ext cx="1695725" cy="8175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640013" y="1017588"/>
            <a:ext cx="1636987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get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lengths of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 </a:t>
            </a:r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and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2579249" y="2108200"/>
            <a:ext cx="1445362" cy="81756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668149" y="2224593"/>
            <a:ext cx="1295547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divide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 by 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3270250" y="1720850"/>
            <a:ext cx="0" cy="376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81275" y="912813"/>
            <a:ext cx="1695725" cy="8175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640013" y="1017588"/>
            <a:ext cx="1636987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get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lengths of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 </a:t>
            </a:r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and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opensw.files.wordpress.com/2009/07/software_developmen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07" y="772330"/>
            <a:ext cx="7500771" cy="562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007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2552700" y="3282950"/>
            <a:ext cx="1471911" cy="81756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2557694" y="3398838"/>
            <a:ext cx="1452642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find </a:t>
            </a:r>
            <a:r>
              <a:rPr lang="en-US" sz="1600" dirty="0" err="1" smtClean="0">
                <a:solidFill>
                  <a:schemeClr val="bg2"/>
                </a:solidFill>
                <a:latin typeface="Comic Sans MS" pitchFamily="66" charset="0"/>
              </a:rPr>
              <a:t>atan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  <a:p>
            <a:pPr algn="ctr"/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 / 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3227388" y="2916238"/>
            <a:ext cx="0" cy="376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79249" y="2108200"/>
            <a:ext cx="1445362" cy="81756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668149" y="2224593"/>
            <a:ext cx="1295547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divide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 by 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3270250" y="1720850"/>
            <a:ext cx="0" cy="376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581275" y="912813"/>
            <a:ext cx="1695725" cy="8175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640013" y="1017588"/>
            <a:ext cx="1636987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get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lengths of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 </a:t>
            </a:r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and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2554288" y="4489450"/>
            <a:ext cx="1376362" cy="81756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2553904" y="4745038"/>
            <a:ext cx="1359668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square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228975" y="4122738"/>
            <a:ext cx="0" cy="376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552700" y="3282950"/>
            <a:ext cx="1471911" cy="81756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557694" y="3398838"/>
            <a:ext cx="1452642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find </a:t>
            </a:r>
            <a:r>
              <a:rPr lang="en-US" sz="1600" dirty="0" err="1" smtClean="0">
                <a:solidFill>
                  <a:schemeClr val="bg2"/>
                </a:solidFill>
                <a:latin typeface="Comic Sans MS" pitchFamily="66" charset="0"/>
              </a:rPr>
              <a:t>atan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  <a:p>
            <a:pPr algn="ctr"/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 / 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3227388" y="2916238"/>
            <a:ext cx="0" cy="376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579249" y="2108200"/>
            <a:ext cx="1445362" cy="81756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668149" y="2224593"/>
            <a:ext cx="1295547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divide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 by 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3270250" y="1720850"/>
            <a:ext cx="0" cy="376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81275" y="912813"/>
            <a:ext cx="1695725" cy="8175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2640013" y="1017588"/>
            <a:ext cx="1636987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get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lengths of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 </a:t>
            </a:r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and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2501900" y="5662613"/>
            <a:ext cx="1376363" cy="8175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2485487" y="5918200"/>
            <a:ext cx="1391728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square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3176588" y="5295900"/>
            <a:ext cx="0" cy="376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2554288" y="4489450"/>
            <a:ext cx="1376362" cy="81756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553904" y="4745038"/>
            <a:ext cx="1359668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square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228975" y="4122738"/>
            <a:ext cx="0" cy="376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552700" y="3282950"/>
            <a:ext cx="1471911" cy="81756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557694" y="3398838"/>
            <a:ext cx="1452642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find </a:t>
            </a:r>
            <a:r>
              <a:rPr lang="en-US" sz="1600" dirty="0" err="1" smtClean="0">
                <a:solidFill>
                  <a:schemeClr val="bg2"/>
                </a:solidFill>
                <a:latin typeface="Comic Sans MS" pitchFamily="66" charset="0"/>
              </a:rPr>
              <a:t>atan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  <a:p>
            <a:pPr algn="ctr"/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 / 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3227388" y="2916238"/>
            <a:ext cx="0" cy="376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79249" y="2108200"/>
            <a:ext cx="1445362" cy="81756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2668149" y="2224593"/>
            <a:ext cx="1295547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divide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 by 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3270250" y="1720850"/>
            <a:ext cx="0" cy="376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581275" y="912813"/>
            <a:ext cx="1695725" cy="8175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640013" y="1017588"/>
            <a:ext cx="1636987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get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lengths of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 </a:t>
            </a:r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and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6" name="Rectangle 16"/>
          <p:cNvSpPr>
            <a:spLocks noChangeArrowheads="1"/>
          </p:cNvSpPr>
          <p:nvPr/>
        </p:nvSpPr>
        <p:spPr bwMode="auto">
          <a:xfrm>
            <a:off x="4289425" y="5684838"/>
            <a:ext cx="1376363" cy="8175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518025" y="5800725"/>
            <a:ext cx="971550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add the 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squares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3883025" y="6067425"/>
            <a:ext cx="387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2501900" y="5662613"/>
            <a:ext cx="1376363" cy="8175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2485487" y="5918200"/>
            <a:ext cx="1391728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square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3176588" y="5295900"/>
            <a:ext cx="0" cy="376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2554288" y="4489450"/>
            <a:ext cx="1376362" cy="81756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553904" y="4745038"/>
            <a:ext cx="1359668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square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3228975" y="4122738"/>
            <a:ext cx="0" cy="376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2552700" y="3282950"/>
            <a:ext cx="1471911" cy="81756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557694" y="3398838"/>
            <a:ext cx="1452642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find </a:t>
            </a:r>
            <a:r>
              <a:rPr lang="en-US" sz="1600" dirty="0" err="1" smtClean="0">
                <a:solidFill>
                  <a:schemeClr val="bg2"/>
                </a:solidFill>
                <a:latin typeface="Comic Sans MS" pitchFamily="66" charset="0"/>
              </a:rPr>
              <a:t>atan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  <a:p>
            <a:pPr algn="ctr"/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 / 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3227388" y="2916238"/>
            <a:ext cx="0" cy="376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2579249" y="2108200"/>
            <a:ext cx="1445362" cy="81756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2668149" y="2224593"/>
            <a:ext cx="1295547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divide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 by 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3270250" y="1720850"/>
            <a:ext cx="0" cy="376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581275" y="912813"/>
            <a:ext cx="1695725" cy="8175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2640013" y="1017588"/>
            <a:ext cx="1636987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get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lengths of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 </a:t>
            </a:r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and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0" name="Rectangle 16"/>
          <p:cNvSpPr>
            <a:spLocks noChangeArrowheads="1"/>
          </p:cNvSpPr>
          <p:nvPr/>
        </p:nvSpPr>
        <p:spPr bwMode="auto">
          <a:xfrm>
            <a:off x="4289425" y="5684838"/>
            <a:ext cx="1376363" cy="8175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4518025" y="5800725"/>
            <a:ext cx="971550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add the 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squares</a:t>
            </a: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3883025" y="6067425"/>
            <a:ext cx="387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4643" name="Rectangle 19"/>
          <p:cNvSpPr>
            <a:spLocks noChangeArrowheads="1"/>
          </p:cNvSpPr>
          <p:nvPr/>
        </p:nvSpPr>
        <p:spPr bwMode="auto">
          <a:xfrm>
            <a:off x="6086475" y="5643563"/>
            <a:ext cx="1376363" cy="8175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6164263" y="5759450"/>
            <a:ext cx="1276350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take the 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square root</a:t>
            </a: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5680075" y="6026150"/>
            <a:ext cx="387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501900" y="5662613"/>
            <a:ext cx="1376363" cy="8175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2485487" y="5918200"/>
            <a:ext cx="1391728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square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176588" y="5295900"/>
            <a:ext cx="0" cy="376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2554288" y="4489450"/>
            <a:ext cx="1376362" cy="81756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553904" y="4745038"/>
            <a:ext cx="1359668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square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3228975" y="4122738"/>
            <a:ext cx="0" cy="376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2552700" y="3282950"/>
            <a:ext cx="1471911" cy="81756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2557694" y="3398838"/>
            <a:ext cx="1452642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find </a:t>
            </a:r>
            <a:r>
              <a:rPr lang="en-US" sz="1600" dirty="0" err="1" smtClean="0">
                <a:solidFill>
                  <a:schemeClr val="bg2"/>
                </a:solidFill>
                <a:latin typeface="Comic Sans MS" pitchFamily="66" charset="0"/>
              </a:rPr>
              <a:t>atan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  <a:p>
            <a:pPr algn="ctr"/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 / 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3227388" y="2916238"/>
            <a:ext cx="0" cy="376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579249" y="2108200"/>
            <a:ext cx="1445362" cy="81756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2668149" y="2224593"/>
            <a:ext cx="1295547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divide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 by 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3270250" y="1720850"/>
            <a:ext cx="0" cy="376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581275" y="912813"/>
            <a:ext cx="1695725" cy="8175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2640013" y="1017588"/>
            <a:ext cx="1636987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get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lengths of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 </a:t>
            </a:r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and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64" name="Rectangle 16"/>
          <p:cNvSpPr>
            <a:spLocks noChangeArrowheads="1"/>
          </p:cNvSpPr>
          <p:nvPr/>
        </p:nvSpPr>
        <p:spPr bwMode="auto">
          <a:xfrm>
            <a:off x="4289425" y="5684838"/>
            <a:ext cx="1376363" cy="8175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4518025" y="5800725"/>
            <a:ext cx="971550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add the 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squares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3883025" y="6067425"/>
            <a:ext cx="387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5667" name="Rectangle 19"/>
          <p:cNvSpPr>
            <a:spLocks noChangeArrowheads="1"/>
          </p:cNvSpPr>
          <p:nvPr/>
        </p:nvSpPr>
        <p:spPr bwMode="auto">
          <a:xfrm>
            <a:off x="6086475" y="5643563"/>
            <a:ext cx="1376363" cy="8175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6164263" y="5759450"/>
            <a:ext cx="1276350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take the 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square root</a:t>
            </a:r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680075" y="6026150"/>
            <a:ext cx="387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5670" name="Rectangle 22"/>
          <p:cNvSpPr>
            <a:spLocks noChangeArrowheads="1"/>
          </p:cNvSpPr>
          <p:nvPr/>
        </p:nvSpPr>
        <p:spPr bwMode="auto">
          <a:xfrm>
            <a:off x="7767638" y="5645150"/>
            <a:ext cx="1128712" cy="81756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7759700" y="5761038"/>
            <a:ext cx="1071563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print</a:t>
            </a:r>
          </a:p>
          <a:p>
            <a:pPr algn="ctr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results</a:t>
            </a: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7458075" y="6027738"/>
            <a:ext cx="2905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2501900" y="5662613"/>
            <a:ext cx="1376363" cy="8175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2485487" y="5918200"/>
            <a:ext cx="1391728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square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3176588" y="5295900"/>
            <a:ext cx="0" cy="376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2554288" y="4489450"/>
            <a:ext cx="1376362" cy="81756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2553904" y="4745038"/>
            <a:ext cx="1359668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square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3228975" y="4122738"/>
            <a:ext cx="0" cy="376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2552700" y="3282950"/>
            <a:ext cx="1471911" cy="81756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2557694" y="3398838"/>
            <a:ext cx="1452642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find </a:t>
            </a:r>
            <a:r>
              <a:rPr lang="en-US" sz="1600" dirty="0" err="1" smtClean="0">
                <a:solidFill>
                  <a:schemeClr val="bg2"/>
                </a:solidFill>
                <a:latin typeface="Comic Sans MS" pitchFamily="66" charset="0"/>
              </a:rPr>
              <a:t>atan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  <a:p>
            <a:pPr algn="ctr"/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 / 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>
            <a:off x="3227388" y="2916238"/>
            <a:ext cx="0" cy="376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579249" y="2108200"/>
            <a:ext cx="1445362" cy="817563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2668149" y="2224593"/>
            <a:ext cx="1295547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divide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 by 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36" name="Line 6"/>
          <p:cNvSpPr>
            <a:spLocks noChangeShapeType="1"/>
          </p:cNvSpPr>
          <p:nvPr/>
        </p:nvSpPr>
        <p:spPr bwMode="auto">
          <a:xfrm>
            <a:off x="3270250" y="1720850"/>
            <a:ext cx="0" cy="376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2581275" y="912813"/>
            <a:ext cx="1695725" cy="8175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2640013" y="1017588"/>
            <a:ext cx="1636987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get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lengths of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side1 </a:t>
            </a:r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and </a:t>
            </a:r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side2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599" y="2687781"/>
            <a:ext cx="64107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You can also write down your algorithm design in</a:t>
            </a:r>
          </a:p>
          <a:p>
            <a:r>
              <a:rPr lang="en-US" b="1" dirty="0" smtClean="0">
                <a:latin typeface="Comic Sans MS" pitchFamily="66" charset="0"/>
              </a:rPr>
              <a:t>Pseudo-Code </a:t>
            </a:r>
            <a:r>
              <a:rPr lang="en-US" dirty="0" smtClean="0">
                <a:latin typeface="Comic Sans MS" pitchFamily="66" charset="0"/>
              </a:rPr>
              <a:t>– English like phrases that describe </a:t>
            </a:r>
          </a:p>
          <a:p>
            <a:r>
              <a:rPr lang="en-US" dirty="0" smtClean="0">
                <a:latin typeface="Comic Sans MS" pitchFamily="66" charset="0"/>
              </a:rPr>
              <a:t>each step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Some additional detail has been added to make this </a:t>
            </a:r>
          </a:p>
          <a:p>
            <a:r>
              <a:rPr lang="en-US" dirty="0" smtClean="0">
                <a:latin typeface="Comic Sans MS" pitchFamily="66" charset="0"/>
              </a:rPr>
              <a:t>a complete program.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4979" y="1957987"/>
            <a:ext cx="758092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 smtClean="0">
                <a:latin typeface="Comic Sans MS" pitchFamily="66" charset="0"/>
              </a:rPr>
              <a:t>Declare some variables to hold user input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Comic Sans MS" pitchFamily="66" charset="0"/>
              </a:rPr>
              <a:t>Tell the user what the program does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Comic Sans MS" pitchFamily="66" charset="0"/>
              </a:rPr>
              <a:t>Ask the user to enter in values for a (height) and b (base)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Comic Sans MS" pitchFamily="66" charset="0"/>
              </a:rPr>
              <a:t>Get these values and save in variables a and b</a:t>
            </a:r>
          </a:p>
          <a:p>
            <a:r>
              <a:rPr lang="en-US" dirty="0" smtClean="0">
                <a:latin typeface="Comic Sans MS" pitchFamily="66" charset="0"/>
              </a:rPr>
              <a:t>5. Divide a by b</a:t>
            </a:r>
          </a:p>
          <a:p>
            <a:r>
              <a:rPr lang="en-US" dirty="0" smtClean="0">
                <a:latin typeface="Comic Sans MS" pitchFamily="66" charset="0"/>
              </a:rPr>
              <a:t>6. Find arctangent of (a/b)</a:t>
            </a:r>
          </a:p>
          <a:p>
            <a:r>
              <a:rPr lang="en-US" dirty="0" smtClean="0">
                <a:latin typeface="Comic Sans MS" pitchFamily="66" charset="0"/>
              </a:rPr>
              <a:t>7. Square a</a:t>
            </a:r>
          </a:p>
          <a:p>
            <a:r>
              <a:rPr lang="en-US" dirty="0" smtClean="0">
                <a:latin typeface="Comic Sans MS" pitchFamily="66" charset="0"/>
              </a:rPr>
              <a:t>8. Square b</a:t>
            </a:r>
          </a:p>
          <a:p>
            <a:r>
              <a:rPr lang="en-US" dirty="0" smtClean="0">
                <a:latin typeface="Comic Sans MS" pitchFamily="66" charset="0"/>
              </a:rPr>
              <a:t>9. Add the squares of a and b</a:t>
            </a:r>
          </a:p>
          <a:p>
            <a:r>
              <a:rPr lang="en-US" dirty="0" smtClean="0">
                <a:latin typeface="Comic Sans MS" pitchFamily="66" charset="0"/>
              </a:rPr>
              <a:t>10. Take the square root of the result</a:t>
            </a:r>
          </a:p>
          <a:p>
            <a:r>
              <a:rPr lang="en-US" dirty="0" smtClean="0">
                <a:latin typeface="Comic Sans MS" pitchFamily="66" charset="0"/>
              </a:rPr>
              <a:t>11. Output the results, label output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3114357" y="2130382"/>
            <a:ext cx="2499402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Implementation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470025" y="3108325"/>
            <a:ext cx="6734536" cy="10156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Now we are ready to write the program. At this point</a:t>
            </a:r>
          </a:p>
          <a:p>
            <a:r>
              <a:rPr lang="en-US" dirty="0" smtClean="0">
                <a:latin typeface="Comic Sans MS" pitchFamily="66" charset="0"/>
              </a:rPr>
              <a:t>you should know enough C# to write this code, so some</a:t>
            </a:r>
          </a:p>
          <a:p>
            <a:r>
              <a:rPr lang="en-US" dirty="0" smtClean="0">
                <a:latin typeface="Comic Sans MS" pitchFamily="66" charset="0"/>
              </a:rPr>
              <a:t>of this </a:t>
            </a:r>
            <a:r>
              <a:rPr lang="en-US" dirty="0" smtClean="0">
                <a:latin typeface="Comic Sans MS" pitchFamily="66" charset="0"/>
              </a:rPr>
              <a:t>may be a review for you.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1016000" y="3019425"/>
            <a:ext cx="7615238" cy="2062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// This program takes two values, and x and a y as real numbers</a:t>
            </a:r>
          </a:p>
          <a:p>
            <a:r>
              <a:rPr lang="en-US" sz="1600" dirty="0">
                <a:latin typeface="Comic Sans MS" pitchFamily="66" charset="0"/>
              </a:rPr>
              <a:t>// The program computes the hypotenuse of a right triangle whose</a:t>
            </a:r>
          </a:p>
          <a:p>
            <a:r>
              <a:rPr lang="en-US" sz="1600" dirty="0">
                <a:latin typeface="Comic Sans MS" pitchFamily="66" charset="0"/>
              </a:rPr>
              <a:t>// base is x and whose height is y. It also returns the angle between the base</a:t>
            </a:r>
          </a:p>
          <a:p>
            <a:r>
              <a:rPr lang="en-US" sz="1600" dirty="0">
                <a:latin typeface="Comic Sans MS" pitchFamily="66" charset="0"/>
              </a:rPr>
              <a:t>// and the hypotenuse.</a:t>
            </a:r>
          </a:p>
          <a:p>
            <a:r>
              <a:rPr lang="en-US" sz="1600" dirty="0">
                <a:latin typeface="Comic Sans MS" pitchFamily="66" charset="0"/>
              </a:rPr>
              <a:t>// Author:  Joe Coder</a:t>
            </a:r>
          </a:p>
          <a:p>
            <a:r>
              <a:rPr lang="en-US" sz="1600" dirty="0">
                <a:latin typeface="Comic Sans MS" pitchFamily="66" charset="0"/>
              </a:rPr>
              <a:t>// Course: CS 1400 section 002</a:t>
            </a:r>
          </a:p>
          <a:p>
            <a:r>
              <a:rPr lang="en-US" sz="1600" dirty="0">
                <a:latin typeface="Comic Sans MS" pitchFamily="66" charset="0"/>
              </a:rPr>
              <a:t>// Date Last Modified: July 2, </a:t>
            </a:r>
            <a:r>
              <a:rPr lang="en-US" sz="1600" dirty="0" smtClean="0">
                <a:latin typeface="Comic Sans MS" pitchFamily="66" charset="0"/>
              </a:rPr>
              <a:t>2013</a:t>
            </a:r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// Version 1.0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1993900" y="1662113"/>
            <a:ext cx="5464175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We begin all programs with a file prologue.</a:t>
            </a:r>
          </a:p>
          <a:p>
            <a:r>
              <a:rPr lang="en-US">
                <a:latin typeface="Comic Sans MS" pitchFamily="66" charset="0"/>
              </a:rPr>
              <a:t>The file prologue explains what is in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upload.wikimedia.org/wikipedia/commons/thumb/1/19/SDLC_-_Software_Development_Life_Cycle.jpg/220px-SDLC_-_Software_Development_Life_Cy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573" y="1923831"/>
            <a:ext cx="3334043" cy="334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ircular Arrow 1"/>
          <p:cNvSpPr/>
          <p:nvPr/>
        </p:nvSpPr>
        <p:spPr bwMode="auto">
          <a:xfrm>
            <a:off x="4445391" y="3713871"/>
            <a:ext cx="978408" cy="978408"/>
          </a:xfrm>
          <a:prstGeom prst="circularArrow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Curved Down Arrow 2"/>
          <p:cNvSpPr/>
          <p:nvPr/>
        </p:nvSpPr>
        <p:spPr bwMode="auto">
          <a:xfrm rot="1126026">
            <a:off x="4276579" y="3738841"/>
            <a:ext cx="907366" cy="546925"/>
          </a:xfrm>
          <a:prstGeom prst="curvedDown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 rot="18712370">
            <a:off x="5126002" y="3326121"/>
            <a:ext cx="907366" cy="546925"/>
          </a:xfrm>
          <a:prstGeom prst="curvedDownArrow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50000">
                <a:srgbClr val="92D050"/>
              </a:gs>
              <a:gs pos="100000">
                <a:srgbClr val="339933"/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Curved Down Arrow 5"/>
          <p:cNvSpPr/>
          <p:nvPr/>
        </p:nvSpPr>
        <p:spPr bwMode="auto">
          <a:xfrm rot="14074861">
            <a:off x="4762366" y="2593849"/>
            <a:ext cx="907366" cy="546925"/>
          </a:xfrm>
          <a:prstGeom prst="curvedDownArrow">
            <a:avLst/>
          </a:prstGeom>
          <a:gradFill>
            <a:gsLst>
              <a:gs pos="0">
                <a:srgbClr val="00B050"/>
              </a:gs>
              <a:gs pos="50000">
                <a:srgbClr val="FFCCCC"/>
              </a:gs>
              <a:gs pos="100000">
                <a:srgbClr val="C00000"/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05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2179638" y="3635375"/>
            <a:ext cx="204758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using System;</a:t>
            </a: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1898650" y="1916113"/>
            <a:ext cx="5187950" cy="13239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Next, we have to tell the compiler about </a:t>
            </a:r>
          </a:p>
          <a:p>
            <a:r>
              <a:rPr lang="en-US" dirty="0">
                <a:latin typeface="Comic Sans MS" pitchFamily="66" charset="0"/>
              </a:rPr>
              <a:t>any namespaces that we will use. For all</a:t>
            </a:r>
          </a:p>
          <a:p>
            <a:r>
              <a:rPr lang="en-US" dirty="0">
                <a:latin typeface="Comic Sans MS" pitchFamily="66" charset="0"/>
              </a:rPr>
              <a:t>Programs that we will write this semester</a:t>
            </a:r>
          </a:p>
          <a:p>
            <a:r>
              <a:rPr lang="en-US" dirty="0">
                <a:latin typeface="Comic Sans MS" pitchFamily="66" charset="0"/>
              </a:rPr>
              <a:t>We will use the </a:t>
            </a:r>
            <a:r>
              <a:rPr lang="en-US" b="1" dirty="0">
                <a:solidFill>
                  <a:schemeClr val="accent2"/>
                </a:solidFill>
                <a:latin typeface="Comic Sans MS" pitchFamily="66" charset="0"/>
              </a:rPr>
              <a:t>System</a:t>
            </a:r>
            <a:r>
              <a:rPr lang="en-US" dirty="0">
                <a:latin typeface="Comic Sans MS" pitchFamily="66" charset="0"/>
              </a:rPr>
              <a:t> namespace.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1693863" y="2027238"/>
            <a:ext cx="6084887" cy="19383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All of the code that we write in a C# program</a:t>
            </a:r>
          </a:p>
          <a:p>
            <a:r>
              <a:rPr lang="en-US">
                <a:latin typeface="Comic Sans MS" pitchFamily="66" charset="0"/>
              </a:rPr>
              <a:t>will be enclosed in one or more classes.  Initially</a:t>
            </a:r>
          </a:p>
          <a:p>
            <a:r>
              <a:rPr lang="en-US">
                <a:latin typeface="Comic Sans MS" pitchFamily="66" charset="0"/>
              </a:rPr>
              <a:t>we will just use one class. Although we can name </a:t>
            </a:r>
          </a:p>
          <a:p>
            <a:r>
              <a:rPr lang="en-US">
                <a:latin typeface="Comic Sans MS" pitchFamily="66" charset="0"/>
              </a:rPr>
              <a:t>this class anything that we want to, we will call</a:t>
            </a:r>
          </a:p>
          <a:p>
            <a:r>
              <a:rPr lang="en-US">
                <a:latin typeface="Comic Sans MS" pitchFamily="66" charset="0"/>
              </a:rPr>
              <a:t>it </a:t>
            </a:r>
            <a:r>
              <a:rPr lang="en-US" b="1">
                <a:latin typeface="Comic Sans MS" pitchFamily="66" charset="0"/>
              </a:rPr>
              <a:t>Program</a:t>
            </a:r>
            <a:r>
              <a:rPr lang="en-US">
                <a:latin typeface="Comic Sans MS" pitchFamily="66" charset="0"/>
              </a:rPr>
              <a:t>. The code within a class is enclosed</a:t>
            </a:r>
          </a:p>
          <a:p>
            <a:r>
              <a:rPr lang="en-US">
                <a:latin typeface="Comic Sans MS" pitchFamily="66" charset="0"/>
              </a:rPr>
              <a:t>in curly braces like this</a:t>
            </a:r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3257550" y="4308928"/>
            <a:ext cx="2225289" cy="156966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class Program</a:t>
            </a: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{</a:t>
            </a: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. . .</a:t>
            </a: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1693863" y="1903413"/>
            <a:ext cx="6342062" cy="1631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Every C# program must include a method whose</a:t>
            </a:r>
          </a:p>
          <a:p>
            <a:r>
              <a:rPr lang="en-US">
                <a:latin typeface="Comic Sans MS" pitchFamily="66" charset="0"/>
              </a:rPr>
              <a:t>name is “Main”. When your program runs, the </a:t>
            </a:r>
          </a:p>
          <a:p>
            <a:r>
              <a:rPr lang="en-US">
                <a:latin typeface="Comic Sans MS" pitchFamily="66" charset="0"/>
              </a:rPr>
              <a:t>computer looks for the method named Main, and </a:t>
            </a:r>
          </a:p>
          <a:p>
            <a:r>
              <a:rPr lang="en-US">
                <a:latin typeface="Comic Sans MS" pitchFamily="66" charset="0"/>
              </a:rPr>
              <a:t>begins execution at that point. Everything in the</a:t>
            </a:r>
          </a:p>
          <a:p>
            <a:r>
              <a:rPr lang="en-US">
                <a:latin typeface="Comic Sans MS" pitchFamily="66" charset="0"/>
              </a:rPr>
              <a:t>Main method will be between a pair of curly braces.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3022146" y="3870325"/>
            <a:ext cx="2475358" cy="132343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static void Main( )</a:t>
            </a: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{</a:t>
            </a: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   …</a:t>
            </a: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1225777" y="1228498"/>
            <a:ext cx="6922088" cy="10156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Before we write any code, we will paste our pseudo-code</a:t>
            </a:r>
          </a:p>
          <a:p>
            <a:r>
              <a:rPr lang="en-US" dirty="0" smtClean="0">
                <a:latin typeface="Comic Sans MS" pitchFamily="66" charset="0"/>
              </a:rPr>
              <a:t>in between the curly braces of Main, and mark each line</a:t>
            </a:r>
          </a:p>
          <a:p>
            <a:r>
              <a:rPr lang="en-US" dirty="0" smtClean="0">
                <a:latin typeface="Comic Sans MS" pitchFamily="66" charset="0"/>
              </a:rPr>
              <a:t>as a comment.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1106261" y="2248353"/>
            <a:ext cx="6655989" cy="406265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static void Main( )</a:t>
            </a: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{</a:t>
            </a:r>
          </a:p>
          <a:p>
            <a:pPr marL="457200" indent="-457200"/>
            <a:r>
              <a:rPr lang="en-US" sz="1800" dirty="0" smtClean="0">
                <a:latin typeface="Comic Sans MS" pitchFamily="66" charset="0"/>
              </a:rPr>
              <a:t>     // Declare some variables to hold our data</a:t>
            </a:r>
          </a:p>
          <a:p>
            <a:pPr marL="457200" indent="-457200"/>
            <a:r>
              <a:rPr lang="en-US" sz="1800" dirty="0" smtClean="0">
                <a:latin typeface="Comic Sans MS" pitchFamily="66" charset="0"/>
              </a:rPr>
              <a:t>     // Tell the user what the program does</a:t>
            </a:r>
          </a:p>
          <a:p>
            <a:pPr marL="457200" indent="-457200"/>
            <a:r>
              <a:rPr lang="en-US" sz="1800" dirty="0" smtClean="0">
                <a:latin typeface="Comic Sans MS" pitchFamily="66" charset="0"/>
              </a:rPr>
              <a:t>     // Ask the user to enter in values for height and base</a:t>
            </a:r>
          </a:p>
          <a:p>
            <a:pPr marL="457200" indent="-457200"/>
            <a:r>
              <a:rPr lang="en-US" sz="1800" dirty="0" smtClean="0">
                <a:latin typeface="Comic Sans MS" pitchFamily="66" charset="0"/>
              </a:rPr>
              <a:t>     // Get these values and save in variables height and base</a:t>
            </a:r>
          </a:p>
          <a:p>
            <a:r>
              <a:rPr lang="en-US" sz="1800" dirty="0" smtClean="0">
                <a:latin typeface="Comic Sans MS" pitchFamily="66" charset="0"/>
              </a:rPr>
              <a:t>     // Divide height by base</a:t>
            </a:r>
          </a:p>
          <a:p>
            <a:r>
              <a:rPr lang="en-US" sz="1800" dirty="0" smtClean="0">
                <a:latin typeface="Comic Sans MS" pitchFamily="66" charset="0"/>
              </a:rPr>
              <a:t>     // Find arctangent of (height/base)</a:t>
            </a:r>
          </a:p>
          <a:p>
            <a:r>
              <a:rPr lang="en-US" sz="1800" dirty="0" smtClean="0">
                <a:latin typeface="Comic Sans MS" pitchFamily="66" charset="0"/>
              </a:rPr>
              <a:t>     // Square height</a:t>
            </a:r>
          </a:p>
          <a:p>
            <a:r>
              <a:rPr lang="en-US" sz="1800" dirty="0" smtClean="0">
                <a:latin typeface="Comic Sans MS" pitchFamily="66" charset="0"/>
              </a:rPr>
              <a:t>     // Square base</a:t>
            </a:r>
          </a:p>
          <a:p>
            <a:r>
              <a:rPr lang="en-US" sz="1800" dirty="0" smtClean="0">
                <a:latin typeface="Comic Sans MS" pitchFamily="66" charset="0"/>
              </a:rPr>
              <a:t>     // Add the squares of height and base</a:t>
            </a:r>
          </a:p>
          <a:p>
            <a:r>
              <a:rPr lang="en-US" sz="1800" dirty="0" smtClean="0">
                <a:latin typeface="Comic Sans MS" pitchFamily="66" charset="0"/>
              </a:rPr>
              <a:t>     // Take the square root of the result</a:t>
            </a:r>
          </a:p>
          <a:p>
            <a:r>
              <a:rPr lang="en-US" sz="1800" dirty="0" smtClean="0">
                <a:latin typeface="Comic Sans MS" pitchFamily="66" charset="0"/>
              </a:rPr>
              <a:t>     // Output the results, label output</a:t>
            </a:r>
          </a:p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}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1706" y="2808514"/>
            <a:ext cx="7513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omic Sans MS" pitchFamily="66" charset="0"/>
              </a:rPr>
              <a:t>Now, complete the program by adding the </a:t>
            </a:r>
          </a:p>
          <a:p>
            <a:pPr algn="ctr"/>
            <a:r>
              <a:rPr lang="en-US" sz="2400" dirty="0" smtClean="0">
                <a:latin typeface="Comic Sans MS" pitchFamily="66" charset="0"/>
              </a:rPr>
              <a:t>C# code that implements each line of pseudo-code.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2478088" y="3201988"/>
            <a:ext cx="4459875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 // Declare some variables to hold our data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double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width, height, hypotenuse, theta;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1569585" y="1271361"/>
            <a:ext cx="6970178" cy="132343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We </a:t>
            </a:r>
            <a:r>
              <a:rPr lang="en-US" dirty="0" smtClean="0">
                <a:latin typeface="Comic Sans MS" pitchFamily="66" charset="0"/>
              </a:rPr>
              <a:t>have to </a:t>
            </a:r>
            <a:r>
              <a:rPr lang="en-US" dirty="0">
                <a:latin typeface="Comic Sans MS" pitchFamily="66" charset="0"/>
              </a:rPr>
              <a:t>declare any variables that we will use in this </a:t>
            </a:r>
          </a:p>
          <a:p>
            <a:r>
              <a:rPr lang="en-US" dirty="0">
                <a:latin typeface="Comic Sans MS" pitchFamily="66" charset="0"/>
              </a:rPr>
              <a:t>program. We need A place in memory to hold the </a:t>
            </a:r>
          </a:p>
          <a:p>
            <a:r>
              <a:rPr lang="en-US" dirty="0">
                <a:latin typeface="Comic Sans MS" pitchFamily="66" charset="0"/>
              </a:rPr>
              <a:t>length of each side of the triangle and a place to</a:t>
            </a:r>
          </a:p>
          <a:p>
            <a:r>
              <a:rPr lang="en-US" dirty="0">
                <a:latin typeface="Comic Sans MS" pitchFamily="66" charset="0"/>
              </a:rPr>
              <a:t>hold the size of the angle.</a:t>
            </a: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1801813" y="5192713"/>
            <a:ext cx="108902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99CCFF"/>
                </a:solidFill>
                <a:latin typeface="Comic Sans MS" pitchFamily="66" charset="0"/>
              </a:rPr>
              <a:t>data type</a:t>
            </a:r>
          </a:p>
        </p:txBody>
      </p:sp>
      <p:sp>
        <p:nvSpPr>
          <p:cNvPr id="35845" name="Line 7"/>
          <p:cNvSpPr>
            <a:spLocks noChangeShapeType="1"/>
          </p:cNvSpPr>
          <p:nvPr/>
        </p:nvSpPr>
        <p:spPr bwMode="auto">
          <a:xfrm flipV="1">
            <a:off x="2270125" y="3765550"/>
            <a:ext cx="666750" cy="1473200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846" name="AutoShape 8"/>
          <p:cNvSpPr>
            <a:spLocks/>
          </p:cNvSpPr>
          <p:nvPr/>
        </p:nvSpPr>
        <p:spPr bwMode="auto">
          <a:xfrm rot="5400000">
            <a:off x="4598194" y="2415381"/>
            <a:ext cx="365125" cy="3065463"/>
          </a:xfrm>
          <a:prstGeom prst="rightBrace">
            <a:avLst>
              <a:gd name="adj1" fmla="val 69964"/>
              <a:gd name="adj2" fmla="val 50000"/>
            </a:avLst>
          </a:prstGeom>
          <a:noFill/>
          <a:ln w="25400">
            <a:solidFill>
              <a:srgbClr val="99CC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7" name="Text Box 9"/>
          <p:cNvSpPr txBox="1">
            <a:spLocks noChangeArrowheads="1"/>
          </p:cNvSpPr>
          <p:nvPr/>
        </p:nvSpPr>
        <p:spPr bwMode="auto">
          <a:xfrm>
            <a:off x="4017963" y="4289425"/>
            <a:ext cx="157321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99CCFF"/>
                </a:solidFill>
                <a:latin typeface="Comic Sans MS" pitchFamily="66" charset="0"/>
              </a:rPr>
              <a:t>variable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2073275" y="1746250"/>
            <a:ext cx="5757863" cy="1631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The </a:t>
            </a:r>
            <a:r>
              <a:rPr lang="en-US" dirty="0" err="1">
                <a:latin typeface="Comic Sans MS" pitchFamily="66" charset="0"/>
              </a:rPr>
              <a:t>Atan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method returns </a:t>
            </a:r>
            <a:r>
              <a:rPr lang="en-US" dirty="0">
                <a:latin typeface="Comic Sans MS" pitchFamily="66" charset="0"/>
              </a:rPr>
              <a:t>the size of an angle</a:t>
            </a:r>
          </a:p>
          <a:p>
            <a:r>
              <a:rPr lang="en-US" dirty="0">
                <a:latin typeface="Comic Sans MS" pitchFamily="66" charset="0"/>
              </a:rPr>
              <a:t>in radians. We will need a constant to change</a:t>
            </a:r>
          </a:p>
          <a:p>
            <a:r>
              <a:rPr lang="en-US" dirty="0">
                <a:latin typeface="Comic Sans MS" pitchFamily="66" charset="0"/>
              </a:rPr>
              <a:t>radians into degrees. We need to declare this</a:t>
            </a:r>
          </a:p>
          <a:p>
            <a:r>
              <a:rPr lang="en-US" dirty="0">
                <a:latin typeface="Comic Sans MS" pitchFamily="66" charset="0"/>
              </a:rPr>
              <a:t>constant and set its value. The Math class</a:t>
            </a:r>
          </a:p>
          <a:p>
            <a:r>
              <a:rPr lang="en-US" dirty="0">
                <a:latin typeface="Comic Sans MS" pitchFamily="66" charset="0"/>
              </a:rPr>
              <a:t>contains a constant for PI that we will use.</a:t>
            </a: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1716088" y="3870325"/>
            <a:ext cx="6238875" cy="8255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// declare a constant to do conversion</a:t>
            </a:r>
          </a:p>
          <a:p>
            <a:r>
              <a:rPr lang="en-US" sz="1600" dirty="0">
                <a:latin typeface="Comic Sans MS" pitchFamily="66" charset="0"/>
              </a:rPr>
              <a:t>// from radians to degrees</a:t>
            </a:r>
          </a:p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const double CONVERSION_FACTOR = 180 /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Math.PI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;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4198938" y="5557838"/>
            <a:ext cx="3722687" cy="3381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99CCFF"/>
                </a:solidFill>
                <a:latin typeface="Comic Sans MS" pitchFamily="66" charset="0"/>
              </a:rPr>
              <a:t>C# statements all end in a semicolon.</a:t>
            </a:r>
          </a:p>
        </p:txBody>
      </p:sp>
      <p:sp>
        <p:nvSpPr>
          <p:cNvPr id="36869" name="Line 7"/>
          <p:cNvSpPr>
            <a:spLocks noChangeShapeType="1"/>
          </p:cNvSpPr>
          <p:nvPr/>
        </p:nvSpPr>
        <p:spPr bwMode="auto">
          <a:xfrm flipV="1">
            <a:off x="5951538" y="4646950"/>
            <a:ext cx="1281216" cy="920411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867237" y="3495304"/>
            <a:ext cx="6809878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 // Tell the user what the program does</a:t>
            </a:r>
          </a:p>
          <a:p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n-US" sz="16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itchFamily="66" charset="0"/>
              </a:rPr>
              <a:t>Console.WriteLine</a:t>
            </a:r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itchFamily="66" charset="0"/>
              </a:rPr>
              <a:t>("This program moves a robot from the origin to");</a:t>
            </a:r>
          </a:p>
          <a:p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n-US" sz="16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itchFamily="66" charset="0"/>
              </a:rPr>
              <a:t>Console.WriteLine</a:t>
            </a:r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itchFamily="66" charset="0"/>
              </a:rPr>
              <a:t>("a point that you specify.");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7893" name="Text Box 8"/>
          <p:cNvSpPr txBox="1">
            <a:spLocks noChangeArrowheads="1"/>
          </p:cNvSpPr>
          <p:nvPr/>
        </p:nvSpPr>
        <p:spPr bwMode="auto">
          <a:xfrm>
            <a:off x="849380" y="904979"/>
            <a:ext cx="7920758" cy="22467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Every program should start out by telling the user</a:t>
            </a:r>
          </a:p>
          <a:p>
            <a:r>
              <a:rPr lang="en-US" dirty="0" smtClean="0">
                <a:latin typeface="Comic Sans MS" pitchFamily="66" charset="0"/>
              </a:rPr>
              <a:t>What it is that the program will do.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The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itchFamily="66" charset="0"/>
              </a:rPr>
              <a:t>Console</a:t>
            </a:r>
            <a:r>
              <a:rPr lang="en-US" dirty="0" smtClean="0">
                <a:latin typeface="Comic Sans MS" pitchFamily="66" charset="0"/>
              </a:rPr>
              <a:t> class represents the display on the computer.</a:t>
            </a:r>
          </a:p>
          <a:p>
            <a:r>
              <a:rPr lang="en-US" dirty="0" smtClean="0">
                <a:latin typeface="Comic Sans MS" pitchFamily="66" charset="0"/>
              </a:rPr>
              <a:t>The </a:t>
            </a:r>
            <a:r>
              <a: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itchFamily="66" charset="0"/>
              </a:rPr>
              <a:t>WriteLin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itchFamily="66" charset="0"/>
              </a:rPr>
              <a:t>e</a:t>
            </a:r>
            <a:r>
              <a:rPr lang="en-US" dirty="0" smtClean="0">
                <a:latin typeface="Comic Sans MS" pitchFamily="66" charset="0"/>
              </a:rPr>
              <a:t> method writes the text in quotation marks to the</a:t>
            </a:r>
          </a:p>
          <a:p>
            <a:r>
              <a:rPr lang="en-US" dirty="0" smtClean="0">
                <a:latin typeface="Comic Sans MS" pitchFamily="66" charset="0"/>
              </a:rPr>
              <a:t>display and moves to the next line.</a:t>
            </a:r>
          </a:p>
          <a:p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1186849" y="3135932"/>
            <a:ext cx="6240811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600" dirty="0" smtClean="0">
                <a:latin typeface="Comic Sans MS" pitchFamily="66" charset="0"/>
              </a:rPr>
              <a:t> // Ask the user to enter in values for height and base</a:t>
            </a:r>
          </a:p>
          <a:p>
            <a:pPr marL="457200" indent="-457200"/>
            <a:r>
              <a:rPr lang="en-US" sz="1600" dirty="0" smtClean="0">
                <a:latin typeface="Comic Sans MS" pitchFamily="66" charset="0"/>
              </a:rPr>
              <a:t>// Get these values and save in variables height and base</a:t>
            </a:r>
          </a:p>
          <a:p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itchFamily="66" charset="0"/>
              </a:rPr>
              <a:t> </a:t>
            </a:r>
            <a:r>
              <a:rPr lang="en-US" sz="16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itchFamily="66" charset="0"/>
              </a:rPr>
              <a:t>Console.Write</a:t>
            </a:r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itchFamily="66" charset="0"/>
              </a:rPr>
              <a:t>("Please enter the x-coordinate of that point: ");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7893" name="Text Box 8"/>
          <p:cNvSpPr txBox="1">
            <a:spLocks noChangeArrowheads="1"/>
          </p:cNvSpPr>
          <p:nvPr/>
        </p:nvSpPr>
        <p:spPr bwMode="auto">
          <a:xfrm>
            <a:off x="714685" y="1578844"/>
            <a:ext cx="6516528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This statement provides </a:t>
            </a:r>
            <a:r>
              <a:rPr lang="en-US" dirty="0">
                <a:latin typeface="Comic Sans MS" pitchFamily="66" charset="0"/>
              </a:rPr>
              <a:t>a user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itchFamily="66" charset="0"/>
              </a:rPr>
              <a:t>prompt</a:t>
            </a:r>
            <a:r>
              <a:rPr lang="en-US" dirty="0">
                <a:latin typeface="Comic Sans MS" pitchFamily="66" charset="0"/>
              </a:rPr>
              <a:t>. That is, they</a:t>
            </a:r>
          </a:p>
          <a:p>
            <a:r>
              <a:rPr lang="en-US" dirty="0">
                <a:latin typeface="Comic Sans MS" pitchFamily="66" charset="0"/>
              </a:rPr>
              <a:t>help the user of the program know what to do next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443037" y="3958772"/>
            <a:ext cx="5785558" cy="107721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600" dirty="0" smtClean="0">
                <a:latin typeface="Comic Sans MS" pitchFamily="66" charset="0"/>
              </a:rPr>
              <a:t>// Ask the user to enter in values for height and width</a:t>
            </a:r>
          </a:p>
          <a:p>
            <a:pPr marL="457200" indent="-457200"/>
            <a:r>
              <a:rPr lang="en-US" sz="1600" dirty="0" smtClean="0">
                <a:latin typeface="Comic Sans MS" pitchFamily="66" charset="0"/>
              </a:rPr>
              <a:t>// Get these values and save in variables height and width</a:t>
            </a:r>
          </a:p>
          <a:p>
            <a:r>
              <a:rPr lang="en-US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Console.Write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(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Please enter in the base of the triangle: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);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width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=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double.Parse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(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Console.ReadLine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( ) );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43357" y="1366156"/>
            <a:ext cx="8759129" cy="19389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This statement gets the user’s input and saves it in the</a:t>
            </a:r>
          </a:p>
          <a:p>
            <a:r>
              <a:rPr lang="en-US" dirty="0">
                <a:latin typeface="Comic Sans MS" pitchFamily="66" charset="0"/>
              </a:rPr>
              <a:t>variable named </a:t>
            </a:r>
            <a:r>
              <a:rPr lang="en-US" dirty="0" smtClean="0">
                <a:latin typeface="Comic Sans MS" pitchFamily="66" charset="0"/>
              </a:rPr>
              <a:t>width.</a:t>
            </a:r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The </a:t>
            </a:r>
            <a:r>
              <a:rPr lang="en-US" dirty="0" err="1">
                <a:solidFill>
                  <a:schemeClr val="accent2"/>
                </a:solidFill>
                <a:latin typeface="Comic Sans MS" pitchFamily="66" charset="0"/>
              </a:rPr>
              <a:t>ReadLine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method reads a string from the keyboard and </a:t>
            </a:r>
            <a:r>
              <a:rPr lang="en-US" dirty="0" smtClean="0">
                <a:latin typeface="Comic Sans MS" pitchFamily="66" charset="0"/>
              </a:rPr>
              <a:t>returns </a:t>
            </a:r>
          </a:p>
          <a:p>
            <a:r>
              <a:rPr lang="en-US" dirty="0" smtClean="0">
                <a:latin typeface="Comic Sans MS" pitchFamily="66" charset="0"/>
              </a:rPr>
              <a:t>in-place of itself a temporary string variable. </a:t>
            </a:r>
            <a:r>
              <a:rPr lang="en-US" dirty="0">
                <a:latin typeface="Comic Sans MS" pitchFamily="66" charset="0"/>
              </a:rPr>
              <a:t>The </a:t>
            </a:r>
            <a:r>
              <a:rPr lang="en-US" dirty="0" err="1" smtClean="0">
                <a:solidFill>
                  <a:schemeClr val="accent2"/>
                </a:solidFill>
                <a:latin typeface="Comic Sans MS" pitchFamily="66" charset="0"/>
              </a:rPr>
              <a:t>double.Parse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method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converts </a:t>
            </a:r>
            <a:r>
              <a:rPr lang="en-US" dirty="0">
                <a:latin typeface="Comic Sans MS" pitchFamily="66" charset="0"/>
              </a:rPr>
              <a:t>the </a:t>
            </a:r>
            <a:r>
              <a:rPr lang="en-US" dirty="0" smtClean="0">
                <a:latin typeface="Comic Sans MS" pitchFamily="66" charset="0"/>
              </a:rPr>
              <a:t>string into </a:t>
            </a:r>
            <a:r>
              <a:rPr lang="en-US" dirty="0">
                <a:latin typeface="Comic Sans MS" pitchFamily="66" charset="0"/>
              </a:rPr>
              <a:t>a double which we save </a:t>
            </a:r>
            <a:r>
              <a:rPr lang="en-US" dirty="0" smtClean="0">
                <a:latin typeface="Comic Sans MS" pitchFamily="66" charset="0"/>
              </a:rPr>
              <a:t>in </a:t>
            </a:r>
            <a:r>
              <a:rPr lang="en-US" dirty="0">
                <a:latin typeface="Comic Sans MS" pitchFamily="66" charset="0"/>
              </a:rPr>
              <a:t>the variable 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191" y="2785402"/>
            <a:ext cx="4155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omic Sans MS" pitchFamily="66" charset="0"/>
              </a:rPr>
              <a:t>Let’s follow the process for</a:t>
            </a:r>
          </a:p>
          <a:p>
            <a:pPr algn="ctr"/>
            <a:r>
              <a:rPr lang="en-US" sz="2400" dirty="0" smtClean="0">
                <a:latin typeface="Comic Sans MS" pitchFamily="66" charset="0"/>
              </a:rPr>
              <a:t>an example problem.</a:t>
            </a:r>
            <a:endParaRPr 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217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584552" y="3057299"/>
            <a:ext cx="6229590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itchFamily="66" charset="0"/>
              </a:rPr>
              <a:t>Console.Write</a:t>
            </a:r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itchFamily="66" charset="0"/>
              </a:rPr>
              <a:t>("Please enter the y-coordinate of that point: ");</a:t>
            </a:r>
          </a:p>
          <a:p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itchFamily="66" charset="0"/>
              </a:rPr>
              <a:t>height </a:t>
            </a:r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itchFamily="66" charset="0"/>
              </a:rPr>
              <a:t>= 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itchFamily="66" charset="0"/>
              </a:rPr>
              <a:t>double.Parse</a:t>
            </a:r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itchFamily="66" charset="0"/>
              </a:rPr>
              <a:t>(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itchFamily="66" charset="0"/>
              </a:rPr>
              <a:t>Console.ReadLine</a:t>
            </a:r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itchFamily="66" charset="0"/>
              </a:rPr>
              <a:t>( ) );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1540103" y="1629228"/>
            <a:ext cx="6105525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Now, prompt the user to type in the height of the</a:t>
            </a:r>
          </a:p>
          <a:p>
            <a:r>
              <a:rPr lang="en-US" dirty="0">
                <a:latin typeface="Comic Sans MS" pitchFamily="66" charset="0"/>
              </a:rPr>
              <a:t>triangle and store it in the variable height.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1281339" y="3842431"/>
            <a:ext cx="6271269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 // Divide height by width</a:t>
            </a:r>
          </a:p>
          <a:p>
            <a:r>
              <a:rPr lang="en-US" sz="1600" dirty="0" smtClean="0">
                <a:latin typeface="Comic Sans MS" pitchFamily="66" charset="0"/>
              </a:rPr>
              <a:t>// Find arctangent of (height/width)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theta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=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Math.Atan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( height / width) * CONVERSION_FACTOR;</a:t>
            </a: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1680708" y="1480230"/>
            <a:ext cx="636263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Do the calculations necessary to compute </a:t>
            </a:r>
            <a:r>
              <a:rPr lang="en-US" dirty="0" smtClean="0">
                <a:latin typeface="Comic Sans MS" pitchFamily="66" charset="0"/>
              </a:rPr>
              <a:t>the angle.</a:t>
            </a:r>
          </a:p>
          <a:p>
            <a:r>
              <a:rPr lang="en-US" dirty="0" smtClean="0">
                <a:latin typeface="Comic Sans MS" pitchFamily="66" charset="0"/>
              </a:rPr>
              <a:t>Note how we signify multiplication and division.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6289449" y="2943225"/>
            <a:ext cx="92551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CCFF"/>
                </a:solidFill>
                <a:latin typeface="Comic Sans MS" pitchFamily="66" charset="0"/>
              </a:rPr>
              <a:t>multiply</a:t>
            </a:r>
          </a:p>
        </p:txBody>
      </p:sp>
      <p:sp>
        <p:nvSpPr>
          <p:cNvPr id="40965" name="Line 7"/>
          <p:cNvSpPr>
            <a:spLocks noChangeShapeType="1"/>
          </p:cNvSpPr>
          <p:nvPr/>
        </p:nvSpPr>
        <p:spPr bwMode="auto">
          <a:xfrm flipH="1">
            <a:off x="5279571" y="3333749"/>
            <a:ext cx="1250043" cy="944336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3499984" y="5744255"/>
            <a:ext cx="74612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CCFF"/>
                </a:solidFill>
                <a:latin typeface="Comic Sans MS" pitchFamily="66" charset="0"/>
              </a:rPr>
              <a:t>divide</a:t>
            </a:r>
          </a:p>
        </p:txBody>
      </p:sp>
      <p:sp>
        <p:nvSpPr>
          <p:cNvPr id="40968" name="Line 10"/>
          <p:cNvSpPr>
            <a:spLocks noChangeShapeType="1"/>
          </p:cNvSpPr>
          <p:nvPr/>
        </p:nvSpPr>
        <p:spPr bwMode="auto">
          <a:xfrm flipV="1">
            <a:off x="3959905" y="4740728"/>
            <a:ext cx="280080" cy="919389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1705882" y="3243717"/>
            <a:ext cx="5065810" cy="156966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 // Square height</a:t>
            </a:r>
          </a:p>
          <a:p>
            <a:r>
              <a:rPr lang="en-US" sz="1600" dirty="0" smtClean="0">
                <a:latin typeface="Comic Sans MS" pitchFamily="66" charset="0"/>
              </a:rPr>
              <a:t>// Square width</a:t>
            </a:r>
          </a:p>
          <a:p>
            <a:r>
              <a:rPr lang="en-US" sz="1600" dirty="0" smtClean="0">
                <a:latin typeface="Comic Sans MS" pitchFamily="66" charset="0"/>
              </a:rPr>
              <a:t>// Add the squares of height and base</a:t>
            </a:r>
          </a:p>
          <a:p>
            <a:r>
              <a:rPr lang="en-US" sz="1600" dirty="0" smtClean="0">
                <a:latin typeface="Comic Sans MS" pitchFamily="66" charset="0"/>
              </a:rPr>
              <a:t>// Take the square root of the result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double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square = (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width *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width) + (height * height);</a:t>
            </a:r>
          </a:p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hypotenuse =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Math.Sqrt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(square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);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2573336" y="1991859"/>
            <a:ext cx="3748142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Now compute the hypotenuse.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218159" y="3344410"/>
            <a:ext cx="8379217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 // Output the results, label output</a:t>
            </a:r>
          </a:p>
          <a:p>
            <a:r>
              <a:rPr lang="en-US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Console.WriteLine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(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The hypotenuse of the triangle is {0}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, hypotenuse);</a:t>
            </a:r>
          </a:p>
          <a:p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Console.WriteLine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{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The angle between the hypotenuse and the base is {0:f2}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, theta);</a:t>
            </a: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3205163" y="2171700"/>
            <a:ext cx="2440092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Display the </a:t>
            </a:r>
            <a:r>
              <a:rPr lang="en-US" dirty="0">
                <a:latin typeface="Comic Sans MS" pitchFamily="66" charset="0"/>
              </a:rPr>
              <a:t>results</a:t>
            </a:r>
          </a:p>
        </p:txBody>
      </p:sp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3913188" y="5257800"/>
            <a:ext cx="3575018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99CCFF"/>
                </a:solidFill>
                <a:latin typeface="Comic Sans MS" pitchFamily="66" charset="0"/>
              </a:rPr>
              <a:t>The {0:f2} is a placeholder.</a:t>
            </a:r>
          </a:p>
          <a:p>
            <a:r>
              <a:rPr lang="en-US" sz="1400" dirty="0">
                <a:solidFill>
                  <a:srgbClr val="99CCFF"/>
                </a:solidFill>
                <a:latin typeface="Comic Sans MS" pitchFamily="66" charset="0"/>
              </a:rPr>
              <a:t>The actual value of theta gets</a:t>
            </a:r>
          </a:p>
          <a:p>
            <a:r>
              <a:rPr lang="en-US" sz="1400" dirty="0">
                <a:solidFill>
                  <a:srgbClr val="99CCFF"/>
                </a:solidFill>
                <a:latin typeface="Comic Sans MS" pitchFamily="66" charset="0"/>
              </a:rPr>
              <a:t>put into this place when the </a:t>
            </a:r>
          </a:p>
          <a:p>
            <a:r>
              <a:rPr lang="en-US" sz="1400" dirty="0">
                <a:solidFill>
                  <a:srgbClr val="99CCFF"/>
                </a:solidFill>
                <a:latin typeface="Comic Sans MS" pitchFamily="66" charset="0"/>
              </a:rPr>
              <a:t>data is written to the console.</a:t>
            </a:r>
          </a:p>
          <a:p>
            <a:r>
              <a:rPr lang="en-US" sz="1400" dirty="0">
                <a:solidFill>
                  <a:srgbClr val="99CCFF"/>
                </a:solidFill>
                <a:latin typeface="Comic Sans MS" pitchFamily="66" charset="0"/>
              </a:rPr>
              <a:t>f2 </a:t>
            </a:r>
            <a:r>
              <a:rPr lang="en-US" sz="1400" dirty="0" smtClean="0">
                <a:solidFill>
                  <a:srgbClr val="99CCFF"/>
                </a:solidFill>
                <a:latin typeface="Comic Sans MS" pitchFamily="66" charset="0"/>
              </a:rPr>
              <a:t>means output the value </a:t>
            </a:r>
            <a:r>
              <a:rPr lang="en-US" sz="1400" dirty="0">
                <a:solidFill>
                  <a:srgbClr val="99CCFF"/>
                </a:solidFill>
                <a:latin typeface="Comic Sans MS" pitchFamily="66" charset="0"/>
              </a:rPr>
              <a:t>as </a:t>
            </a:r>
            <a:r>
              <a:rPr lang="en-US" sz="1400" dirty="0" smtClean="0">
                <a:solidFill>
                  <a:srgbClr val="99CCFF"/>
                </a:solidFill>
                <a:latin typeface="Comic Sans MS" pitchFamily="66" charset="0"/>
              </a:rPr>
              <a:t>a decimal </a:t>
            </a:r>
          </a:p>
          <a:p>
            <a:r>
              <a:rPr lang="en-US" sz="1400" dirty="0" smtClean="0">
                <a:solidFill>
                  <a:srgbClr val="99CCFF"/>
                </a:solidFill>
                <a:latin typeface="Comic Sans MS" pitchFamily="66" charset="0"/>
              </a:rPr>
              <a:t>number with </a:t>
            </a:r>
            <a:r>
              <a:rPr lang="en-US" sz="1400" dirty="0">
                <a:solidFill>
                  <a:srgbClr val="99CCFF"/>
                </a:solidFill>
                <a:latin typeface="Comic Sans MS" pitchFamily="66" charset="0"/>
              </a:rPr>
              <a:t>2 digits after the decimal </a:t>
            </a:r>
          </a:p>
          <a:p>
            <a:r>
              <a:rPr lang="en-US" sz="1400" dirty="0">
                <a:solidFill>
                  <a:srgbClr val="99CCFF"/>
                </a:solidFill>
                <a:latin typeface="Comic Sans MS" pitchFamily="66" charset="0"/>
              </a:rPr>
              <a:t>point. </a:t>
            </a:r>
          </a:p>
        </p:txBody>
      </p:sp>
      <p:cxnSp>
        <p:nvCxnSpPr>
          <p:cNvPr id="41989" name="Straight Arrow Connector 5"/>
          <p:cNvCxnSpPr>
            <a:cxnSpLocks noChangeShapeType="1"/>
          </p:cNvCxnSpPr>
          <p:nvPr/>
        </p:nvCxnSpPr>
        <p:spPr bwMode="auto">
          <a:xfrm flipV="1">
            <a:off x="5529946" y="4141034"/>
            <a:ext cx="1621792" cy="1094995"/>
          </a:xfrm>
          <a:prstGeom prst="straightConnector1">
            <a:avLst/>
          </a:prstGeom>
          <a:noFill/>
          <a:ln w="22225" algn="ctr">
            <a:solidFill>
              <a:srgbClr val="99CCFF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3479800" y="3300413"/>
            <a:ext cx="2079415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Console.ReadLine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( );</a:t>
            </a:r>
          </a:p>
        </p:txBody>
      </p:sp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2101850" y="1973263"/>
            <a:ext cx="5029200" cy="400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This statements completes the program.</a:t>
            </a: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2801053" y="4816736"/>
            <a:ext cx="5682966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CCFF"/>
                </a:solidFill>
                <a:latin typeface="Comic Sans MS" pitchFamily="66" charset="0"/>
              </a:rPr>
              <a:t>This statement keeps the DOS console window </a:t>
            </a:r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open, until</a:t>
            </a:r>
          </a:p>
          <a:p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the user presses the Enter key, so </a:t>
            </a:r>
            <a:r>
              <a:rPr lang="en-US" sz="1600" dirty="0">
                <a:solidFill>
                  <a:srgbClr val="99CCFF"/>
                </a:solidFill>
                <a:latin typeface="Comic Sans MS" pitchFamily="66" charset="0"/>
              </a:rPr>
              <a:t>that the user can see </a:t>
            </a:r>
            <a:endParaRPr lang="en-US" sz="1600" dirty="0" smtClean="0">
              <a:solidFill>
                <a:srgbClr val="99CCFF"/>
              </a:solidFill>
              <a:latin typeface="Comic Sans MS" pitchFamily="66" charset="0"/>
            </a:endParaRPr>
          </a:p>
          <a:p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the </a:t>
            </a:r>
            <a:r>
              <a:rPr lang="en-US" sz="1600" dirty="0">
                <a:solidFill>
                  <a:srgbClr val="99CCFF"/>
                </a:solidFill>
                <a:latin typeface="Comic Sans MS" pitchFamily="66" charset="0"/>
              </a:rPr>
              <a:t>program’s output.</a:t>
            </a:r>
          </a:p>
        </p:txBody>
      </p:sp>
      <p:sp>
        <p:nvSpPr>
          <p:cNvPr id="43013" name="Line 7"/>
          <p:cNvSpPr>
            <a:spLocks noChangeShapeType="1"/>
          </p:cNvSpPr>
          <p:nvPr/>
        </p:nvSpPr>
        <p:spPr bwMode="auto">
          <a:xfrm flipH="1" flipV="1">
            <a:off x="5087938" y="3689350"/>
            <a:ext cx="893762" cy="1150938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2543175" y="3160713"/>
            <a:ext cx="472281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Here is the complete program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3828" y="3668486"/>
            <a:ext cx="3990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omic Sans MS" pitchFamily="66" charset="0"/>
              </a:rPr>
              <a:t>The comments have been removed in order to</a:t>
            </a:r>
          </a:p>
          <a:p>
            <a:pPr algn="ctr"/>
            <a:r>
              <a:rPr lang="en-US" sz="1400" dirty="0" smtClean="0">
                <a:latin typeface="Comic Sans MS" pitchFamily="66" charset="0"/>
              </a:rPr>
              <a:t>get the entire program on one page.</a:t>
            </a:r>
            <a:endParaRPr lang="en-US" sz="1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1491617" y="363915"/>
            <a:ext cx="7236276" cy="649408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// File Prologue …</a:t>
            </a:r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using System;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class Program</a:t>
            </a:r>
          </a:p>
          <a:p>
            <a:r>
              <a:rPr lang="en-US" sz="1600" dirty="0">
                <a:latin typeface="Comic Sans MS" pitchFamily="66" charset="0"/>
              </a:rPr>
              <a:t>{</a:t>
            </a:r>
          </a:p>
          <a:p>
            <a:r>
              <a:rPr lang="en-US" sz="1600" dirty="0" smtClean="0">
                <a:latin typeface="Comic Sans MS" pitchFamily="66" charset="0"/>
              </a:rPr>
              <a:t>static </a:t>
            </a:r>
            <a:r>
              <a:rPr lang="en-US" sz="1600" dirty="0">
                <a:latin typeface="Comic Sans MS" pitchFamily="66" charset="0"/>
              </a:rPr>
              <a:t>void Main()</a:t>
            </a:r>
          </a:p>
          <a:p>
            <a:r>
              <a:rPr lang="en-US" sz="1600" dirty="0">
                <a:latin typeface="Comic Sans MS" pitchFamily="66" charset="0"/>
              </a:rPr>
              <a:t>    {</a:t>
            </a:r>
          </a:p>
          <a:p>
            <a:r>
              <a:rPr lang="en-US" sz="1600" dirty="0">
                <a:latin typeface="Comic Sans MS" pitchFamily="66" charset="0"/>
              </a:rPr>
              <a:t>        double width, height, hypotenuse, theta</a:t>
            </a:r>
            <a:r>
              <a:rPr lang="en-US" sz="1600" dirty="0" smtClean="0">
                <a:latin typeface="Comic Sans MS" pitchFamily="66" charset="0"/>
              </a:rPr>
              <a:t>;</a:t>
            </a:r>
            <a:r>
              <a:rPr lang="fr-FR" sz="1600" dirty="0" smtClean="0">
                <a:latin typeface="Comic Sans MS" pitchFamily="66" charset="0"/>
              </a:rPr>
              <a:t> </a:t>
            </a:r>
          </a:p>
          <a:p>
            <a:r>
              <a:rPr lang="fr-FR" sz="1600" dirty="0" smtClean="0">
                <a:latin typeface="Comic Sans MS" pitchFamily="66" charset="0"/>
              </a:rPr>
              <a:t>        </a:t>
            </a:r>
            <a:r>
              <a:rPr lang="fr-FR" sz="1600" dirty="0" err="1" smtClean="0">
                <a:latin typeface="Comic Sans MS" pitchFamily="66" charset="0"/>
              </a:rPr>
              <a:t>const</a:t>
            </a:r>
            <a:r>
              <a:rPr lang="fr-FR" sz="1600" dirty="0" smtClean="0">
                <a:latin typeface="Comic Sans MS" pitchFamily="66" charset="0"/>
              </a:rPr>
              <a:t> double CONVERSION_FACTOR = 180 / </a:t>
            </a:r>
            <a:r>
              <a:rPr lang="fr-FR" sz="1600" dirty="0" err="1" smtClean="0">
                <a:latin typeface="Comic Sans MS" pitchFamily="66" charset="0"/>
              </a:rPr>
              <a:t>Math.PI</a:t>
            </a:r>
            <a:r>
              <a:rPr lang="fr-FR" sz="1600" dirty="0" smtClean="0">
                <a:latin typeface="Comic Sans MS" pitchFamily="66" charset="0"/>
              </a:rPr>
              <a:t>;</a:t>
            </a:r>
            <a:endParaRPr lang="en-US" sz="1600" dirty="0">
              <a:latin typeface="Comic Sans MS" pitchFamily="66" charset="0"/>
            </a:endParaRP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("This program moves a robot from the origin to");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("a point that you specify.");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</a:t>
            </a:r>
            <a:r>
              <a:rPr lang="en-US" sz="1600" dirty="0">
                <a:latin typeface="Comic Sans MS" pitchFamily="66" charset="0"/>
              </a:rPr>
              <a:t>("Please enter the x-coordinate of that point: ");</a:t>
            </a:r>
          </a:p>
          <a:p>
            <a:r>
              <a:rPr lang="en-US" sz="1600" dirty="0">
                <a:latin typeface="Comic Sans MS" pitchFamily="66" charset="0"/>
              </a:rPr>
              <a:t>        width = </a:t>
            </a:r>
            <a:r>
              <a:rPr lang="en-US" sz="1600" dirty="0" err="1">
                <a:latin typeface="Comic Sans MS" pitchFamily="66" charset="0"/>
              </a:rPr>
              <a:t>double.Parse</a:t>
            </a:r>
            <a:r>
              <a:rPr lang="en-US" sz="1600" dirty="0">
                <a:latin typeface="Comic Sans MS" pitchFamily="66" charset="0"/>
              </a:rPr>
              <a:t>(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</a:t>
            </a:r>
            <a:r>
              <a:rPr lang="en-US" sz="1600" dirty="0">
                <a:latin typeface="Comic Sans MS" pitchFamily="66" charset="0"/>
              </a:rPr>
              <a:t>("Please enter the y-coordinate of that point: ");</a:t>
            </a:r>
          </a:p>
          <a:p>
            <a:r>
              <a:rPr lang="en-US" sz="1600" dirty="0">
                <a:latin typeface="Comic Sans MS" pitchFamily="66" charset="0"/>
              </a:rPr>
              <a:t>        height = </a:t>
            </a:r>
            <a:r>
              <a:rPr lang="en-US" sz="1600" dirty="0" err="1">
                <a:latin typeface="Comic Sans MS" pitchFamily="66" charset="0"/>
              </a:rPr>
              <a:t>double.Parse</a:t>
            </a:r>
            <a:r>
              <a:rPr lang="en-US" sz="1600" dirty="0">
                <a:latin typeface="Comic Sans MS" pitchFamily="66" charset="0"/>
              </a:rPr>
              <a:t>(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smtClean="0">
                <a:latin typeface="Comic Sans MS" pitchFamily="66" charset="0"/>
              </a:rPr>
              <a:t> theta = </a:t>
            </a:r>
            <a:r>
              <a:rPr lang="en-US" sz="1600" dirty="0" err="1" smtClean="0">
                <a:latin typeface="Comic Sans MS" pitchFamily="66" charset="0"/>
              </a:rPr>
              <a:t>Math.Atan</a:t>
            </a:r>
            <a:r>
              <a:rPr lang="en-US" sz="1600" dirty="0" smtClean="0">
                <a:latin typeface="Comic Sans MS" pitchFamily="66" charset="0"/>
              </a:rPr>
              <a:t>(height / width) * CONVERSION_FACTOR;</a:t>
            </a:r>
          </a:p>
          <a:p>
            <a:r>
              <a:rPr lang="en-US" sz="1600" dirty="0" smtClean="0">
                <a:latin typeface="Comic Sans MS" pitchFamily="66" charset="0"/>
              </a:rPr>
              <a:t>         hypotenuse </a:t>
            </a:r>
            <a:r>
              <a:rPr lang="en-US" sz="1600" dirty="0">
                <a:latin typeface="Comic Sans MS" pitchFamily="66" charset="0"/>
              </a:rPr>
              <a:t>= </a:t>
            </a:r>
            <a:r>
              <a:rPr lang="en-US" sz="1600" dirty="0" err="1">
                <a:latin typeface="Comic Sans MS" pitchFamily="66" charset="0"/>
              </a:rPr>
              <a:t>Math.Sqrt</a:t>
            </a:r>
            <a:r>
              <a:rPr lang="en-US" sz="1600" dirty="0">
                <a:latin typeface="Comic Sans MS" pitchFamily="66" charset="0"/>
              </a:rPr>
              <a:t>(width * width + height * height);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("Turn the robot  {0:f2} degrees", theta);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("and move the robot {0:f2} units.", hypotenuse);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();</a:t>
            </a:r>
          </a:p>
          <a:p>
            <a:r>
              <a:rPr lang="en-US" sz="1600" dirty="0">
                <a:latin typeface="Comic Sans MS" pitchFamily="66" charset="0"/>
              </a:rPr>
              <a:t>    </a:t>
            </a:r>
            <a:r>
              <a:rPr lang="en-US" sz="1600" dirty="0" smtClean="0">
                <a:latin typeface="Comic Sans MS" pitchFamily="66" charset="0"/>
              </a:rPr>
              <a:t>}//End Main()</a:t>
            </a:r>
            <a:endParaRPr lang="en-US" sz="1600" dirty="0">
              <a:latin typeface="Comic Sans MS" pitchFamily="66" charset="0"/>
            </a:endParaRPr>
          </a:p>
          <a:p>
            <a:r>
              <a:rPr lang="en-US" sz="1600" dirty="0" smtClean="0">
                <a:latin typeface="Comic Sans MS" pitchFamily="66" charset="0"/>
              </a:rPr>
              <a:t>}//End class Program</a:t>
            </a:r>
            <a:endParaRPr lang="en-US" sz="1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3327400" y="2284413"/>
            <a:ext cx="26797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Desk Check the Code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2339975" y="3509963"/>
            <a:ext cx="5399088" cy="1006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Play the role of the computer. Go through</a:t>
            </a:r>
          </a:p>
          <a:p>
            <a:r>
              <a:rPr lang="en-US">
                <a:latin typeface="Comic Sans MS" pitchFamily="66" charset="0"/>
              </a:rPr>
              <a:t>the code step by step and see if the results</a:t>
            </a:r>
          </a:p>
          <a:p>
            <a:r>
              <a:rPr lang="en-US">
                <a:latin typeface="Comic Sans MS" pitchFamily="66" charset="0"/>
              </a:rPr>
              <a:t>at each step are correct and make sense.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60229" y="363915"/>
            <a:ext cx="7236276" cy="649408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// File Prologue …</a:t>
            </a:r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using System;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class Program</a:t>
            </a:r>
          </a:p>
          <a:p>
            <a:r>
              <a:rPr lang="en-US" sz="1600" dirty="0">
                <a:latin typeface="Comic Sans MS" pitchFamily="66" charset="0"/>
              </a:rPr>
              <a:t>{</a:t>
            </a:r>
          </a:p>
          <a:p>
            <a:r>
              <a:rPr lang="en-US" sz="1600" dirty="0" smtClean="0">
                <a:latin typeface="Comic Sans MS" pitchFamily="66" charset="0"/>
              </a:rPr>
              <a:t>static </a:t>
            </a:r>
            <a:r>
              <a:rPr lang="en-US" sz="1600" dirty="0">
                <a:latin typeface="Comic Sans MS" pitchFamily="66" charset="0"/>
              </a:rPr>
              <a:t>void Main()</a:t>
            </a:r>
          </a:p>
          <a:p>
            <a:r>
              <a:rPr lang="en-US" sz="1600" dirty="0">
                <a:latin typeface="Comic Sans MS" pitchFamily="66" charset="0"/>
              </a:rPr>
              <a:t>    {</a:t>
            </a:r>
          </a:p>
          <a:p>
            <a:r>
              <a:rPr lang="en-US" sz="1600" dirty="0">
                <a:latin typeface="Comic Sans MS" pitchFamily="66" charset="0"/>
              </a:rPr>
              <a:t>        double width, height, hypotenuse, theta</a:t>
            </a:r>
            <a:r>
              <a:rPr lang="en-US" sz="1600" dirty="0" smtClean="0">
                <a:latin typeface="Comic Sans MS" pitchFamily="66" charset="0"/>
              </a:rPr>
              <a:t>;</a:t>
            </a:r>
            <a:r>
              <a:rPr lang="fr-FR" sz="1600" dirty="0" smtClean="0">
                <a:latin typeface="Comic Sans MS" pitchFamily="66" charset="0"/>
              </a:rPr>
              <a:t> </a:t>
            </a:r>
          </a:p>
          <a:p>
            <a:r>
              <a:rPr lang="fr-FR" sz="1600" dirty="0" smtClean="0">
                <a:latin typeface="Comic Sans MS" pitchFamily="66" charset="0"/>
              </a:rPr>
              <a:t>        </a:t>
            </a:r>
            <a:r>
              <a:rPr lang="fr-FR" sz="1600" dirty="0" err="1" smtClean="0">
                <a:latin typeface="Comic Sans MS" pitchFamily="66" charset="0"/>
              </a:rPr>
              <a:t>const</a:t>
            </a:r>
            <a:r>
              <a:rPr lang="fr-FR" sz="1600" dirty="0" smtClean="0">
                <a:latin typeface="Comic Sans MS" pitchFamily="66" charset="0"/>
              </a:rPr>
              <a:t> double CONVERSION_FACTOR = 180 / </a:t>
            </a:r>
            <a:r>
              <a:rPr lang="fr-FR" sz="1600" dirty="0" err="1" smtClean="0">
                <a:latin typeface="Comic Sans MS" pitchFamily="66" charset="0"/>
              </a:rPr>
              <a:t>Math.PI</a:t>
            </a:r>
            <a:r>
              <a:rPr lang="fr-FR" sz="1600" dirty="0" smtClean="0">
                <a:latin typeface="Comic Sans MS" pitchFamily="66" charset="0"/>
              </a:rPr>
              <a:t>;</a:t>
            </a:r>
            <a:endParaRPr lang="en-US" sz="1600" dirty="0">
              <a:latin typeface="Comic Sans MS" pitchFamily="66" charset="0"/>
            </a:endParaRP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("This program moves a robot from the origin to");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("a point that you specify.");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</a:t>
            </a:r>
            <a:r>
              <a:rPr lang="en-US" sz="1600" dirty="0">
                <a:latin typeface="Comic Sans MS" pitchFamily="66" charset="0"/>
              </a:rPr>
              <a:t>("Please enter the x-coordinate of that point: ");</a:t>
            </a:r>
          </a:p>
          <a:p>
            <a:r>
              <a:rPr lang="en-US" sz="1600" dirty="0">
                <a:latin typeface="Comic Sans MS" pitchFamily="66" charset="0"/>
              </a:rPr>
              <a:t>        width = </a:t>
            </a:r>
            <a:r>
              <a:rPr lang="en-US" sz="1600" dirty="0" err="1">
                <a:latin typeface="Comic Sans MS" pitchFamily="66" charset="0"/>
              </a:rPr>
              <a:t>double.Parse</a:t>
            </a:r>
            <a:r>
              <a:rPr lang="en-US" sz="1600" dirty="0">
                <a:latin typeface="Comic Sans MS" pitchFamily="66" charset="0"/>
              </a:rPr>
              <a:t>(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</a:t>
            </a:r>
            <a:r>
              <a:rPr lang="en-US" sz="1600" dirty="0">
                <a:latin typeface="Comic Sans MS" pitchFamily="66" charset="0"/>
              </a:rPr>
              <a:t>("Please enter the y-coordinate of that point: ");</a:t>
            </a:r>
          </a:p>
          <a:p>
            <a:r>
              <a:rPr lang="en-US" sz="1600" dirty="0">
                <a:latin typeface="Comic Sans MS" pitchFamily="66" charset="0"/>
              </a:rPr>
              <a:t>        height = </a:t>
            </a:r>
            <a:r>
              <a:rPr lang="en-US" sz="1600" dirty="0" err="1">
                <a:latin typeface="Comic Sans MS" pitchFamily="66" charset="0"/>
              </a:rPr>
              <a:t>double.Parse</a:t>
            </a:r>
            <a:r>
              <a:rPr lang="en-US" sz="1600" dirty="0">
                <a:latin typeface="Comic Sans MS" pitchFamily="66" charset="0"/>
              </a:rPr>
              <a:t>(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smtClean="0">
                <a:latin typeface="Comic Sans MS" pitchFamily="66" charset="0"/>
              </a:rPr>
              <a:t> theta = </a:t>
            </a:r>
            <a:r>
              <a:rPr lang="en-US" sz="1600" dirty="0" err="1" smtClean="0">
                <a:latin typeface="Comic Sans MS" pitchFamily="66" charset="0"/>
              </a:rPr>
              <a:t>Math.Atan</a:t>
            </a:r>
            <a:r>
              <a:rPr lang="en-US" sz="1600" dirty="0" smtClean="0">
                <a:latin typeface="Comic Sans MS" pitchFamily="66" charset="0"/>
              </a:rPr>
              <a:t>(height / width) * CONVERSION_FACTOR;</a:t>
            </a:r>
          </a:p>
          <a:p>
            <a:r>
              <a:rPr lang="en-US" sz="1600" dirty="0" smtClean="0">
                <a:latin typeface="Comic Sans MS" pitchFamily="66" charset="0"/>
              </a:rPr>
              <a:t>         hypotenuse </a:t>
            </a:r>
            <a:r>
              <a:rPr lang="en-US" sz="1600" dirty="0">
                <a:latin typeface="Comic Sans MS" pitchFamily="66" charset="0"/>
              </a:rPr>
              <a:t>= </a:t>
            </a:r>
            <a:r>
              <a:rPr lang="en-US" sz="1600" dirty="0" err="1">
                <a:latin typeface="Comic Sans MS" pitchFamily="66" charset="0"/>
              </a:rPr>
              <a:t>Math.Sqrt</a:t>
            </a:r>
            <a:r>
              <a:rPr lang="en-US" sz="1600" dirty="0">
                <a:latin typeface="Comic Sans MS" pitchFamily="66" charset="0"/>
              </a:rPr>
              <a:t>(width * width + height * height);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("Turn the robot  {0:f2} degrees", theta);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("and move the robot {0:f2} units.", hypotenuse);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();</a:t>
            </a:r>
          </a:p>
          <a:p>
            <a:r>
              <a:rPr lang="en-US" sz="1600" dirty="0">
                <a:latin typeface="Comic Sans MS" pitchFamily="66" charset="0"/>
              </a:rPr>
              <a:t>    </a:t>
            </a:r>
            <a:r>
              <a:rPr lang="en-US" sz="1600" dirty="0" smtClean="0">
                <a:latin typeface="Comic Sans MS" pitchFamily="66" charset="0"/>
              </a:rPr>
              <a:t>}//End Main()</a:t>
            </a:r>
            <a:endParaRPr lang="en-US" sz="1600" dirty="0">
              <a:latin typeface="Comic Sans MS" pitchFamily="66" charset="0"/>
            </a:endParaRPr>
          </a:p>
          <a:p>
            <a:r>
              <a:rPr lang="en-US" sz="1600" dirty="0" smtClean="0">
                <a:latin typeface="Comic Sans MS" pitchFamily="66" charset="0"/>
              </a:rPr>
              <a:t>}//End class Program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47107" name="Rectangle 11"/>
          <p:cNvSpPr>
            <a:spLocks noChangeArrowheads="1"/>
          </p:cNvSpPr>
          <p:nvPr/>
        </p:nvSpPr>
        <p:spPr bwMode="auto">
          <a:xfrm>
            <a:off x="6183093" y="286195"/>
            <a:ext cx="2603500" cy="3549650"/>
          </a:xfrm>
          <a:prstGeom prst="rect">
            <a:avLst/>
          </a:prstGeom>
          <a:solidFill>
            <a:srgbClr val="333399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8" name="AutoShape 3"/>
          <p:cNvSpPr>
            <a:spLocks noChangeArrowheads="1"/>
          </p:cNvSpPr>
          <p:nvPr/>
        </p:nvSpPr>
        <p:spPr bwMode="auto">
          <a:xfrm>
            <a:off x="842510" y="2144939"/>
            <a:ext cx="474662" cy="300038"/>
          </a:xfrm>
          <a:prstGeom prst="rightArrow">
            <a:avLst>
              <a:gd name="adj1" fmla="val 50000"/>
              <a:gd name="adj2" fmla="val 39550"/>
            </a:avLst>
          </a:prstGeom>
          <a:gradFill rotWithShape="1">
            <a:gsLst>
              <a:gs pos="0">
                <a:srgbClr val="000082"/>
              </a:gs>
              <a:gs pos="14999">
                <a:srgbClr val="66008F"/>
              </a:gs>
              <a:gs pos="32500">
                <a:srgbClr val="BA0066"/>
              </a:gs>
              <a:gs pos="45000">
                <a:srgbClr val="FF0000"/>
              </a:gs>
              <a:gs pos="50000">
                <a:srgbClr val="FF8200"/>
              </a:gs>
              <a:gs pos="55000">
                <a:srgbClr val="FF0000"/>
              </a:gs>
              <a:gs pos="67500">
                <a:srgbClr val="BA0066"/>
              </a:gs>
              <a:gs pos="85001">
                <a:srgbClr val="66008F"/>
              </a:gs>
              <a:gs pos="100000">
                <a:srgbClr val="000082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6146574" y="313871"/>
            <a:ext cx="2668587" cy="3506788"/>
          </a:xfrm>
          <a:prstGeom prst="rect">
            <a:avLst/>
          </a:prstGeom>
          <a:solidFill>
            <a:srgbClr val="FFFF99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6343434" y="1474788"/>
            <a:ext cx="671512" cy="3381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width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7400709" y="1466850"/>
            <a:ext cx="7175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height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613309" y="692150"/>
            <a:ext cx="1520825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Write down the </a:t>
            </a:r>
          </a:p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variable names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6322796" y="2163763"/>
            <a:ext cx="11430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Bradley Hand ITC" pitchFamily="66" charset="0"/>
              </a:rPr>
              <a:t>hypotenuse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7678521" y="2219325"/>
            <a:ext cx="60483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theta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82001" y="363915"/>
            <a:ext cx="7236276" cy="649408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// File Prologue …</a:t>
            </a:r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using System;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class Program</a:t>
            </a:r>
          </a:p>
          <a:p>
            <a:r>
              <a:rPr lang="en-US" sz="1600" dirty="0">
                <a:latin typeface="Comic Sans MS" pitchFamily="66" charset="0"/>
              </a:rPr>
              <a:t>{</a:t>
            </a:r>
          </a:p>
          <a:p>
            <a:r>
              <a:rPr lang="en-US" sz="1600" dirty="0" smtClean="0">
                <a:latin typeface="Comic Sans MS" pitchFamily="66" charset="0"/>
              </a:rPr>
              <a:t>static </a:t>
            </a:r>
            <a:r>
              <a:rPr lang="en-US" sz="1600" dirty="0">
                <a:latin typeface="Comic Sans MS" pitchFamily="66" charset="0"/>
              </a:rPr>
              <a:t>void Main()</a:t>
            </a:r>
          </a:p>
          <a:p>
            <a:r>
              <a:rPr lang="en-US" sz="1600" dirty="0">
                <a:latin typeface="Comic Sans MS" pitchFamily="66" charset="0"/>
              </a:rPr>
              <a:t>    {</a:t>
            </a:r>
          </a:p>
          <a:p>
            <a:r>
              <a:rPr lang="en-US" sz="1600" dirty="0">
                <a:latin typeface="Comic Sans MS" pitchFamily="66" charset="0"/>
              </a:rPr>
              <a:t>        double width, height, hypotenuse, theta</a:t>
            </a:r>
            <a:r>
              <a:rPr lang="en-US" sz="1600" dirty="0" smtClean="0">
                <a:latin typeface="Comic Sans MS" pitchFamily="66" charset="0"/>
              </a:rPr>
              <a:t>;</a:t>
            </a:r>
            <a:r>
              <a:rPr lang="fr-FR" sz="1600" dirty="0" smtClean="0">
                <a:latin typeface="Comic Sans MS" pitchFamily="66" charset="0"/>
              </a:rPr>
              <a:t> </a:t>
            </a:r>
          </a:p>
          <a:p>
            <a:r>
              <a:rPr lang="fr-FR" sz="1600" dirty="0" smtClean="0">
                <a:latin typeface="Comic Sans MS" pitchFamily="66" charset="0"/>
              </a:rPr>
              <a:t>        </a:t>
            </a:r>
            <a:r>
              <a:rPr lang="fr-FR" sz="1600" dirty="0" err="1" smtClean="0">
                <a:latin typeface="Comic Sans MS" pitchFamily="66" charset="0"/>
              </a:rPr>
              <a:t>const</a:t>
            </a:r>
            <a:r>
              <a:rPr lang="fr-FR" sz="1600" dirty="0" smtClean="0">
                <a:latin typeface="Comic Sans MS" pitchFamily="66" charset="0"/>
              </a:rPr>
              <a:t> double CONVERSION_FACTOR = 180 / </a:t>
            </a:r>
            <a:r>
              <a:rPr lang="fr-FR" sz="1600" dirty="0" err="1" smtClean="0">
                <a:latin typeface="Comic Sans MS" pitchFamily="66" charset="0"/>
              </a:rPr>
              <a:t>Math.PI</a:t>
            </a:r>
            <a:r>
              <a:rPr lang="fr-FR" sz="1600" dirty="0" smtClean="0">
                <a:latin typeface="Comic Sans MS" pitchFamily="66" charset="0"/>
              </a:rPr>
              <a:t>;</a:t>
            </a:r>
            <a:endParaRPr lang="en-US" sz="1600" dirty="0">
              <a:latin typeface="Comic Sans MS" pitchFamily="66" charset="0"/>
            </a:endParaRP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("This program moves a robot from the origin to");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("a point that you specify.");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</a:t>
            </a:r>
            <a:r>
              <a:rPr lang="en-US" sz="1600" dirty="0">
                <a:latin typeface="Comic Sans MS" pitchFamily="66" charset="0"/>
              </a:rPr>
              <a:t>("Please enter the x-coordinate of that point: ");</a:t>
            </a:r>
          </a:p>
          <a:p>
            <a:r>
              <a:rPr lang="en-US" sz="1600" dirty="0">
                <a:latin typeface="Comic Sans MS" pitchFamily="66" charset="0"/>
              </a:rPr>
              <a:t>        width = </a:t>
            </a:r>
            <a:r>
              <a:rPr lang="en-US" sz="1600" dirty="0" err="1">
                <a:latin typeface="Comic Sans MS" pitchFamily="66" charset="0"/>
              </a:rPr>
              <a:t>double.Parse</a:t>
            </a:r>
            <a:r>
              <a:rPr lang="en-US" sz="1600" dirty="0">
                <a:latin typeface="Comic Sans MS" pitchFamily="66" charset="0"/>
              </a:rPr>
              <a:t>(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</a:t>
            </a:r>
            <a:r>
              <a:rPr lang="en-US" sz="1600" dirty="0">
                <a:latin typeface="Comic Sans MS" pitchFamily="66" charset="0"/>
              </a:rPr>
              <a:t>("Please enter the y-coordinate of that point: ");</a:t>
            </a:r>
          </a:p>
          <a:p>
            <a:r>
              <a:rPr lang="en-US" sz="1600" dirty="0">
                <a:latin typeface="Comic Sans MS" pitchFamily="66" charset="0"/>
              </a:rPr>
              <a:t>        height = </a:t>
            </a:r>
            <a:r>
              <a:rPr lang="en-US" sz="1600" dirty="0" err="1">
                <a:latin typeface="Comic Sans MS" pitchFamily="66" charset="0"/>
              </a:rPr>
              <a:t>double.Parse</a:t>
            </a:r>
            <a:r>
              <a:rPr lang="en-US" sz="1600" dirty="0">
                <a:latin typeface="Comic Sans MS" pitchFamily="66" charset="0"/>
              </a:rPr>
              <a:t>(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smtClean="0">
                <a:latin typeface="Comic Sans MS" pitchFamily="66" charset="0"/>
              </a:rPr>
              <a:t> theta = </a:t>
            </a:r>
            <a:r>
              <a:rPr lang="en-US" sz="1600" dirty="0" err="1" smtClean="0">
                <a:latin typeface="Comic Sans MS" pitchFamily="66" charset="0"/>
              </a:rPr>
              <a:t>Math.Atan</a:t>
            </a:r>
            <a:r>
              <a:rPr lang="en-US" sz="1600" dirty="0" smtClean="0">
                <a:latin typeface="Comic Sans MS" pitchFamily="66" charset="0"/>
              </a:rPr>
              <a:t>(height / width) * CONVERSION_FACTOR;</a:t>
            </a:r>
          </a:p>
          <a:p>
            <a:r>
              <a:rPr lang="en-US" sz="1600" dirty="0" smtClean="0">
                <a:latin typeface="Comic Sans MS" pitchFamily="66" charset="0"/>
              </a:rPr>
              <a:t>         hypotenuse </a:t>
            </a:r>
            <a:r>
              <a:rPr lang="en-US" sz="1600" dirty="0">
                <a:latin typeface="Comic Sans MS" pitchFamily="66" charset="0"/>
              </a:rPr>
              <a:t>= </a:t>
            </a:r>
            <a:r>
              <a:rPr lang="en-US" sz="1600" dirty="0" err="1">
                <a:latin typeface="Comic Sans MS" pitchFamily="66" charset="0"/>
              </a:rPr>
              <a:t>Math.Sqrt</a:t>
            </a:r>
            <a:r>
              <a:rPr lang="en-US" sz="1600" dirty="0">
                <a:latin typeface="Comic Sans MS" pitchFamily="66" charset="0"/>
              </a:rPr>
              <a:t>(width * width + height * height);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("Turn the robot  {0:f2} degrees", theta);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("and move the robot {0:f2} units.", hypotenuse);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();</a:t>
            </a:r>
          </a:p>
          <a:p>
            <a:r>
              <a:rPr lang="en-US" sz="1600" dirty="0">
                <a:latin typeface="Comic Sans MS" pitchFamily="66" charset="0"/>
              </a:rPr>
              <a:t>    </a:t>
            </a:r>
            <a:r>
              <a:rPr lang="en-US" sz="1600" dirty="0" smtClean="0">
                <a:latin typeface="Comic Sans MS" pitchFamily="66" charset="0"/>
              </a:rPr>
              <a:t>}//End Main()</a:t>
            </a:r>
            <a:endParaRPr lang="en-US" sz="1600" dirty="0">
              <a:latin typeface="Comic Sans MS" pitchFamily="66" charset="0"/>
            </a:endParaRPr>
          </a:p>
          <a:p>
            <a:r>
              <a:rPr lang="en-US" sz="1600" dirty="0" smtClean="0">
                <a:latin typeface="Comic Sans MS" pitchFamily="66" charset="0"/>
              </a:rPr>
              <a:t>}//End class Program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6384136" y="155563"/>
            <a:ext cx="2603500" cy="3549650"/>
          </a:xfrm>
          <a:prstGeom prst="rect">
            <a:avLst/>
          </a:prstGeom>
          <a:solidFill>
            <a:srgbClr val="333399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801688" y="2352222"/>
            <a:ext cx="474662" cy="300038"/>
          </a:xfrm>
          <a:prstGeom prst="rightArrow">
            <a:avLst>
              <a:gd name="adj1" fmla="val 50000"/>
              <a:gd name="adj2" fmla="val 39550"/>
            </a:avLst>
          </a:prstGeom>
          <a:gradFill rotWithShape="1">
            <a:gsLst>
              <a:gs pos="0">
                <a:srgbClr val="000082"/>
              </a:gs>
              <a:gs pos="14999">
                <a:srgbClr val="66008F"/>
              </a:gs>
              <a:gs pos="32500">
                <a:srgbClr val="BA0066"/>
              </a:gs>
              <a:gs pos="45000">
                <a:srgbClr val="FF0000"/>
              </a:gs>
              <a:gs pos="50000">
                <a:srgbClr val="FF8200"/>
              </a:gs>
              <a:gs pos="55000">
                <a:srgbClr val="FF0000"/>
              </a:gs>
              <a:gs pos="67500">
                <a:srgbClr val="BA0066"/>
              </a:gs>
              <a:gs pos="85001">
                <a:srgbClr val="66008F"/>
              </a:gs>
              <a:gs pos="100000">
                <a:srgbClr val="000082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6233324" y="101588"/>
            <a:ext cx="2668587" cy="3506788"/>
          </a:xfrm>
          <a:prstGeom prst="rect">
            <a:avLst/>
          </a:prstGeom>
          <a:solidFill>
            <a:srgbClr val="FFFF99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939889" y="234938"/>
            <a:ext cx="1533525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Use a calculator</a:t>
            </a:r>
          </a:p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To check this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6800189" y="2373301"/>
            <a:ext cx="160972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conversionFactor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7016089" y="2703501"/>
            <a:ext cx="91281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57.2957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4044" y="1926735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Requirements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2530" y="2658794"/>
            <a:ext cx="60708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Before you start to write code, you need to know</a:t>
            </a:r>
          </a:p>
          <a:p>
            <a:r>
              <a:rPr lang="en-US" dirty="0" smtClean="0">
                <a:latin typeface="Comic Sans MS" pitchFamily="66" charset="0"/>
              </a:rPr>
              <a:t>what problem you are trying to solve.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In this course that means reading the problem</a:t>
            </a:r>
          </a:p>
          <a:p>
            <a:r>
              <a:rPr lang="en-US" dirty="0" smtClean="0">
                <a:latin typeface="Comic Sans MS" pitchFamily="66" charset="0"/>
              </a:rPr>
              <a:t>description very carefully, and asking questions</a:t>
            </a:r>
          </a:p>
          <a:p>
            <a:r>
              <a:rPr lang="en-US" dirty="0" smtClean="0">
                <a:latin typeface="Comic Sans MS" pitchFamily="66" charset="0"/>
              </a:rPr>
              <a:t>when something is not clear. Making assumptions</a:t>
            </a:r>
          </a:p>
          <a:p>
            <a:r>
              <a:rPr lang="en-US" dirty="0" smtClean="0">
                <a:latin typeface="Comic Sans MS" pitchFamily="66" charset="0"/>
              </a:rPr>
              <a:t>when you are not sure can be dangerous.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908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045291" y="363915"/>
            <a:ext cx="7236276" cy="649408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// File Prologue …</a:t>
            </a:r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using System;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class Program</a:t>
            </a:r>
          </a:p>
          <a:p>
            <a:r>
              <a:rPr lang="en-US" sz="1600" dirty="0">
                <a:latin typeface="Comic Sans MS" pitchFamily="66" charset="0"/>
              </a:rPr>
              <a:t>{</a:t>
            </a:r>
          </a:p>
          <a:p>
            <a:r>
              <a:rPr lang="en-US" sz="1600" dirty="0" smtClean="0">
                <a:latin typeface="Comic Sans MS" pitchFamily="66" charset="0"/>
              </a:rPr>
              <a:t>static </a:t>
            </a:r>
            <a:r>
              <a:rPr lang="en-US" sz="1600" dirty="0">
                <a:latin typeface="Comic Sans MS" pitchFamily="66" charset="0"/>
              </a:rPr>
              <a:t>void Main()</a:t>
            </a:r>
          </a:p>
          <a:p>
            <a:r>
              <a:rPr lang="en-US" sz="1600" dirty="0">
                <a:latin typeface="Comic Sans MS" pitchFamily="66" charset="0"/>
              </a:rPr>
              <a:t>    {</a:t>
            </a:r>
          </a:p>
          <a:p>
            <a:r>
              <a:rPr lang="en-US" sz="1600" dirty="0">
                <a:latin typeface="Comic Sans MS" pitchFamily="66" charset="0"/>
              </a:rPr>
              <a:t>        double width, height, hypotenuse, theta</a:t>
            </a:r>
            <a:r>
              <a:rPr lang="en-US" sz="1600" dirty="0" smtClean="0">
                <a:latin typeface="Comic Sans MS" pitchFamily="66" charset="0"/>
              </a:rPr>
              <a:t>;</a:t>
            </a:r>
            <a:r>
              <a:rPr lang="fr-FR" sz="1600" dirty="0" smtClean="0">
                <a:latin typeface="Comic Sans MS" pitchFamily="66" charset="0"/>
              </a:rPr>
              <a:t> </a:t>
            </a:r>
          </a:p>
          <a:p>
            <a:r>
              <a:rPr lang="fr-FR" sz="1600" dirty="0" smtClean="0">
                <a:latin typeface="Comic Sans MS" pitchFamily="66" charset="0"/>
              </a:rPr>
              <a:t>        </a:t>
            </a:r>
            <a:r>
              <a:rPr lang="fr-FR" sz="1600" dirty="0" err="1" smtClean="0">
                <a:latin typeface="Comic Sans MS" pitchFamily="66" charset="0"/>
              </a:rPr>
              <a:t>const</a:t>
            </a:r>
            <a:r>
              <a:rPr lang="fr-FR" sz="1600" dirty="0" smtClean="0">
                <a:latin typeface="Comic Sans MS" pitchFamily="66" charset="0"/>
              </a:rPr>
              <a:t> double CONVERSION_FACTOR = 180 / </a:t>
            </a:r>
            <a:r>
              <a:rPr lang="fr-FR" sz="1600" dirty="0" err="1" smtClean="0">
                <a:latin typeface="Comic Sans MS" pitchFamily="66" charset="0"/>
              </a:rPr>
              <a:t>Math.PI</a:t>
            </a:r>
            <a:r>
              <a:rPr lang="fr-FR" sz="1600" dirty="0" smtClean="0">
                <a:latin typeface="Comic Sans MS" pitchFamily="66" charset="0"/>
              </a:rPr>
              <a:t>;</a:t>
            </a:r>
            <a:endParaRPr lang="en-US" sz="1600" dirty="0">
              <a:latin typeface="Comic Sans MS" pitchFamily="66" charset="0"/>
            </a:endParaRP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("This program moves a robot from the origin to");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("a point that you specify.");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</a:t>
            </a:r>
            <a:r>
              <a:rPr lang="en-US" sz="1600" dirty="0">
                <a:latin typeface="Comic Sans MS" pitchFamily="66" charset="0"/>
              </a:rPr>
              <a:t>("Please enter the x-coordinate of that point: ");</a:t>
            </a:r>
          </a:p>
          <a:p>
            <a:r>
              <a:rPr lang="en-US" sz="1600" dirty="0">
                <a:latin typeface="Comic Sans MS" pitchFamily="66" charset="0"/>
              </a:rPr>
              <a:t>        width = </a:t>
            </a:r>
            <a:r>
              <a:rPr lang="en-US" sz="1600" dirty="0" err="1">
                <a:latin typeface="Comic Sans MS" pitchFamily="66" charset="0"/>
              </a:rPr>
              <a:t>double.Parse</a:t>
            </a:r>
            <a:r>
              <a:rPr lang="en-US" sz="1600" dirty="0">
                <a:latin typeface="Comic Sans MS" pitchFamily="66" charset="0"/>
              </a:rPr>
              <a:t>(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</a:t>
            </a:r>
            <a:r>
              <a:rPr lang="en-US" sz="1600" dirty="0">
                <a:latin typeface="Comic Sans MS" pitchFamily="66" charset="0"/>
              </a:rPr>
              <a:t>("Please enter the y-coordinate of that point: ");</a:t>
            </a:r>
          </a:p>
          <a:p>
            <a:r>
              <a:rPr lang="en-US" sz="1600" dirty="0">
                <a:latin typeface="Comic Sans MS" pitchFamily="66" charset="0"/>
              </a:rPr>
              <a:t>        height = </a:t>
            </a:r>
            <a:r>
              <a:rPr lang="en-US" sz="1600" dirty="0" err="1">
                <a:latin typeface="Comic Sans MS" pitchFamily="66" charset="0"/>
              </a:rPr>
              <a:t>double.Parse</a:t>
            </a:r>
            <a:r>
              <a:rPr lang="en-US" sz="1600" dirty="0">
                <a:latin typeface="Comic Sans MS" pitchFamily="66" charset="0"/>
              </a:rPr>
              <a:t>(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smtClean="0">
                <a:latin typeface="Comic Sans MS" pitchFamily="66" charset="0"/>
              </a:rPr>
              <a:t> theta = </a:t>
            </a:r>
            <a:r>
              <a:rPr lang="en-US" sz="1600" dirty="0" err="1" smtClean="0">
                <a:latin typeface="Comic Sans MS" pitchFamily="66" charset="0"/>
              </a:rPr>
              <a:t>Math.Atan</a:t>
            </a:r>
            <a:r>
              <a:rPr lang="en-US" sz="1600" dirty="0" smtClean="0">
                <a:latin typeface="Comic Sans MS" pitchFamily="66" charset="0"/>
              </a:rPr>
              <a:t>(height / width) * CONVERSION_FACTOR;</a:t>
            </a:r>
          </a:p>
          <a:p>
            <a:r>
              <a:rPr lang="en-US" sz="1600" dirty="0" smtClean="0">
                <a:latin typeface="Comic Sans MS" pitchFamily="66" charset="0"/>
              </a:rPr>
              <a:t>         hypotenuse </a:t>
            </a:r>
            <a:r>
              <a:rPr lang="en-US" sz="1600" dirty="0">
                <a:latin typeface="Comic Sans MS" pitchFamily="66" charset="0"/>
              </a:rPr>
              <a:t>= </a:t>
            </a:r>
            <a:r>
              <a:rPr lang="en-US" sz="1600" dirty="0" err="1">
                <a:latin typeface="Comic Sans MS" pitchFamily="66" charset="0"/>
              </a:rPr>
              <a:t>Math.Sqrt</a:t>
            </a:r>
            <a:r>
              <a:rPr lang="en-US" sz="1600" dirty="0">
                <a:latin typeface="Comic Sans MS" pitchFamily="66" charset="0"/>
              </a:rPr>
              <a:t>(width * width + height * height);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("Turn the robot  {0:f2} degrees", theta);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("and move the robot {0:f2} units.", hypotenuse);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();</a:t>
            </a:r>
          </a:p>
          <a:p>
            <a:r>
              <a:rPr lang="en-US" sz="1600" dirty="0">
                <a:latin typeface="Comic Sans MS" pitchFamily="66" charset="0"/>
              </a:rPr>
              <a:t>    </a:t>
            </a:r>
            <a:r>
              <a:rPr lang="en-US" sz="1600" dirty="0" smtClean="0">
                <a:latin typeface="Comic Sans MS" pitchFamily="66" charset="0"/>
              </a:rPr>
              <a:t>}//End Main()</a:t>
            </a:r>
            <a:endParaRPr lang="en-US" sz="1600" dirty="0">
              <a:latin typeface="Comic Sans MS" pitchFamily="66" charset="0"/>
            </a:endParaRPr>
          </a:p>
          <a:p>
            <a:r>
              <a:rPr lang="en-US" sz="1600" dirty="0" smtClean="0">
                <a:latin typeface="Comic Sans MS" pitchFamily="66" charset="0"/>
              </a:rPr>
              <a:t>}//End class Program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05500" y="612775"/>
            <a:ext cx="2603500" cy="3549650"/>
          </a:xfrm>
          <a:prstGeom prst="rect">
            <a:avLst/>
          </a:prstGeom>
          <a:solidFill>
            <a:srgbClr val="333399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933019" y="3590249"/>
            <a:ext cx="474663" cy="300038"/>
          </a:xfrm>
          <a:prstGeom prst="rightArrow">
            <a:avLst>
              <a:gd name="adj1" fmla="val 50000"/>
              <a:gd name="adj2" fmla="val 39550"/>
            </a:avLst>
          </a:prstGeom>
          <a:gradFill rotWithShape="1">
            <a:gsLst>
              <a:gs pos="0">
                <a:srgbClr val="000082"/>
              </a:gs>
              <a:gs pos="14999">
                <a:srgbClr val="66008F"/>
              </a:gs>
              <a:gs pos="32500">
                <a:srgbClr val="BA0066"/>
              </a:gs>
              <a:gs pos="45000">
                <a:srgbClr val="FF0000"/>
              </a:gs>
              <a:gs pos="50000">
                <a:srgbClr val="FF8200"/>
              </a:gs>
              <a:gs pos="55000">
                <a:srgbClr val="FF0000"/>
              </a:gs>
              <a:gs pos="67500">
                <a:srgbClr val="BA0066"/>
              </a:gs>
              <a:gs pos="85001">
                <a:srgbClr val="66008F"/>
              </a:gs>
              <a:gs pos="100000">
                <a:srgbClr val="000082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54688" y="558800"/>
            <a:ext cx="2668587" cy="3506788"/>
          </a:xfrm>
          <a:prstGeom prst="rect">
            <a:avLst/>
          </a:prstGeom>
          <a:solidFill>
            <a:srgbClr val="FFFF99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951538" y="1474788"/>
            <a:ext cx="671512" cy="3381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width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008813" y="1466850"/>
            <a:ext cx="723275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2"/>
                </a:solidFill>
                <a:latin typeface="Bradley Hand ITC" pitchFamily="66" charset="0"/>
              </a:rPr>
              <a:t>height</a:t>
            </a:r>
          </a:p>
          <a:p>
            <a:r>
              <a:rPr lang="en-US" sz="1600" b="1" dirty="0" smtClean="0">
                <a:solidFill>
                  <a:schemeClr val="bg2"/>
                </a:solidFill>
                <a:latin typeface="Bradley Hand ITC" pitchFamily="66" charset="0"/>
              </a:rPr>
              <a:t>     ?</a:t>
            </a:r>
            <a:endParaRPr lang="en-US" sz="1600" b="1" dirty="0">
              <a:solidFill>
                <a:schemeClr val="bg2"/>
              </a:solidFill>
              <a:latin typeface="Bradley Hand ITC" pitchFamily="66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081713" y="638175"/>
            <a:ext cx="1990725" cy="8255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Write down the value</a:t>
            </a:r>
          </a:p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Let’s assume the user</a:t>
            </a:r>
          </a:p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types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930900" y="2163763"/>
            <a:ext cx="1152880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2"/>
                </a:solidFill>
                <a:latin typeface="Bradley Hand ITC" pitchFamily="66" charset="0"/>
              </a:rPr>
              <a:t>hypotenuse</a:t>
            </a:r>
          </a:p>
          <a:p>
            <a:r>
              <a:rPr lang="en-US" sz="1600" b="1" dirty="0" smtClean="0">
                <a:solidFill>
                  <a:schemeClr val="bg2"/>
                </a:solidFill>
                <a:latin typeface="Bradley Hand ITC" pitchFamily="66" charset="0"/>
              </a:rPr>
              <a:t>        ?</a:t>
            </a:r>
            <a:endParaRPr lang="en-US" sz="1600" b="1" dirty="0">
              <a:solidFill>
                <a:schemeClr val="bg2"/>
              </a:solidFill>
              <a:latin typeface="Bradley Hand ITC" pitchFamily="66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286625" y="2219325"/>
            <a:ext cx="609462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2"/>
                </a:solidFill>
                <a:latin typeface="Bradley Hand ITC" pitchFamily="66" charset="0"/>
              </a:rPr>
              <a:t>theta</a:t>
            </a:r>
          </a:p>
          <a:p>
            <a:r>
              <a:rPr lang="en-US" sz="1600" b="1" dirty="0" smtClean="0">
                <a:solidFill>
                  <a:schemeClr val="bg2"/>
                </a:solidFill>
                <a:latin typeface="Bradley Hand ITC" pitchFamily="66" charset="0"/>
              </a:rPr>
              <a:t>    ?</a:t>
            </a:r>
            <a:endParaRPr lang="en-US" sz="1600" b="1" dirty="0">
              <a:solidFill>
                <a:schemeClr val="bg2"/>
              </a:solidFill>
              <a:latin typeface="Bradley Hand ITC" pitchFamily="66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081713" y="2830513"/>
            <a:ext cx="160972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conversionFactor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040438" y="1739900"/>
            <a:ext cx="352982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  ?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297613" y="3160713"/>
            <a:ext cx="91281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57.2957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045291" y="363915"/>
            <a:ext cx="7236276" cy="649408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// File Prologue …</a:t>
            </a:r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using System;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class Program</a:t>
            </a:r>
          </a:p>
          <a:p>
            <a:r>
              <a:rPr lang="en-US" sz="1600" dirty="0">
                <a:latin typeface="Comic Sans MS" pitchFamily="66" charset="0"/>
              </a:rPr>
              <a:t>{</a:t>
            </a:r>
          </a:p>
          <a:p>
            <a:r>
              <a:rPr lang="en-US" sz="1600" dirty="0" smtClean="0">
                <a:latin typeface="Comic Sans MS" pitchFamily="66" charset="0"/>
              </a:rPr>
              <a:t>static </a:t>
            </a:r>
            <a:r>
              <a:rPr lang="en-US" sz="1600" dirty="0">
                <a:latin typeface="Comic Sans MS" pitchFamily="66" charset="0"/>
              </a:rPr>
              <a:t>void Main()</a:t>
            </a:r>
          </a:p>
          <a:p>
            <a:r>
              <a:rPr lang="en-US" sz="1600" dirty="0">
                <a:latin typeface="Comic Sans MS" pitchFamily="66" charset="0"/>
              </a:rPr>
              <a:t>    {</a:t>
            </a:r>
          </a:p>
          <a:p>
            <a:r>
              <a:rPr lang="en-US" sz="1600" dirty="0">
                <a:latin typeface="Comic Sans MS" pitchFamily="66" charset="0"/>
              </a:rPr>
              <a:t>        double width, height, hypotenuse, theta</a:t>
            </a:r>
            <a:r>
              <a:rPr lang="en-US" sz="1600" dirty="0" smtClean="0">
                <a:latin typeface="Comic Sans MS" pitchFamily="66" charset="0"/>
              </a:rPr>
              <a:t>;</a:t>
            </a:r>
            <a:r>
              <a:rPr lang="fr-FR" sz="1600" dirty="0" smtClean="0">
                <a:latin typeface="Comic Sans MS" pitchFamily="66" charset="0"/>
              </a:rPr>
              <a:t> </a:t>
            </a:r>
          </a:p>
          <a:p>
            <a:r>
              <a:rPr lang="fr-FR" sz="1600" dirty="0" smtClean="0">
                <a:latin typeface="Comic Sans MS" pitchFamily="66" charset="0"/>
              </a:rPr>
              <a:t>        </a:t>
            </a:r>
            <a:r>
              <a:rPr lang="fr-FR" sz="1600" dirty="0" err="1" smtClean="0">
                <a:latin typeface="Comic Sans MS" pitchFamily="66" charset="0"/>
              </a:rPr>
              <a:t>const</a:t>
            </a:r>
            <a:r>
              <a:rPr lang="fr-FR" sz="1600" dirty="0" smtClean="0">
                <a:latin typeface="Comic Sans MS" pitchFamily="66" charset="0"/>
              </a:rPr>
              <a:t> double CONVERSION_FACTOR = 180 / </a:t>
            </a:r>
            <a:r>
              <a:rPr lang="fr-FR" sz="1600" dirty="0" err="1" smtClean="0">
                <a:latin typeface="Comic Sans MS" pitchFamily="66" charset="0"/>
              </a:rPr>
              <a:t>Math.PI</a:t>
            </a:r>
            <a:r>
              <a:rPr lang="fr-FR" sz="1600" dirty="0" smtClean="0">
                <a:latin typeface="Comic Sans MS" pitchFamily="66" charset="0"/>
              </a:rPr>
              <a:t>;</a:t>
            </a:r>
            <a:endParaRPr lang="en-US" sz="1600" dirty="0">
              <a:latin typeface="Comic Sans MS" pitchFamily="66" charset="0"/>
            </a:endParaRP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("This program moves a robot from the origin to");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("a point that you specify.");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</a:t>
            </a:r>
            <a:r>
              <a:rPr lang="en-US" sz="1600" dirty="0">
                <a:latin typeface="Comic Sans MS" pitchFamily="66" charset="0"/>
              </a:rPr>
              <a:t>("Please enter the x-coordinate of that point: ");</a:t>
            </a:r>
          </a:p>
          <a:p>
            <a:r>
              <a:rPr lang="en-US" sz="1600" dirty="0">
                <a:latin typeface="Comic Sans MS" pitchFamily="66" charset="0"/>
              </a:rPr>
              <a:t>        width = </a:t>
            </a:r>
            <a:r>
              <a:rPr lang="en-US" sz="1600" dirty="0" err="1">
                <a:latin typeface="Comic Sans MS" pitchFamily="66" charset="0"/>
              </a:rPr>
              <a:t>double.Parse</a:t>
            </a:r>
            <a:r>
              <a:rPr lang="en-US" sz="1600" dirty="0">
                <a:latin typeface="Comic Sans MS" pitchFamily="66" charset="0"/>
              </a:rPr>
              <a:t>(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</a:t>
            </a:r>
            <a:r>
              <a:rPr lang="en-US" sz="1600" dirty="0">
                <a:latin typeface="Comic Sans MS" pitchFamily="66" charset="0"/>
              </a:rPr>
              <a:t>("Please enter the y-coordinate of that point: ");</a:t>
            </a:r>
          </a:p>
          <a:p>
            <a:r>
              <a:rPr lang="en-US" sz="1600" dirty="0">
                <a:latin typeface="Comic Sans MS" pitchFamily="66" charset="0"/>
              </a:rPr>
              <a:t>        height = </a:t>
            </a:r>
            <a:r>
              <a:rPr lang="en-US" sz="1600" dirty="0" err="1">
                <a:latin typeface="Comic Sans MS" pitchFamily="66" charset="0"/>
              </a:rPr>
              <a:t>double.Parse</a:t>
            </a:r>
            <a:r>
              <a:rPr lang="en-US" sz="1600" dirty="0">
                <a:latin typeface="Comic Sans MS" pitchFamily="66" charset="0"/>
              </a:rPr>
              <a:t>(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smtClean="0">
                <a:latin typeface="Comic Sans MS" pitchFamily="66" charset="0"/>
              </a:rPr>
              <a:t> theta = </a:t>
            </a:r>
            <a:r>
              <a:rPr lang="en-US" sz="1600" dirty="0" err="1" smtClean="0">
                <a:latin typeface="Comic Sans MS" pitchFamily="66" charset="0"/>
              </a:rPr>
              <a:t>Math.Atan</a:t>
            </a:r>
            <a:r>
              <a:rPr lang="en-US" sz="1600" dirty="0" smtClean="0">
                <a:latin typeface="Comic Sans MS" pitchFamily="66" charset="0"/>
              </a:rPr>
              <a:t>(height / width) * CONVERSION_FACTOR;</a:t>
            </a:r>
          </a:p>
          <a:p>
            <a:r>
              <a:rPr lang="en-US" sz="1600" dirty="0" smtClean="0">
                <a:latin typeface="Comic Sans MS" pitchFamily="66" charset="0"/>
              </a:rPr>
              <a:t>         hypotenuse </a:t>
            </a:r>
            <a:r>
              <a:rPr lang="en-US" sz="1600" dirty="0">
                <a:latin typeface="Comic Sans MS" pitchFamily="66" charset="0"/>
              </a:rPr>
              <a:t>= </a:t>
            </a:r>
            <a:r>
              <a:rPr lang="en-US" sz="1600" dirty="0" err="1">
                <a:latin typeface="Comic Sans MS" pitchFamily="66" charset="0"/>
              </a:rPr>
              <a:t>Math.Sqrt</a:t>
            </a:r>
            <a:r>
              <a:rPr lang="en-US" sz="1600" dirty="0">
                <a:latin typeface="Comic Sans MS" pitchFamily="66" charset="0"/>
              </a:rPr>
              <a:t>(width * width + height * height);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("Turn the robot  {0:f2} degrees", theta);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("and move the robot {0:f2} units.", hypotenuse);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();</a:t>
            </a:r>
          </a:p>
          <a:p>
            <a:r>
              <a:rPr lang="en-US" sz="1600" dirty="0">
                <a:latin typeface="Comic Sans MS" pitchFamily="66" charset="0"/>
              </a:rPr>
              <a:t>    </a:t>
            </a:r>
            <a:r>
              <a:rPr lang="en-US" sz="1600" dirty="0" smtClean="0">
                <a:latin typeface="Comic Sans MS" pitchFamily="66" charset="0"/>
              </a:rPr>
              <a:t>}//End Main()</a:t>
            </a:r>
            <a:endParaRPr lang="en-US" sz="1600" dirty="0">
              <a:latin typeface="Comic Sans MS" pitchFamily="66" charset="0"/>
            </a:endParaRPr>
          </a:p>
          <a:p>
            <a:r>
              <a:rPr lang="en-US" sz="1600" dirty="0" smtClean="0">
                <a:latin typeface="Comic Sans MS" pitchFamily="66" charset="0"/>
              </a:rPr>
              <a:t>}//End class Program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5905500" y="612775"/>
            <a:ext cx="2603500" cy="3549650"/>
          </a:xfrm>
          <a:prstGeom prst="rect">
            <a:avLst/>
          </a:prstGeom>
          <a:solidFill>
            <a:srgbClr val="333399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961571" y="3576865"/>
            <a:ext cx="474663" cy="300038"/>
          </a:xfrm>
          <a:prstGeom prst="rightArrow">
            <a:avLst>
              <a:gd name="adj1" fmla="val 50000"/>
              <a:gd name="adj2" fmla="val 39550"/>
            </a:avLst>
          </a:prstGeom>
          <a:gradFill rotWithShape="1">
            <a:gsLst>
              <a:gs pos="0">
                <a:srgbClr val="000082"/>
              </a:gs>
              <a:gs pos="14999">
                <a:srgbClr val="66008F"/>
              </a:gs>
              <a:gs pos="32500">
                <a:srgbClr val="BA0066"/>
              </a:gs>
              <a:gs pos="45000">
                <a:srgbClr val="FF0000"/>
              </a:gs>
              <a:gs pos="50000">
                <a:srgbClr val="FF8200"/>
              </a:gs>
              <a:gs pos="55000">
                <a:srgbClr val="FF0000"/>
              </a:gs>
              <a:gs pos="67500">
                <a:srgbClr val="BA0066"/>
              </a:gs>
              <a:gs pos="85001">
                <a:srgbClr val="66008F"/>
              </a:gs>
              <a:gs pos="100000">
                <a:srgbClr val="000082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5754688" y="558800"/>
            <a:ext cx="2668587" cy="3506788"/>
          </a:xfrm>
          <a:prstGeom prst="rect">
            <a:avLst/>
          </a:prstGeom>
          <a:solidFill>
            <a:srgbClr val="FFFF99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5951538" y="1474788"/>
            <a:ext cx="671512" cy="3381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width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7008813" y="1466850"/>
            <a:ext cx="723275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2"/>
                </a:solidFill>
                <a:latin typeface="Bradley Hand ITC" pitchFamily="66" charset="0"/>
              </a:rPr>
              <a:t>height</a:t>
            </a:r>
          </a:p>
          <a:p>
            <a:r>
              <a:rPr lang="en-US" sz="1600" b="1" dirty="0" smtClean="0">
                <a:solidFill>
                  <a:schemeClr val="bg2"/>
                </a:solidFill>
                <a:latin typeface="Bradley Hand ITC" pitchFamily="66" charset="0"/>
              </a:rPr>
              <a:t>     ?</a:t>
            </a:r>
            <a:endParaRPr lang="en-US" sz="1600" b="1" dirty="0">
              <a:solidFill>
                <a:schemeClr val="bg2"/>
              </a:solidFill>
              <a:latin typeface="Bradley Hand ITC" pitchFamily="66" charset="0"/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6081713" y="638175"/>
            <a:ext cx="1990725" cy="8255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Write down the value</a:t>
            </a:r>
          </a:p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Let’s assume the user</a:t>
            </a:r>
          </a:p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types 3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5930900" y="2163763"/>
            <a:ext cx="1152880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2"/>
                </a:solidFill>
                <a:latin typeface="Bradley Hand ITC" pitchFamily="66" charset="0"/>
              </a:rPr>
              <a:t>hypotenuse</a:t>
            </a:r>
          </a:p>
          <a:p>
            <a:r>
              <a:rPr lang="en-US" sz="1600" b="1" dirty="0" smtClean="0">
                <a:solidFill>
                  <a:schemeClr val="bg2"/>
                </a:solidFill>
                <a:latin typeface="Bradley Hand ITC" pitchFamily="66" charset="0"/>
              </a:rPr>
              <a:t>         ?</a:t>
            </a:r>
            <a:endParaRPr lang="en-US" sz="1600" b="1" dirty="0">
              <a:solidFill>
                <a:schemeClr val="bg2"/>
              </a:solidFill>
              <a:latin typeface="Bradley Hand ITC" pitchFamily="66" charset="0"/>
            </a:endParaRP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7286625" y="2219325"/>
            <a:ext cx="609462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2"/>
                </a:solidFill>
                <a:latin typeface="Bradley Hand ITC" pitchFamily="66" charset="0"/>
              </a:rPr>
              <a:t>theta</a:t>
            </a:r>
          </a:p>
          <a:p>
            <a:r>
              <a:rPr lang="en-US" sz="1600" b="1" dirty="0" smtClean="0">
                <a:solidFill>
                  <a:schemeClr val="bg2"/>
                </a:solidFill>
                <a:latin typeface="Bradley Hand ITC" pitchFamily="66" charset="0"/>
              </a:rPr>
              <a:t>    ?</a:t>
            </a:r>
            <a:endParaRPr lang="en-US" sz="1600" b="1" dirty="0">
              <a:solidFill>
                <a:schemeClr val="bg2"/>
              </a:solidFill>
              <a:latin typeface="Bradley Hand ITC" pitchFamily="66" charset="0"/>
            </a:endParaRP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6081713" y="2830513"/>
            <a:ext cx="160972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conversionFactor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6040438" y="1739900"/>
            <a:ext cx="29527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6297613" y="3160713"/>
            <a:ext cx="91281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57.2957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045291" y="363915"/>
            <a:ext cx="7236276" cy="649408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// File Prologue …</a:t>
            </a:r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using System;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class Program</a:t>
            </a:r>
          </a:p>
          <a:p>
            <a:r>
              <a:rPr lang="en-US" sz="1600" dirty="0">
                <a:latin typeface="Comic Sans MS" pitchFamily="66" charset="0"/>
              </a:rPr>
              <a:t>{</a:t>
            </a:r>
          </a:p>
          <a:p>
            <a:r>
              <a:rPr lang="en-US" sz="1600" dirty="0" smtClean="0">
                <a:latin typeface="Comic Sans MS" pitchFamily="66" charset="0"/>
              </a:rPr>
              <a:t>static </a:t>
            </a:r>
            <a:r>
              <a:rPr lang="en-US" sz="1600" dirty="0">
                <a:latin typeface="Comic Sans MS" pitchFamily="66" charset="0"/>
              </a:rPr>
              <a:t>void Main()</a:t>
            </a:r>
          </a:p>
          <a:p>
            <a:r>
              <a:rPr lang="en-US" sz="1600" dirty="0">
                <a:latin typeface="Comic Sans MS" pitchFamily="66" charset="0"/>
              </a:rPr>
              <a:t>    {</a:t>
            </a:r>
          </a:p>
          <a:p>
            <a:r>
              <a:rPr lang="en-US" sz="1600" dirty="0">
                <a:latin typeface="Comic Sans MS" pitchFamily="66" charset="0"/>
              </a:rPr>
              <a:t>        double width, height, hypotenuse, theta</a:t>
            </a:r>
            <a:r>
              <a:rPr lang="en-US" sz="1600" dirty="0" smtClean="0">
                <a:latin typeface="Comic Sans MS" pitchFamily="66" charset="0"/>
              </a:rPr>
              <a:t>;</a:t>
            </a:r>
            <a:r>
              <a:rPr lang="fr-FR" sz="1600" dirty="0" smtClean="0">
                <a:latin typeface="Comic Sans MS" pitchFamily="66" charset="0"/>
              </a:rPr>
              <a:t> </a:t>
            </a:r>
          </a:p>
          <a:p>
            <a:r>
              <a:rPr lang="fr-FR" sz="1600" dirty="0" smtClean="0">
                <a:latin typeface="Comic Sans MS" pitchFamily="66" charset="0"/>
              </a:rPr>
              <a:t>        </a:t>
            </a:r>
            <a:r>
              <a:rPr lang="fr-FR" sz="1600" dirty="0" err="1" smtClean="0">
                <a:latin typeface="Comic Sans MS" pitchFamily="66" charset="0"/>
              </a:rPr>
              <a:t>const</a:t>
            </a:r>
            <a:r>
              <a:rPr lang="fr-FR" sz="1600" dirty="0" smtClean="0">
                <a:latin typeface="Comic Sans MS" pitchFamily="66" charset="0"/>
              </a:rPr>
              <a:t> double CONVERSION_FACTOR = 180 / </a:t>
            </a:r>
            <a:r>
              <a:rPr lang="fr-FR" sz="1600" dirty="0" err="1" smtClean="0">
                <a:latin typeface="Comic Sans MS" pitchFamily="66" charset="0"/>
              </a:rPr>
              <a:t>Math.PI</a:t>
            </a:r>
            <a:r>
              <a:rPr lang="fr-FR" sz="1600" dirty="0" smtClean="0">
                <a:latin typeface="Comic Sans MS" pitchFamily="66" charset="0"/>
              </a:rPr>
              <a:t>;</a:t>
            </a:r>
            <a:endParaRPr lang="en-US" sz="1600" dirty="0">
              <a:latin typeface="Comic Sans MS" pitchFamily="66" charset="0"/>
            </a:endParaRP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("This program moves a robot from the origin to");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("a point that you specify.");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</a:t>
            </a:r>
            <a:r>
              <a:rPr lang="en-US" sz="1600" dirty="0">
                <a:latin typeface="Comic Sans MS" pitchFamily="66" charset="0"/>
              </a:rPr>
              <a:t>("Please enter the x-coordinate of that point: ");</a:t>
            </a:r>
          </a:p>
          <a:p>
            <a:r>
              <a:rPr lang="en-US" sz="1600" dirty="0">
                <a:latin typeface="Comic Sans MS" pitchFamily="66" charset="0"/>
              </a:rPr>
              <a:t>        width = </a:t>
            </a:r>
            <a:r>
              <a:rPr lang="en-US" sz="1600" dirty="0" err="1">
                <a:latin typeface="Comic Sans MS" pitchFamily="66" charset="0"/>
              </a:rPr>
              <a:t>double.Parse</a:t>
            </a:r>
            <a:r>
              <a:rPr lang="en-US" sz="1600" dirty="0">
                <a:latin typeface="Comic Sans MS" pitchFamily="66" charset="0"/>
              </a:rPr>
              <a:t>(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</a:t>
            </a:r>
            <a:r>
              <a:rPr lang="en-US" sz="1600" dirty="0">
                <a:latin typeface="Comic Sans MS" pitchFamily="66" charset="0"/>
              </a:rPr>
              <a:t>("Please enter the y-coordinate of that point: ");</a:t>
            </a:r>
          </a:p>
          <a:p>
            <a:r>
              <a:rPr lang="en-US" sz="1600" dirty="0">
                <a:latin typeface="Comic Sans MS" pitchFamily="66" charset="0"/>
              </a:rPr>
              <a:t>        height = </a:t>
            </a:r>
            <a:r>
              <a:rPr lang="en-US" sz="1600" dirty="0" err="1">
                <a:latin typeface="Comic Sans MS" pitchFamily="66" charset="0"/>
              </a:rPr>
              <a:t>double.Parse</a:t>
            </a:r>
            <a:r>
              <a:rPr lang="en-US" sz="1600" dirty="0">
                <a:latin typeface="Comic Sans MS" pitchFamily="66" charset="0"/>
              </a:rPr>
              <a:t>(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smtClean="0">
                <a:latin typeface="Comic Sans MS" pitchFamily="66" charset="0"/>
              </a:rPr>
              <a:t> theta = </a:t>
            </a:r>
            <a:r>
              <a:rPr lang="en-US" sz="1600" dirty="0" err="1" smtClean="0">
                <a:latin typeface="Comic Sans MS" pitchFamily="66" charset="0"/>
              </a:rPr>
              <a:t>Math.Atan</a:t>
            </a:r>
            <a:r>
              <a:rPr lang="en-US" sz="1600" dirty="0" smtClean="0">
                <a:latin typeface="Comic Sans MS" pitchFamily="66" charset="0"/>
              </a:rPr>
              <a:t>(height / width) * CONVERSION_FACTOR;</a:t>
            </a:r>
          </a:p>
          <a:p>
            <a:r>
              <a:rPr lang="en-US" sz="1600" dirty="0" smtClean="0">
                <a:latin typeface="Comic Sans MS" pitchFamily="66" charset="0"/>
              </a:rPr>
              <a:t>         hypotenuse </a:t>
            </a:r>
            <a:r>
              <a:rPr lang="en-US" sz="1600" dirty="0">
                <a:latin typeface="Comic Sans MS" pitchFamily="66" charset="0"/>
              </a:rPr>
              <a:t>= </a:t>
            </a:r>
            <a:r>
              <a:rPr lang="en-US" sz="1600" dirty="0" err="1">
                <a:latin typeface="Comic Sans MS" pitchFamily="66" charset="0"/>
              </a:rPr>
              <a:t>Math.Sqrt</a:t>
            </a:r>
            <a:r>
              <a:rPr lang="en-US" sz="1600" dirty="0">
                <a:latin typeface="Comic Sans MS" pitchFamily="66" charset="0"/>
              </a:rPr>
              <a:t>(width * width + height * height);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("Turn the robot  {0:f2} degrees", theta);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("and move the robot {0:f2} units.", hypotenuse);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();</a:t>
            </a:r>
          </a:p>
          <a:p>
            <a:r>
              <a:rPr lang="en-US" sz="1600" dirty="0">
                <a:latin typeface="Comic Sans MS" pitchFamily="66" charset="0"/>
              </a:rPr>
              <a:t>    </a:t>
            </a:r>
            <a:r>
              <a:rPr lang="en-US" sz="1600" dirty="0" smtClean="0">
                <a:latin typeface="Comic Sans MS" pitchFamily="66" charset="0"/>
              </a:rPr>
              <a:t>}//End Main()</a:t>
            </a:r>
            <a:endParaRPr lang="en-US" sz="1600" dirty="0">
              <a:latin typeface="Comic Sans MS" pitchFamily="66" charset="0"/>
            </a:endParaRPr>
          </a:p>
          <a:p>
            <a:r>
              <a:rPr lang="en-US" sz="1600" dirty="0" smtClean="0">
                <a:latin typeface="Comic Sans MS" pitchFamily="66" charset="0"/>
              </a:rPr>
              <a:t>}//End class Program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5905500" y="612775"/>
            <a:ext cx="2603500" cy="3549650"/>
          </a:xfrm>
          <a:prstGeom prst="rect">
            <a:avLst/>
          </a:prstGeom>
          <a:solidFill>
            <a:srgbClr val="333399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993321" y="4301672"/>
            <a:ext cx="474663" cy="300038"/>
          </a:xfrm>
          <a:prstGeom prst="rightArrow">
            <a:avLst>
              <a:gd name="adj1" fmla="val 50000"/>
              <a:gd name="adj2" fmla="val 39550"/>
            </a:avLst>
          </a:prstGeom>
          <a:gradFill rotWithShape="1">
            <a:gsLst>
              <a:gs pos="0">
                <a:srgbClr val="000082"/>
              </a:gs>
              <a:gs pos="14999">
                <a:srgbClr val="66008F"/>
              </a:gs>
              <a:gs pos="32500">
                <a:srgbClr val="BA0066"/>
              </a:gs>
              <a:gs pos="45000">
                <a:srgbClr val="FF0000"/>
              </a:gs>
              <a:gs pos="50000">
                <a:srgbClr val="FF8200"/>
              </a:gs>
              <a:gs pos="55000">
                <a:srgbClr val="FF0000"/>
              </a:gs>
              <a:gs pos="67500">
                <a:srgbClr val="BA0066"/>
              </a:gs>
              <a:gs pos="85001">
                <a:srgbClr val="66008F"/>
              </a:gs>
              <a:gs pos="100000">
                <a:srgbClr val="000082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5754688" y="558800"/>
            <a:ext cx="2668587" cy="3506788"/>
          </a:xfrm>
          <a:prstGeom prst="rect">
            <a:avLst/>
          </a:prstGeom>
          <a:solidFill>
            <a:srgbClr val="FFFF99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951538" y="1474788"/>
            <a:ext cx="671512" cy="3381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width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7008813" y="1466850"/>
            <a:ext cx="7175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height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6081713" y="638175"/>
            <a:ext cx="1990725" cy="8255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Write down the value</a:t>
            </a:r>
          </a:p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Let’s assume the user</a:t>
            </a:r>
          </a:p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types 4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930900" y="2163763"/>
            <a:ext cx="11430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hypotenuse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7286625" y="2219325"/>
            <a:ext cx="60483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theta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6081713" y="2830513"/>
            <a:ext cx="160972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conversionFactor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6040438" y="1739900"/>
            <a:ext cx="29527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7202488" y="1728788"/>
            <a:ext cx="29527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6297613" y="3160713"/>
            <a:ext cx="91281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57.2957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045291" y="363915"/>
            <a:ext cx="7236276" cy="649408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// File Prologue …</a:t>
            </a:r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using System;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class Program</a:t>
            </a:r>
          </a:p>
          <a:p>
            <a:r>
              <a:rPr lang="en-US" sz="1600" dirty="0">
                <a:latin typeface="Comic Sans MS" pitchFamily="66" charset="0"/>
              </a:rPr>
              <a:t>{</a:t>
            </a:r>
          </a:p>
          <a:p>
            <a:r>
              <a:rPr lang="en-US" sz="1600" dirty="0" smtClean="0">
                <a:latin typeface="Comic Sans MS" pitchFamily="66" charset="0"/>
              </a:rPr>
              <a:t>static </a:t>
            </a:r>
            <a:r>
              <a:rPr lang="en-US" sz="1600" dirty="0">
                <a:latin typeface="Comic Sans MS" pitchFamily="66" charset="0"/>
              </a:rPr>
              <a:t>void Main()</a:t>
            </a:r>
          </a:p>
          <a:p>
            <a:r>
              <a:rPr lang="en-US" sz="1600" dirty="0">
                <a:latin typeface="Comic Sans MS" pitchFamily="66" charset="0"/>
              </a:rPr>
              <a:t>    {</a:t>
            </a:r>
          </a:p>
          <a:p>
            <a:r>
              <a:rPr lang="en-US" sz="1600" dirty="0">
                <a:latin typeface="Comic Sans MS" pitchFamily="66" charset="0"/>
              </a:rPr>
              <a:t>        double width, height, hypotenuse, theta</a:t>
            </a:r>
            <a:r>
              <a:rPr lang="en-US" sz="1600" dirty="0" smtClean="0">
                <a:latin typeface="Comic Sans MS" pitchFamily="66" charset="0"/>
              </a:rPr>
              <a:t>;</a:t>
            </a:r>
            <a:r>
              <a:rPr lang="fr-FR" sz="1600" dirty="0" smtClean="0">
                <a:latin typeface="Comic Sans MS" pitchFamily="66" charset="0"/>
              </a:rPr>
              <a:t> </a:t>
            </a:r>
          </a:p>
          <a:p>
            <a:r>
              <a:rPr lang="fr-FR" sz="1600" dirty="0" smtClean="0">
                <a:latin typeface="Comic Sans MS" pitchFamily="66" charset="0"/>
              </a:rPr>
              <a:t>        </a:t>
            </a:r>
            <a:r>
              <a:rPr lang="fr-FR" sz="1600" dirty="0" err="1" smtClean="0">
                <a:latin typeface="Comic Sans MS" pitchFamily="66" charset="0"/>
              </a:rPr>
              <a:t>const</a:t>
            </a:r>
            <a:r>
              <a:rPr lang="fr-FR" sz="1600" dirty="0" smtClean="0">
                <a:latin typeface="Comic Sans MS" pitchFamily="66" charset="0"/>
              </a:rPr>
              <a:t> double CONVERSION_FACTOR = 180 / </a:t>
            </a:r>
            <a:r>
              <a:rPr lang="fr-FR" sz="1600" dirty="0" err="1" smtClean="0">
                <a:latin typeface="Comic Sans MS" pitchFamily="66" charset="0"/>
              </a:rPr>
              <a:t>Math.PI</a:t>
            </a:r>
            <a:r>
              <a:rPr lang="fr-FR" sz="1600" dirty="0" smtClean="0">
                <a:latin typeface="Comic Sans MS" pitchFamily="66" charset="0"/>
              </a:rPr>
              <a:t>;</a:t>
            </a:r>
            <a:endParaRPr lang="en-US" sz="1600" dirty="0">
              <a:latin typeface="Comic Sans MS" pitchFamily="66" charset="0"/>
            </a:endParaRP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("This program moves a robot from the origin to");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("a point that you specify.");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</a:t>
            </a:r>
            <a:r>
              <a:rPr lang="en-US" sz="1600" dirty="0">
                <a:latin typeface="Comic Sans MS" pitchFamily="66" charset="0"/>
              </a:rPr>
              <a:t>("Please enter the x-coordinate of that point: ");</a:t>
            </a:r>
          </a:p>
          <a:p>
            <a:r>
              <a:rPr lang="en-US" sz="1600" dirty="0">
                <a:latin typeface="Comic Sans MS" pitchFamily="66" charset="0"/>
              </a:rPr>
              <a:t>        width = </a:t>
            </a:r>
            <a:r>
              <a:rPr lang="en-US" sz="1600" dirty="0" err="1">
                <a:latin typeface="Comic Sans MS" pitchFamily="66" charset="0"/>
              </a:rPr>
              <a:t>double.Parse</a:t>
            </a:r>
            <a:r>
              <a:rPr lang="en-US" sz="1600" dirty="0">
                <a:latin typeface="Comic Sans MS" pitchFamily="66" charset="0"/>
              </a:rPr>
              <a:t>(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</a:t>
            </a:r>
            <a:r>
              <a:rPr lang="en-US" sz="1600" dirty="0">
                <a:latin typeface="Comic Sans MS" pitchFamily="66" charset="0"/>
              </a:rPr>
              <a:t>("Please enter the y-coordinate of that point: ");</a:t>
            </a:r>
          </a:p>
          <a:p>
            <a:r>
              <a:rPr lang="en-US" sz="1600" dirty="0">
                <a:latin typeface="Comic Sans MS" pitchFamily="66" charset="0"/>
              </a:rPr>
              <a:t>        height = </a:t>
            </a:r>
            <a:r>
              <a:rPr lang="en-US" sz="1600" dirty="0" err="1">
                <a:latin typeface="Comic Sans MS" pitchFamily="66" charset="0"/>
              </a:rPr>
              <a:t>double.Parse</a:t>
            </a:r>
            <a:r>
              <a:rPr lang="en-US" sz="1600" dirty="0">
                <a:latin typeface="Comic Sans MS" pitchFamily="66" charset="0"/>
              </a:rPr>
              <a:t>(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smtClean="0">
                <a:latin typeface="Comic Sans MS" pitchFamily="66" charset="0"/>
              </a:rPr>
              <a:t> theta = </a:t>
            </a:r>
            <a:r>
              <a:rPr lang="en-US" sz="1600" dirty="0" err="1" smtClean="0">
                <a:latin typeface="Comic Sans MS" pitchFamily="66" charset="0"/>
              </a:rPr>
              <a:t>Math.Atan</a:t>
            </a:r>
            <a:r>
              <a:rPr lang="en-US" sz="1600" dirty="0" smtClean="0">
                <a:latin typeface="Comic Sans MS" pitchFamily="66" charset="0"/>
              </a:rPr>
              <a:t>(height / width) * CONVERSION_FACTOR;</a:t>
            </a:r>
          </a:p>
          <a:p>
            <a:r>
              <a:rPr lang="en-US" sz="1600" dirty="0" smtClean="0">
                <a:latin typeface="Comic Sans MS" pitchFamily="66" charset="0"/>
              </a:rPr>
              <a:t>         hypotenuse </a:t>
            </a:r>
            <a:r>
              <a:rPr lang="en-US" sz="1600" dirty="0">
                <a:latin typeface="Comic Sans MS" pitchFamily="66" charset="0"/>
              </a:rPr>
              <a:t>= </a:t>
            </a:r>
            <a:r>
              <a:rPr lang="en-US" sz="1600" dirty="0" err="1">
                <a:latin typeface="Comic Sans MS" pitchFamily="66" charset="0"/>
              </a:rPr>
              <a:t>Math.Sqrt</a:t>
            </a:r>
            <a:r>
              <a:rPr lang="en-US" sz="1600" dirty="0">
                <a:latin typeface="Comic Sans MS" pitchFamily="66" charset="0"/>
              </a:rPr>
              <a:t>(width * width + height * height);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("Turn the robot  {0:f2} degrees", theta);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("and move the robot {0:f2} units.", hypotenuse);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();</a:t>
            </a:r>
          </a:p>
          <a:p>
            <a:r>
              <a:rPr lang="en-US" sz="1600" dirty="0">
                <a:latin typeface="Comic Sans MS" pitchFamily="66" charset="0"/>
              </a:rPr>
              <a:t>    </a:t>
            </a:r>
            <a:r>
              <a:rPr lang="en-US" sz="1600" dirty="0" smtClean="0">
                <a:latin typeface="Comic Sans MS" pitchFamily="66" charset="0"/>
              </a:rPr>
              <a:t>}//End Main()</a:t>
            </a:r>
            <a:endParaRPr lang="en-US" sz="1600" dirty="0">
              <a:latin typeface="Comic Sans MS" pitchFamily="66" charset="0"/>
            </a:endParaRPr>
          </a:p>
          <a:p>
            <a:r>
              <a:rPr lang="en-US" sz="1600" dirty="0" smtClean="0">
                <a:latin typeface="Comic Sans MS" pitchFamily="66" charset="0"/>
              </a:rPr>
              <a:t>}//End class Program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5905500" y="612775"/>
            <a:ext cx="2603500" cy="3549650"/>
          </a:xfrm>
          <a:prstGeom prst="rect">
            <a:avLst/>
          </a:prstGeom>
          <a:solidFill>
            <a:srgbClr val="333399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1052286" y="4808085"/>
            <a:ext cx="474663" cy="300037"/>
          </a:xfrm>
          <a:prstGeom prst="rightArrow">
            <a:avLst>
              <a:gd name="adj1" fmla="val 50000"/>
              <a:gd name="adj2" fmla="val 39550"/>
            </a:avLst>
          </a:prstGeom>
          <a:gradFill rotWithShape="1">
            <a:gsLst>
              <a:gs pos="0">
                <a:srgbClr val="000082"/>
              </a:gs>
              <a:gs pos="14999">
                <a:srgbClr val="66008F"/>
              </a:gs>
              <a:gs pos="32500">
                <a:srgbClr val="BA0066"/>
              </a:gs>
              <a:gs pos="45000">
                <a:srgbClr val="FF0000"/>
              </a:gs>
              <a:gs pos="50000">
                <a:srgbClr val="FF8200"/>
              </a:gs>
              <a:gs pos="55000">
                <a:srgbClr val="FF0000"/>
              </a:gs>
              <a:gs pos="67500">
                <a:srgbClr val="BA0066"/>
              </a:gs>
              <a:gs pos="85001">
                <a:srgbClr val="66008F"/>
              </a:gs>
              <a:gs pos="100000">
                <a:srgbClr val="000082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5754688" y="558800"/>
            <a:ext cx="2668587" cy="3506788"/>
          </a:xfrm>
          <a:prstGeom prst="rect">
            <a:avLst/>
          </a:prstGeom>
          <a:solidFill>
            <a:srgbClr val="FFFF99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951538" y="1474788"/>
            <a:ext cx="671979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2"/>
                </a:solidFill>
                <a:latin typeface="Bradley Hand ITC" pitchFamily="66" charset="0"/>
              </a:rPr>
              <a:t>width</a:t>
            </a:r>
            <a:endParaRPr lang="en-US" sz="1600" b="1" dirty="0">
              <a:solidFill>
                <a:schemeClr val="bg2"/>
              </a:solidFill>
              <a:latin typeface="Bradley Hand ITC" pitchFamily="66" charset="0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7008813" y="1466850"/>
            <a:ext cx="7175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height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6081713" y="638175"/>
            <a:ext cx="1649412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Check this with a</a:t>
            </a:r>
          </a:p>
          <a:p>
            <a:pPr algn="ctr"/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calculator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5930900" y="2163763"/>
            <a:ext cx="11430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hypotenuse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7318375" y="2187575"/>
            <a:ext cx="60483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theta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6081713" y="2830513"/>
            <a:ext cx="160972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conversionFactor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6040438" y="1739900"/>
            <a:ext cx="29527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7202488" y="1728788"/>
            <a:ext cx="29527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6297613" y="3160713"/>
            <a:ext cx="91281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57.2957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7556500" y="3211513"/>
            <a:ext cx="75723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square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373938" y="2428875"/>
            <a:ext cx="801687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36.869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045291" y="363915"/>
            <a:ext cx="7236276" cy="649408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// File Prologue …</a:t>
            </a:r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using System;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class Program</a:t>
            </a:r>
          </a:p>
          <a:p>
            <a:r>
              <a:rPr lang="en-US" sz="1600" dirty="0">
                <a:latin typeface="Comic Sans MS" pitchFamily="66" charset="0"/>
              </a:rPr>
              <a:t>{</a:t>
            </a:r>
          </a:p>
          <a:p>
            <a:r>
              <a:rPr lang="en-US" sz="1600" dirty="0" smtClean="0">
                <a:latin typeface="Comic Sans MS" pitchFamily="66" charset="0"/>
              </a:rPr>
              <a:t>static </a:t>
            </a:r>
            <a:r>
              <a:rPr lang="en-US" sz="1600" dirty="0">
                <a:latin typeface="Comic Sans MS" pitchFamily="66" charset="0"/>
              </a:rPr>
              <a:t>void Main()</a:t>
            </a:r>
          </a:p>
          <a:p>
            <a:r>
              <a:rPr lang="en-US" sz="1600" dirty="0">
                <a:latin typeface="Comic Sans MS" pitchFamily="66" charset="0"/>
              </a:rPr>
              <a:t>    {</a:t>
            </a:r>
          </a:p>
          <a:p>
            <a:r>
              <a:rPr lang="en-US" sz="1600" dirty="0">
                <a:latin typeface="Comic Sans MS" pitchFamily="66" charset="0"/>
              </a:rPr>
              <a:t>        double width, height, hypotenuse, theta</a:t>
            </a:r>
            <a:r>
              <a:rPr lang="en-US" sz="1600" dirty="0" smtClean="0">
                <a:latin typeface="Comic Sans MS" pitchFamily="66" charset="0"/>
              </a:rPr>
              <a:t>;</a:t>
            </a:r>
            <a:r>
              <a:rPr lang="fr-FR" sz="1600" dirty="0" smtClean="0">
                <a:latin typeface="Comic Sans MS" pitchFamily="66" charset="0"/>
              </a:rPr>
              <a:t> </a:t>
            </a:r>
          </a:p>
          <a:p>
            <a:r>
              <a:rPr lang="fr-FR" sz="1600" dirty="0" smtClean="0">
                <a:latin typeface="Comic Sans MS" pitchFamily="66" charset="0"/>
              </a:rPr>
              <a:t>        </a:t>
            </a:r>
            <a:r>
              <a:rPr lang="fr-FR" sz="1600" dirty="0" err="1" smtClean="0">
                <a:latin typeface="Comic Sans MS" pitchFamily="66" charset="0"/>
              </a:rPr>
              <a:t>const</a:t>
            </a:r>
            <a:r>
              <a:rPr lang="fr-FR" sz="1600" dirty="0" smtClean="0">
                <a:latin typeface="Comic Sans MS" pitchFamily="66" charset="0"/>
              </a:rPr>
              <a:t> double CONVERSION_FACTOR = 180 / </a:t>
            </a:r>
            <a:r>
              <a:rPr lang="fr-FR" sz="1600" dirty="0" err="1" smtClean="0">
                <a:latin typeface="Comic Sans MS" pitchFamily="66" charset="0"/>
              </a:rPr>
              <a:t>Math.PI</a:t>
            </a:r>
            <a:r>
              <a:rPr lang="fr-FR" sz="1600" dirty="0" smtClean="0">
                <a:latin typeface="Comic Sans MS" pitchFamily="66" charset="0"/>
              </a:rPr>
              <a:t>;</a:t>
            </a:r>
            <a:endParaRPr lang="en-US" sz="1600" dirty="0">
              <a:latin typeface="Comic Sans MS" pitchFamily="66" charset="0"/>
            </a:endParaRP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("This program moves a robot from the origin to");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("a point that you specify.");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</a:t>
            </a:r>
            <a:r>
              <a:rPr lang="en-US" sz="1600" dirty="0">
                <a:latin typeface="Comic Sans MS" pitchFamily="66" charset="0"/>
              </a:rPr>
              <a:t>("Please enter the x-coordinate of that point: ");</a:t>
            </a:r>
          </a:p>
          <a:p>
            <a:r>
              <a:rPr lang="en-US" sz="1600" dirty="0">
                <a:latin typeface="Comic Sans MS" pitchFamily="66" charset="0"/>
              </a:rPr>
              <a:t>        width = </a:t>
            </a:r>
            <a:r>
              <a:rPr lang="en-US" sz="1600" dirty="0" err="1">
                <a:latin typeface="Comic Sans MS" pitchFamily="66" charset="0"/>
              </a:rPr>
              <a:t>double.Parse</a:t>
            </a:r>
            <a:r>
              <a:rPr lang="en-US" sz="1600" dirty="0">
                <a:latin typeface="Comic Sans MS" pitchFamily="66" charset="0"/>
              </a:rPr>
              <a:t>(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</a:t>
            </a:r>
            <a:r>
              <a:rPr lang="en-US" sz="1600" dirty="0">
                <a:latin typeface="Comic Sans MS" pitchFamily="66" charset="0"/>
              </a:rPr>
              <a:t>("Please enter the y-coordinate of that point: ");</a:t>
            </a:r>
          </a:p>
          <a:p>
            <a:r>
              <a:rPr lang="en-US" sz="1600" dirty="0">
                <a:latin typeface="Comic Sans MS" pitchFamily="66" charset="0"/>
              </a:rPr>
              <a:t>        height = </a:t>
            </a:r>
            <a:r>
              <a:rPr lang="en-US" sz="1600" dirty="0" err="1">
                <a:latin typeface="Comic Sans MS" pitchFamily="66" charset="0"/>
              </a:rPr>
              <a:t>double.Parse</a:t>
            </a:r>
            <a:r>
              <a:rPr lang="en-US" sz="1600" dirty="0">
                <a:latin typeface="Comic Sans MS" pitchFamily="66" charset="0"/>
              </a:rPr>
              <a:t>(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smtClean="0">
                <a:latin typeface="Comic Sans MS" pitchFamily="66" charset="0"/>
              </a:rPr>
              <a:t> theta = </a:t>
            </a:r>
            <a:r>
              <a:rPr lang="en-US" sz="1600" dirty="0" err="1" smtClean="0">
                <a:latin typeface="Comic Sans MS" pitchFamily="66" charset="0"/>
              </a:rPr>
              <a:t>Math.Atan</a:t>
            </a:r>
            <a:r>
              <a:rPr lang="en-US" sz="1600" dirty="0" smtClean="0">
                <a:latin typeface="Comic Sans MS" pitchFamily="66" charset="0"/>
              </a:rPr>
              <a:t>(height / width) * CONVERSION_FACTOR;</a:t>
            </a:r>
          </a:p>
          <a:p>
            <a:r>
              <a:rPr lang="en-US" sz="1600" dirty="0" smtClean="0">
                <a:latin typeface="Comic Sans MS" pitchFamily="66" charset="0"/>
              </a:rPr>
              <a:t>         hypotenuse </a:t>
            </a:r>
            <a:r>
              <a:rPr lang="en-US" sz="1600" dirty="0">
                <a:latin typeface="Comic Sans MS" pitchFamily="66" charset="0"/>
              </a:rPr>
              <a:t>= </a:t>
            </a:r>
            <a:r>
              <a:rPr lang="en-US" sz="1600" dirty="0" err="1">
                <a:latin typeface="Comic Sans MS" pitchFamily="66" charset="0"/>
              </a:rPr>
              <a:t>Math.Sqrt</a:t>
            </a:r>
            <a:r>
              <a:rPr lang="en-US" sz="1600" dirty="0">
                <a:latin typeface="Comic Sans MS" pitchFamily="66" charset="0"/>
              </a:rPr>
              <a:t>(width * width + height * height);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("Turn the robot  {0:f2} degrees", theta);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("and move the robot {0:f2} units.", hypotenuse);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();</a:t>
            </a:r>
          </a:p>
          <a:p>
            <a:r>
              <a:rPr lang="en-US" sz="1600" dirty="0">
                <a:latin typeface="Comic Sans MS" pitchFamily="66" charset="0"/>
              </a:rPr>
              <a:t>    </a:t>
            </a:r>
            <a:r>
              <a:rPr lang="en-US" sz="1600" dirty="0" smtClean="0">
                <a:latin typeface="Comic Sans MS" pitchFamily="66" charset="0"/>
              </a:rPr>
              <a:t>}//End Main()</a:t>
            </a:r>
            <a:endParaRPr lang="en-US" sz="1600" dirty="0">
              <a:latin typeface="Comic Sans MS" pitchFamily="66" charset="0"/>
            </a:endParaRPr>
          </a:p>
          <a:p>
            <a:r>
              <a:rPr lang="en-US" sz="1600" dirty="0" smtClean="0">
                <a:latin typeface="Comic Sans MS" pitchFamily="66" charset="0"/>
              </a:rPr>
              <a:t>}//End class Program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5905500" y="612775"/>
            <a:ext cx="2603500" cy="3549650"/>
          </a:xfrm>
          <a:prstGeom prst="rect">
            <a:avLst/>
          </a:prstGeom>
          <a:solidFill>
            <a:srgbClr val="333399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>
            <a:off x="829129" y="5038725"/>
            <a:ext cx="474663" cy="300038"/>
          </a:xfrm>
          <a:prstGeom prst="rightArrow">
            <a:avLst>
              <a:gd name="adj1" fmla="val 50000"/>
              <a:gd name="adj2" fmla="val 39550"/>
            </a:avLst>
          </a:prstGeom>
          <a:gradFill rotWithShape="1">
            <a:gsLst>
              <a:gs pos="0">
                <a:srgbClr val="000082"/>
              </a:gs>
              <a:gs pos="14999">
                <a:srgbClr val="66008F"/>
              </a:gs>
              <a:gs pos="32500">
                <a:srgbClr val="BA0066"/>
              </a:gs>
              <a:gs pos="45000">
                <a:srgbClr val="FF0000"/>
              </a:gs>
              <a:gs pos="50000">
                <a:srgbClr val="FF8200"/>
              </a:gs>
              <a:gs pos="55000">
                <a:srgbClr val="FF0000"/>
              </a:gs>
              <a:gs pos="67500">
                <a:srgbClr val="BA0066"/>
              </a:gs>
              <a:gs pos="85001">
                <a:srgbClr val="66008F"/>
              </a:gs>
              <a:gs pos="100000">
                <a:srgbClr val="000082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5727700" y="531813"/>
            <a:ext cx="2668588" cy="3506787"/>
          </a:xfrm>
          <a:prstGeom prst="rect">
            <a:avLst/>
          </a:prstGeom>
          <a:solidFill>
            <a:srgbClr val="FFFF99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5951538" y="1474788"/>
            <a:ext cx="671512" cy="3381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width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7008813" y="1466850"/>
            <a:ext cx="7175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height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6081713" y="638175"/>
            <a:ext cx="1649412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Check this with a</a:t>
            </a:r>
          </a:p>
          <a:p>
            <a:pPr algn="ctr"/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calculator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5930900" y="2163763"/>
            <a:ext cx="11430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hypotenuse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7318375" y="2187575"/>
            <a:ext cx="60483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theta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6081713" y="2830513"/>
            <a:ext cx="160972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conversionFactor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6040438" y="1739900"/>
            <a:ext cx="29527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7202488" y="1728788"/>
            <a:ext cx="29527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6297613" y="3160713"/>
            <a:ext cx="91281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57.2957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7439025" y="3211513"/>
            <a:ext cx="820738" cy="3381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Square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686675" y="3484563"/>
            <a:ext cx="4064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045291" y="363915"/>
            <a:ext cx="7236276" cy="649408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// File Prologue …</a:t>
            </a:r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using System;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class Program</a:t>
            </a:r>
          </a:p>
          <a:p>
            <a:r>
              <a:rPr lang="en-US" sz="1600" dirty="0">
                <a:latin typeface="Comic Sans MS" pitchFamily="66" charset="0"/>
              </a:rPr>
              <a:t>{</a:t>
            </a:r>
          </a:p>
          <a:p>
            <a:r>
              <a:rPr lang="en-US" sz="1600" dirty="0" smtClean="0">
                <a:latin typeface="Comic Sans MS" pitchFamily="66" charset="0"/>
              </a:rPr>
              <a:t>static </a:t>
            </a:r>
            <a:r>
              <a:rPr lang="en-US" sz="1600" dirty="0">
                <a:latin typeface="Comic Sans MS" pitchFamily="66" charset="0"/>
              </a:rPr>
              <a:t>void Main()</a:t>
            </a:r>
          </a:p>
          <a:p>
            <a:r>
              <a:rPr lang="en-US" sz="1600" dirty="0">
                <a:latin typeface="Comic Sans MS" pitchFamily="66" charset="0"/>
              </a:rPr>
              <a:t>    {</a:t>
            </a:r>
          </a:p>
          <a:p>
            <a:r>
              <a:rPr lang="en-US" sz="1600" dirty="0">
                <a:latin typeface="Comic Sans MS" pitchFamily="66" charset="0"/>
              </a:rPr>
              <a:t>        double width, height, hypotenuse, theta</a:t>
            </a:r>
            <a:r>
              <a:rPr lang="en-US" sz="1600" dirty="0" smtClean="0">
                <a:latin typeface="Comic Sans MS" pitchFamily="66" charset="0"/>
              </a:rPr>
              <a:t>;</a:t>
            </a:r>
            <a:r>
              <a:rPr lang="fr-FR" sz="1600" dirty="0" smtClean="0">
                <a:latin typeface="Comic Sans MS" pitchFamily="66" charset="0"/>
              </a:rPr>
              <a:t> </a:t>
            </a:r>
          </a:p>
          <a:p>
            <a:r>
              <a:rPr lang="fr-FR" sz="1600" dirty="0" smtClean="0">
                <a:latin typeface="Comic Sans MS" pitchFamily="66" charset="0"/>
              </a:rPr>
              <a:t>        </a:t>
            </a:r>
            <a:r>
              <a:rPr lang="fr-FR" sz="1600" dirty="0" err="1" smtClean="0">
                <a:latin typeface="Comic Sans MS" pitchFamily="66" charset="0"/>
              </a:rPr>
              <a:t>const</a:t>
            </a:r>
            <a:r>
              <a:rPr lang="fr-FR" sz="1600" dirty="0" smtClean="0">
                <a:latin typeface="Comic Sans MS" pitchFamily="66" charset="0"/>
              </a:rPr>
              <a:t> double CONVERSION_FACTOR = 180 / </a:t>
            </a:r>
            <a:r>
              <a:rPr lang="fr-FR" sz="1600" dirty="0" err="1" smtClean="0">
                <a:latin typeface="Comic Sans MS" pitchFamily="66" charset="0"/>
              </a:rPr>
              <a:t>Math.PI</a:t>
            </a:r>
            <a:r>
              <a:rPr lang="fr-FR" sz="1600" dirty="0" smtClean="0">
                <a:latin typeface="Comic Sans MS" pitchFamily="66" charset="0"/>
              </a:rPr>
              <a:t>;</a:t>
            </a:r>
            <a:endParaRPr lang="en-US" sz="1600" dirty="0">
              <a:latin typeface="Comic Sans MS" pitchFamily="66" charset="0"/>
            </a:endParaRP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("This program moves a robot from the origin to");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("a point that you specify.");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</a:t>
            </a:r>
            <a:r>
              <a:rPr lang="en-US" sz="1600" dirty="0">
                <a:latin typeface="Comic Sans MS" pitchFamily="66" charset="0"/>
              </a:rPr>
              <a:t>("Please enter the x-coordinate of that point: ");</a:t>
            </a:r>
          </a:p>
          <a:p>
            <a:r>
              <a:rPr lang="en-US" sz="1600" dirty="0">
                <a:latin typeface="Comic Sans MS" pitchFamily="66" charset="0"/>
              </a:rPr>
              <a:t>        width = </a:t>
            </a:r>
            <a:r>
              <a:rPr lang="en-US" sz="1600" dirty="0" err="1">
                <a:latin typeface="Comic Sans MS" pitchFamily="66" charset="0"/>
              </a:rPr>
              <a:t>double.Parse</a:t>
            </a:r>
            <a:r>
              <a:rPr lang="en-US" sz="1600" dirty="0">
                <a:latin typeface="Comic Sans MS" pitchFamily="66" charset="0"/>
              </a:rPr>
              <a:t>(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</a:t>
            </a:r>
            <a:r>
              <a:rPr lang="en-US" sz="1600" dirty="0">
                <a:latin typeface="Comic Sans MS" pitchFamily="66" charset="0"/>
              </a:rPr>
              <a:t>("Please enter the y-coordinate of that point: ");</a:t>
            </a:r>
          </a:p>
          <a:p>
            <a:r>
              <a:rPr lang="en-US" sz="1600" dirty="0">
                <a:latin typeface="Comic Sans MS" pitchFamily="66" charset="0"/>
              </a:rPr>
              <a:t>        height = </a:t>
            </a:r>
            <a:r>
              <a:rPr lang="en-US" sz="1600" dirty="0" err="1">
                <a:latin typeface="Comic Sans MS" pitchFamily="66" charset="0"/>
              </a:rPr>
              <a:t>double.Parse</a:t>
            </a:r>
            <a:r>
              <a:rPr lang="en-US" sz="1600" dirty="0">
                <a:latin typeface="Comic Sans MS" pitchFamily="66" charset="0"/>
              </a:rPr>
              <a:t>(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smtClean="0">
                <a:latin typeface="Comic Sans MS" pitchFamily="66" charset="0"/>
              </a:rPr>
              <a:t> theta = </a:t>
            </a:r>
            <a:r>
              <a:rPr lang="en-US" sz="1600" dirty="0" err="1" smtClean="0">
                <a:latin typeface="Comic Sans MS" pitchFamily="66" charset="0"/>
              </a:rPr>
              <a:t>Math.Atan</a:t>
            </a:r>
            <a:r>
              <a:rPr lang="en-US" sz="1600" dirty="0" smtClean="0">
                <a:latin typeface="Comic Sans MS" pitchFamily="66" charset="0"/>
              </a:rPr>
              <a:t>(height / width) * CONVERSION_FACTOR;</a:t>
            </a:r>
          </a:p>
          <a:p>
            <a:r>
              <a:rPr lang="en-US" sz="1600" dirty="0" smtClean="0">
                <a:latin typeface="Comic Sans MS" pitchFamily="66" charset="0"/>
              </a:rPr>
              <a:t>         hypotenuse </a:t>
            </a:r>
            <a:r>
              <a:rPr lang="en-US" sz="1600" dirty="0">
                <a:latin typeface="Comic Sans MS" pitchFamily="66" charset="0"/>
              </a:rPr>
              <a:t>= </a:t>
            </a:r>
            <a:r>
              <a:rPr lang="en-US" sz="1600" dirty="0" err="1">
                <a:latin typeface="Comic Sans MS" pitchFamily="66" charset="0"/>
              </a:rPr>
              <a:t>Math.Sqrt</a:t>
            </a:r>
            <a:r>
              <a:rPr lang="en-US" sz="1600" dirty="0">
                <a:latin typeface="Comic Sans MS" pitchFamily="66" charset="0"/>
              </a:rPr>
              <a:t>(width * width + height * height);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("Turn the robot  {0:f2} degrees", theta);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Console.WriteLine</a:t>
            </a:r>
            <a:r>
              <a:rPr lang="en-US" sz="1600" dirty="0">
                <a:latin typeface="Comic Sans MS" pitchFamily="66" charset="0"/>
              </a:rPr>
              <a:t>("and move the robot {0:f2} units.", hypotenuse);</a:t>
            </a:r>
          </a:p>
          <a:p>
            <a:r>
              <a:rPr lang="en-US" sz="1600" dirty="0">
                <a:latin typeface="Comic Sans MS" pitchFamily="66" charset="0"/>
              </a:rPr>
              <a:t>        </a:t>
            </a:r>
            <a:r>
              <a:rPr lang="en-US" sz="1600" dirty="0" err="1">
                <a:latin typeface="Comic Sans MS" pitchFamily="66" charset="0"/>
              </a:rPr>
              <a:t>Console.ReadLine</a:t>
            </a:r>
            <a:r>
              <a:rPr lang="en-US" sz="1600" dirty="0">
                <a:latin typeface="Comic Sans MS" pitchFamily="66" charset="0"/>
              </a:rPr>
              <a:t>();</a:t>
            </a:r>
          </a:p>
          <a:p>
            <a:r>
              <a:rPr lang="en-US" sz="1600" dirty="0">
                <a:latin typeface="Comic Sans MS" pitchFamily="66" charset="0"/>
              </a:rPr>
              <a:t>    </a:t>
            </a:r>
            <a:r>
              <a:rPr lang="en-US" sz="1600" dirty="0" smtClean="0">
                <a:latin typeface="Comic Sans MS" pitchFamily="66" charset="0"/>
              </a:rPr>
              <a:t>}//End Main()</a:t>
            </a:r>
            <a:endParaRPr lang="en-US" sz="1600" dirty="0">
              <a:latin typeface="Comic Sans MS" pitchFamily="66" charset="0"/>
            </a:endParaRPr>
          </a:p>
          <a:p>
            <a:r>
              <a:rPr lang="en-US" sz="1600" dirty="0" smtClean="0">
                <a:latin typeface="Comic Sans MS" pitchFamily="66" charset="0"/>
              </a:rPr>
              <a:t>}//End class Program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905500" y="612775"/>
            <a:ext cx="2603500" cy="3549650"/>
          </a:xfrm>
          <a:prstGeom prst="rect">
            <a:avLst/>
          </a:prstGeom>
          <a:solidFill>
            <a:srgbClr val="333399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1009197" y="5048704"/>
            <a:ext cx="474663" cy="300038"/>
          </a:xfrm>
          <a:prstGeom prst="rightArrow">
            <a:avLst>
              <a:gd name="adj1" fmla="val 50000"/>
              <a:gd name="adj2" fmla="val 39550"/>
            </a:avLst>
          </a:prstGeom>
          <a:gradFill rotWithShape="1">
            <a:gsLst>
              <a:gs pos="0">
                <a:srgbClr val="000082"/>
              </a:gs>
              <a:gs pos="14999">
                <a:srgbClr val="66008F"/>
              </a:gs>
              <a:gs pos="32500">
                <a:srgbClr val="BA0066"/>
              </a:gs>
              <a:gs pos="45000">
                <a:srgbClr val="FF0000"/>
              </a:gs>
              <a:gs pos="50000">
                <a:srgbClr val="FF8200"/>
              </a:gs>
              <a:gs pos="55000">
                <a:srgbClr val="FF0000"/>
              </a:gs>
              <a:gs pos="67500">
                <a:srgbClr val="BA0066"/>
              </a:gs>
              <a:gs pos="85001">
                <a:srgbClr val="66008F"/>
              </a:gs>
              <a:gs pos="100000">
                <a:srgbClr val="000082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5754688" y="558800"/>
            <a:ext cx="2668587" cy="3506788"/>
          </a:xfrm>
          <a:prstGeom prst="rect">
            <a:avLst/>
          </a:prstGeom>
          <a:solidFill>
            <a:srgbClr val="FFFF99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5951538" y="1474788"/>
            <a:ext cx="671979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2"/>
                </a:solidFill>
                <a:latin typeface="Bradley Hand ITC" pitchFamily="66" charset="0"/>
              </a:rPr>
              <a:t>width</a:t>
            </a:r>
            <a:endParaRPr lang="en-US" sz="1600" b="1" dirty="0">
              <a:solidFill>
                <a:schemeClr val="bg2"/>
              </a:solidFill>
              <a:latin typeface="Bradley Hand ITC" pitchFamily="66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7008813" y="1466850"/>
            <a:ext cx="7175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height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081713" y="638175"/>
            <a:ext cx="1649412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Check this with a</a:t>
            </a:r>
          </a:p>
          <a:p>
            <a:pPr algn="ctr"/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calculator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5930900" y="2163763"/>
            <a:ext cx="11430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hypotenuse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7318375" y="2187575"/>
            <a:ext cx="60483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theta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6081713" y="2830513"/>
            <a:ext cx="160972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conversionFactor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6040438" y="1739900"/>
            <a:ext cx="29527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7202488" y="1728788"/>
            <a:ext cx="29527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6297613" y="3160713"/>
            <a:ext cx="91281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57.2957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7556500" y="3211513"/>
            <a:ext cx="75723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  <a:latin typeface="Bradley Hand ITC" pitchFamily="66" charset="0"/>
              </a:rPr>
              <a:t>square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7686675" y="3484563"/>
            <a:ext cx="4064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25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6362700" y="2451100"/>
            <a:ext cx="29527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7373938" y="2428875"/>
            <a:ext cx="801687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36.869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2759075" y="2800350"/>
            <a:ext cx="4756150" cy="1006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Test the program with the values used</a:t>
            </a:r>
          </a:p>
          <a:p>
            <a:r>
              <a:rPr lang="en-US">
                <a:latin typeface="Comic Sans MS" pitchFamily="66" charset="0"/>
              </a:rPr>
              <a:t>in the desk check. Does it produce the</a:t>
            </a:r>
          </a:p>
          <a:p>
            <a:r>
              <a:rPr lang="en-US">
                <a:latin typeface="Comic Sans MS" pitchFamily="66" charset="0"/>
              </a:rPr>
              <a:t>same answers?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PPTA6C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630" y="1208315"/>
            <a:ext cx="7464653" cy="418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2595563" y="1289050"/>
            <a:ext cx="3701654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Summary </a:t>
            </a:r>
            <a:r>
              <a:rPr lang="en-US" sz="2400" dirty="0">
                <a:latin typeface="Comic Sans MS" pitchFamily="66" charset="0"/>
              </a:rPr>
              <a:t>of what we did</a:t>
            </a: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1587500" y="2111375"/>
            <a:ext cx="495617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1. We analyzed the problem to be solved</a:t>
            </a:r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1827213" y="2439988"/>
            <a:ext cx="6059487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a. Gather information – write down what you know</a:t>
            </a:r>
          </a:p>
        </p:txBody>
      </p:sp>
      <p:sp>
        <p:nvSpPr>
          <p:cNvPr id="187399" name="Text Box 7"/>
          <p:cNvSpPr txBox="1">
            <a:spLocks noChangeArrowheads="1"/>
          </p:cNvSpPr>
          <p:nvPr/>
        </p:nvSpPr>
        <p:spPr bwMode="auto">
          <a:xfrm>
            <a:off x="1844675" y="2768600"/>
            <a:ext cx="49593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b. Write down what you need to find out</a:t>
            </a:r>
          </a:p>
        </p:txBody>
      </p:sp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1839913" y="3119438"/>
            <a:ext cx="63595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c. Write down the steps to get from a to b, in detail</a:t>
            </a:r>
          </a:p>
        </p:txBody>
      </p:sp>
      <p:sp>
        <p:nvSpPr>
          <p:cNvPr id="187401" name="Text Box 9"/>
          <p:cNvSpPr txBox="1">
            <a:spLocks noChangeArrowheads="1"/>
          </p:cNvSpPr>
          <p:nvPr/>
        </p:nvSpPr>
        <p:spPr bwMode="auto">
          <a:xfrm>
            <a:off x="1593850" y="3451225"/>
            <a:ext cx="34115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2. Draw an activity diagram</a:t>
            </a:r>
          </a:p>
        </p:txBody>
      </p:sp>
      <p:sp>
        <p:nvSpPr>
          <p:cNvPr id="187402" name="Text Box 10"/>
          <p:cNvSpPr txBox="1">
            <a:spLocks noChangeArrowheads="1"/>
          </p:cNvSpPr>
          <p:nvPr/>
        </p:nvSpPr>
        <p:spPr bwMode="auto">
          <a:xfrm>
            <a:off x="1600200" y="3779838"/>
            <a:ext cx="23050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3. Write the code</a:t>
            </a:r>
          </a:p>
        </p:txBody>
      </p:sp>
      <p:sp>
        <p:nvSpPr>
          <p:cNvPr id="187403" name="Text Box 11"/>
          <p:cNvSpPr txBox="1">
            <a:spLocks noChangeArrowheads="1"/>
          </p:cNvSpPr>
          <p:nvPr/>
        </p:nvSpPr>
        <p:spPr bwMode="auto">
          <a:xfrm>
            <a:off x="1600200" y="4102100"/>
            <a:ext cx="6806672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4. Desk check your code – fix it if </a:t>
            </a:r>
            <a:r>
              <a:rPr lang="en-US" dirty="0" smtClean="0">
                <a:latin typeface="Comic Sans MS" pitchFamily="66" charset="0"/>
              </a:rPr>
              <a:t>necessary (</a:t>
            </a:r>
            <a:r>
              <a:rPr lang="en-US" dirty="0" err="1" smtClean="0">
                <a:latin typeface="Comic Sans MS" pitchFamily="66" charset="0"/>
              </a:rPr>
              <a:t>refactor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87404" name="Text Box 12"/>
          <p:cNvSpPr txBox="1">
            <a:spLocks noChangeArrowheads="1"/>
          </p:cNvSpPr>
          <p:nvPr/>
        </p:nvSpPr>
        <p:spPr bwMode="auto">
          <a:xfrm>
            <a:off x="1600200" y="4457700"/>
            <a:ext cx="648446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5. Compile your code – fix compiler </a:t>
            </a:r>
            <a:r>
              <a:rPr lang="en-US" dirty="0" smtClean="0">
                <a:latin typeface="Comic Sans MS" pitchFamily="66" charset="0"/>
              </a:rPr>
              <a:t>errors (</a:t>
            </a:r>
            <a:r>
              <a:rPr lang="en-US" dirty="0" err="1" smtClean="0">
                <a:latin typeface="Comic Sans MS" pitchFamily="66" charset="0"/>
              </a:rPr>
              <a:t>refactor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87405" name="Text Box 13"/>
          <p:cNvSpPr txBox="1">
            <a:spLocks noChangeArrowheads="1"/>
          </p:cNvSpPr>
          <p:nvPr/>
        </p:nvSpPr>
        <p:spPr bwMode="auto">
          <a:xfrm>
            <a:off x="1587500" y="4797425"/>
            <a:ext cx="601318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6. Test your code – fix it if </a:t>
            </a:r>
            <a:r>
              <a:rPr lang="en-US" dirty="0" smtClean="0">
                <a:latin typeface="Comic Sans MS" pitchFamily="66" charset="0"/>
              </a:rPr>
              <a:t>necessary (</a:t>
            </a:r>
            <a:r>
              <a:rPr lang="en-US" dirty="0" err="1" smtClean="0">
                <a:latin typeface="Comic Sans MS" pitchFamily="66" charset="0"/>
              </a:rPr>
              <a:t>refactor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7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7" grpId="0"/>
      <p:bldP spid="187398" grpId="0"/>
      <p:bldP spid="187399" grpId="0"/>
      <p:bldP spid="187400" grpId="0"/>
      <p:bldP spid="187401" grpId="0"/>
      <p:bldP spid="187402" grpId="0"/>
      <p:bldP spid="187403" grpId="0"/>
      <p:bldP spid="187404" grpId="0"/>
      <p:bldP spid="18740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4"/>
          <p:cNvSpPr txBox="1">
            <a:spLocks noChangeArrowheads="1"/>
          </p:cNvSpPr>
          <p:nvPr/>
        </p:nvSpPr>
        <p:spPr bwMode="auto">
          <a:xfrm>
            <a:off x="3175000" y="2654300"/>
            <a:ext cx="3443288" cy="5794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Another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3526396" y="1343025"/>
            <a:ext cx="1983235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Requirement</a:t>
            </a:r>
            <a:endParaRPr lang="en-US" sz="2400" dirty="0">
              <a:latin typeface="Comic Sans MS" pitchFamily="66" charset="0"/>
            </a:endParaRPr>
          </a:p>
        </p:txBody>
      </p:sp>
      <p:grpSp>
        <p:nvGrpSpPr>
          <p:cNvPr id="1028" name="Group 21"/>
          <p:cNvGrpSpPr>
            <a:grpSpLocks/>
          </p:cNvGrpSpPr>
          <p:nvPr/>
        </p:nvGrpSpPr>
        <p:grpSpPr bwMode="auto">
          <a:xfrm>
            <a:off x="2928938" y="2055813"/>
            <a:ext cx="3030537" cy="2012950"/>
            <a:chOff x="537" y="983"/>
            <a:chExt cx="4654" cy="2935"/>
          </a:xfrm>
        </p:grpSpPr>
        <p:graphicFrame>
          <p:nvGraphicFramePr>
            <p:cNvPr id="1026" name="Object 4"/>
            <p:cNvGraphicFramePr>
              <a:graphicFrameLocks noChangeAspect="1"/>
            </p:cNvGraphicFramePr>
            <p:nvPr/>
          </p:nvGraphicFramePr>
          <p:xfrm>
            <a:off x="619" y="3393"/>
            <a:ext cx="421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CorelDRAW" r:id="rId3" imgW="815400" imgH="664200" progId="CorelDraw.Graphic.12">
                    <p:embed/>
                  </p:oleObj>
                </mc:Choice>
                <mc:Fallback>
                  <p:oleObj name="CorelDRAW" r:id="rId3" imgW="815400" imgH="664200" progId="CorelDraw.Graphic.1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" y="3393"/>
                          <a:ext cx="421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" name="Line 6"/>
            <p:cNvSpPr>
              <a:spLocks noChangeShapeType="1"/>
            </p:cNvSpPr>
            <p:nvPr/>
          </p:nvSpPr>
          <p:spPr bwMode="auto">
            <a:xfrm>
              <a:off x="569" y="990"/>
              <a:ext cx="46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3" name="Line 7"/>
            <p:cNvSpPr>
              <a:spLocks noChangeShapeType="1"/>
            </p:cNvSpPr>
            <p:nvPr/>
          </p:nvSpPr>
          <p:spPr bwMode="auto">
            <a:xfrm>
              <a:off x="563" y="1553"/>
              <a:ext cx="46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4" name="Line 8"/>
            <p:cNvSpPr>
              <a:spLocks noChangeShapeType="1"/>
            </p:cNvSpPr>
            <p:nvPr/>
          </p:nvSpPr>
          <p:spPr bwMode="auto">
            <a:xfrm>
              <a:off x="556" y="2156"/>
              <a:ext cx="46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5" name="Line 9"/>
            <p:cNvSpPr>
              <a:spLocks noChangeShapeType="1"/>
            </p:cNvSpPr>
            <p:nvPr/>
          </p:nvSpPr>
          <p:spPr bwMode="auto">
            <a:xfrm>
              <a:off x="550" y="2732"/>
              <a:ext cx="46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6" name="Line 10"/>
            <p:cNvSpPr>
              <a:spLocks noChangeShapeType="1"/>
            </p:cNvSpPr>
            <p:nvPr/>
          </p:nvSpPr>
          <p:spPr bwMode="auto">
            <a:xfrm>
              <a:off x="544" y="3295"/>
              <a:ext cx="46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7" name="Line 11"/>
            <p:cNvSpPr>
              <a:spLocks noChangeShapeType="1"/>
            </p:cNvSpPr>
            <p:nvPr/>
          </p:nvSpPr>
          <p:spPr bwMode="auto">
            <a:xfrm>
              <a:off x="537" y="3898"/>
              <a:ext cx="46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8" name="Line 12"/>
            <p:cNvSpPr>
              <a:spLocks noChangeShapeType="1"/>
            </p:cNvSpPr>
            <p:nvPr/>
          </p:nvSpPr>
          <p:spPr bwMode="auto">
            <a:xfrm>
              <a:off x="5184" y="983"/>
              <a:ext cx="0" cy="29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9" name="Line 13"/>
            <p:cNvSpPr>
              <a:spLocks noChangeShapeType="1"/>
            </p:cNvSpPr>
            <p:nvPr/>
          </p:nvSpPr>
          <p:spPr bwMode="auto">
            <a:xfrm>
              <a:off x="4615" y="1010"/>
              <a:ext cx="0" cy="29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0" name="Line 14"/>
            <p:cNvSpPr>
              <a:spLocks noChangeShapeType="1"/>
            </p:cNvSpPr>
            <p:nvPr/>
          </p:nvSpPr>
          <p:spPr bwMode="auto">
            <a:xfrm>
              <a:off x="4032" y="990"/>
              <a:ext cx="0" cy="29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1" name="Line 15"/>
            <p:cNvSpPr>
              <a:spLocks noChangeShapeType="1"/>
            </p:cNvSpPr>
            <p:nvPr/>
          </p:nvSpPr>
          <p:spPr bwMode="auto">
            <a:xfrm>
              <a:off x="3456" y="996"/>
              <a:ext cx="0" cy="29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2" name="Line 16"/>
            <p:cNvSpPr>
              <a:spLocks noChangeShapeType="1"/>
            </p:cNvSpPr>
            <p:nvPr/>
          </p:nvSpPr>
          <p:spPr bwMode="auto">
            <a:xfrm>
              <a:off x="2873" y="983"/>
              <a:ext cx="0" cy="29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3" name="Line 17"/>
            <p:cNvSpPr>
              <a:spLocks noChangeShapeType="1"/>
            </p:cNvSpPr>
            <p:nvPr/>
          </p:nvSpPr>
          <p:spPr bwMode="auto">
            <a:xfrm>
              <a:off x="2304" y="1010"/>
              <a:ext cx="0" cy="29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4" name="Line 18"/>
            <p:cNvSpPr>
              <a:spLocks noChangeShapeType="1"/>
            </p:cNvSpPr>
            <p:nvPr/>
          </p:nvSpPr>
          <p:spPr bwMode="auto">
            <a:xfrm>
              <a:off x="1715" y="984"/>
              <a:ext cx="0" cy="29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5" name="Line 19"/>
            <p:cNvSpPr>
              <a:spLocks noChangeShapeType="1"/>
            </p:cNvSpPr>
            <p:nvPr/>
          </p:nvSpPr>
          <p:spPr bwMode="auto">
            <a:xfrm>
              <a:off x="1146" y="1011"/>
              <a:ext cx="0" cy="29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6" name="Line 20"/>
            <p:cNvSpPr>
              <a:spLocks noChangeShapeType="1"/>
            </p:cNvSpPr>
            <p:nvPr/>
          </p:nvSpPr>
          <p:spPr bwMode="auto">
            <a:xfrm flipH="1">
              <a:off x="557" y="998"/>
              <a:ext cx="6" cy="28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029" name="Text Box 22"/>
          <p:cNvSpPr txBox="1">
            <a:spLocks noChangeArrowheads="1"/>
          </p:cNvSpPr>
          <p:nvPr/>
        </p:nvSpPr>
        <p:spPr bwMode="auto">
          <a:xfrm>
            <a:off x="1596708" y="4542985"/>
            <a:ext cx="6250429" cy="132343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I have a robot that I want to move from position a</a:t>
            </a:r>
          </a:p>
          <a:p>
            <a:r>
              <a:rPr lang="en-US" dirty="0">
                <a:latin typeface="Comic Sans MS" pitchFamily="66" charset="0"/>
              </a:rPr>
              <a:t>to position b. I want to move it on the most direct</a:t>
            </a:r>
          </a:p>
          <a:p>
            <a:r>
              <a:rPr lang="en-US" dirty="0">
                <a:latin typeface="Comic Sans MS" pitchFamily="66" charset="0"/>
              </a:rPr>
              <a:t>route possible</a:t>
            </a:r>
            <a:r>
              <a:rPr lang="en-US" dirty="0" smtClean="0">
                <a:latin typeface="Comic Sans MS" pitchFamily="66" charset="0"/>
              </a:rPr>
              <a:t>. Write the code that calculates how</a:t>
            </a:r>
          </a:p>
          <a:p>
            <a:r>
              <a:rPr lang="en-US" dirty="0" smtClean="0">
                <a:latin typeface="Comic Sans MS" pitchFamily="66" charset="0"/>
              </a:rPr>
              <a:t>to best move the robot to this new position.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030" name="Text Box 23"/>
          <p:cNvSpPr txBox="1">
            <a:spLocks noChangeArrowheads="1"/>
          </p:cNvSpPr>
          <p:nvPr/>
        </p:nvSpPr>
        <p:spPr bwMode="auto">
          <a:xfrm>
            <a:off x="2565400" y="3670300"/>
            <a:ext cx="3143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31" name="Text Box 24"/>
          <p:cNvSpPr txBox="1">
            <a:spLocks noChangeArrowheads="1"/>
          </p:cNvSpPr>
          <p:nvPr/>
        </p:nvSpPr>
        <p:spPr bwMode="auto">
          <a:xfrm>
            <a:off x="4878388" y="2466975"/>
            <a:ext cx="3349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2617788" y="2154238"/>
            <a:ext cx="4191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 Electrical Engineering Problem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2338388" y="3295650"/>
            <a:ext cx="5699125" cy="1311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Ohm’s law states that the voltage across</a:t>
            </a:r>
          </a:p>
          <a:p>
            <a:r>
              <a:rPr lang="en-US">
                <a:latin typeface="Comic Sans MS" pitchFamily="66" charset="0"/>
              </a:rPr>
              <a:t>a resistor is equal to the current through</a:t>
            </a:r>
          </a:p>
          <a:p>
            <a:r>
              <a:rPr lang="en-US">
                <a:latin typeface="Comic Sans MS" pitchFamily="66" charset="0"/>
              </a:rPr>
              <a:t>the resistor times the value of the resistance,</a:t>
            </a:r>
          </a:p>
          <a:p>
            <a:r>
              <a:rPr lang="en-US">
                <a:latin typeface="Comic Sans MS" pitchFamily="66" charset="0"/>
              </a:rPr>
              <a:t>or …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3908199" y="4879295"/>
            <a:ext cx="1566454" cy="5232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eorgia" pitchFamily="18" charset="0"/>
              </a:rPr>
              <a:t>v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28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Georgia" pitchFamily="18" charset="0"/>
              </a:rPr>
              <a:t>i</a:t>
            </a:r>
            <a:r>
              <a:rPr lang="en-US" sz="28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eorgia" pitchFamily="18" charset="0"/>
              </a:rPr>
              <a:t> *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1973263" y="2573338"/>
            <a:ext cx="5891212" cy="1006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Furthermore, if two or more resistors are</a:t>
            </a:r>
          </a:p>
          <a:p>
            <a:r>
              <a:rPr lang="en-US">
                <a:latin typeface="Comic Sans MS" pitchFamily="66" charset="0"/>
              </a:rPr>
              <a:t>connected in series, the equivalent resistance</a:t>
            </a:r>
          </a:p>
          <a:p>
            <a:r>
              <a:rPr lang="en-US">
                <a:latin typeface="Comic Sans MS" pitchFamily="66" charset="0"/>
              </a:rPr>
              <a:t>is equal to the sum of the individual resistances.</a:t>
            </a:r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2742067" y="4155849"/>
            <a:ext cx="3488455" cy="5232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Georgia" pitchFamily="18" charset="0"/>
              </a:rPr>
              <a:t>R</a:t>
            </a:r>
            <a:r>
              <a:rPr lang="en-US" sz="2800" i="1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Georgia" pitchFamily="18" charset="0"/>
              </a:rPr>
              <a:t>eq</a:t>
            </a:r>
            <a:r>
              <a:rPr lang="en-US" sz="28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eorgia" pitchFamily="18" charset="0"/>
              </a:rPr>
              <a:t> = R</a:t>
            </a:r>
            <a:r>
              <a:rPr lang="en-US" sz="28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Georgia" pitchFamily="18" charset="0"/>
              </a:rPr>
              <a:t>1</a:t>
            </a:r>
            <a:r>
              <a:rPr lang="en-US" sz="28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eorgia" pitchFamily="18" charset="0"/>
              </a:rPr>
              <a:t> + R</a:t>
            </a:r>
            <a:r>
              <a:rPr lang="en-US" sz="28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Georgia" pitchFamily="18" charset="0"/>
              </a:rPr>
              <a:t>2</a:t>
            </a:r>
            <a:r>
              <a:rPr lang="en-US" sz="28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eorgia" pitchFamily="18" charset="0"/>
              </a:rPr>
              <a:t> + … </a:t>
            </a:r>
            <a:r>
              <a:rPr lang="en-US" sz="28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Georgia" pitchFamily="18" charset="0"/>
              </a:rPr>
              <a:t>R</a:t>
            </a:r>
            <a:r>
              <a:rPr lang="en-US" sz="2800" i="1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Georgia" pitchFamily="18" charset="0"/>
              </a:rPr>
              <a:t>n</a:t>
            </a:r>
            <a:r>
              <a:rPr lang="en-US" sz="28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eorgia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2820988" y="1565275"/>
            <a:ext cx="37433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Consider the following circuit:</a:t>
            </a:r>
          </a:p>
        </p:txBody>
      </p:sp>
      <p:sp>
        <p:nvSpPr>
          <p:cNvPr id="61443" name="Oval 5"/>
          <p:cNvSpPr>
            <a:spLocks noChangeArrowheads="1"/>
          </p:cNvSpPr>
          <p:nvPr/>
        </p:nvSpPr>
        <p:spPr bwMode="auto">
          <a:xfrm>
            <a:off x="3292475" y="3614738"/>
            <a:ext cx="482600" cy="47466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1444" name="Group 16"/>
          <p:cNvGrpSpPr>
            <a:grpSpLocks/>
          </p:cNvGrpSpPr>
          <p:nvPr/>
        </p:nvGrpSpPr>
        <p:grpSpPr bwMode="auto">
          <a:xfrm>
            <a:off x="3525838" y="2878138"/>
            <a:ext cx="1022350" cy="331787"/>
            <a:chOff x="2201" y="3270"/>
            <a:chExt cx="644" cy="209"/>
          </a:xfrm>
        </p:grpSpPr>
        <p:sp>
          <p:nvSpPr>
            <p:cNvPr id="61464" name="Line 8"/>
            <p:cNvSpPr>
              <a:spLocks noChangeShapeType="1"/>
            </p:cNvSpPr>
            <p:nvPr/>
          </p:nvSpPr>
          <p:spPr bwMode="auto">
            <a:xfrm flipV="1">
              <a:off x="2307" y="3281"/>
              <a:ext cx="68" cy="1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465" name="Line 9"/>
            <p:cNvSpPr>
              <a:spLocks noChangeShapeType="1"/>
            </p:cNvSpPr>
            <p:nvPr/>
          </p:nvSpPr>
          <p:spPr bwMode="auto">
            <a:xfrm>
              <a:off x="2372" y="3280"/>
              <a:ext cx="81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466" name="Line 10"/>
            <p:cNvSpPr>
              <a:spLocks noChangeShapeType="1"/>
            </p:cNvSpPr>
            <p:nvPr/>
          </p:nvSpPr>
          <p:spPr bwMode="auto">
            <a:xfrm flipV="1">
              <a:off x="2451" y="3273"/>
              <a:ext cx="68" cy="1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467" name="Line 11"/>
            <p:cNvSpPr>
              <a:spLocks noChangeShapeType="1"/>
            </p:cNvSpPr>
            <p:nvPr/>
          </p:nvSpPr>
          <p:spPr bwMode="auto">
            <a:xfrm>
              <a:off x="2520" y="3276"/>
              <a:ext cx="75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468" name="Line 12"/>
            <p:cNvSpPr>
              <a:spLocks noChangeShapeType="1"/>
            </p:cNvSpPr>
            <p:nvPr/>
          </p:nvSpPr>
          <p:spPr bwMode="auto">
            <a:xfrm flipV="1">
              <a:off x="2592" y="3270"/>
              <a:ext cx="88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469" name="Line 13"/>
            <p:cNvSpPr>
              <a:spLocks noChangeShapeType="1"/>
            </p:cNvSpPr>
            <p:nvPr/>
          </p:nvSpPr>
          <p:spPr bwMode="auto">
            <a:xfrm>
              <a:off x="2678" y="3276"/>
              <a:ext cx="61" cy="1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470" name="Line 14"/>
            <p:cNvSpPr>
              <a:spLocks noChangeShapeType="1"/>
            </p:cNvSpPr>
            <p:nvPr/>
          </p:nvSpPr>
          <p:spPr bwMode="auto">
            <a:xfrm flipH="1">
              <a:off x="2201" y="3392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471" name="Line 15"/>
            <p:cNvSpPr>
              <a:spLocks noChangeShapeType="1"/>
            </p:cNvSpPr>
            <p:nvPr/>
          </p:nvSpPr>
          <p:spPr bwMode="auto">
            <a:xfrm flipH="1">
              <a:off x="2733" y="3399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61445" name="Line 17"/>
          <p:cNvSpPr>
            <a:spLocks noChangeShapeType="1"/>
          </p:cNvSpPr>
          <p:nvPr/>
        </p:nvSpPr>
        <p:spPr bwMode="auto">
          <a:xfrm flipV="1">
            <a:off x="3529013" y="3067050"/>
            <a:ext cx="0" cy="547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46" name="Oval 18"/>
          <p:cNvSpPr>
            <a:spLocks noChangeArrowheads="1"/>
          </p:cNvSpPr>
          <p:nvPr/>
        </p:nvSpPr>
        <p:spPr bwMode="auto">
          <a:xfrm>
            <a:off x="4506913" y="3046413"/>
            <a:ext cx="107950" cy="96837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1447" name="Group 19"/>
          <p:cNvGrpSpPr>
            <a:grpSpLocks/>
          </p:cNvGrpSpPr>
          <p:nvPr/>
        </p:nvGrpSpPr>
        <p:grpSpPr bwMode="auto">
          <a:xfrm>
            <a:off x="4579938" y="2921000"/>
            <a:ext cx="1022350" cy="300038"/>
            <a:chOff x="2201" y="3270"/>
            <a:chExt cx="644" cy="209"/>
          </a:xfrm>
        </p:grpSpPr>
        <p:sp>
          <p:nvSpPr>
            <p:cNvPr id="61456" name="Line 20"/>
            <p:cNvSpPr>
              <a:spLocks noChangeShapeType="1"/>
            </p:cNvSpPr>
            <p:nvPr/>
          </p:nvSpPr>
          <p:spPr bwMode="auto">
            <a:xfrm flipV="1">
              <a:off x="2307" y="3281"/>
              <a:ext cx="68" cy="1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457" name="Line 21"/>
            <p:cNvSpPr>
              <a:spLocks noChangeShapeType="1"/>
            </p:cNvSpPr>
            <p:nvPr/>
          </p:nvSpPr>
          <p:spPr bwMode="auto">
            <a:xfrm>
              <a:off x="2372" y="3280"/>
              <a:ext cx="81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458" name="Line 22"/>
            <p:cNvSpPr>
              <a:spLocks noChangeShapeType="1"/>
            </p:cNvSpPr>
            <p:nvPr/>
          </p:nvSpPr>
          <p:spPr bwMode="auto">
            <a:xfrm flipV="1">
              <a:off x="2451" y="3273"/>
              <a:ext cx="68" cy="1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459" name="Line 23"/>
            <p:cNvSpPr>
              <a:spLocks noChangeShapeType="1"/>
            </p:cNvSpPr>
            <p:nvPr/>
          </p:nvSpPr>
          <p:spPr bwMode="auto">
            <a:xfrm>
              <a:off x="2520" y="3276"/>
              <a:ext cx="75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460" name="Line 24"/>
            <p:cNvSpPr>
              <a:spLocks noChangeShapeType="1"/>
            </p:cNvSpPr>
            <p:nvPr/>
          </p:nvSpPr>
          <p:spPr bwMode="auto">
            <a:xfrm flipV="1">
              <a:off x="2592" y="3270"/>
              <a:ext cx="88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461" name="Line 25"/>
            <p:cNvSpPr>
              <a:spLocks noChangeShapeType="1"/>
            </p:cNvSpPr>
            <p:nvPr/>
          </p:nvSpPr>
          <p:spPr bwMode="auto">
            <a:xfrm>
              <a:off x="2678" y="3276"/>
              <a:ext cx="61" cy="1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462" name="Line 26"/>
            <p:cNvSpPr>
              <a:spLocks noChangeShapeType="1"/>
            </p:cNvSpPr>
            <p:nvPr/>
          </p:nvSpPr>
          <p:spPr bwMode="auto">
            <a:xfrm flipH="1">
              <a:off x="2201" y="3392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463" name="Line 27"/>
            <p:cNvSpPr>
              <a:spLocks noChangeShapeType="1"/>
            </p:cNvSpPr>
            <p:nvPr/>
          </p:nvSpPr>
          <p:spPr bwMode="auto">
            <a:xfrm flipH="1">
              <a:off x="2733" y="3399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61448" name="Line 28"/>
          <p:cNvSpPr>
            <a:spLocks noChangeShapeType="1"/>
          </p:cNvSpPr>
          <p:nvPr/>
        </p:nvSpPr>
        <p:spPr bwMode="auto">
          <a:xfrm flipV="1">
            <a:off x="3519488" y="4110038"/>
            <a:ext cx="0" cy="547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49" name="Line 29"/>
          <p:cNvSpPr>
            <a:spLocks noChangeShapeType="1"/>
          </p:cNvSpPr>
          <p:nvPr/>
        </p:nvSpPr>
        <p:spPr bwMode="auto">
          <a:xfrm>
            <a:off x="3517900" y="4637088"/>
            <a:ext cx="2065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50" name="Line 30"/>
          <p:cNvSpPr>
            <a:spLocks noChangeShapeType="1"/>
          </p:cNvSpPr>
          <p:nvPr/>
        </p:nvSpPr>
        <p:spPr bwMode="auto">
          <a:xfrm flipV="1">
            <a:off x="5583238" y="3098800"/>
            <a:ext cx="0" cy="1538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51" name="Text Box 31"/>
          <p:cNvSpPr txBox="1">
            <a:spLocks noChangeArrowheads="1"/>
          </p:cNvSpPr>
          <p:nvPr/>
        </p:nvSpPr>
        <p:spPr bwMode="auto">
          <a:xfrm>
            <a:off x="3886200" y="2417763"/>
            <a:ext cx="4381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  <a:r>
              <a:rPr lang="en-US" sz="1600">
                <a:cs typeface="Tahoma" pitchFamily="34" charset="0"/>
              </a:rPr>
              <a:t>Ω</a:t>
            </a:r>
          </a:p>
        </p:txBody>
      </p:sp>
      <p:sp>
        <p:nvSpPr>
          <p:cNvPr id="61452" name="Text Box 32"/>
          <p:cNvSpPr txBox="1">
            <a:spLocks noChangeArrowheads="1"/>
          </p:cNvSpPr>
          <p:nvPr/>
        </p:nvSpPr>
        <p:spPr bwMode="auto">
          <a:xfrm>
            <a:off x="4865688" y="2397125"/>
            <a:ext cx="4381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  <a:r>
              <a:rPr lang="en-US" sz="1600">
                <a:cs typeface="Tahoma" pitchFamily="34" charset="0"/>
              </a:rPr>
              <a:t>Ω</a:t>
            </a:r>
          </a:p>
        </p:txBody>
      </p:sp>
      <p:sp>
        <p:nvSpPr>
          <p:cNvPr id="61453" name="Line 33"/>
          <p:cNvSpPr>
            <a:spLocks noChangeShapeType="1"/>
          </p:cNvSpPr>
          <p:nvPr/>
        </p:nvSpPr>
        <p:spPr bwMode="auto">
          <a:xfrm flipV="1">
            <a:off x="3527425" y="3722688"/>
            <a:ext cx="0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54" name="Text Box 34"/>
          <p:cNvSpPr txBox="1">
            <a:spLocks noChangeArrowheads="1"/>
          </p:cNvSpPr>
          <p:nvPr/>
        </p:nvSpPr>
        <p:spPr bwMode="auto">
          <a:xfrm>
            <a:off x="2638425" y="3676650"/>
            <a:ext cx="54927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12A</a:t>
            </a:r>
          </a:p>
        </p:txBody>
      </p:sp>
      <p:sp>
        <p:nvSpPr>
          <p:cNvPr id="61455" name="Text Box 35"/>
          <p:cNvSpPr txBox="1">
            <a:spLocks noChangeArrowheads="1"/>
          </p:cNvSpPr>
          <p:nvPr/>
        </p:nvSpPr>
        <p:spPr bwMode="auto">
          <a:xfrm>
            <a:off x="1934506" y="5024383"/>
            <a:ext cx="5426486" cy="132343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Develop a program that will compute the </a:t>
            </a:r>
          </a:p>
          <a:p>
            <a:r>
              <a:rPr lang="en-US" dirty="0">
                <a:latin typeface="Comic Sans MS" pitchFamily="66" charset="0"/>
              </a:rPr>
              <a:t>voltage drop across the two resistors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r>
              <a:rPr lang="en-US" dirty="0" smtClean="0">
                <a:latin typeface="Comic Sans MS" pitchFamily="66" charset="0"/>
              </a:rPr>
              <a:t>Allow the user to specify the values for the</a:t>
            </a:r>
          </a:p>
          <a:p>
            <a:r>
              <a:rPr lang="en-US" dirty="0" smtClean="0">
                <a:latin typeface="Comic Sans MS" pitchFamily="66" charset="0"/>
              </a:rPr>
              <a:t>resistors and the current.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1895475" y="2300288"/>
            <a:ext cx="5953125" cy="3170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>
                <a:latin typeface="Comic Sans MS" pitchFamily="66" charset="0"/>
              </a:rPr>
              <a:t>Analyze the problem –</a:t>
            </a:r>
          </a:p>
          <a:p>
            <a:pPr marL="914400" lvl="1" indent="-457200">
              <a:buFont typeface="Arial" charset="0"/>
              <a:buAutoNum type="alphaLcPeriod"/>
            </a:pPr>
            <a:r>
              <a:rPr lang="en-US">
                <a:latin typeface="Comic Sans MS" pitchFamily="66" charset="0"/>
              </a:rPr>
              <a:t>Write down what you know</a:t>
            </a:r>
          </a:p>
          <a:p>
            <a:pPr marL="914400" lvl="1" indent="-457200">
              <a:buFont typeface="Arial" charset="0"/>
              <a:buAutoNum type="alphaLcPeriod"/>
            </a:pPr>
            <a:r>
              <a:rPr lang="en-US">
                <a:latin typeface="Comic Sans MS" pitchFamily="66" charset="0"/>
              </a:rPr>
              <a:t>Write down what you want to find out</a:t>
            </a:r>
          </a:p>
          <a:p>
            <a:pPr marL="914400" lvl="1" indent="-457200"/>
            <a:endParaRPr lang="en-US">
              <a:latin typeface="Comic Sans MS" pitchFamily="66" charset="0"/>
            </a:endParaRPr>
          </a:p>
          <a:p>
            <a:pPr marL="342900" indent="-342900"/>
            <a:r>
              <a:rPr lang="en-US">
                <a:latin typeface="Comic Sans MS" pitchFamily="66" charset="0"/>
              </a:rPr>
              <a:t>2. Write down the steps involved in the program</a:t>
            </a:r>
          </a:p>
          <a:p>
            <a:pPr marL="342900" indent="-342900"/>
            <a:endParaRPr lang="en-US">
              <a:latin typeface="Comic Sans MS" pitchFamily="66" charset="0"/>
            </a:endParaRPr>
          </a:p>
          <a:p>
            <a:pPr marL="342900" indent="-342900"/>
            <a:r>
              <a:rPr lang="en-US">
                <a:latin typeface="Comic Sans MS" pitchFamily="66" charset="0"/>
              </a:rPr>
              <a:t>2. Draw an activity diagram</a:t>
            </a:r>
          </a:p>
          <a:p>
            <a:pPr marL="342900" indent="-342900"/>
            <a:endParaRPr lang="en-US">
              <a:latin typeface="Comic Sans MS" pitchFamily="66" charset="0"/>
            </a:endParaRPr>
          </a:p>
          <a:p>
            <a:pPr marL="342900" indent="-342900"/>
            <a:r>
              <a:rPr lang="en-US">
                <a:latin typeface="Comic Sans MS" pitchFamily="66" charset="0"/>
              </a:rPr>
              <a:t>3. Based on the previous example, see if you can</a:t>
            </a:r>
          </a:p>
          <a:p>
            <a:pPr marL="342900" indent="-342900"/>
            <a:r>
              <a:rPr lang="en-US">
                <a:latin typeface="Comic Sans MS" pitchFamily="66" charset="0"/>
              </a:rPr>
              <a:t>    write the code that will solve this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1"/>
          <p:cNvSpPr txBox="1">
            <a:spLocks noChangeArrowheads="1"/>
          </p:cNvSpPr>
          <p:nvPr/>
        </p:nvSpPr>
        <p:spPr bwMode="auto">
          <a:xfrm>
            <a:off x="1516664" y="803330"/>
            <a:ext cx="5932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Remember the basic structure of a C# Program</a:t>
            </a:r>
          </a:p>
        </p:txBody>
      </p:sp>
      <p:sp>
        <p:nvSpPr>
          <p:cNvPr id="63491" name="TextBox 2"/>
          <p:cNvSpPr txBox="1">
            <a:spLocks noChangeArrowheads="1"/>
          </p:cNvSpPr>
          <p:nvPr/>
        </p:nvSpPr>
        <p:spPr bwMode="auto">
          <a:xfrm>
            <a:off x="2555493" y="1577921"/>
            <a:ext cx="358463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// file prologue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using System;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class Program</a:t>
            </a:r>
          </a:p>
          <a:p>
            <a:r>
              <a:rPr lang="en-US" sz="1600" dirty="0">
                <a:latin typeface="Comic Sans MS" pitchFamily="66" charset="0"/>
              </a:rPr>
              <a:t>{</a:t>
            </a:r>
          </a:p>
          <a:p>
            <a:r>
              <a:rPr lang="en-US" sz="1600" dirty="0">
                <a:latin typeface="Comic Sans MS" pitchFamily="66" charset="0"/>
              </a:rPr>
              <a:t>       // declare constants</a:t>
            </a:r>
          </a:p>
          <a:p>
            <a:pPr lvl="1"/>
            <a:r>
              <a:rPr lang="en-US" sz="1600" dirty="0">
                <a:latin typeface="Comic Sans MS" pitchFamily="66" charset="0"/>
              </a:rPr>
              <a:t>static void Main( )</a:t>
            </a:r>
          </a:p>
          <a:p>
            <a:r>
              <a:rPr lang="en-US" sz="1600" dirty="0">
                <a:latin typeface="Comic Sans MS" pitchFamily="66" charset="0"/>
              </a:rPr>
              <a:t>       {</a:t>
            </a:r>
          </a:p>
          <a:p>
            <a:r>
              <a:rPr lang="en-US" sz="1600" dirty="0">
                <a:latin typeface="Comic Sans MS" pitchFamily="66" charset="0"/>
              </a:rPr>
              <a:t>      </a:t>
            </a:r>
            <a:r>
              <a:rPr lang="en-US" sz="1600" dirty="0" smtClean="0">
                <a:latin typeface="Comic Sans MS" pitchFamily="66" charset="0"/>
              </a:rPr>
              <a:t>     // </a:t>
            </a:r>
            <a:r>
              <a:rPr lang="en-US" sz="1600" dirty="0">
                <a:latin typeface="Comic Sans MS" pitchFamily="66" charset="0"/>
              </a:rPr>
              <a:t>declare local variables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   // prompt the user for </a:t>
            </a:r>
            <a:r>
              <a:rPr lang="en-US" sz="1600" dirty="0" smtClean="0">
                <a:latin typeface="Comic Sans MS" pitchFamily="66" charset="0"/>
              </a:rPr>
              <a:t>input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    // get input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    // calculate the answer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1600" dirty="0">
                <a:latin typeface="Comic Sans MS" pitchFamily="66" charset="0"/>
              </a:rPr>
              <a:t>           // output the answer</a:t>
            </a:r>
          </a:p>
          <a:p>
            <a:r>
              <a:rPr lang="en-US" sz="1600" dirty="0">
                <a:latin typeface="Comic Sans MS" pitchFamily="66" charset="0"/>
              </a:rPr>
              <a:t>      </a:t>
            </a:r>
            <a:r>
              <a:rPr lang="en-US" sz="1600" dirty="0" smtClean="0">
                <a:latin typeface="Comic Sans MS" pitchFamily="66" charset="0"/>
              </a:rPr>
              <a:t>}//End Main()</a:t>
            </a:r>
            <a:endParaRPr lang="en-US" sz="1600" dirty="0">
              <a:latin typeface="Comic Sans MS" pitchFamily="66" charset="0"/>
            </a:endParaRPr>
          </a:p>
          <a:p>
            <a:r>
              <a:rPr lang="en-US" sz="1600" dirty="0" smtClean="0">
                <a:latin typeface="Comic Sans MS" pitchFamily="66" charset="0"/>
              </a:rPr>
              <a:t>}//End class Program</a:t>
            </a:r>
            <a:endParaRPr lang="en-US" sz="1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4"/>
          <p:cNvSpPr txBox="1">
            <a:spLocks noChangeArrowheads="1"/>
          </p:cNvSpPr>
          <p:nvPr/>
        </p:nvSpPr>
        <p:spPr bwMode="auto">
          <a:xfrm>
            <a:off x="3086100" y="2654300"/>
            <a:ext cx="3443288" cy="5794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Another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2555875" y="2644775"/>
            <a:ext cx="539750" cy="52863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Oval 2"/>
          <p:cNvSpPr/>
          <p:nvPr/>
        </p:nvSpPr>
        <p:spPr bwMode="auto">
          <a:xfrm>
            <a:off x="5694363" y="2663825"/>
            <a:ext cx="539750" cy="52863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2520950" y="4635500"/>
            <a:ext cx="539750" cy="530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5659438" y="4656138"/>
            <a:ext cx="539750" cy="52863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5542" name="TextBox 5"/>
          <p:cNvSpPr txBox="1">
            <a:spLocks noChangeArrowheads="1"/>
          </p:cNvSpPr>
          <p:nvPr/>
        </p:nvSpPr>
        <p:spPr bwMode="auto">
          <a:xfrm>
            <a:off x="2259013" y="2259013"/>
            <a:ext cx="1285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telephone #1</a:t>
            </a:r>
          </a:p>
        </p:txBody>
      </p:sp>
      <p:sp>
        <p:nvSpPr>
          <p:cNvPr id="65543" name="TextBox 6"/>
          <p:cNvSpPr txBox="1">
            <a:spLocks noChangeArrowheads="1"/>
          </p:cNvSpPr>
          <p:nvPr/>
        </p:nvSpPr>
        <p:spPr bwMode="auto">
          <a:xfrm>
            <a:off x="5319713" y="2333625"/>
            <a:ext cx="1314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telephone #2</a:t>
            </a:r>
          </a:p>
        </p:txBody>
      </p:sp>
      <p:sp>
        <p:nvSpPr>
          <p:cNvPr id="65544" name="TextBox 7"/>
          <p:cNvSpPr txBox="1">
            <a:spLocks noChangeArrowheads="1"/>
          </p:cNvSpPr>
          <p:nvPr/>
        </p:nvSpPr>
        <p:spPr bwMode="auto">
          <a:xfrm>
            <a:off x="2124075" y="5230813"/>
            <a:ext cx="1314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telephone #3</a:t>
            </a:r>
          </a:p>
        </p:txBody>
      </p:sp>
      <p:sp>
        <p:nvSpPr>
          <p:cNvPr id="65545" name="TextBox 8"/>
          <p:cNvSpPr txBox="1">
            <a:spLocks noChangeArrowheads="1"/>
          </p:cNvSpPr>
          <p:nvPr/>
        </p:nvSpPr>
        <p:spPr bwMode="auto">
          <a:xfrm>
            <a:off x="5353050" y="5230813"/>
            <a:ext cx="1314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telephone #4</a:t>
            </a:r>
          </a:p>
        </p:txBody>
      </p:sp>
      <p:cxnSp>
        <p:nvCxnSpPr>
          <p:cNvPr id="11" name="Straight Connector 10"/>
          <p:cNvCxnSpPr>
            <a:stCxn id="2" idx="6"/>
            <a:endCxn id="3" idx="2"/>
          </p:cNvCxnSpPr>
          <p:nvPr/>
        </p:nvCxnSpPr>
        <p:spPr bwMode="auto">
          <a:xfrm>
            <a:off x="3095625" y="2908300"/>
            <a:ext cx="2598738" cy="20638"/>
          </a:xfrm>
          <a:prstGeom prst="line">
            <a:avLst/>
          </a:prstGeom>
          <a:noFill/>
          <a:ln w="508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049588" y="4889500"/>
            <a:ext cx="2598737" cy="20638"/>
          </a:xfrm>
          <a:prstGeom prst="line">
            <a:avLst/>
          </a:prstGeom>
          <a:noFill/>
          <a:ln w="508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2" idx="5"/>
            <a:endCxn id="5" idx="1"/>
          </p:cNvCxnSpPr>
          <p:nvPr/>
        </p:nvCxnSpPr>
        <p:spPr bwMode="auto">
          <a:xfrm rot="16200000" flipH="1">
            <a:off x="3558382" y="2553493"/>
            <a:ext cx="1638300" cy="2722563"/>
          </a:xfrm>
          <a:prstGeom prst="line">
            <a:avLst/>
          </a:prstGeom>
          <a:noFill/>
          <a:ln w="508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" idx="3"/>
            <a:endCxn id="4" idx="7"/>
          </p:cNvCxnSpPr>
          <p:nvPr/>
        </p:nvCxnSpPr>
        <p:spPr bwMode="auto">
          <a:xfrm rot="5400000">
            <a:off x="3578225" y="2519363"/>
            <a:ext cx="1597025" cy="2790825"/>
          </a:xfrm>
          <a:prstGeom prst="line">
            <a:avLst/>
          </a:prstGeom>
          <a:noFill/>
          <a:ln w="508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" idx="4"/>
            <a:endCxn id="5" idx="0"/>
          </p:cNvCxnSpPr>
          <p:nvPr/>
        </p:nvCxnSpPr>
        <p:spPr bwMode="auto">
          <a:xfrm rot="5400000">
            <a:off x="5214938" y="3906838"/>
            <a:ext cx="1463675" cy="34925"/>
          </a:xfrm>
          <a:prstGeom prst="line">
            <a:avLst/>
          </a:prstGeom>
          <a:noFill/>
          <a:ln w="508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>
            <a:off x="2062163" y="3883025"/>
            <a:ext cx="1463675" cy="34925"/>
          </a:xfrm>
          <a:prstGeom prst="line">
            <a:avLst/>
          </a:prstGeom>
          <a:noFill/>
          <a:ln w="508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552" name="TextBox 21"/>
          <p:cNvSpPr txBox="1">
            <a:spLocks noChangeArrowheads="1"/>
          </p:cNvSpPr>
          <p:nvPr/>
        </p:nvSpPr>
        <p:spPr bwMode="auto">
          <a:xfrm>
            <a:off x="1641475" y="704850"/>
            <a:ext cx="60166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 directly connected telephone service is one in</a:t>
            </a:r>
          </a:p>
          <a:p>
            <a:r>
              <a:rPr lang="en-US">
                <a:latin typeface="Comic Sans MS" pitchFamily="66" charset="0"/>
              </a:rPr>
              <a:t>which each telephone is directly connected to </a:t>
            </a:r>
          </a:p>
          <a:p>
            <a:r>
              <a:rPr lang="en-US">
                <a:latin typeface="Comic Sans MS" pitchFamily="66" charset="0"/>
              </a:rPr>
              <a:t>every other telephone in the system. There is no</a:t>
            </a:r>
          </a:p>
          <a:p>
            <a:r>
              <a:rPr lang="en-US">
                <a:latin typeface="Comic Sans MS" pitchFamily="66" charset="0"/>
              </a:rPr>
              <a:t>central switching station.</a:t>
            </a:r>
          </a:p>
        </p:txBody>
      </p:sp>
      <p:sp>
        <p:nvSpPr>
          <p:cNvPr id="65553" name="TextBox 22"/>
          <p:cNvSpPr txBox="1">
            <a:spLocks noChangeArrowheads="1"/>
          </p:cNvSpPr>
          <p:nvPr/>
        </p:nvSpPr>
        <p:spPr bwMode="auto">
          <a:xfrm>
            <a:off x="693738" y="5883275"/>
            <a:ext cx="7980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The number of lines required to connect n telephones = n (n-1)/2.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7238" y="2446338"/>
            <a:ext cx="5761037" cy="10144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pitchFamily="66" charset="0"/>
              </a:rPr>
              <a:t>Write a program that computes the number of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lines required to connect </a:t>
            </a:r>
            <a:r>
              <a:rPr lang="en-US" i="1" dirty="0">
                <a:latin typeface="+mn-lt"/>
              </a:rPr>
              <a:t>n</a:t>
            </a:r>
            <a:r>
              <a:rPr lang="en-US" dirty="0">
                <a:latin typeface="Comic Sans MS" pitchFamily="66" charset="0"/>
              </a:rPr>
              <a:t> telephones, where 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the user supplies the value of </a:t>
            </a:r>
            <a:r>
              <a:rPr lang="en-US" i="1" dirty="0">
                <a:latin typeface="+mn-lt"/>
              </a:rPr>
              <a:t>n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1895475" y="2300288"/>
            <a:ext cx="5953125" cy="3170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>
                <a:latin typeface="Comic Sans MS" pitchFamily="66" charset="0"/>
              </a:rPr>
              <a:t>Analyze the problem –</a:t>
            </a:r>
          </a:p>
          <a:p>
            <a:pPr marL="914400" lvl="1" indent="-457200">
              <a:buFont typeface="Arial" charset="0"/>
              <a:buAutoNum type="alphaLcPeriod"/>
            </a:pPr>
            <a:r>
              <a:rPr lang="en-US">
                <a:latin typeface="Comic Sans MS" pitchFamily="66" charset="0"/>
              </a:rPr>
              <a:t>Write down what you know</a:t>
            </a:r>
          </a:p>
          <a:p>
            <a:pPr marL="914400" lvl="1" indent="-457200">
              <a:buFont typeface="Arial" charset="0"/>
              <a:buAutoNum type="alphaLcPeriod"/>
            </a:pPr>
            <a:r>
              <a:rPr lang="en-US">
                <a:latin typeface="Comic Sans MS" pitchFamily="66" charset="0"/>
              </a:rPr>
              <a:t>Write down what you want to find out</a:t>
            </a:r>
          </a:p>
          <a:p>
            <a:pPr marL="914400" lvl="1" indent="-457200"/>
            <a:endParaRPr lang="en-US">
              <a:latin typeface="Comic Sans MS" pitchFamily="66" charset="0"/>
            </a:endParaRPr>
          </a:p>
          <a:p>
            <a:pPr marL="342900" indent="-342900"/>
            <a:r>
              <a:rPr lang="en-US">
                <a:latin typeface="Comic Sans MS" pitchFamily="66" charset="0"/>
              </a:rPr>
              <a:t>2. Write down the steps involved in the program</a:t>
            </a:r>
          </a:p>
          <a:p>
            <a:pPr marL="342900" indent="-342900"/>
            <a:endParaRPr lang="en-US">
              <a:latin typeface="Comic Sans MS" pitchFamily="66" charset="0"/>
            </a:endParaRPr>
          </a:p>
          <a:p>
            <a:pPr marL="342900" indent="-342900"/>
            <a:r>
              <a:rPr lang="en-US">
                <a:latin typeface="Comic Sans MS" pitchFamily="66" charset="0"/>
              </a:rPr>
              <a:t>2. Draw an activity diagram</a:t>
            </a:r>
          </a:p>
          <a:p>
            <a:pPr marL="342900" indent="-342900"/>
            <a:endParaRPr lang="en-US">
              <a:latin typeface="Comic Sans MS" pitchFamily="66" charset="0"/>
            </a:endParaRPr>
          </a:p>
          <a:p>
            <a:pPr marL="342900" indent="-342900"/>
            <a:r>
              <a:rPr lang="en-US">
                <a:latin typeface="Comic Sans MS" pitchFamily="66" charset="0"/>
              </a:rPr>
              <a:t>3. Based on the previous example, see if you can</a:t>
            </a:r>
          </a:p>
          <a:p>
            <a:pPr marL="342900" indent="-342900"/>
            <a:r>
              <a:rPr lang="en-US">
                <a:latin typeface="Comic Sans MS" pitchFamily="66" charset="0"/>
              </a:rPr>
              <a:t>    write the code that will solve this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1"/>
          <p:cNvSpPr txBox="1">
            <a:spLocks noChangeArrowheads="1"/>
          </p:cNvSpPr>
          <p:nvPr/>
        </p:nvSpPr>
        <p:spPr bwMode="auto">
          <a:xfrm>
            <a:off x="1447800" y="688975"/>
            <a:ext cx="5932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Remember the basic structure of a C# Program</a:t>
            </a:r>
          </a:p>
        </p:txBody>
      </p:sp>
      <p:sp>
        <p:nvSpPr>
          <p:cNvPr id="68611" name="TextBox 2"/>
          <p:cNvSpPr txBox="1">
            <a:spLocks noChangeArrowheads="1"/>
          </p:cNvSpPr>
          <p:nvPr/>
        </p:nvSpPr>
        <p:spPr bwMode="auto">
          <a:xfrm>
            <a:off x="2576513" y="1189038"/>
            <a:ext cx="4017962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// file prologue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using System;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class Program</a:t>
            </a:r>
          </a:p>
          <a:p>
            <a:r>
              <a:rPr lang="en-US" sz="1800" dirty="0">
                <a:latin typeface="Comic Sans MS" pitchFamily="66" charset="0"/>
              </a:rPr>
              <a:t>{</a:t>
            </a:r>
          </a:p>
          <a:p>
            <a:r>
              <a:rPr lang="en-US" sz="1800" dirty="0">
                <a:latin typeface="Comic Sans MS" pitchFamily="66" charset="0"/>
              </a:rPr>
              <a:t>       // declare constants</a:t>
            </a:r>
          </a:p>
          <a:p>
            <a:pPr lvl="1"/>
            <a:r>
              <a:rPr lang="en-US" sz="1800" dirty="0">
                <a:latin typeface="Comic Sans MS" pitchFamily="66" charset="0"/>
              </a:rPr>
              <a:t>static void Main( )</a:t>
            </a:r>
          </a:p>
          <a:p>
            <a:r>
              <a:rPr lang="en-US" sz="1800" dirty="0">
                <a:latin typeface="Comic Sans MS" pitchFamily="66" charset="0"/>
              </a:rPr>
              <a:t>       {</a:t>
            </a:r>
          </a:p>
          <a:p>
            <a:r>
              <a:rPr lang="en-US" sz="1800" dirty="0">
                <a:latin typeface="Comic Sans MS" pitchFamily="66" charset="0"/>
              </a:rPr>
              <a:t>      </a:t>
            </a:r>
          </a:p>
          <a:p>
            <a:r>
              <a:rPr lang="en-US" sz="1800" dirty="0">
                <a:latin typeface="Comic Sans MS" pitchFamily="66" charset="0"/>
              </a:rPr>
              <a:t>            // declare local variables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           // prompt the user for input</a:t>
            </a:r>
          </a:p>
          <a:p>
            <a:r>
              <a:rPr lang="en-US" sz="1800" dirty="0">
                <a:latin typeface="Comic Sans MS" pitchFamily="66" charset="0"/>
              </a:rPr>
              <a:t>            // get input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            // calculate the answer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           // output the answer</a:t>
            </a:r>
          </a:p>
          <a:p>
            <a:r>
              <a:rPr lang="en-US" sz="1800" dirty="0">
                <a:latin typeface="Comic Sans MS" pitchFamily="66" charset="0"/>
              </a:rPr>
              <a:t>      </a:t>
            </a:r>
            <a:r>
              <a:rPr lang="en-US" sz="1800" dirty="0" smtClean="0">
                <a:latin typeface="Comic Sans MS" pitchFamily="66" charset="0"/>
              </a:rPr>
              <a:t>}//End Main()</a:t>
            </a:r>
            <a:endParaRPr lang="en-US" sz="1800" dirty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}//End class Program</a:t>
            </a:r>
            <a:endParaRPr lang="en-US" sz="1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4210" y="1926196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Design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3040" y="2940148"/>
            <a:ext cx="69092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For a skilled programmer, the design phase is</a:t>
            </a:r>
          </a:p>
          <a:p>
            <a:r>
              <a:rPr lang="en-US" dirty="0" smtClean="0">
                <a:latin typeface="Comic Sans MS" pitchFamily="66" charset="0"/>
              </a:rPr>
              <a:t>often the most difficult step in the process. It requires</a:t>
            </a:r>
          </a:p>
          <a:p>
            <a:r>
              <a:rPr lang="en-US" dirty="0" smtClean="0">
                <a:latin typeface="Comic Sans MS" pitchFamily="66" charset="0"/>
              </a:rPr>
              <a:t>a lot of hard thinking about the problem to be solved.</a:t>
            </a:r>
          </a:p>
          <a:p>
            <a:r>
              <a:rPr lang="en-US" dirty="0" smtClean="0">
                <a:latin typeface="Comic Sans MS" pitchFamily="66" charset="0"/>
              </a:rPr>
              <a:t>A good programmer will spend much more time doing</a:t>
            </a:r>
          </a:p>
          <a:p>
            <a:r>
              <a:rPr lang="en-US" dirty="0" smtClean="0">
                <a:latin typeface="Comic Sans MS" pitchFamily="66" charset="0"/>
              </a:rPr>
              <a:t>design than they will actually writing the program.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Let’s </a:t>
            </a:r>
            <a:r>
              <a:rPr lang="en-US" b="1" dirty="0" smtClean="0">
                <a:latin typeface="Comic Sans MS" pitchFamily="66" charset="0"/>
              </a:rPr>
              <a:t>think</a:t>
            </a:r>
            <a:r>
              <a:rPr lang="en-US" dirty="0" smtClean="0">
                <a:latin typeface="Comic Sans MS" pitchFamily="66" charset="0"/>
              </a:rPr>
              <a:t> about the robot problem!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29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4"/>
          <p:cNvSpPr txBox="1">
            <a:spLocks noChangeArrowheads="1"/>
          </p:cNvSpPr>
          <p:nvPr/>
        </p:nvSpPr>
        <p:spPr bwMode="auto">
          <a:xfrm>
            <a:off x="3086100" y="2654300"/>
            <a:ext cx="3443288" cy="5794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Another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2" name="TextBox 21"/>
          <p:cNvSpPr txBox="1">
            <a:spLocks noChangeArrowheads="1"/>
          </p:cNvSpPr>
          <p:nvPr/>
        </p:nvSpPr>
        <p:spPr bwMode="auto">
          <a:xfrm>
            <a:off x="1641475" y="704850"/>
            <a:ext cx="63995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When the Mormon pioneers crossed the plains. The </a:t>
            </a:r>
          </a:p>
          <a:p>
            <a:r>
              <a:rPr lang="en-US" dirty="0" smtClean="0">
                <a:latin typeface="Comic Sans MS" pitchFamily="66" charset="0"/>
              </a:rPr>
              <a:t>built a simple odometer to help them figure out how</a:t>
            </a:r>
          </a:p>
          <a:p>
            <a:r>
              <a:rPr lang="en-US" dirty="0" smtClean="0">
                <a:latin typeface="Comic Sans MS" pitchFamily="66" charset="0"/>
              </a:rPr>
              <a:t>far they traveled each day.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5553" name="TextBox 22"/>
          <p:cNvSpPr txBox="1">
            <a:spLocks noChangeArrowheads="1"/>
          </p:cNvSpPr>
          <p:nvPr/>
        </p:nvSpPr>
        <p:spPr bwMode="auto">
          <a:xfrm>
            <a:off x="945693" y="5052003"/>
            <a:ext cx="84866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The idea is simple: just count the number of times the wheel rotates,</a:t>
            </a:r>
          </a:p>
          <a:p>
            <a:r>
              <a:rPr lang="en-US" dirty="0" smtClean="0">
                <a:latin typeface="Comic Sans MS" pitchFamily="66" charset="0"/>
              </a:rPr>
              <a:t>and then given the size of the wheel you can determine how far you</a:t>
            </a:r>
          </a:p>
          <a:p>
            <a:r>
              <a:rPr lang="en-US" dirty="0" smtClean="0">
                <a:latin typeface="Comic Sans MS" pitchFamily="66" charset="0"/>
              </a:rPr>
              <a:t>traveled.</a:t>
            </a:r>
          </a:p>
        </p:txBody>
      </p:sp>
      <p:pic>
        <p:nvPicPr>
          <p:cNvPr id="29698" name="Picture 2" descr="Replica of the Original Exodus Odome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1175" y="2082655"/>
            <a:ext cx="3048000" cy="2457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8550" y="2746376"/>
            <a:ext cx="7425431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Write a program that, given the diameter of a wagon wheel, </a:t>
            </a:r>
          </a:p>
          <a:p>
            <a:r>
              <a:rPr lang="en-US" dirty="0" smtClean="0">
                <a:latin typeface="Comic Sans MS" pitchFamily="66" charset="0"/>
              </a:rPr>
              <a:t>will compute the number of  rotations the wheel would make </a:t>
            </a:r>
          </a:p>
          <a:p>
            <a:r>
              <a:rPr lang="en-US" dirty="0" smtClean="0">
                <a:latin typeface="Comic Sans MS" pitchFamily="66" charset="0"/>
              </a:rPr>
              <a:t>in  one mile.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1895475" y="2300288"/>
            <a:ext cx="5953125" cy="3170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>
                <a:latin typeface="Comic Sans MS" pitchFamily="66" charset="0"/>
              </a:rPr>
              <a:t>Analyze the problem –</a:t>
            </a:r>
          </a:p>
          <a:p>
            <a:pPr marL="914400" lvl="1" indent="-457200">
              <a:buFont typeface="Arial" charset="0"/>
              <a:buAutoNum type="alphaLcPeriod"/>
            </a:pPr>
            <a:r>
              <a:rPr lang="en-US">
                <a:latin typeface="Comic Sans MS" pitchFamily="66" charset="0"/>
              </a:rPr>
              <a:t>Write down what you know</a:t>
            </a:r>
          </a:p>
          <a:p>
            <a:pPr marL="914400" lvl="1" indent="-457200">
              <a:buFont typeface="Arial" charset="0"/>
              <a:buAutoNum type="alphaLcPeriod"/>
            </a:pPr>
            <a:r>
              <a:rPr lang="en-US">
                <a:latin typeface="Comic Sans MS" pitchFamily="66" charset="0"/>
              </a:rPr>
              <a:t>Write down what you want to find out</a:t>
            </a:r>
          </a:p>
          <a:p>
            <a:pPr marL="914400" lvl="1" indent="-457200"/>
            <a:endParaRPr lang="en-US">
              <a:latin typeface="Comic Sans MS" pitchFamily="66" charset="0"/>
            </a:endParaRPr>
          </a:p>
          <a:p>
            <a:pPr marL="342900" indent="-342900"/>
            <a:r>
              <a:rPr lang="en-US">
                <a:latin typeface="Comic Sans MS" pitchFamily="66" charset="0"/>
              </a:rPr>
              <a:t>2. Write down the steps involved in the program</a:t>
            </a:r>
          </a:p>
          <a:p>
            <a:pPr marL="342900" indent="-342900"/>
            <a:endParaRPr lang="en-US">
              <a:latin typeface="Comic Sans MS" pitchFamily="66" charset="0"/>
            </a:endParaRPr>
          </a:p>
          <a:p>
            <a:pPr marL="342900" indent="-342900"/>
            <a:r>
              <a:rPr lang="en-US">
                <a:latin typeface="Comic Sans MS" pitchFamily="66" charset="0"/>
              </a:rPr>
              <a:t>2. Draw an activity diagram</a:t>
            </a:r>
          </a:p>
          <a:p>
            <a:pPr marL="342900" indent="-342900"/>
            <a:endParaRPr lang="en-US">
              <a:latin typeface="Comic Sans MS" pitchFamily="66" charset="0"/>
            </a:endParaRPr>
          </a:p>
          <a:p>
            <a:pPr marL="342900" indent="-342900"/>
            <a:r>
              <a:rPr lang="en-US">
                <a:latin typeface="Comic Sans MS" pitchFamily="66" charset="0"/>
              </a:rPr>
              <a:t>3. Based on the previous example, see if you can</a:t>
            </a:r>
          </a:p>
          <a:p>
            <a:pPr marL="342900" indent="-342900"/>
            <a:r>
              <a:rPr lang="en-US">
                <a:latin typeface="Comic Sans MS" pitchFamily="66" charset="0"/>
              </a:rPr>
              <a:t>    write the code that will solve this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1"/>
          <p:cNvSpPr txBox="1">
            <a:spLocks noChangeArrowheads="1"/>
          </p:cNvSpPr>
          <p:nvPr/>
        </p:nvSpPr>
        <p:spPr bwMode="auto">
          <a:xfrm>
            <a:off x="1447800" y="688975"/>
            <a:ext cx="5932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Remember the basic structure of a C# Program</a:t>
            </a:r>
          </a:p>
        </p:txBody>
      </p:sp>
      <p:sp>
        <p:nvSpPr>
          <p:cNvPr id="68611" name="TextBox 2"/>
          <p:cNvSpPr txBox="1">
            <a:spLocks noChangeArrowheads="1"/>
          </p:cNvSpPr>
          <p:nvPr/>
        </p:nvSpPr>
        <p:spPr bwMode="auto">
          <a:xfrm>
            <a:off x="2576513" y="1189038"/>
            <a:ext cx="4017962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// file prologue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using System;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class Program</a:t>
            </a:r>
          </a:p>
          <a:p>
            <a:r>
              <a:rPr lang="en-US" sz="1800" dirty="0">
                <a:latin typeface="Comic Sans MS" pitchFamily="66" charset="0"/>
              </a:rPr>
              <a:t>{</a:t>
            </a:r>
          </a:p>
          <a:p>
            <a:r>
              <a:rPr lang="en-US" sz="1800" dirty="0">
                <a:latin typeface="Comic Sans MS" pitchFamily="66" charset="0"/>
              </a:rPr>
              <a:t>       // declare constants</a:t>
            </a:r>
          </a:p>
          <a:p>
            <a:pPr lvl="1"/>
            <a:r>
              <a:rPr lang="en-US" sz="1800" dirty="0">
                <a:latin typeface="Comic Sans MS" pitchFamily="66" charset="0"/>
              </a:rPr>
              <a:t>static void Main( )</a:t>
            </a:r>
          </a:p>
          <a:p>
            <a:r>
              <a:rPr lang="en-US" sz="1800" dirty="0">
                <a:latin typeface="Comic Sans MS" pitchFamily="66" charset="0"/>
              </a:rPr>
              <a:t>       {</a:t>
            </a:r>
          </a:p>
          <a:p>
            <a:r>
              <a:rPr lang="en-US" sz="1800" dirty="0">
                <a:latin typeface="Comic Sans MS" pitchFamily="66" charset="0"/>
              </a:rPr>
              <a:t>      </a:t>
            </a:r>
          </a:p>
          <a:p>
            <a:r>
              <a:rPr lang="en-US" sz="1800" dirty="0">
                <a:latin typeface="Comic Sans MS" pitchFamily="66" charset="0"/>
              </a:rPr>
              <a:t>            // declare local variables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           // prompt the user for input</a:t>
            </a:r>
          </a:p>
          <a:p>
            <a:r>
              <a:rPr lang="en-US" sz="1800" dirty="0">
                <a:latin typeface="Comic Sans MS" pitchFamily="66" charset="0"/>
              </a:rPr>
              <a:t>            // get input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            // calculate the answer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           // output the answer</a:t>
            </a:r>
          </a:p>
          <a:p>
            <a:r>
              <a:rPr lang="en-US" sz="1800" dirty="0">
                <a:latin typeface="Comic Sans MS" pitchFamily="66" charset="0"/>
              </a:rPr>
              <a:t>      </a:t>
            </a:r>
            <a:r>
              <a:rPr lang="en-US" sz="1800" dirty="0" smtClean="0">
                <a:latin typeface="Comic Sans MS" pitchFamily="66" charset="0"/>
              </a:rPr>
              <a:t>}//End Main()</a:t>
            </a:r>
            <a:endParaRPr lang="en-US" sz="1800" dirty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}//End class Program</a:t>
            </a:r>
            <a:endParaRPr lang="en-US" sz="1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0838" y="2082019"/>
            <a:ext cx="69012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When designing an algorithm we often start</a:t>
            </a:r>
          </a:p>
          <a:p>
            <a:r>
              <a:rPr lang="en-US" sz="2400" dirty="0" smtClean="0">
                <a:latin typeface="Comic Sans MS" pitchFamily="66" charset="0"/>
              </a:rPr>
              <a:t>with a specific case. Once we solve this case</a:t>
            </a:r>
          </a:p>
          <a:p>
            <a:r>
              <a:rPr lang="en-US" sz="2400" dirty="0" smtClean="0">
                <a:latin typeface="Comic Sans MS" pitchFamily="66" charset="0"/>
              </a:rPr>
              <a:t>we can usually generalize the solution to other,</a:t>
            </a:r>
          </a:p>
          <a:p>
            <a:r>
              <a:rPr lang="en-US" sz="2400" dirty="0" smtClean="0">
                <a:latin typeface="Comic Sans MS" pitchFamily="66" charset="0"/>
              </a:rPr>
              <a:t>similar cases.</a:t>
            </a:r>
          </a:p>
          <a:p>
            <a:endParaRPr lang="en-US" sz="2400" dirty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Let’s move the robot from the point 0,0</a:t>
            </a:r>
          </a:p>
          <a:p>
            <a:r>
              <a:rPr lang="en-US" sz="2400" dirty="0" smtClean="0">
                <a:latin typeface="Comic Sans MS" pitchFamily="66" charset="0"/>
              </a:rPr>
              <a:t>to the point 5,3.</a:t>
            </a:r>
            <a:endParaRPr 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21183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Train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CCFF"/>
      </a:accent1>
      <a:accent2>
        <a:srgbClr val="FFFF00"/>
      </a:accent2>
      <a:accent3>
        <a:srgbClr val="AAAAFF"/>
      </a:accent3>
      <a:accent4>
        <a:srgbClr val="DADADA"/>
      </a:accent4>
      <a:accent5>
        <a:srgbClr val="AAE2FF"/>
      </a:accent5>
      <a:accent6>
        <a:srgbClr val="E7E700"/>
      </a:accent6>
      <a:hlink>
        <a:srgbClr val="FF0033"/>
      </a:hlink>
      <a:folHlink>
        <a:srgbClr val="3366FF"/>
      </a:folHlink>
    </a:clrScheme>
    <a:fontScheme name="Train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Train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E2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1053</TotalTime>
  <Words>4363</Words>
  <Application>Microsoft Office PowerPoint</Application>
  <PresentationFormat>On-screen Show (4:3)</PresentationFormat>
  <Paragraphs>841</Paragraphs>
  <Slides>84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6" baseType="lpstr">
      <vt:lpstr>Training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UVSC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by Example</dc:title>
  <dc:subject>CS 1400</dc:subject>
  <dc:creator>UVU</dc:creator>
  <cp:lastModifiedBy>Roger Debry</cp:lastModifiedBy>
  <cp:revision>86</cp:revision>
  <dcterms:created xsi:type="dcterms:W3CDTF">2002-03-06T19:41:56Z</dcterms:created>
  <dcterms:modified xsi:type="dcterms:W3CDTF">2013-04-26T16:13:51Z</dcterms:modified>
</cp:coreProperties>
</file>