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15" r:id="rId3"/>
    <p:sldId id="316" r:id="rId4"/>
    <p:sldId id="332" r:id="rId5"/>
    <p:sldId id="333" r:id="rId6"/>
    <p:sldId id="369" r:id="rId7"/>
    <p:sldId id="370" r:id="rId8"/>
    <p:sldId id="371" r:id="rId9"/>
    <p:sldId id="356" r:id="rId10"/>
    <p:sldId id="372" r:id="rId11"/>
    <p:sldId id="373" r:id="rId12"/>
    <p:sldId id="357" r:id="rId13"/>
    <p:sldId id="374" r:id="rId14"/>
    <p:sldId id="375" r:id="rId15"/>
    <p:sldId id="376" r:id="rId16"/>
    <p:sldId id="358" r:id="rId17"/>
    <p:sldId id="288" r:id="rId18"/>
    <p:sldId id="289" r:id="rId19"/>
    <p:sldId id="290" r:id="rId20"/>
    <p:sldId id="377" r:id="rId21"/>
    <p:sldId id="291" r:id="rId22"/>
    <p:sldId id="292" r:id="rId23"/>
    <p:sldId id="359" r:id="rId24"/>
    <p:sldId id="293" r:id="rId25"/>
    <p:sldId id="347" r:id="rId26"/>
    <p:sldId id="295" r:id="rId27"/>
    <p:sldId id="348" r:id="rId28"/>
    <p:sldId id="311" r:id="rId29"/>
    <p:sldId id="312" r:id="rId30"/>
    <p:sldId id="313" r:id="rId31"/>
    <p:sldId id="378" r:id="rId32"/>
    <p:sldId id="349" r:id="rId33"/>
    <p:sldId id="380" r:id="rId34"/>
    <p:sldId id="381" r:id="rId35"/>
    <p:sldId id="319" r:id="rId36"/>
    <p:sldId id="320" r:id="rId37"/>
    <p:sldId id="321" r:id="rId38"/>
    <p:sldId id="322" r:id="rId39"/>
    <p:sldId id="326" r:id="rId40"/>
    <p:sldId id="327" r:id="rId41"/>
    <p:sldId id="328" r:id="rId42"/>
    <p:sldId id="344" r:id="rId43"/>
    <p:sldId id="362" r:id="rId44"/>
    <p:sldId id="345" r:id="rId45"/>
    <p:sldId id="361" r:id="rId46"/>
    <p:sldId id="363" r:id="rId47"/>
    <p:sldId id="364" r:id="rId48"/>
    <p:sldId id="365" r:id="rId49"/>
    <p:sldId id="366" r:id="rId50"/>
    <p:sldId id="368" r:id="rId51"/>
    <p:sldId id="367" r:id="rId5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003399"/>
    <a:srgbClr val="CCECFF"/>
    <a:srgbClr val="CC00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0" autoAdjust="0"/>
  </p:normalViewPr>
  <p:slideViewPr>
    <p:cSldViewPr snapToGrid="0">
      <p:cViewPr varScale="1">
        <p:scale>
          <a:sx n="68" d="100"/>
          <a:sy n="68" d="100"/>
        </p:scale>
        <p:origin x="-9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6096000" cy="1879600"/>
          </a:xfrm>
        </p:spPr>
        <p:txBody>
          <a:bodyPr anchor="b"/>
          <a:lstStyle>
            <a:lvl1pPr>
              <a:lnSpc>
                <a:spcPct val="95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82750" y="4076700"/>
            <a:ext cx="5861050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A73D3DA-D009-4905-90AD-BDE4E01BC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3CD0F-EED4-400E-A58B-770B391B2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FF43A-8B3B-4094-9E36-23F5A6F46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17819-D9CB-4987-842F-52785D71E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6F96B-1E2D-44F3-AD8D-3395FBF96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592AD-670B-431B-97E3-CC501B61F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CF283-FF48-4F5D-A735-8E99D79B1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03934-BEAC-4F3B-BD09-A1FC59339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52087-8CF3-4BD7-96C9-68672E4A0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DDE7E-ABFD-413F-97DC-BB2F6475C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8F7EC-562D-44E9-B07D-2121CD030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514600"/>
            <a:ext cx="777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98BACB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98BACB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98BACB"/>
                </a:solidFill>
              </a:defRPr>
            </a:lvl1pPr>
          </a:lstStyle>
          <a:p>
            <a:pPr>
              <a:defRPr/>
            </a:pPr>
            <a:fld id="{3D24F64D-7896-4A54-987C-F3F3B1102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FormatShape" descr="SKIING" hidden="1"/>
          <p:cNvSpPr>
            <a:spLocks noChangeArrowheads="1"/>
          </p:cNvSpPr>
          <p:nvPr/>
        </p:nvSpPr>
        <p:spPr bwMode="auto">
          <a:xfrm>
            <a:off x="-1333500" y="1701800"/>
            <a:ext cx="11811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98BACB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98BAC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98BACB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98BACB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98BACB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8108" y="1849821"/>
            <a:ext cx="6096000" cy="2420992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bg1"/>
                </a:solidFill>
                <a:latin typeface="Comic Sans MS" pitchFamily="66" charset="0"/>
              </a:rPr>
              <a:t>Introduction to</a:t>
            </a:r>
            <a:br>
              <a:rPr lang="en-US" sz="48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4800" dirty="0" smtClean="0">
                <a:solidFill>
                  <a:schemeClr val="bg1"/>
                </a:solidFill>
                <a:latin typeface="Comic Sans MS" pitchFamily="66" charset="0"/>
              </a:rPr>
              <a:t>Object Oriented Design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2"/>
          <p:cNvSpPr txBox="1">
            <a:spLocks noChangeArrowheads="1"/>
          </p:cNvSpPr>
          <p:nvPr/>
        </p:nvSpPr>
        <p:spPr bwMode="auto">
          <a:xfrm>
            <a:off x="4769357" y="8382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6641" y="1688432"/>
            <a:ext cx="65277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To make the counter work, we have to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(2)   In the Form constructor, set this value to zero.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402" y="3756001"/>
            <a:ext cx="48482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 bwMode="auto">
          <a:xfrm rot="10800000">
            <a:off x="5120640" y="4751363"/>
            <a:ext cx="1023833" cy="675250"/>
          </a:xfrm>
          <a:prstGeom prst="rightArrow">
            <a:avLst/>
          </a:prstGeom>
          <a:gradFill>
            <a:gsLst>
              <a:gs pos="0">
                <a:srgbClr val="FFC000"/>
              </a:gs>
              <a:gs pos="78000">
                <a:schemeClr val="accent1">
                  <a:tint val="44500"/>
                  <a:satMod val="160000"/>
                </a:schemeClr>
              </a:gs>
              <a:gs pos="100000">
                <a:srgbClr val="FFFF00"/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646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2"/>
          <p:cNvSpPr txBox="1">
            <a:spLocks noChangeArrowheads="1"/>
          </p:cNvSpPr>
          <p:nvPr/>
        </p:nvSpPr>
        <p:spPr bwMode="auto">
          <a:xfrm>
            <a:off x="4769357" y="8382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6641" y="1688432"/>
            <a:ext cx="61286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To make the counter work, we have to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(3)   Write methods for each button, for example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53" y="3526376"/>
            <a:ext cx="7123113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025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2"/>
          <p:cNvSpPr txBox="1">
            <a:spLocks noChangeArrowheads="1"/>
          </p:cNvSpPr>
          <p:nvPr/>
        </p:nvSpPr>
        <p:spPr bwMode="auto">
          <a:xfrm>
            <a:off x="4769357" y="8382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4075" y="1053616"/>
            <a:ext cx="2050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The Problem!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2152" y="4367965"/>
            <a:ext cx="57791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user interface code gets all tangled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up with the “business  logic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” of the program.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This makes the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code hard to maintain, hard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to  debug, and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makes the code hard to re-use.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148" name="Picture 4" descr="http://2.bp.blogspot.com/-ENKzAEOMQUI/Th1F_d8AvWI/AAAAAAAAAEU/yuJ7uwOX65w/s1600/TANGLED_YARN_by_eeesa12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606" y="1798906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farm6.static.flickr.com/5149/5635204857_3d3af6259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128" y="2840223"/>
            <a:ext cx="3333213" cy="221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64803" y="1828799"/>
            <a:ext cx="6163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To solve this problem, good programmers 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keep everything in neat, separate piles.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9831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farm6.static.flickr.com/5149/5635204857_3d3af6259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128" y="2840223"/>
            <a:ext cx="3333213" cy="221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64803" y="1828799"/>
            <a:ext cx="6163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To solve this problem, good programmers 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keep everything in neat, separate piles.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5064370" y="3530991"/>
            <a:ext cx="188507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6949440" y="3026853"/>
            <a:ext cx="1196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User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interface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code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264898" y="3950183"/>
            <a:ext cx="1443591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957329" y="3627017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Business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logic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 bwMode="auto">
          <a:xfrm>
            <a:off x="2124636" y="3950183"/>
            <a:ext cx="1406355" cy="81876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0032553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62797" y="2636406"/>
            <a:ext cx="6797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The User Interface code belongs in the Form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It’s main tasks are to display information to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the user, and to get input from the user.</a:t>
            </a:r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22165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5924" y="2102068"/>
            <a:ext cx="62007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We need a way of packaging up the application’s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data and the methods that operate on the data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in one unit, so that the data is visible to all of the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methods that will work on it, but keep it separate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from the user interface logic.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5679" y="4035972"/>
            <a:ext cx="3954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We can, if we use objects!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6096000" cy="187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Objects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Key Concept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447800" y="2590800"/>
            <a:ext cx="6918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An object often models things in the real world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3119" y="5528083"/>
            <a:ext cx="1367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 counter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0242" name="Picture 2" descr="http://img.ehowcdn.com/article-new/ehow/images/a06/g1/s7/hit-counter-information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805" y="3354875"/>
            <a:ext cx="2660313" cy="177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14109"/>
            <a:ext cx="7772400" cy="10668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bg1"/>
                </a:solidFill>
                <a:latin typeface="Comic Sans MS" pitchFamily="66" charset="0"/>
              </a:rPr>
              <a:t>Real world objects have </a:t>
            </a:r>
            <a:r>
              <a:rPr lang="en-US" sz="4000" u="sng" dirty="0" smtClean="0">
                <a:solidFill>
                  <a:schemeClr val="bg1"/>
                </a:solidFill>
                <a:latin typeface="Comic Sans MS" pitchFamily="66" charset="0"/>
              </a:rPr>
              <a:t>attributes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540967" y="2260334"/>
            <a:ext cx="43636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An object’s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attributes describe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its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“state of being”</a:t>
            </a:r>
          </a:p>
        </p:txBody>
      </p:sp>
      <p:sp>
        <p:nvSpPr>
          <p:cNvPr id="15364" name="Text Box 19"/>
          <p:cNvSpPr txBox="1">
            <a:spLocks noChangeArrowheads="1"/>
          </p:cNvSpPr>
          <p:nvPr/>
        </p:nvSpPr>
        <p:spPr bwMode="auto">
          <a:xfrm>
            <a:off x="1752110" y="2946134"/>
            <a:ext cx="59779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depending upon the application, some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attributes 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are more important than others</a:t>
            </a:r>
          </a:p>
        </p:txBody>
      </p:sp>
      <p:sp>
        <p:nvSpPr>
          <p:cNvPr id="15366" name="TextBox 24"/>
          <p:cNvSpPr txBox="1">
            <a:spLocks noChangeArrowheads="1"/>
          </p:cNvSpPr>
          <p:nvPr/>
        </p:nvSpPr>
        <p:spPr bwMode="auto">
          <a:xfrm rot="1014948">
            <a:off x="4127466" y="5635133"/>
            <a:ext cx="724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value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5367" name="TextBox 25"/>
          <p:cNvSpPr txBox="1">
            <a:spLocks noChangeArrowheads="1"/>
          </p:cNvSpPr>
          <p:nvPr/>
        </p:nvSpPr>
        <p:spPr bwMode="auto">
          <a:xfrm rot="-1263137">
            <a:off x="5828875" y="4197612"/>
            <a:ext cx="1420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size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5368" name="TextBox 26"/>
          <p:cNvSpPr txBox="1">
            <a:spLocks noChangeArrowheads="1"/>
          </p:cNvSpPr>
          <p:nvPr/>
        </p:nvSpPr>
        <p:spPr bwMode="auto">
          <a:xfrm>
            <a:off x="2430460" y="4368473"/>
            <a:ext cx="7200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color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2290" name="Picture 2" descr="http://img.ehowcdn.com/article-new/ehow/images/a06/g1/s7/hit-counter-information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28" y="3774309"/>
            <a:ext cx="2384229" cy="15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1676400"/>
            <a:ext cx="4495800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Topics</a:t>
            </a: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352800" y="2982913"/>
            <a:ext cx="3493264" cy="10156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Designing Your Own Classes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Attributes and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Behaviors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Class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Diagrams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100" name="Picture 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2938" y="30638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2938" y="338613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4525" y="367665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14109"/>
            <a:ext cx="7772400" cy="10668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bg1"/>
                </a:solidFill>
                <a:latin typeface="Comic Sans MS" pitchFamily="66" charset="0"/>
              </a:rPr>
              <a:t>Real world objects have </a:t>
            </a:r>
            <a:r>
              <a:rPr lang="en-US" sz="4000" u="sng" dirty="0" smtClean="0">
                <a:solidFill>
                  <a:schemeClr val="bg1"/>
                </a:solidFill>
                <a:latin typeface="Comic Sans MS" pitchFamily="66" charset="0"/>
              </a:rPr>
              <a:t>attributes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540967" y="2260334"/>
            <a:ext cx="43636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An object’s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attributes describe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its</a:t>
            </a: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“state of being”</a:t>
            </a:r>
          </a:p>
        </p:txBody>
      </p:sp>
      <p:sp>
        <p:nvSpPr>
          <p:cNvPr id="15364" name="Text Box 19"/>
          <p:cNvSpPr txBox="1">
            <a:spLocks noChangeArrowheads="1"/>
          </p:cNvSpPr>
          <p:nvPr/>
        </p:nvSpPr>
        <p:spPr bwMode="auto">
          <a:xfrm>
            <a:off x="2249049" y="2946134"/>
            <a:ext cx="49840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For our application, we are interested in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5366" name="TextBox 24"/>
          <p:cNvSpPr txBox="1">
            <a:spLocks noChangeArrowheads="1"/>
          </p:cNvSpPr>
          <p:nvPr/>
        </p:nvSpPr>
        <p:spPr bwMode="auto">
          <a:xfrm>
            <a:off x="4255403" y="5780815"/>
            <a:ext cx="724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value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2290" name="Picture 2" descr="http://img.ehowcdn.com/article-new/ehow/images/a06/g1/s7/hit-counter-information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28" y="3774309"/>
            <a:ext cx="2384229" cy="15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4722814" y="4767941"/>
            <a:ext cx="0" cy="1012874"/>
          </a:xfrm>
          <a:prstGeom prst="straightConnector1">
            <a:avLst/>
          </a:prstGeom>
          <a:solidFill>
            <a:schemeClr val="bg1"/>
          </a:solidFill>
          <a:ln w="508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97597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An object also has </a:t>
            </a:r>
            <a:r>
              <a:rPr lang="en-US" u="sng" dirty="0" smtClean="0">
                <a:solidFill>
                  <a:schemeClr val="bg1"/>
                </a:solidFill>
                <a:latin typeface="Comic Sans MS" pitchFamily="66" charset="0"/>
              </a:rPr>
              <a:t>behaviors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143000" y="1752600"/>
            <a:ext cx="7307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behaviors define how you interact with the object</a:t>
            </a:r>
          </a:p>
        </p:txBody>
      </p:sp>
      <p:sp>
        <p:nvSpPr>
          <p:cNvPr id="17413" name="TextBox 11"/>
          <p:cNvSpPr txBox="1">
            <a:spLocks noChangeArrowheads="1"/>
          </p:cNvSpPr>
          <p:nvPr/>
        </p:nvSpPr>
        <p:spPr bwMode="auto">
          <a:xfrm>
            <a:off x="1339528" y="5730494"/>
            <a:ext cx="25090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Get the current value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of the counter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7414" name="TextBox 12"/>
          <p:cNvSpPr txBox="1">
            <a:spLocks noChangeArrowheads="1"/>
          </p:cNvSpPr>
          <p:nvPr/>
        </p:nvSpPr>
        <p:spPr bwMode="auto">
          <a:xfrm>
            <a:off x="6251902" y="3213922"/>
            <a:ext cx="193549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Subtract one from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The counter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7415" name="TextBox 13"/>
          <p:cNvSpPr txBox="1">
            <a:spLocks noChangeArrowheads="1"/>
          </p:cNvSpPr>
          <p:nvPr/>
        </p:nvSpPr>
        <p:spPr bwMode="auto">
          <a:xfrm>
            <a:off x="776148" y="3150367"/>
            <a:ext cx="2696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Add one to the counter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684922" y="5746914"/>
            <a:ext cx="21371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Reset the counter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To zero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9" name="Picture 2" descr="http://img.ehowcdn.com/article-new/ehow/images/a06/g1/s7/hit-counter-information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28" y="3774309"/>
            <a:ext cx="2384229" cy="15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6311" y="1070781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An Object’s Attributes and Behaviors Should Work Together</a:t>
            </a:r>
          </a:p>
        </p:txBody>
      </p:sp>
      <p:sp>
        <p:nvSpPr>
          <p:cNvPr id="18435" name="Text Box 11"/>
          <p:cNvSpPr txBox="1">
            <a:spLocks noChangeArrowheads="1"/>
          </p:cNvSpPr>
          <p:nvPr/>
        </p:nvSpPr>
        <p:spPr bwMode="auto">
          <a:xfrm>
            <a:off x="2961892" y="4992235"/>
            <a:ext cx="32829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this is called </a:t>
            </a:r>
            <a:r>
              <a:rPr lang="en-US" dirty="0">
                <a:solidFill>
                  <a:srgbClr val="FFFF00"/>
                </a:solidFill>
                <a:latin typeface="Comic Sans MS" pitchFamily="66" charset="0"/>
              </a:rPr>
              <a:t>cohesion</a:t>
            </a:r>
          </a:p>
        </p:txBody>
      </p:sp>
      <p:pic>
        <p:nvPicPr>
          <p:cNvPr id="5" name="Picture 2" descr="http://img.ehowcdn.com/article-new/ehow/images/a06/g1/s7/hit-counter-information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252" y="2719232"/>
            <a:ext cx="2384229" cy="15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6311" y="1070781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An Object’s Attributes and Behaviors Should Work Together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2764" y="5010342"/>
            <a:ext cx="5097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This object has strong cohesion, because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all of the operations work on the single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data value in the counter, it’s value.</a:t>
            </a:r>
          </a:p>
        </p:txBody>
      </p:sp>
      <p:pic>
        <p:nvPicPr>
          <p:cNvPr id="6" name="Picture 2" descr="http://img.ehowcdn.com/article-new/ehow/images/a06/g1/s7/hit-counter-information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576" y="2691096"/>
            <a:ext cx="2384229" cy="15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766763" y="858838"/>
            <a:ext cx="79883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mic Sans MS" pitchFamily="66" charset="0"/>
              </a:rPr>
              <a:t>A </a:t>
            </a:r>
            <a:r>
              <a:rPr lang="en-US" sz="3600" dirty="0">
                <a:solidFill>
                  <a:srgbClr val="FFC000"/>
                </a:solidFill>
                <a:latin typeface="Comic Sans MS" pitchFamily="66" charset="0"/>
              </a:rPr>
              <a:t>Class</a:t>
            </a:r>
            <a:r>
              <a:rPr lang="en-US" sz="3600" dirty="0">
                <a:solidFill>
                  <a:schemeClr val="bg1"/>
                </a:solidFill>
                <a:latin typeface="Comic Sans MS" pitchFamily="66" charset="0"/>
              </a:rPr>
              <a:t> is a </a:t>
            </a:r>
            <a:r>
              <a:rPr lang="en-US" sz="3600" dirty="0">
                <a:solidFill>
                  <a:srgbClr val="FFC000"/>
                </a:solidFill>
                <a:latin typeface="Comic Sans MS" pitchFamily="66" charset="0"/>
              </a:rPr>
              <a:t>blueprint</a:t>
            </a:r>
            <a:r>
              <a:rPr lang="en-US" sz="3600" dirty="0">
                <a:solidFill>
                  <a:schemeClr val="bg1"/>
                </a:solidFill>
                <a:latin typeface="Comic Sans MS" pitchFamily="66" charset="0"/>
              </a:rPr>
              <a:t> that a program</a:t>
            </a:r>
          </a:p>
          <a:p>
            <a:r>
              <a:rPr lang="en-US" sz="3600" dirty="0">
                <a:solidFill>
                  <a:schemeClr val="bg1"/>
                </a:solidFill>
                <a:latin typeface="Comic Sans MS" pitchFamily="66" charset="0"/>
              </a:rPr>
              <a:t>uses when it creates an object.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2209800" y="2417763"/>
            <a:ext cx="5338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A class reserves no space in memory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705952" y="3289300"/>
            <a:ext cx="616707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When an object is created from the class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blueprint, memory is reserved to hold the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object’s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attributes.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600200" y="4856163"/>
            <a:ext cx="6764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An object is known as an instance of the class.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2057400" y="5694363"/>
            <a:ext cx="5829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Each object has it’s own space for data.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91140" grpId="0"/>
      <p:bldP spid="91141" grpId="0"/>
      <p:bldP spid="911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186" y="2501462"/>
            <a:ext cx="6176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A class is said to be an </a:t>
            </a:r>
            <a:r>
              <a:rPr lang="en-US" dirty="0" smtClean="0">
                <a:solidFill>
                  <a:srgbClr val="FFC000"/>
                </a:solidFill>
                <a:latin typeface="Comic Sans MS" pitchFamily="66" charset="0"/>
              </a:rPr>
              <a:t>abstraction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of the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real world object that we are modeling.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02" y="533400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Encapsulation</a:t>
            </a: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2955402" y="1981200"/>
            <a:ext cx="2438400" cy="35052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372758" y="1623848"/>
            <a:ext cx="15808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Tahoma" pitchFamily="34" charset="0"/>
              </a:rPr>
              <a:t>Counter  object</a:t>
            </a:r>
            <a:endParaRPr lang="en-US" sz="1600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336402" y="2362200"/>
            <a:ext cx="1752600" cy="990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dirty="0" smtClean="0">
                <a:latin typeface="Tahoma" pitchFamily="34" charset="0"/>
              </a:rPr>
              <a:t>Add( </a:t>
            </a:r>
            <a:r>
              <a:rPr lang="en-US" sz="1600" dirty="0">
                <a:latin typeface="Tahoma" pitchFamily="34" charset="0"/>
              </a:rPr>
              <a:t>)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412602" y="4191000"/>
            <a:ext cx="1676400" cy="990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dirty="0" err="1" smtClean="0">
                <a:latin typeface="Tahoma" pitchFamily="34" charset="0"/>
              </a:rPr>
              <a:t>theValue</a:t>
            </a:r>
            <a:endParaRPr lang="en-US" sz="1600" dirty="0">
              <a:latin typeface="Tahoma" pitchFamily="34" charset="0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20152" y="2667000"/>
            <a:ext cx="1492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calling method</a:t>
            </a:r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1964802" y="2667000"/>
            <a:ext cx="1371600" cy="381000"/>
          </a:xfrm>
          <a:prstGeom prst="leftRightArrow">
            <a:avLst>
              <a:gd name="adj1" fmla="val 50000"/>
              <a:gd name="adj2" fmla="val 72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>
            <a:off x="4022202" y="3276600"/>
            <a:ext cx="381000" cy="914400"/>
          </a:xfrm>
          <a:prstGeom prst="upDownArrow">
            <a:avLst>
              <a:gd name="adj1" fmla="val 50000"/>
              <a:gd name="adj2" fmla="val 48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201706" y="3200400"/>
            <a:ext cx="263145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we should not allow code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outside of the object to 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reach in </a:t>
            </a:r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and change the data directly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. Instead</a:t>
            </a:r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, we call 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methods </a:t>
            </a:r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in the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object to do it for us.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687992" y="4363134"/>
            <a:ext cx="2914580" cy="64633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member data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is declared </a:t>
            </a:r>
            <a:endParaRPr lang="en-US" sz="18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as </a:t>
            </a:r>
            <a:r>
              <a:rPr lang="en-US" sz="1800" dirty="0">
                <a:solidFill>
                  <a:srgbClr val="FFFF00"/>
                </a:solidFill>
                <a:latin typeface="Comic Sans MS" pitchFamily="66" charset="0"/>
              </a:rPr>
              <a:t>private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5748908" y="2571307"/>
            <a:ext cx="2525050" cy="64633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member methods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are </a:t>
            </a:r>
            <a:endParaRPr lang="en-US" sz="18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declared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as </a:t>
            </a:r>
            <a:r>
              <a:rPr lang="en-US" sz="1800" dirty="0">
                <a:solidFill>
                  <a:srgbClr val="FFFF00"/>
                </a:solidFill>
                <a:latin typeface="Comic Sans MS" pitchFamily="66" charset="0"/>
              </a:rPr>
              <a:t>public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098907" y="5946913"/>
            <a:ext cx="5083443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Comic Sans MS" pitchFamily="66" charset="0"/>
              </a:rPr>
              <a:t>public</a:t>
            </a:r>
            <a:r>
              <a:rPr lang="en-US" sz="1800" dirty="0" smtClean="0">
                <a:solidFill>
                  <a:srgbClr val="CCECFF"/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and</a:t>
            </a:r>
            <a:r>
              <a:rPr lang="en-US" sz="1800" dirty="0" smtClean="0">
                <a:solidFill>
                  <a:srgbClr val="CCECFF"/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Comic Sans MS" pitchFamily="66" charset="0"/>
              </a:rPr>
              <a:t>private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are called access modifiers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5018" y="2606566"/>
            <a:ext cx="6328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We use a </a:t>
            </a: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>UML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Class Diagram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to document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the data and methods contained in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our class.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4"/>
          <p:cNvSpPr>
            <a:spLocks noChangeArrowheads="1"/>
          </p:cNvSpPr>
          <p:nvPr/>
        </p:nvSpPr>
        <p:spPr bwMode="auto">
          <a:xfrm>
            <a:off x="5516208" y="1567064"/>
            <a:ext cx="2971800" cy="3886200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AutoShape 5"/>
          <p:cNvSpPr>
            <a:spLocks noChangeArrowheads="1"/>
          </p:cNvSpPr>
          <p:nvPr/>
        </p:nvSpPr>
        <p:spPr bwMode="auto">
          <a:xfrm>
            <a:off x="5440008" y="1490864"/>
            <a:ext cx="2971800" cy="3886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Text Box 7"/>
          <p:cNvSpPr txBox="1">
            <a:spLocks noChangeArrowheads="1"/>
          </p:cNvSpPr>
          <p:nvPr/>
        </p:nvSpPr>
        <p:spPr bwMode="auto">
          <a:xfrm>
            <a:off x="6458300" y="1598595"/>
            <a:ext cx="898003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 smtClean="0">
                <a:latin typeface="Tahoma" pitchFamily="34" charset="0"/>
              </a:rPr>
              <a:t>Counter</a:t>
            </a:r>
            <a:endParaRPr lang="en-US" sz="1600" dirty="0">
              <a:latin typeface="Tahoma" pitchFamily="34" charset="0"/>
            </a:endParaRPr>
          </a:p>
        </p:txBody>
      </p:sp>
      <p:sp>
        <p:nvSpPr>
          <p:cNvPr id="30725" name="Line 8"/>
          <p:cNvSpPr>
            <a:spLocks noChangeShapeType="1"/>
          </p:cNvSpPr>
          <p:nvPr/>
        </p:nvSpPr>
        <p:spPr bwMode="auto">
          <a:xfrm>
            <a:off x="5440008" y="2024264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252248" y="875589"/>
            <a:ext cx="4463081" cy="31700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 </a:t>
            </a:r>
            <a:r>
              <a:rPr lang="en-US" sz="2000" dirty="0" smtClean="0">
                <a:solidFill>
                  <a:srgbClr val="FFC000"/>
                </a:solidFill>
                <a:latin typeface="Comic Sans MS" pitchFamily="66" charset="0"/>
              </a:rPr>
              <a:t>UML </a:t>
            </a:r>
            <a:r>
              <a:rPr lang="en-US" sz="2000" b="1" i="1" dirty="0" smtClean="0">
                <a:solidFill>
                  <a:srgbClr val="FFC000"/>
                </a:solidFill>
                <a:latin typeface="Comic Sans MS" pitchFamily="66" charset="0"/>
              </a:rPr>
              <a:t>class </a:t>
            </a:r>
            <a:r>
              <a:rPr lang="en-US" sz="2000" b="1" i="1" dirty="0">
                <a:solidFill>
                  <a:srgbClr val="FFC000"/>
                </a:solidFill>
                <a:latin typeface="Comic Sans MS" pitchFamily="66" charset="0"/>
              </a:rPr>
              <a:t>diagram</a:t>
            </a:r>
            <a:r>
              <a:rPr lang="en-US" sz="2000" dirty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is used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to describe a class in a very precise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way.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 class diagram is a rectangle.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At the top of the rectangle is the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class name. A line separates the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class name from the rest of the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diagram.</a:t>
            </a:r>
          </a:p>
        </p:txBody>
      </p:sp>
      <p:sp>
        <p:nvSpPr>
          <p:cNvPr id="30727" name="Line 10"/>
          <p:cNvSpPr>
            <a:spLocks noChangeShapeType="1"/>
          </p:cNvSpPr>
          <p:nvPr/>
        </p:nvSpPr>
        <p:spPr bwMode="auto">
          <a:xfrm flipV="1">
            <a:off x="4141075" y="1736034"/>
            <a:ext cx="2166959" cy="1028185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9647" y="4715590"/>
            <a:ext cx="32817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class Counter</a:t>
            </a:r>
          </a:p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}</a:t>
            </a:r>
          </a:p>
          <a:p>
            <a:pPr algn="l"/>
            <a:r>
              <a:rPr lang="en-US" sz="1400" dirty="0" smtClean="0">
                <a:solidFill>
                  <a:srgbClr val="FFC000"/>
                </a:solidFill>
              </a:rPr>
              <a:t>Code represented by the UML diagram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ChangeArrowheads="1"/>
          </p:cNvSpPr>
          <p:nvPr/>
        </p:nvSpPr>
        <p:spPr bwMode="auto">
          <a:xfrm>
            <a:off x="5820189" y="1143000"/>
            <a:ext cx="2971800" cy="3886200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AutoShape 3"/>
          <p:cNvSpPr>
            <a:spLocks noChangeArrowheads="1"/>
          </p:cNvSpPr>
          <p:nvPr/>
        </p:nvSpPr>
        <p:spPr bwMode="auto">
          <a:xfrm>
            <a:off x="5743989" y="1066800"/>
            <a:ext cx="2971800" cy="3886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787855" y="1171136"/>
            <a:ext cx="898003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 smtClean="0">
                <a:latin typeface="Tahoma" pitchFamily="34" charset="0"/>
              </a:rPr>
              <a:t>Counter</a:t>
            </a:r>
            <a:endParaRPr lang="en-US" sz="1600" dirty="0">
              <a:latin typeface="Tahoma" pitchFamily="34" charset="0"/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5743989" y="1600200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5743989" y="2438400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101341" y="1818290"/>
            <a:ext cx="1861600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Tahoma" pitchFamily="34" charset="0"/>
              </a:rPr>
              <a:t>- </a:t>
            </a:r>
            <a:r>
              <a:rPr lang="en-US" sz="1600" dirty="0" err="1" smtClean="0">
                <a:latin typeface="Tahoma" pitchFamily="34" charset="0"/>
              </a:rPr>
              <a:t>counterValue</a:t>
            </a:r>
            <a:r>
              <a:rPr lang="en-US" sz="1600" dirty="0" smtClean="0">
                <a:latin typeface="Tahoma" pitchFamily="34" charset="0"/>
              </a:rPr>
              <a:t>: </a:t>
            </a:r>
            <a:r>
              <a:rPr lang="en-US" sz="1600" dirty="0" err="1" smtClean="0">
                <a:latin typeface="Tahoma" pitchFamily="34" charset="0"/>
              </a:rPr>
              <a:t>int</a:t>
            </a:r>
            <a:endParaRPr lang="en-US" sz="1600" dirty="0">
              <a:latin typeface="Tahoma" pitchFamily="34" charset="0"/>
            </a:endParaRP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234950" y="1671638"/>
            <a:ext cx="4159250" cy="1311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Following the class name we write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sz="2000" dirty="0">
                <a:solidFill>
                  <a:srgbClr val="FFC000"/>
                </a:solidFill>
                <a:latin typeface="Comic Sans MS" pitchFamily="66" charset="0"/>
              </a:rPr>
              <a:t>data members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of the class. A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line separates the data members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from the rest of the diagram.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V="1">
            <a:off x="5065985" y="2081048"/>
            <a:ext cx="1114097" cy="1145628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3736514" y="3216713"/>
            <a:ext cx="1736725" cy="8255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access modifier: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+ public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- private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838989" y="5184775"/>
            <a:ext cx="1963738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data member name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V="1">
            <a:off x="4698124" y="2107842"/>
            <a:ext cx="1986012" cy="3052737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488402" y="5703888"/>
            <a:ext cx="1089025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data type</a:t>
            </a: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 flipV="1">
            <a:off x="6048789" y="2156844"/>
            <a:ext cx="1637069" cy="3634356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2717" y="3322748"/>
            <a:ext cx="423162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class </a:t>
            </a:r>
            <a:r>
              <a:rPr lang="en-US" sz="1800" dirty="0" err="1" smtClean="0">
                <a:solidFill>
                  <a:schemeClr val="accent3"/>
                </a:solidFill>
              </a:rPr>
              <a:t>BowlingTeam</a:t>
            </a:r>
            <a:endParaRPr lang="en-US" sz="1800" dirty="0" smtClean="0">
              <a:solidFill>
                <a:schemeClr val="accent3"/>
              </a:solidFill>
            </a:endParaRPr>
          </a:p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    private </a:t>
            </a:r>
            <a:r>
              <a:rPr lang="en-US" sz="1800" dirty="0" err="1" smtClean="0">
                <a:solidFill>
                  <a:schemeClr val="accent3"/>
                </a:solidFill>
              </a:rPr>
              <a:t>int</a:t>
            </a:r>
            <a:r>
              <a:rPr lang="en-US" sz="1800" dirty="0" smtClean="0">
                <a:solidFill>
                  <a:schemeClr val="accent3"/>
                </a:solidFill>
              </a:rPr>
              <a:t> </a:t>
            </a:r>
            <a:r>
              <a:rPr lang="en-US" sz="1800" dirty="0" err="1" smtClean="0">
                <a:solidFill>
                  <a:schemeClr val="accent3"/>
                </a:solidFill>
              </a:rPr>
              <a:t>counterValue</a:t>
            </a:r>
            <a:r>
              <a:rPr lang="en-US" sz="1800" dirty="0" smtClean="0">
                <a:solidFill>
                  <a:schemeClr val="accent3"/>
                </a:solidFill>
              </a:rPr>
              <a:t>;</a:t>
            </a:r>
          </a:p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}</a:t>
            </a:r>
          </a:p>
          <a:p>
            <a:pPr algn="l"/>
            <a:r>
              <a:rPr lang="en-US" sz="1400" dirty="0" smtClean="0">
                <a:solidFill>
                  <a:srgbClr val="FFC000"/>
                </a:solidFill>
              </a:rPr>
              <a:t>Code represented by the UML diagram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Objectives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990600" y="2819400"/>
            <a:ext cx="7205663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At the completion of this topic, students should be able to: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355725" y="3459163"/>
            <a:ext cx="5904180" cy="147732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Design classes for use in a C# program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Explain the difference between a class and an object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Explain what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attributes and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behaviors are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Explain the terms encapsulation and data hiding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Create accurate class diagrams using UML </a:t>
            </a:r>
          </a:p>
        </p:txBody>
      </p:sp>
      <p:pic>
        <p:nvPicPr>
          <p:cNvPr id="5125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8400" y="354806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8400" y="381793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8400" y="408781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8400" y="43688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8400" y="467518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5743989" y="1066800"/>
            <a:ext cx="2971800" cy="3886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+ Add( ): void</a:t>
            </a:r>
            <a:endParaRPr lang="en-US" sz="1600" dirty="0"/>
          </a:p>
        </p:txBody>
      </p:sp>
      <p:sp>
        <p:nvSpPr>
          <p:cNvPr id="33796" name="Text Box 9"/>
          <p:cNvSpPr txBox="1">
            <a:spLocks noChangeArrowheads="1"/>
          </p:cNvSpPr>
          <p:nvPr/>
        </p:nvSpPr>
        <p:spPr bwMode="auto">
          <a:xfrm>
            <a:off x="227527" y="1170211"/>
            <a:ext cx="3948113" cy="7016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Following the data members, we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write </a:t>
            </a:r>
            <a:r>
              <a:rPr lang="en-US" sz="2000" dirty="0">
                <a:solidFill>
                  <a:srgbClr val="FFC000"/>
                </a:solidFill>
                <a:latin typeface="Comic Sans MS" pitchFamily="66" charset="0"/>
              </a:rPr>
              <a:t>the member methods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33797" name="Text Box 10"/>
          <p:cNvSpPr txBox="1">
            <a:spLocks noChangeArrowheads="1"/>
          </p:cNvSpPr>
          <p:nvPr/>
        </p:nvSpPr>
        <p:spPr bwMode="auto">
          <a:xfrm>
            <a:off x="3404131" y="4013516"/>
            <a:ext cx="1676400" cy="8255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access modifier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   + public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   - private</a:t>
            </a:r>
          </a:p>
        </p:txBody>
      </p:sp>
      <p:sp>
        <p:nvSpPr>
          <p:cNvPr id="33798" name="Line 11"/>
          <p:cNvSpPr>
            <a:spLocks noChangeShapeType="1"/>
          </p:cNvSpPr>
          <p:nvPr/>
        </p:nvSpPr>
        <p:spPr bwMode="auto">
          <a:xfrm flipV="1">
            <a:off x="4951194" y="3009900"/>
            <a:ext cx="1644048" cy="1056399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Text Box 12"/>
          <p:cNvSpPr txBox="1">
            <a:spLocks noChangeArrowheads="1"/>
          </p:cNvSpPr>
          <p:nvPr/>
        </p:nvSpPr>
        <p:spPr bwMode="auto">
          <a:xfrm>
            <a:off x="4537130" y="5018909"/>
            <a:ext cx="1443037" cy="3381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method name</a:t>
            </a:r>
          </a:p>
        </p:txBody>
      </p:sp>
      <p:sp>
        <p:nvSpPr>
          <p:cNvPr id="33800" name="Line 13"/>
          <p:cNvSpPr>
            <a:spLocks noChangeShapeType="1"/>
          </p:cNvSpPr>
          <p:nvPr/>
        </p:nvSpPr>
        <p:spPr bwMode="auto">
          <a:xfrm flipV="1">
            <a:off x="5528441" y="3175930"/>
            <a:ext cx="1439369" cy="1725121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14"/>
          <p:cNvSpPr>
            <a:spLocks noChangeShapeType="1"/>
          </p:cNvSpPr>
          <p:nvPr/>
        </p:nvSpPr>
        <p:spPr bwMode="auto">
          <a:xfrm flipV="1">
            <a:off x="6660329" y="3175929"/>
            <a:ext cx="589223" cy="2351087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Text Box 15"/>
          <p:cNvSpPr txBox="1">
            <a:spLocks noChangeArrowheads="1"/>
          </p:cNvSpPr>
          <p:nvPr/>
        </p:nvSpPr>
        <p:spPr bwMode="auto">
          <a:xfrm>
            <a:off x="5932268" y="5614495"/>
            <a:ext cx="1282700" cy="3397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parameters</a:t>
            </a:r>
          </a:p>
        </p:txBody>
      </p:sp>
      <p:sp>
        <p:nvSpPr>
          <p:cNvPr id="33803" name="Text Box 16"/>
          <p:cNvSpPr txBox="1">
            <a:spLocks noChangeArrowheads="1"/>
          </p:cNvSpPr>
          <p:nvPr/>
        </p:nvSpPr>
        <p:spPr bwMode="auto">
          <a:xfrm>
            <a:off x="6967811" y="5270336"/>
            <a:ext cx="1281113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return type</a:t>
            </a:r>
          </a:p>
        </p:txBody>
      </p:sp>
      <p:sp>
        <p:nvSpPr>
          <p:cNvPr id="33804" name="Line 17"/>
          <p:cNvSpPr>
            <a:spLocks noChangeShapeType="1"/>
          </p:cNvSpPr>
          <p:nvPr/>
        </p:nvSpPr>
        <p:spPr bwMode="auto">
          <a:xfrm flipH="1" flipV="1">
            <a:off x="7608367" y="3175930"/>
            <a:ext cx="67633" cy="2005671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9990" y="1931830"/>
            <a:ext cx="39441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class Counter</a:t>
            </a:r>
          </a:p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    private </a:t>
            </a:r>
            <a:r>
              <a:rPr lang="en-US" sz="1800" dirty="0" err="1" smtClean="0">
                <a:solidFill>
                  <a:schemeClr val="accent3"/>
                </a:solidFill>
              </a:rPr>
              <a:t>int</a:t>
            </a:r>
            <a:r>
              <a:rPr lang="en-US" sz="1800" dirty="0" smtClean="0">
                <a:solidFill>
                  <a:schemeClr val="accent3"/>
                </a:solidFill>
              </a:rPr>
              <a:t> </a:t>
            </a:r>
            <a:r>
              <a:rPr lang="en-US" sz="1800" dirty="0" err="1" smtClean="0">
                <a:solidFill>
                  <a:schemeClr val="accent3"/>
                </a:solidFill>
              </a:rPr>
              <a:t>counterValue</a:t>
            </a:r>
            <a:r>
              <a:rPr lang="en-US" sz="1800" dirty="0" smtClean="0">
                <a:solidFill>
                  <a:schemeClr val="accent3"/>
                </a:solidFill>
              </a:rPr>
              <a:t>;</a:t>
            </a:r>
          </a:p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    public void Add( ){ }</a:t>
            </a:r>
          </a:p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}</a:t>
            </a:r>
          </a:p>
          <a:p>
            <a:pPr algn="l"/>
            <a:r>
              <a:rPr lang="en-US" sz="1400" dirty="0" smtClean="0">
                <a:solidFill>
                  <a:srgbClr val="FFC000"/>
                </a:solidFill>
              </a:rPr>
              <a:t>Code represented by the UML diagram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680520" y="1170211"/>
            <a:ext cx="898003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 smtClean="0">
                <a:latin typeface="Tahoma" pitchFamily="34" charset="0"/>
              </a:rPr>
              <a:t>Counter</a:t>
            </a:r>
            <a:endParaRPr lang="en-US" sz="1600" dirty="0">
              <a:latin typeface="Tahoma" pitchFamily="34" charset="0"/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5743989" y="1600200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5743989" y="2335064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6183320" y="1818290"/>
            <a:ext cx="1797480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-"/>
            </a:pPr>
            <a:r>
              <a:rPr lang="en-US" sz="1600" dirty="0" err="1" smtClean="0">
                <a:latin typeface="Tahoma" pitchFamily="34" charset="0"/>
              </a:rPr>
              <a:t>counterValue</a:t>
            </a:r>
            <a:r>
              <a:rPr lang="en-US" sz="1600" dirty="0" smtClean="0">
                <a:latin typeface="Tahoma" pitchFamily="34" charset="0"/>
              </a:rPr>
              <a:t>: </a:t>
            </a:r>
            <a:r>
              <a:rPr lang="en-US" sz="1600" dirty="0" err="1" smtClean="0">
                <a:latin typeface="Tahoma" pitchFamily="34" charset="0"/>
              </a:rPr>
              <a:t>int</a:t>
            </a:r>
            <a:endParaRPr lang="en-US" sz="1600" dirty="0" smtClean="0">
              <a:latin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5743989" y="1066800"/>
            <a:ext cx="2971800" cy="3886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 dirty="0" smtClean="0"/>
              <a:t>     + Add( ): void</a:t>
            </a:r>
          </a:p>
          <a:p>
            <a:pPr algn="l"/>
            <a:r>
              <a:rPr lang="en-US" sz="1600" dirty="0" smtClean="0"/>
              <a:t>     + Subtract: void</a:t>
            </a:r>
          </a:p>
          <a:p>
            <a:pPr algn="l"/>
            <a:r>
              <a:rPr lang="en-US" sz="1600" dirty="0" smtClean="0"/>
              <a:t>     + Reset( ): void</a:t>
            </a:r>
          </a:p>
          <a:p>
            <a:pPr algn="l"/>
            <a:r>
              <a:rPr lang="en-US" sz="1600" dirty="0" smtClean="0"/>
              <a:t>     + </a:t>
            </a:r>
            <a:r>
              <a:rPr lang="en-US" sz="1600" dirty="0" err="1" smtClean="0"/>
              <a:t>GetValue</a:t>
            </a:r>
            <a:r>
              <a:rPr lang="en-US" sz="1600" dirty="0" smtClean="0"/>
              <a:t>( ): </a:t>
            </a:r>
            <a:r>
              <a:rPr lang="en-US" sz="1600" dirty="0" err="1" smtClean="0"/>
              <a:t>int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33796" name="Text Box 9"/>
          <p:cNvSpPr txBox="1">
            <a:spLocks noChangeArrowheads="1"/>
          </p:cNvSpPr>
          <p:nvPr/>
        </p:nvSpPr>
        <p:spPr bwMode="auto">
          <a:xfrm>
            <a:off x="227527" y="1170211"/>
            <a:ext cx="3948113" cy="7016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Following the data members, we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write </a:t>
            </a:r>
            <a:r>
              <a:rPr lang="en-US" sz="2000" dirty="0">
                <a:solidFill>
                  <a:srgbClr val="FFC000"/>
                </a:solidFill>
                <a:latin typeface="Comic Sans MS" pitchFamily="66" charset="0"/>
              </a:rPr>
              <a:t>the member methods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990" y="1931830"/>
            <a:ext cx="394414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class Counter</a:t>
            </a:r>
          </a:p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    private </a:t>
            </a:r>
            <a:r>
              <a:rPr lang="en-US" sz="1800" dirty="0" err="1" smtClean="0">
                <a:solidFill>
                  <a:schemeClr val="accent3"/>
                </a:solidFill>
              </a:rPr>
              <a:t>int</a:t>
            </a:r>
            <a:r>
              <a:rPr lang="en-US" sz="1800" dirty="0" smtClean="0">
                <a:solidFill>
                  <a:schemeClr val="accent3"/>
                </a:solidFill>
              </a:rPr>
              <a:t> </a:t>
            </a:r>
            <a:r>
              <a:rPr lang="en-US" sz="1800" dirty="0" err="1" smtClean="0">
                <a:solidFill>
                  <a:schemeClr val="accent3"/>
                </a:solidFill>
              </a:rPr>
              <a:t>counterValue</a:t>
            </a:r>
            <a:r>
              <a:rPr lang="en-US" sz="1800" dirty="0" smtClean="0">
                <a:solidFill>
                  <a:schemeClr val="accent3"/>
                </a:solidFill>
              </a:rPr>
              <a:t>;</a:t>
            </a:r>
          </a:p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    public void Add( ){ }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 smtClean="0">
                <a:solidFill>
                  <a:schemeClr val="accent3"/>
                </a:solidFill>
              </a:rPr>
              <a:t>   public void Subtract( ) { }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 smtClean="0">
                <a:solidFill>
                  <a:schemeClr val="accent3"/>
                </a:solidFill>
              </a:rPr>
              <a:t>   public void Reset( ) { }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 smtClean="0">
                <a:solidFill>
                  <a:schemeClr val="accent3"/>
                </a:solidFill>
              </a:rPr>
              <a:t>   public </a:t>
            </a:r>
            <a:r>
              <a:rPr lang="en-US" sz="1800" dirty="0" err="1" smtClean="0">
                <a:solidFill>
                  <a:schemeClr val="accent3"/>
                </a:solidFill>
              </a:rPr>
              <a:t>int</a:t>
            </a:r>
            <a:r>
              <a:rPr lang="en-US" sz="1800" dirty="0" smtClean="0">
                <a:solidFill>
                  <a:schemeClr val="accent3"/>
                </a:solidFill>
              </a:rPr>
              <a:t> </a:t>
            </a:r>
            <a:r>
              <a:rPr lang="en-US" sz="1800" dirty="0" err="1" smtClean="0">
                <a:solidFill>
                  <a:schemeClr val="accent3"/>
                </a:solidFill>
              </a:rPr>
              <a:t>GetValue</a:t>
            </a:r>
            <a:r>
              <a:rPr lang="en-US" sz="1800" dirty="0" smtClean="0">
                <a:solidFill>
                  <a:schemeClr val="accent3"/>
                </a:solidFill>
              </a:rPr>
              <a:t>( ) { }</a:t>
            </a:r>
          </a:p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}</a:t>
            </a:r>
          </a:p>
          <a:p>
            <a:pPr algn="l"/>
            <a:r>
              <a:rPr lang="en-US" sz="1400" dirty="0" smtClean="0">
                <a:solidFill>
                  <a:srgbClr val="FFC000"/>
                </a:solidFill>
              </a:rPr>
              <a:t>Code represented by the UML diagram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780887" y="1182494"/>
            <a:ext cx="898003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 smtClean="0">
                <a:latin typeface="Tahoma" pitchFamily="34" charset="0"/>
              </a:rPr>
              <a:t>Counter</a:t>
            </a:r>
            <a:endParaRPr lang="en-US" sz="1600" dirty="0">
              <a:latin typeface="Tahoma" pitchFamily="34" charset="0"/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5743989" y="1600200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5743989" y="2335064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6183320" y="1818290"/>
            <a:ext cx="1797480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-"/>
            </a:pPr>
            <a:r>
              <a:rPr lang="en-US" sz="1600" dirty="0" err="1" smtClean="0">
                <a:latin typeface="Tahoma" pitchFamily="34" charset="0"/>
              </a:rPr>
              <a:t>counterValue</a:t>
            </a:r>
            <a:r>
              <a:rPr lang="en-US" sz="1600" dirty="0" smtClean="0">
                <a:latin typeface="Tahoma" pitchFamily="34" charset="0"/>
              </a:rPr>
              <a:t>: </a:t>
            </a:r>
            <a:r>
              <a:rPr lang="en-US" sz="1600" dirty="0" err="1" smtClean="0">
                <a:latin typeface="Tahoma" pitchFamily="34" charset="0"/>
              </a:rPr>
              <a:t>int</a:t>
            </a:r>
            <a:endParaRPr lang="en-US" sz="1600" dirty="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2476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8169" y="2553421"/>
            <a:ext cx="65918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It is important that class diagrams be drawn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precisely and that they conform to the form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shown in these examples. </a:t>
            </a:r>
          </a:p>
          <a:p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When you submit a class diagram, the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preferred file format is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pdf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 bwMode="auto">
          <a:xfrm>
            <a:off x="1997612" y="1730325"/>
            <a:ext cx="1983545" cy="1505243"/>
          </a:xfrm>
          <a:prstGeom prst="cloud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2039" y="3587261"/>
            <a:ext cx="42546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Form object now</a:t>
            </a:r>
          </a:p>
          <a:p>
            <a:pPr marL="457200" indent="-457200" algn="l">
              <a:buAutoNum type="arabicParenBoth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Creates a Counter object</a:t>
            </a:r>
          </a:p>
          <a:p>
            <a:pPr marL="457200" indent="-457200" algn="l">
              <a:buAutoNum type="arabicParenBoth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Initializes it</a:t>
            </a:r>
          </a:p>
          <a:p>
            <a:pPr marL="457200" indent="-457200" algn="l">
              <a:buAutoNum type="arabicParenBoth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Sends messages to the object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866227" y="1997611"/>
            <a:ext cx="1814732" cy="123795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3033" y="3370495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Counter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4079631" y="2307102"/>
            <a:ext cx="1645920" cy="175844"/>
          </a:xfrm>
          <a:prstGeom prst="straightConnector1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3185144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988" y="2694782"/>
            <a:ext cx="55755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ability to create good models of the real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world objects in our programs takes a lot of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practice and a long time to develop.  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3323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971800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990600" y="2133600"/>
            <a:ext cx="71961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Design a class that represents “Integer” objects.</a:t>
            </a:r>
          </a:p>
        </p:txBody>
      </p:sp>
      <p:sp>
        <p:nvSpPr>
          <p:cNvPr id="37891" name="Text Box 6"/>
          <p:cNvSpPr txBox="1">
            <a:spLocks noChangeArrowheads="1"/>
          </p:cNvSpPr>
          <p:nvPr/>
        </p:nvSpPr>
        <p:spPr bwMode="auto">
          <a:xfrm>
            <a:off x="1981200" y="3276600"/>
            <a:ext cx="514985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What are the data members of the class?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990600" y="2133600"/>
            <a:ext cx="71961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Design a class that represents “Integer” objects.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981200" y="3276600"/>
            <a:ext cx="6391275" cy="1311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Suppose we want methods to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set the integer value in the object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retrieve the integer value in the object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retrieve the reciprocal of the value in the object</a:t>
            </a:r>
          </a:p>
        </p:txBody>
      </p:sp>
      <p:pic>
        <p:nvPicPr>
          <p:cNvPr id="38916" name="Picture 4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6957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0005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3053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>
          <a:xfrm>
            <a:off x="185530" y="1010528"/>
            <a:ext cx="895847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Create the UML class diagram</a:t>
            </a:r>
          </a:p>
        </p:txBody>
      </p:sp>
      <p:sp>
        <p:nvSpPr>
          <p:cNvPr id="39939" name="AutoShape 5"/>
          <p:cNvSpPr>
            <a:spLocks noChangeArrowheads="1"/>
          </p:cNvSpPr>
          <p:nvPr/>
        </p:nvSpPr>
        <p:spPr bwMode="auto">
          <a:xfrm>
            <a:off x="2667000" y="1981200"/>
            <a:ext cx="4114800" cy="4572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Line 6"/>
          <p:cNvSpPr>
            <a:spLocks noChangeShapeType="1"/>
          </p:cNvSpPr>
          <p:nvPr/>
        </p:nvSpPr>
        <p:spPr bwMode="auto">
          <a:xfrm>
            <a:off x="2667000" y="2590800"/>
            <a:ext cx="411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4114800" y="2057400"/>
            <a:ext cx="11334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Integer</a:t>
            </a:r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>
            <a:off x="2667000" y="3581400"/>
            <a:ext cx="411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785649" y="1545021"/>
            <a:ext cx="7965642" cy="156966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Design a class that represents “</a:t>
            </a:r>
            <a:r>
              <a:rPr lang="en-US" dirty="0" err="1" smtClean="0">
                <a:solidFill>
                  <a:srgbClr val="FFC000"/>
                </a:solidFill>
                <a:latin typeface="Comic Sans MS" pitchFamily="66" charset="0"/>
              </a:rPr>
              <a:t>StudentInfo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”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objects.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You could use an object of this class to hold the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student information you print out at the beginning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of each of your programming projects.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981200" y="3276600"/>
            <a:ext cx="514985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What are the </a:t>
            </a:r>
            <a:r>
              <a:rPr lang="en-US" sz="2000" dirty="0">
                <a:solidFill>
                  <a:srgbClr val="FFC000"/>
                </a:solidFill>
                <a:latin typeface="Comic Sans MS" pitchFamily="66" charset="0"/>
              </a:rPr>
              <a:t>data members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of the class?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3505200" y="2971800"/>
            <a:ext cx="22240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Comic Sans MS" pitchFamily="66" charset="0"/>
              </a:rPr>
              <a:t>Motivation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607435" y="2133600"/>
            <a:ext cx="7965643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Design a class that represents “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StudentInfo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”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objects.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143000" y="3276600"/>
            <a:ext cx="7904728" cy="132343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Suppose we want methods to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set the name, course, and section values in the object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retrieve the name, course and section values from the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object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output the data in the student object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4036" name="Picture 4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6957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0005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0660" y="431055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019" y="688430"/>
            <a:ext cx="877294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Create the UML class diagram</a:t>
            </a:r>
          </a:p>
        </p:txBody>
      </p:sp>
      <p:sp>
        <p:nvSpPr>
          <p:cNvPr id="45059" name="AutoShape 3"/>
          <p:cNvSpPr>
            <a:spLocks noChangeArrowheads="1"/>
          </p:cNvSpPr>
          <p:nvPr/>
        </p:nvSpPr>
        <p:spPr bwMode="auto">
          <a:xfrm>
            <a:off x="1734207" y="1576551"/>
            <a:ext cx="5707117" cy="50975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 flipV="1">
            <a:off x="1734207" y="2596054"/>
            <a:ext cx="5686096" cy="105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740370" y="2057400"/>
            <a:ext cx="1891865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 smtClean="0"/>
              <a:t>StudentInfo</a:t>
            </a:r>
            <a:endParaRPr lang="en-US" b="1" dirty="0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1755229" y="4088525"/>
            <a:ext cx="5665074" cy="315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8025" y="4938713"/>
            <a:ext cx="3057525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TextBox 4"/>
          <p:cNvSpPr txBox="1">
            <a:spLocks noChangeArrowheads="1"/>
          </p:cNvSpPr>
          <p:nvPr/>
        </p:nvSpPr>
        <p:spPr bwMode="auto">
          <a:xfrm>
            <a:off x="2700338" y="925513"/>
            <a:ext cx="5722937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Design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 class that represents a </a:t>
            </a:r>
            <a:r>
              <a:rPr lang="en-US" sz="2000" b="1" dirty="0">
                <a:solidFill>
                  <a:srgbClr val="FFC000"/>
                </a:solidFill>
                <a:latin typeface="Comic Sans MS" pitchFamily="66" charset="0"/>
              </a:rPr>
              <a:t>car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important </a:t>
            </a:r>
            <a:r>
              <a:rPr lang="en-US" sz="2000" dirty="0" smtClean="0">
                <a:solidFill>
                  <a:srgbClr val="FFC000"/>
                </a:solidFill>
                <a:latin typeface="Comic Sans MS" pitchFamily="66" charset="0"/>
              </a:rPr>
              <a:t>attributes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of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 </a:t>
            </a: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car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for this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application are how much gas it has in its tank,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and what kind of mileage (mpg) it gets.</a:t>
            </a:r>
          </a:p>
        </p:txBody>
      </p:sp>
      <p:sp>
        <p:nvSpPr>
          <p:cNvPr id="48132" name="TextBox 5"/>
          <p:cNvSpPr txBox="1">
            <a:spLocks noChangeArrowheads="1"/>
          </p:cNvSpPr>
          <p:nvPr/>
        </p:nvSpPr>
        <p:spPr bwMode="auto">
          <a:xfrm>
            <a:off x="1193800" y="2678113"/>
            <a:ext cx="79608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We need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member methods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2000" dirty="0" smtClean="0">
                <a:solidFill>
                  <a:srgbClr val="FFC000"/>
                </a:solidFill>
                <a:latin typeface="Comic Sans MS" pitchFamily="66" charset="0"/>
              </a:rPr>
              <a:t>behaviors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) that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provide the following:</a:t>
            </a:r>
          </a:p>
          <a:p>
            <a:pPr algn="l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Create a </a:t>
            </a: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Car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object with a given mpg rating</a:t>
            </a:r>
          </a:p>
          <a:p>
            <a:pPr algn="l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add </a:t>
            </a:r>
            <a:r>
              <a:rPr lang="en-US" sz="2000" i="1" dirty="0">
                <a:solidFill>
                  <a:schemeClr val="bg1"/>
                </a:solidFill>
                <a:latin typeface="Comic Sans MS" pitchFamily="66" charset="0"/>
              </a:rPr>
              <a:t>n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gallons of gas to the tank</a:t>
            </a:r>
          </a:p>
          <a:p>
            <a:pPr algn="l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drive the </a:t>
            </a: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car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Comic Sans MS" pitchFamily="66" charset="0"/>
              </a:rPr>
              <a:t>y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miles</a:t>
            </a:r>
          </a:p>
          <a:p>
            <a:pPr algn="l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report on how much gas is in the tank</a:t>
            </a:r>
          </a:p>
          <a:p>
            <a:pPr algn="l">
              <a:buFontTx/>
              <a:buChar char="-"/>
            </a:pP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734207" y="1576551"/>
            <a:ext cx="5707117" cy="50975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1734207" y="2596054"/>
            <a:ext cx="5686096" cy="105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336688" y="2057400"/>
            <a:ext cx="699230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Car</a:t>
            </a:r>
            <a:endParaRPr lang="en-US" b="1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755229" y="4088525"/>
            <a:ext cx="5665074" cy="315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C:\Documents and Settings\faculty\Local Settings\Temporary Internet Files\Content.IE5\ATUL6LIO\MCj039748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6138" y="4962525"/>
            <a:ext cx="1709737" cy="16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TextBox 3"/>
          <p:cNvSpPr txBox="1">
            <a:spLocks noChangeArrowheads="1"/>
          </p:cNvSpPr>
          <p:nvPr/>
        </p:nvSpPr>
        <p:spPr bwMode="auto">
          <a:xfrm>
            <a:off x="1957388" y="729091"/>
            <a:ext cx="7115175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Design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 class that represents a student.  The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important properties of a student for this application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are the student’s name, and the scores for two quizzes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(10 pts possible on each) and two exams (100 pts possible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on each).</a:t>
            </a:r>
          </a:p>
        </p:txBody>
      </p:sp>
      <p:sp>
        <p:nvSpPr>
          <p:cNvPr id="49156" name="TextBox 4"/>
          <p:cNvSpPr txBox="1">
            <a:spLocks noChangeArrowheads="1"/>
          </p:cNvSpPr>
          <p:nvPr/>
        </p:nvSpPr>
        <p:spPr bwMode="auto">
          <a:xfrm>
            <a:off x="1409700" y="2718229"/>
            <a:ext cx="6481261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We need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member methods that</a:t>
            </a:r>
          </a:p>
          <a:p>
            <a:pPr algn="l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Create a student object – set all scores to zero</a:t>
            </a:r>
          </a:p>
          <a:p>
            <a:pPr algn="l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Save the score for quiz 1</a:t>
            </a:r>
          </a:p>
          <a:p>
            <a:pPr algn="l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Save the score for quiz 2</a:t>
            </a:r>
          </a:p>
          <a:p>
            <a:pPr algn="l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Save the score for exam 1</a:t>
            </a:r>
          </a:p>
          <a:p>
            <a:pPr algn="l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Save the score for exam 2</a:t>
            </a:r>
          </a:p>
          <a:p>
            <a:pPr algn="l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Calculates the student’s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percent of points  possible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489" y="656896"/>
            <a:ext cx="877294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Create the UML class diagram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734207" y="1576551"/>
            <a:ext cx="5707117" cy="50975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1734207" y="2596054"/>
            <a:ext cx="5686096" cy="105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021697" y="2057400"/>
            <a:ext cx="1329210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Student</a:t>
            </a:r>
            <a:endParaRPr lang="en-US" b="1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755229" y="4088525"/>
            <a:ext cx="5665074" cy="315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0.gstatic.com/images?q=tbn:gMmgevf_NDvidM:http://www.thegreenlifeonline.org/images/check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981" y="1899745"/>
            <a:ext cx="2062108" cy="257763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024205" y="2995448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Checking Account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489" y="656896"/>
            <a:ext cx="877294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Create the UML class diagram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734207" y="1576551"/>
            <a:ext cx="5707117" cy="50975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1734207" y="2596054"/>
            <a:ext cx="5686096" cy="105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249149" y="2057400"/>
            <a:ext cx="2874313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Checking Account</a:t>
            </a:r>
            <a:endParaRPr lang="en-US" b="1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755229" y="4088525"/>
            <a:ext cx="5665074" cy="315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http://t2.gstatic.com/images?q=tbn:5U6mGv8AnAEhVM:http://activerain.com/image_store/uploads/9/1/6/6/1/ar12202984216619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2802" y="592521"/>
            <a:ext cx="1978025" cy="261905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219694" y="1986456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PayCheck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489" y="656896"/>
            <a:ext cx="877294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Create the UML class diagram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734207" y="1576551"/>
            <a:ext cx="5707117" cy="50975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1734207" y="2596054"/>
            <a:ext cx="5686096" cy="105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883042" y="2057400"/>
            <a:ext cx="1606530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Paycheck</a:t>
            </a:r>
            <a:endParaRPr lang="en-US" b="1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755229" y="4088525"/>
            <a:ext cx="5665074" cy="315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2"/>
          <p:cNvSpPr txBox="1">
            <a:spLocks noChangeArrowheads="1"/>
          </p:cNvSpPr>
          <p:nvPr/>
        </p:nvSpPr>
        <p:spPr bwMode="auto">
          <a:xfrm>
            <a:off x="4769357" y="8382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6239" y="1319200"/>
            <a:ext cx="5790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Consider the following simple program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" name="Picture 2" descr="C:\Users\10002705\AppData\Local\Temp\SNAGHTML7fe5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86" y="2187526"/>
            <a:ext cx="18954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7217" y="2259018"/>
            <a:ext cx="197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A Coin Purse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026" name="Picture 2" descr="C:\Documents and Settings\faculty\Local Settings\Temporary Internet Files\Content.IE5\4C7QNY9M\MC90044131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2407" y="2699117"/>
            <a:ext cx="2743200" cy="2743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489" y="656896"/>
            <a:ext cx="877294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Create the UML class diagram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734207" y="1576551"/>
            <a:ext cx="5707117" cy="50975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1734207" y="2596054"/>
            <a:ext cx="5686096" cy="105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824532" y="2057400"/>
            <a:ext cx="1723550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 smtClean="0"/>
              <a:t>CoinPurse</a:t>
            </a:r>
            <a:endParaRPr lang="en-US" b="1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755229" y="4088525"/>
            <a:ext cx="5665074" cy="315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10002705\AppData\Local\Temp\SNAGHTML7fe5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86" y="2187526"/>
            <a:ext cx="18954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 bwMode="auto">
          <a:xfrm flipH="1">
            <a:off x="4586068" y="2743200"/>
            <a:ext cx="1533378" cy="647114"/>
          </a:xfrm>
          <a:prstGeom prst="straightConnector1">
            <a:avLst/>
          </a:prstGeom>
          <a:solidFill>
            <a:schemeClr val="bg1"/>
          </a:solidFill>
          <a:ln w="412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5651458" y="2004642"/>
            <a:ext cx="22461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Press this button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to add 1 to the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counter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083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10002705\AppData\Local\Temp\SNAGHTML7fe5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86" y="2187526"/>
            <a:ext cx="18954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 bwMode="auto">
          <a:xfrm flipH="1">
            <a:off x="4586068" y="3292719"/>
            <a:ext cx="1533378" cy="647114"/>
          </a:xfrm>
          <a:prstGeom prst="straightConnector1">
            <a:avLst/>
          </a:prstGeom>
          <a:solidFill>
            <a:schemeClr val="bg1"/>
          </a:solidFill>
          <a:ln w="412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5696315" y="2519503"/>
            <a:ext cx="24096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Press this button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to subtract 1 from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the counter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9812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10002705\AppData\Local\Temp\SNAGHTML7fe5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86" y="2187526"/>
            <a:ext cx="18954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 bwMode="auto">
          <a:xfrm flipH="1">
            <a:off x="4579034" y="3896750"/>
            <a:ext cx="1533378" cy="647114"/>
          </a:xfrm>
          <a:prstGeom prst="straightConnector1">
            <a:avLst/>
          </a:prstGeom>
          <a:solidFill>
            <a:schemeClr val="bg1"/>
          </a:solidFill>
          <a:ln w="412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5806206" y="3331256"/>
            <a:ext cx="22461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Press this button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to reset the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count to zero.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981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2"/>
          <p:cNvSpPr txBox="1">
            <a:spLocks noChangeArrowheads="1"/>
          </p:cNvSpPr>
          <p:nvPr/>
        </p:nvSpPr>
        <p:spPr bwMode="auto">
          <a:xfrm>
            <a:off x="4769357" y="8382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6640" y="1547770"/>
            <a:ext cx="74254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To make the counter work, we have to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marL="457200" indent="-457200" algn="l">
              <a:buAutoNum type="arabicParenBoth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Declare a variable to hold the value of the counter.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 This variable must be visible to all methods in the Form.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756" y="3652091"/>
            <a:ext cx="50292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 bwMode="auto">
          <a:xfrm rot="10800000">
            <a:off x="5120640" y="4681010"/>
            <a:ext cx="1023833" cy="675250"/>
          </a:xfrm>
          <a:prstGeom prst="rightArrow">
            <a:avLst/>
          </a:prstGeom>
          <a:gradFill>
            <a:gsLst>
              <a:gs pos="0">
                <a:srgbClr val="FFC000"/>
              </a:gs>
              <a:gs pos="78000">
                <a:schemeClr val="accent1">
                  <a:tint val="44500"/>
                  <a:satMod val="160000"/>
                </a:schemeClr>
              </a:gs>
              <a:gs pos="100000">
                <a:srgbClr val="FFFF00"/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Radial">
  <a:themeElements>
    <a:clrScheme name="Blue Radial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Blue 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Radial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Radial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Radia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Radial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Radial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Radial</Template>
  <TotalTime>1384</TotalTime>
  <Words>1350</Words>
  <Application>Microsoft Office PowerPoint</Application>
  <PresentationFormat>On-screen Show (4:3)</PresentationFormat>
  <Paragraphs>248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Blue Radial</vt:lpstr>
      <vt:lpstr>Introduction to Object Oriented Design</vt:lpstr>
      <vt:lpstr>Topics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Objects</vt:lpstr>
      <vt:lpstr>Key Concept</vt:lpstr>
      <vt:lpstr>Real world objects have attributes</vt:lpstr>
      <vt:lpstr>Real world objects have attributes</vt:lpstr>
      <vt:lpstr>An object also has behaviors</vt:lpstr>
      <vt:lpstr>An Object’s Attributes and Behaviors Should Work Together</vt:lpstr>
      <vt:lpstr>An Object’s Attributes and Behaviors Should Work Together</vt:lpstr>
      <vt:lpstr>PowerPoint Presentation</vt:lpstr>
      <vt:lpstr>PowerPoint Presentation</vt:lpstr>
      <vt:lpstr>Encapsulation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PowerPoint Presentation</vt:lpstr>
      <vt:lpstr>PowerPoint Presentation</vt:lpstr>
      <vt:lpstr>Create the UML class diagram</vt:lpstr>
      <vt:lpstr>PowerPoint Presentation</vt:lpstr>
      <vt:lpstr>PowerPoint Presentation</vt:lpstr>
      <vt:lpstr>Create the UML class diagram</vt:lpstr>
      <vt:lpstr>PowerPoint Presentation</vt:lpstr>
      <vt:lpstr>PowerPoint Presentation</vt:lpstr>
      <vt:lpstr>PowerPoint Presentation</vt:lpstr>
      <vt:lpstr>Create the UML class diagram</vt:lpstr>
      <vt:lpstr>PowerPoint Presentation</vt:lpstr>
      <vt:lpstr>Create the UML class diagram</vt:lpstr>
      <vt:lpstr>PowerPoint Presentation</vt:lpstr>
      <vt:lpstr>Create the UML class diagram</vt:lpstr>
      <vt:lpstr>PowerPoint Presentation</vt:lpstr>
      <vt:lpstr>Create the UML class diagram</vt:lpstr>
    </vt:vector>
  </TitlesOfParts>
  <Company>UVSC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UVSC</dc:creator>
  <cp:lastModifiedBy>Roger Debry</cp:lastModifiedBy>
  <cp:revision>104</cp:revision>
  <dcterms:created xsi:type="dcterms:W3CDTF">2002-01-04T18:01:26Z</dcterms:created>
  <dcterms:modified xsi:type="dcterms:W3CDTF">2013-05-03T14:02:37Z</dcterms:modified>
</cp:coreProperties>
</file>