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306" r:id="rId3"/>
    <p:sldId id="309" r:id="rId4"/>
    <p:sldId id="258" r:id="rId5"/>
    <p:sldId id="386" r:id="rId6"/>
    <p:sldId id="382" r:id="rId7"/>
    <p:sldId id="324" r:id="rId8"/>
    <p:sldId id="387" r:id="rId9"/>
    <p:sldId id="383" r:id="rId10"/>
    <p:sldId id="325" r:id="rId11"/>
    <p:sldId id="326" r:id="rId12"/>
    <p:sldId id="327" r:id="rId13"/>
    <p:sldId id="328" r:id="rId14"/>
    <p:sldId id="329" r:id="rId15"/>
    <p:sldId id="384" r:id="rId16"/>
    <p:sldId id="260" r:id="rId17"/>
    <p:sldId id="330" r:id="rId18"/>
    <p:sldId id="331" r:id="rId19"/>
    <p:sldId id="332" r:id="rId20"/>
    <p:sldId id="261" r:id="rId21"/>
    <p:sldId id="385" r:id="rId22"/>
    <p:sldId id="333" r:id="rId23"/>
    <p:sldId id="334" r:id="rId24"/>
    <p:sldId id="336" r:id="rId25"/>
    <p:sldId id="335" r:id="rId26"/>
    <p:sldId id="263" r:id="rId27"/>
    <p:sldId id="379" r:id="rId28"/>
    <p:sldId id="264" r:id="rId29"/>
    <p:sldId id="337" r:id="rId30"/>
    <p:sldId id="338" r:id="rId31"/>
    <p:sldId id="265" r:id="rId32"/>
    <p:sldId id="266" r:id="rId33"/>
    <p:sldId id="267" r:id="rId34"/>
    <p:sldId id="268" r:id="rId35"/>
    <p:sldId id="269" r:id="rId36"/>
    <p:sldId id="322" r:id="rId37"/>
    <p:sldId id="380" r:id="rId38"/>
    <p:sldId id="321" r:id="rId39"/>
    <p:sldId id="340" r:id="rId40"/>
    <p:sldId id="339" r:id="rId41"/>
    <p:sldId id="378" r:id="rId42"/>
    <p:sldId id="342" r:id="rId43"/>
    <p:sldId id="343" r:id="rId44"/>
    <p:sldId id="344" r:id="rId45"/>
    <p:sldId id="345" r:id="rId46"/>
    <p:sldId id="346" r:id="rId47"/>
    <p:sldId id="347" r:id="rId48"/>
    <p:sldId id="381" r:id="rId49"/>
    <p:sldId id="348" r:id="rId50"/>
    <p:sldId id="349" r:id="rId51"/>
    <p:sldId id="350" r:id="rId52"/>
    <p:sldId id="351" r:id="rId53"/>
    <p:sldId id="357" r:id="rId54"/>
    <p:sldId id="352" r:id="rId55"/>
    <p:sldId id="353" r:id="rId56"/>
    <p:sldId id="354" r:id="rId57"/>
    <p:sldId id="356" r:id="rId58"/>
    <p:sldId id="355" r:id="rId59"/>
    <p:sldId id="359" r:id="rId60"/>
    <p:sldId id="363" r:id="rId61"/>
    <p:sldId id="364" r:id="rId62"/>
    <p:sldId id="358" r:id="rId63"/>
    <p:sldId id="270" r:id="rId64"/>
    <p:sldId id="304" r:id="rId65"/>
    <p:sldId id="305" r:id="rId66"/>
    <p:sldId id="360" r:id="rId67"/>
    <p:sldId id="365" r:id="rId68"/>
    <p:sldId id="271" r:id="rId69"/>
    <p:sldId id="272" r:id="rId70"/>
    <p:sldId id="273" r:id="rId71"/>
    <p:sldId id="274" r:id="rId72"/>
    <p:sldId id="366" r:id="rId73"/>
    <p:sldId id="367" r:id="rId74"/>
    <p:sldId id="370" r:id="rId75"/>
    <p:sldId id="369" r:id="rId76"/>
    <p:sldId id="371" r:id="rId77"/>
    <p:sldId id="301" r:id="rId78"/>
    <p:sldId id="302" r:id="rId79"/>
    <p:sldId id="275" r:id="rId80"/>
    <p:sldId id="374" r:id="rId81"/>
    <p:sldId id="375" r:id="rId82"/>
    <p:sldId id="277" r:id="rId83"/>
    <p:sldId id="376" r:id="rId84"/>
    <p:sldId id="307" r:id="rId85"/>
    <p:sldId id="372" r:id="rId86"/>
    <p:sldId id="377" r:id="rId87"/>
    <p:sldId id="311" r:id="rId88"/>
    <p:sldId id="373" r:id="rId89"/>
    <p:sldId id="313" r:id="rId90"/>
    <p:sldId id="317" r:id="rId9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00"/>
    <a:srgbClr val="CCFFFF"/>
    <a:srgbClr val="33CCFF"/>
    <a:srgbClr val="0099FF"/>
    <a:srgbClr val="FFCC66"/>
    <a:srgbClr val="000099"/>
    <a:srgbClr val="0000FF"/>
    <a:srgbClr val="CCEC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9" autoAdjust="0"/>
    <p:restoredTop sz="94660"/>
  </p:normalViewPr>
  <p:slideViewPr>
    <p:cSldViewPr snapToGrid="0">
      <p:cViewPr varScale="1">
        <p:scale>
          <a:sx n="68" d="100"/>
          <a:sy n="68" d="100"/>
        </p:scale>
        <p:origin x="-9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1524000"/>
            <a:ext cx="6096000" cy="1879600"/>
          </a:xfrm>
        </p:spPr>
        <p:txBody>
          <a:bodyPr anchor="b"/>
          <a:lstStyle>
            <a:lvl1pPr>
              <a:lnSpc>
                <a:spcPct val="95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82750" y="4076700"/>
            <a:ext cx="5861050" cy="12573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9207E8A-DF2D-457A-BCD3-4FA8419C4C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1DA59-E277-43E4-B8EF-7D59753598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34E01-D1A3-4A26-8B9B-4092C997F8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D3AE8-6340-4507-9EAF-B3D20228D0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D8D83-34D4-4DCD-9EAC-99F792EAEF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514600"/>
            <a:ext cx="381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381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3A3F3-EC20-408C-ABC3-494D5E8823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4C119-D476-491B-800A-FC4021750D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28831-4F33-4ABE-AEE4-BDB1D2DD55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BDDBB-B2A2-488D-8E66-09B943A6E1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DA3F8-C4D3-439B-84E4-91500352F5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02B49-DAD3-4C6C-93E3-7BE8BAEEF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514600"/>
            <a:ext cx="7772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98BACB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98BACB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98BACB"/>
                </a:solidFill>
              </a:defRPr>
            </a:lvl1pPr>
          </a:lstStyle>
          <a:p>
            <a:pPr>
              <a:defRPr/>
            </a:pPr>
            <a:fld id="{3FA87500-BB9F-4884-ADFB-DC57957690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7" name="FormatShape" descr="SKIING" hidden="1"/>
          <p:cNvSpPr>
            <a:spLocks noChangeArrowheads="1"/>
          </p:cNvSpPr>
          <p:nvPr/>
        </p:nvSpPr>
        <p:spPr bwMode="auto">
          <a:xfrm>
            <a:off x="-1333500" y="1701800"/>
            <a:ext cx="1181100" cy="825500"/>
          </a:xfrm>
          <a:prstGeom prst="rect">
            <a:avLst/>
          </a:prstGeom>
          <a:noFill/>
          <a:ln w="101600" cmpd="thinThick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solidFill>
                <a:srgbClr val="98BACB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 thruBlk="1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98BAC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98BACB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98BACB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98BACB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98BACB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98BACB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98BACB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98BACB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98BAC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754063" y="2749550"/>
            <a:ext cx="7772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bg1"/>
                </a:solidFill>
                <a:latin typeface="Comic Sans MS" pitchFamily="66" charset="0"/>
              </a:rPr>
              <a:t>Solving Problems that</a:t>
            </a:r>
            <a:br>
              <a:rPr lang="en-US" sz="4800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sz="4800" dirty="0" smtClean="0">
                <a:solidFill>
                  <a:schemeClr val="bg1"/>
                </a:solidFill>
                <a:latin typeface="Comic Sans MS" pitchFamily="66" charset="0"/>
              </a:rPr>
              <a:t>involve decisions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2336800" y="1192213"/>
            <a:ext cx="4818063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The U.S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. Widget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company runs its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payroll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program at the end of </a:t>
            </a: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every two week period.</a:t>
            </a:r>
          </a:p>
          <a:p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If an employee gets paid by the hour, </a:t>
            </a: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that employee’s gross pay is equal to</a:t>
            </a:r>
          </a:p>
          <a:p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hoursWorked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*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hourlyWage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;</a:t>
            </a:r>
          </a:p>
          <a:p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However, if an employee gets paid a</a:t>
            </a: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salary, that employee’s gross pay is</a:t>
            </a: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calculated differently </a:t>
            </a:r>
          </a:p>
          <a:p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   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yearlySalary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/ 26.0;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1976438" y="2965450"/>
            <a:ext cx="508664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In a computer chess game, the computer</a:t>
            </a: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might calculate its move in a number of </a:t>
            </a: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different ways, depending upon where all</a:t>
            </a: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of the various pieces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on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 chessboard.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1353210" y="2595563"/>
            <a:ext cx="72426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omic Sans MS" pitchFamily="66" charset="0"/>
              </a:rPr>
              <a:t>How can you tell if a problem requires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omic Sans MS" pitchFamily="66" charset="0"/>
              </a:rPr>
              <a:t>a program that includes this kind of logic?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/>
          <p:cNvSpPr txBox="1">
            <a:spLocks noChangeArrowheads="1"/>
          </p:cNvSpPr>
          <p:nvPr/>
        </p:nvSpPr>
        <p:spPr bwMode="auto">
          <a:xfrm>
            <a:off x="1635125" y="2392363"/>
            <a:ext cx="63674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When the problem statement includes the word “</a:t>
            </a:r>
            <a:r>
              <a:rPr lang="en-US" sz="2000" b="1" dirty="0">
                <a:solidFill>
                  <a:srgbClr val="FFFF00"/>
                </a:solidFill>
                <a:latin typeface="Comic Sans MS" pitchFamily="66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”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852613" y="3154363"/>
            <a:ext cx="45926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Comic Sans MS" pitchFamily="66" charset="0"/>
              </a:rPr>
              <a:t>If</a:t>
            </a:r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this employee gets an hourly wage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52613" y="3546475"/>
            <a:ext cx="28400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Comic Sans MS" pitchFamily="66" charset="0"/>
              </a:rPr>
              <a:t>If</a:t>
            </a:r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the King is in check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841500" y="3938588"/>
            <a:ext cx="27701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Comic Sans MS" pitchFamily="66" charset="0"/>
              </a:rPr>
              <a:t>If</a:t>
            </a:r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today is a weekday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41500" y="4340225"/>
            <a:ext cx="6007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Comic Sans MS" pitchFamily="66" charset="0"/>
              </a:rPr>
              <a:t>If</a:t>
            </a:r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the balance in the account is less than $1,000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/>
          <p:cNvSpPr txBox="1">
            <a:spLocks noChangeArrowheads="1"/>
          </p:cNvSpPr>
          <p:nvPr/>
        </p:nvSpPr>
        <p:spPr bwMode="auto">
          <a:xfrm>
            <a:off x="971550" y="2185988"/>
            <a:ext cx="7489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Sometimes the problem statement will use the word “</a:t>
            </a:r>
            <a:r>
              <a:rPr lang="en-US" sz="2000" b="1" dirty="0">
                <a:solidFill>
                  <a:srgbClr val="FFFF00"/>
                </a:solidFill>
                <a:latin typeface="Comic Sans MS" pitchFamily="66" charset="0"/>
              </a:rPr>
              <a:t>when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”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852613" y="3154363"/>
            <a:ext cx="48593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Comic Sans MS" pitchFamily="66" charset="0"/>
              </a:rPr>
              <a:t>When </a:t>
            </a:r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an employee gets an hourly wage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52613" y="3546475"/>
            <a:ext cx="3262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Comic Sans MS" pitchFamily="66" charset="0"/>
              </a:rPr>
              <a:t>When</a:t>
            </a:r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the King is in check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841500" y="3938588"/>
            <a:ext cx="3514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Comic Sans MS" pitchFamily="66" charset="0"/>
              </a:rPr>
              <a:t>When </a:t>
            </a:r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the</a:t>
            </a:r>
            <a:r>
              <a:rPr lang="en-US" sz="2000" b="1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day is a weekday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41500" y="4340225"/>
            <a:ext cx="6429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Comic Sans MS" pitchFamily="66" charset="0"/>
              </a:rPr>
              <a:t>When</a:t>
            </a:r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the balance in the account is less than $1,000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4485" y="2667000"/>
            <a:ext cx="42514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If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the delivery truck      Then the delivery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leaves between	         time increases by</a:t>
            </a:r>
          </a:p>
          <a:p>
            <a:endParaRPr lang="en-US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midnight and 6:00am	0%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6:01am and 9:30am		30%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9:31am and 3:00am		10%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3:01pm and 7:00pm         	30%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7:01pm and 10:00pm	10%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10:01pm and midnight	0%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0514" y="1534885"/>
            <a:ext cx="1810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  <a:latin typeface="Comic Sans MS" pitchFamily="66" charset="0"/>
              </a:rPr>
              <a:t>GoodGuys</a:t>
            </a:r>
            <a:endParaRPr lang="en-US" sz="28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817914" y="3243943"/>
            <a:ext cx="4724400" cy="1088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563477" y="3049358"/>
            <a:ext cx="686758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These are all examples of </a:t>
            </a:r>
            <a:r>
              <a:rPr lang="en-US" sz="2000" b="1" dirty="0">
                <a:solidFill>
                  <a:schemeClr val="bg1"/>
                </a:solidFill>
                <a:latin typeface="Comic Sans MS" pitchFamily="66" charset="0"/>
              </a:rPr>
              <a:t>Conditional </a:t>
            </a:r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Statements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i.e. do something </a:t>
            </a:r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a condition is true.  In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programming </a:t>
            </a:r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we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often take a different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action based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on whether or </a:t>
            </a:r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not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 condition is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true.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 txBox="1">
            <a:spLocks noChangeArrowheads="1"/>
          </p:cNvSpPr>
          <p:nvPr/>
        </p:nvSpPr>
        <p:spPr bwMode="auto">
          <a:xfrm>
            <a:off x="2660650" y="1420813"/>
            <a:ext cx="4822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Conditional statements are shown in an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activity diagram by using a diamond.</a:t>
            </a: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1273175" y="3614738"/>
            <a:ext cx="2419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( balance &lt; LIMIT )</a:t>
            </a:r>
          </a:p>
        </p:txBody>
      </p:sp>
      <p:sp>
        <p:nvSpPr>
          <p:cNvPr id="14340" name="AutoShape 5"/>
          <p:cNvSpPr>
            <a:spLocks noChangeArrowheads="1"/>
          </p:cNvSpPr>
          <p:nvPr/>
        </p:nvSpPr>
        <p:spPr bwMode="auto">
          <a:xfrm>
            <a:off x="4386263" y="3081338"/>
            <a:ext cx="1676400" cy="1676400"/>
          </a:xfrm>
          <a:prstGeom prst="diamond">
            <a:avLst/>
          </a:prstGeom>
          <a:gradFill rotWithShape="1">
            <a:gsLst>
              <a:gs pos="0">
                <a:srgbClr val="DDDDDD"/>
              </a:gs>
              <a:gs pos="100000">
                <a:srgbClr val="000099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AutoShape 6"/>
          <p:cNvSpPr>
            <a:spLocks noChangeArrowheads="1"/>
          </p:cNvSpPr>
          <p:nvPr/>
        </p:nvSpPr>
        <p:spPr bwMode="auto">
          <a:xfrm>
            <a:off x="4310063" y="3081338"/>
            <a:ext cx="1676400" cy="1676400"/>
          </a:xfrm>
          <a:prstGeom prst="diamond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dirty="0" smtClean="0">
              <a:latin typeface="Tahoma" pitchFamily="34" charset="0"/>
            </a:endParaRPr>
          </a:p>
          <a:p>
            <a:pPr algn="ctr"/>
            <a:r>
              <a:rPr lang="en-US" dirty="0" smtClean="0">
                <a:latin typeface="Tahoma" pitchFamily="34" charset="0"/>
              </a:rPr>
              <a:t>balance </a:t>
            </a:r>
            <a:r>
              <a:rPr lang="en-US" dirty="0">
                <a:latin typeface="Tahoma" pitchFamily="34" charset="0"/>
              </a:rPr>
              <a:t>&lt;</a:t>
            </a:r>
          </a:p>
          <a:p>
            <a:pPr algn="ctr"/>
            <a:r>
              <a:rPr lang="en-US" dirty="0">
                <a:latin typeface="Tahoma" pitchFamily="34" charset="0"/>
              </a:rPr>
              <a:t>LIMIT</a:t>
            </a:r>
          </a:p>
          <a:p>
            <a:pPr algn="ctr"/>
            <a:r>
              <a:rPr lang="en-US" dirty="0">
                <a:latin typeface="Tahoma" pitchFamily="34" charset="0"/>
              </a:rPr>
              <a:t>?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"/>
          <p:cNvSpPr txBox="1">
            <a:spLocks noChangeArrowheads="1"/>
          </p:cNvSpPr>
          <p:nvPr/>
        </p:nvSpPr>
        <p:spPr bwMode="auto">
          <a:xfrm>
            <a:off x="1724025" y="1420813"/>
            <a:ext cx="6643688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Conditional statements are shown in an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activity diagram by using a diamond.</a:t>
            </a:r>
          </a:p>
          <a:p>
            <a:pPr algn="ctr"/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Arrows show the execution path that the program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takes when the statement is true and when it is false.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273175" y="3614738"/>
            <a:ext cx="264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if ( balance &lt; LIMIT )</a:t>
            </a:r>
          </a:p>
        </p:txBody>
      </p:sp>
      <p:sp>
        <p:nvSpPr>
          <p:cNvPr id="15364" name="AutoShape 5"/>
          <p:cNvSpPr>
            <a:spLocks noChangeArrowheads="1"/>
          </p:cNvSpPr>
          <p:nvPr/>
        </p:nvSpPr>
        <p:spPr bwMode="auto">
          <a:xfrm>
            <a:off x="4386263" y="3081338"/>
            <a:ext cx="1676400" cy="1676400"/>
          </a:xfrm>
          <a:prstGeom prst="diamond">
            <a:avLst/>
          </a:prstGeom>
          <a:gradFill rotWithShape="1">
            <a:gsLst>
              <a:gs pos="0">
                <a:srgbClr val="DDDDDD"/>
              </a:gs>
              <a:gs pos="100000">
                <a:srgbClr val="000099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AutoShape 6"/>
          <p:cNvSpPr>
            <a:spLocks noChangeArrowheads="1"/>
          </p:cNvSpPr>
          <p:nvPr/>
        </p:nvSpPr>
        <p:spPr bwMode="auto">
          <a:xfrm>
            <a:off x="4310063" y="3081338"/>
            <a:ext cx="1676400" cy="1676400"/>
          </a:xfrm>
          <a:prstGeom prst="diamond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dirty="0" smtClean="0">
              <a:latin typeface="Tahoma" pitchFamily="34" charset="0"/>
            </a:endParaRPr>
          </a:p>
          <a:p>
            <a:pPr algn="ctr"/>
            <a:r>
              <a:rPr lang="en-US" dirty="0" smtClean="0">
                <a:latin typeface="Tahoma" pitchFamily="34" charset="0"/>
              </a:rPr>
              <a:t>balance </a:t>
            </a:r>
            <a:r>
              <a:rPr lang="en-US" dirty="0">
                <a:latin typeface="Tahoma" pitchFamily="34" charset="0"/>
              </a:rPr>
              <a:t>&lt;</a:t>
            </a:r>
          </a:p>
          <a:p>
            <a:pPr algn="ctr"/>
            <a:r>
              <a:rPr lang="en-US" dirty="0">
                <a:latin typeface="Tahoma" pitchFamily="34" charset="0"/>
              </a:rPr>
              <a:t>LIMIT</a:t>
            </a:r>
          </a:p>
          <a:p>
            <a:pPr algn="ctr"/>
            <a:r>
              <a:rPr lang="en-US" dirty="0">
                <a:latin typeface="Tahoma" pitchFamily="34" charset="0"/>
              </a:rPr>
              <a:t>?</a:t>
            </a:r>
          </a:p>
        </p:txBody>
      </p:sp>
      <p:cxnSp>
        <p:nvCxnSpPr>
          <p:cNvPr id="7" name="Straight Arrow Connector 6"/>
          <p:cNvCxnSpPr>
            <a:stCxn id="15365" idx="3"/>
          </p:cNvCxnSpPr>
          <p:nvPr/>
        </p:nvCxnSpPr>
        <p:spPr>
          <a:xfrm>
            <a:off x="5986463" y="3919538"/>
            <a:ext cx="1198562" cy="1587"/>
          </a:xfrm>
          <a:prstGeom prst="straightConnector1">
            <a:avLst/>
          </a:prstGeom>
          <a:ln w="254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7"/>
          <p:cNvSpPr txBox="1">
            <a:spLocks noChangeArrowheads="1"/>
          </p:cNvSpPr>
          <p:nvPr/>
        </p:nvSpPr>
        <p:spPr bwMode="auto">
          <a:xfrm>
            <a:off x="6205538" y="3548063"/>
            <a:ext cx="5984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mic Sans MS" pitchFamily="66" charset="0"/>
              </a:rPr>
              <a:t>true</a:t>
            </a:r>
          </a:p>
        </p:txBody>
      </p:sp>
      <p:cxnSp>
        <p:nvCxnSpPr>
          <p:cNvPr id="10" name="Straight Arrow Connector 9"/>
          <p:cNvCxnSpPr>
            <a:stCxn id="15365" idx="2"/>
          </p:cNvCxnSpPr>
          <p:nvPr/>
        </p:nvCxnSpPr>
        <p:spPr>
          <a:xfrm rot="5400000">
            <a:off x="4626769" y="5279232"/>
            <a:ext cx="1044575" cy="1587"/>
          </a:xfrm>
          <a:prstGeom prst="straightConnector1">
            <a:avLst/>
          </a:prstGeom>
          <a:ln w="254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9" name="TextBox 10"/>
          <p:cNvSpPr txBox="1">
            <a:spLocks noChangeArrowheads="1"/>
          </p:cNvSpPr>
          <p:nvPr/>
        </p:nvSpPr>
        <p:spPr bwMode="auto">
          <a:xfrm>
            <a:off x="5224463" y="5051425"/>
            <a:ext cx="6735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mic Sans MS" pitchFamily="66" charset="0"/>
              </a:rPr>
              <a:t>false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3"/>
          <p:cNvSpPr txBox="1">
            <a:spLocks noChangeArrowheads="1"/>
          </p:cNvSpPr>
          <p:nvPr/>
        </p:nvSpPr>
        <p:spPr bwMode="auto">
          <a:xfrm>
            <a:off x="1724025" y="1420813"/>
            <a:ext cx="6643688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Conditional statements are shown in an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activity diagram by using a diamond.</a:t>
            </a:r>
          </a:p>
          <a:p>
            <a:pPr algn="ctr"/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Arrows show the execution path that the program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takes when the statement is true and when it is false.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273175" y="3614738"/>
            <a:ext cx="264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C000"/>
                </a:solidFill>
                <a:latin typeface="Tahoma" pitchFamily="34" charset="0"/>
              </a:rPr>
              <a:t>if </a:t>
            </a:r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( balance &lt; LIMIT )</a:t>
            </a:r>
          </a:p>
        </p:txBody>
      </p:sp>
      <p:sp>
        <p:nvSpPr>
          <p:cNvPr id="16388" name="AutoShape 5"/>
          <p:cNvSpPr>
            <a:spLocks noChangeArrowheads="1"/>
          </p:cNvSpPr>
          <p:nvPr/>
        </p:nvSpPr>
        <p:spPr bwMode="auto">
          <a:xfrm>
            <a:off x="4386263" y="3081338"/>
            <a:ext cx="1676400" cy="1676400"/>
          </a:xfrm>
          <a:prstGeom prst="diamond">
            <a:avLst/>
          </a:prstGeom>
          <a:gradFill rotWithShape="1">
            <a:gsLst>
              <a:gs pos="0">
                <a:srgbClr val="DDDDDD"/>
              </a:gs>
              <a:gs pos="100000">
                <a:srgbClr val="000099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AutoShape 6"/>
          <p:cNvSpPr>
            <a:spLocks noChangeArrowheads="1"/>
          </p:cNvSpPr>
          <p:nvPr/>
        </p:nvSpPr>
        <p:spPr bwMode="auto">
          <a:xfrm>
            <a:off x="4310063" y="3081338"/>
            <a:ext cx="1676400" cy="1676400"/>
          </a:xfrm>
          <a:prstGeom prst="diamond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dirty="0" smtClean="0">
              <a:latin typeface="Tahoma" pitchFamily="34" charset="0"/>
            </a:endParaRPr>
          </a:p>
          <a:p>
            <a:pPr algn="ctr"/>
            <a:r>
              <a:rPr lang="en-US" dirty="0" smtClean="0">
                <a:latin typeface="Tahoma" pitchFamily="34" charset="0"/>
              </a:rPr>
              <a:t>balance </a:t>
            </a:r>
            <a:r>
              <a:rPr lang="en-US" dirty="0">
                <a:latin typeface="Tahoma" pitchFamily="34" charset="0"/>
              </a:rPr>
              <a:t>&lt;</a:t>
            </a:r>
          </a:p>
          <a:p>
            <a:pPr algn="ctr"/>
            <a:r>
              <a:rPr lang="en-US" dirty="0">
                <a:latin typeface="Tahoma" pitchFamily="34" charset="0"/>
              </a:rPr>
              <a:t>LIMIT</a:t>
            </a:r>
          </a:p>
          <a:p>
            <a:pPr algn="ctr"/>
            <a:r>
              <a:rPr lang="en-US" dirty="0">
                <a:latin typeface="Tahoma" pitchFamily="34" charset="0"/>
              </a:rPr>
              <a:t>?</a:t>
            </a:r>
          </a:p>
        </p:txBody>
      </p:sp>
      <p:cxnSp>
        <p:nvCxnSpPr>
          <p:cNvPr id="7" name="Straight Arrow Connector 6"/>
          <p:cNvCxnSpPr>
            <a:stCxn id="16389" idx="3"/>
          </p:cNvCxnSpPr>
          <p:nvPr/>
        </p:nvCxnSpPr>
        <p:spPr>
          <a:xfrm>
            <a:off x="5986463" y="3919538"/>
            <a:ext cx="1198562" cy="1587"/>
          </a:xfrm>
          <a:prstGeom prst="straightConnector1">
            <a:avLst/>
          </a:prstGeom>
          <a:ln w="254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1" name="TextBox 7"/>
          <p:cNvSpPr txBox="1">
            <a:spLocks noChangeArrowheads="1"/>
          </p:cNvSpPr>
          <p:nvPr/>
        </p:nvSpPr>
        <p:spPr bwMode="auto">
          <a:xfrm>
            <a:off x="6205538" y="3548063"/>
            <a:ext cx="5984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true</a:t>
            </a:r>
          </a:p>
        </p:txBody>
      </p:sp>
      <p:cxnSp>
        <p:nvCxnSpPr>
          <p:cNvPr id="10" name="Straight Arrow Connector 9"/>
          <p:cNvCxnSpPr>
            <a:stCxn id="16389" idx="2"/>
          </p:cNvCxnSpPr>
          <p:nvPr/>
        </p:nvCxnSpPr>
        <p:spPr>
          <a:xfrm rot="5400000">
            <a:off x="4626769" y="5279232"/>
            <a:ext cx="1044575" cy="1587"/>
          </a:xfrm>
          <a:prstGeom prst="straightConnector1">
            <a:avLst/>
          </a:prstGeom>
          <a:ln w="254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3" name="TextBox 10"/>
          <p:cNvSpPr txBox="1">
            <a:spLocks noChangeArrowheads="1"/>
          </p:cNvSpPr>
          <p:nvPr/>
        </p:nvSpPr>
        <p:spPr bwMode="auto">
          <a:xfrm>
            <a:off x="5224463" y="5051425"/>
            <a:ext cx="6635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false</a:t>
            </a:r>
          </a:p>
        </p:txBody>
      </p:sp>
      <p:sp>
        <p:nvSpPr>
          <p:cNvPr id="16394" name="TextBox 11"/>
          <p:cNvSpPr txBox="1">
            <a:spLocks noChangeArrowheads="1"/>
          </p:cNvSpPr>
          <p:nvPr/>
        </p:nvSpPr>
        <p:spPr bwMode="auto">
          <a:xfrm>
            <a:off x="1012825" y="4648200"/>
            <a:ext cx="25273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C000"/>
                </a:solidFill>
                <a:latin typeface="Comic Sans MS" pitchFamily="66" charset="0"/>
              </a:rPr>
              <a:t>The “if” statement </a:t>
            </a:r>
          </a:p>
          <a:p>
            <a:r>
              <a:rPr lang="en-US" sz="2000">
                <a:solidFill>
                  <a:srgbClr val="FFC000"/>
                </a:solidFill>
                <a:latin typeface="Comic Sans MS" pitchFamily="66" charset="0"/>
              </a:rPr>
              <a:t>tests the condition.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615950" y="1527175"/>
            <a:ext cx="77724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Topics</a:t>
            </a:r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2333625" y="3257550"/>
            <a:ext cx="356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Comic Sans MS" pitchFamily="66" charset="0"/>
              </a:rPr>
              <a:t>Normal execution order</a:t>
            </a:r>
          </a:p>
        </p:txBody>
      </p:sp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2333625" y="3695700"/>
            <a:ext cx="3443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Comic Sans MS" pitchFamily="66" charset="0"/>
              </a:rPr>
              <a:t>Conditional statements</a:t>
            </a:r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2333625" y="4133850"/>
            <a:ext cx="627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Comic Sans MS" pitchFamily="66" charset="0"/>
              </a:rPr>
              <a:t>Relational operators &amp; Boolean expressions</a:t>
            </a:r>
          </a:p>
        </p:txBody>
      </p:sp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2333625" y="4600575"/>
            <a:ext cx="209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Comic Sans MS" pitchFamily="66" charset="0"/>
              </a:rPr>
              <a:t>Enumerations</a:t>
            </a:r>
          </a:p>
        </p:txBody>
      </p:sp>
      <p:pic>
        <p:nvPicPr>
          <p:cNvPr id="4103" name="Picture 10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4700" y="468788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11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4700" y="424973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13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4700" y="3802063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4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4700" y="337343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2"/>
          <p:cNvSpPr>
            <a:spLocks noChangeArrowheads="1"/>
          </p:cNvSpPr>
          <p:nvPr/>
        </p:nvSpPr>
        <p:spPr bwMode="auto">
          <a:xfrm>
            <a:off x="6934200" y="3276600"/>
            <a:ext cx="1862138" cy="106680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000099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The </a:t>
            </a:r>
            <a:r>
              <a:rPr lang="en-US" i="1" smtClean="0">
                <a:solidFill>
                  <a:schemeClr val="bg1"/>
                </a:solidFill>
                <a:latin typeface="Comic Sans MS" pitchFamily="66" charset="0"/>
              </a:rPr>
              <a:t>if</a:t>
            </a:r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 Statement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2257425" y="1736725"/>
            <a:ext cx="52228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The </a:t>
            </a:r>
            <a:r>
              <a:rPr lang="en-US" sz="2000" b="1">
                <a:solidFill>
                  <a:schemeClr val="bg1"/>
                </a:solidFill>
                <a:latin typeface="Comic Sans MS" pitchFamily="66" charset="0"/>
              </a:rPr>
              <a:t>if</a:t>
            </a:r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statement allows us to execute a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statement only when the condition is true.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720725" y="38766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if ( balance &lt; LIMIT )</a:t>
            </a:r>
          </a:p>
          <a:p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     balance = balance – CHARGE;</a:t>
            </a:r>
          </a:p>
        </p:txBody>
      </p:sp>
      <p:sp>
        <p:nvSpPr>
          <p:cNvPr id="17414" name="AutoShape 5"/>
          <p:cNvSpPr>
            <a:spLocks noChangeArrowheads="1"/>
          </p:cNvSpPr>
          <p:nvPr/>
        </p:nvSpPr>
        <p:spPr bwMode="auto">
          <a:xfrm>
            <a:off x="4495800" y="2971800"/>
            <a:ext cx="1676400" cy="1676400"/>
          </a:xfrm>
          <a:prstGeom prst="diamond">
            <a:avLst/>
          </a:prstGeom>
          <a:gradFill rotWithShape="1">
            <a:gsLst>
              <a:gs pos="0">
                <a:srgbClr val="DDDDDD"/>
              </a:gs>
              <a:gs pos="100000">
                <a:srgbClr val="000099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AutoShape 6"/>
          <p:cNvSpPr>
            <a:spLocks noChangeArrowheads="1"/>
          </p:cNvSpPr>
          <p:nvPr/>
        </p:nvSpPr>
        <p:spPr bwMode="auto">
          <a:xfrm>
            <a:off x="4419600" y="2971800"/>
            <a:ext cx="1676400" cy="1676400"/>
          </a:xfrm>
          <a:prstGeom prst="diamond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dirty="0" smtClean="0">
              <a:latin typeface="Tahoma" pitchFamily="34" charset="0"/>
            </a:endParaRPr>
          </a:p>
          <a:p>
            <a:pPr algn="ctr"/>
            <a:r>
              <a:rPr lang="en-US" dirty="0" smtClean="0">
                <a:latin typeface="Tahoma" pitchFamily="34" charset="0"/>
              </a:rPr>
              <a:t>balance </a:t>
            </a:r>
            <a:r>
              <a:rPr lang="en-US" dirty="0">
                <a:latin typeface="Tahoma" pitchFamily="34" charset="0"/>
              </a:rPr>
              <a:t>&lt;</a:t>
            </a:r>
          </a:p>
          <a:p>
            <a:pPr algn="ctr"/>
            <a:r>
              <a:rPr lang="en-US" dirty="0">
                <a:latin typeface="Tahoma" pitchFamily="34" charset="0"/>
              </a:rPr>
              <a:t>LIMIT</a:t>
            </a:r>
          </a:p>
          <a:p>
            <a:pPr algn="ctr"/>
            <a:r>
              <a:rPr lang="en-US" dirty="0">
                <a:latin typeface="Tahoma" pitchFamily="34" charset="0"/>
              </a:rPr>
              <a:t>?</a:t>
            </a: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6172200" y="3733800"/>
            <a:ext cx="685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6248400" y="3505200"/>
            <a:ext cx="4603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Tahoma" pitchFamily="34" charset="0"/>
              </a:rPr>
              <a:t>true</a:t>
            </a:r>
          </a:p>
        </p:txBody>
      </p:sp>
      <p:sp>
        <p:nvSpPr>
          <p:cNvPr id="17418" name="Rectangle 11"/>
          <p:cNvSpPr>
            <a:spLocks noChangeArrowheads="1"/>
          </p:cNvSpPr>
          <p:nvPr/>
        </p:nvSpPr>
        <p:spPr bwMode="auto">
          <a:xfrm>
            <a:off x="6858000" y="3200400"/>
            <a:ext cx="1882775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ahoma" pitchFamily="34" charset="0"/>
              </a:rPr>
              <a:t>balance = </a:t>
            </a:r>
          </a:p>
          <a:p>
            <a:pPr algn="ctr"/>
            <a:r>
              <a:rPr lang="en-US">
                <a:latin typeface="Tahoma" pitchFamily="34" charset="0"/>
              </a:rPr>
              <a:t>balance – CHARGE;</a:t>
            </a:r>
          </a:p>
        </p:txBody>
      </p:sp>
      <p:sp>
        <p:nvSpPr>
          <p:cNvPr id="17419" name="Line 14"/>
          <p:cNvSpPr>
            <a:spLocks noChangeShapeType="1"/>
          </p:cNvSpPr>
          <p:nvPr/>
        </p:nvSpPr>
        <p:spPr bwMode="auto">
          <a:xfrm>
            <a:off x="5334000" y="4572000"/>
            <a:ext cx="0" cy="1371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0" name="Text Box 15"/>
          <p:cNvSpPr txBox="1">
            <a:spLocks noChangeArrowheads="1"/>
          </p:cNvSpPr>
          <p:nvPr/>
        </p:nvSpPr>
        <p:spPr bwMode="auto">
          <a:xfrm>
            <a:off x="4822825" y="4800600"/>
            <a:ext cx="4984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Tahoma" pitchFamily="34" charset="0"/>
              </a:rPr>
              <a:t>false</a:t>
            </a:r>
          </a:p>
        </p:txBody>
      </p:sp>
      <p:sp>
        <p:nvSpPr>
          <p:cNvPr id="17421" name="Line 16"/>
          <p:cNvSpPr>
            <a:spLocks noChangeShapeType="1"/>
          </p:cNvSpPr>
          <p:nvPr/>
        </p:nvSpPr>
        <p:spPr bwMode="auto">
          <a:xfrm>
            <a:off x="7696200" y="4267200"/>
            <a:ext cx="0" cy="914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2" name="Line 17"/>
          <p:cNvSpPr>
            <a:spLocks noChangeShapeType="1"/>
          </p:cNvSpPr>
          <p:nvPr/>
        </p:nvSpPr>
        <p:spPr bwMode="auto">
          <a:xfrm flipH="1">
            <a:off x="5334000" y="5181600"/>
            <a:ext cx="2362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3" name="Text Box 18"/>
          <p:cNvSpPr txBox="1">
            <a:spLocks noChangeArrowheads="1"/>
          </p:cNvSpPr>
          <p:nvPr/>
        </p:nvSpPr>
        <p:spPr bwMode="auto">
          <a:xfrm>
            <a:off x="304800" y="5260975"/>
            <a:ext cx="383540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note how we have indented</a:t>
            </a:r>
          </a:p>
          <a:p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the statement to be executed</a:t>
            </a:r>
          </a:p>
          <a:p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when the condition is true. Although</a:t>
            </a:r>
          </a:p>
          <a:p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the compiler doesn’t care about indentation,</a:t>
            </a:r>
          </a:p>
          <a:p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it makes it easier to read the code.</a:t>
            </a:r>
          </a:p>
        </p:txBody>
      </p:sp>
      <p:sp>
        <p:nvSpPr>
          <p:cNvPr id="17424" name="Line 19"/>
          <p:cNvSpPr>
            <a:spLocks noChangeShapeType="1"/>
          </p:cNvSpPr>
          <p:nvPr/>
        </p:nvSpPr>
        <p:spPr bwMode="auto">
          <a:xfrm flipV="1">
            <a:off x="1219200" y="4495800"/>
            <a:ext cx="457200" cy="685800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2"/>
          <p:cNvSpPr>
            <a:spLocks noChangeArrowheads="1"/>
          </p:cNvSpPr>
          <p:nvPr/>
        </p:nvSpPr>
        <p:spPr bwMode="auto">
          <a:xfrm>
            <a:off x="6934200" y="3276600"/>
            <a:ext cx="1862138" cy="106680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000099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The </a:t>
            </a:r>
            <a:r>
              <a:rPr lang="en-US" i="1" smtClean="0">
                <a:solidFill>
                  <a:schemeClr val="bg1"/>
                </a:solidFill>
                <a:latin typeface="Comic Sans MS" pitchFamily="66" charset="0"/>
              </a:rPr>
              <a:t>if</a:t>
            </a:r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 Statement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2257425" y="1736725"/>
            <a:ext cx="52228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The </a:t>
            </a:r>
            <a:r>
              <a:rPr lang="en-US" sz="2000" b="1">
                <a:solidFill>
                  <a:schemeClr val="bg1"/>
                </a:solidFill>
                <a:latin typeface="Comic Sans MS" pitchFamily="66" charset="0"/>
              </a:rPr>
              <a:t>if</a:t>
            </a:r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statement allows us to execute a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statement only when the condition is true.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720725" y="3876675"/>
            <a:ext cx="400943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if ( balance &lt; LIMIT </a:t>
            </a:r>
            <a:r>
              <a:rPr lang="en-US" sz="2000" dirty="0" smtClean="0">
                <a:solidFill>
                  <a:schemeClr val="bg1"/>
                </a:solidFill>
                <a:latin typeface="Tahoma" pitchFamily="34" charset="0"/>
              </a:rPr>
              <a:t>)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Tahoma" pitchFamily="34" charset="0"/>
              </a:rPr>
              <a:t>{</a:t>
            </a:r>
            <a:endParaRPr lang="en-US" sz="2000" dirty="0">
              <a:solidFill>
                <a:schemeClr val="bg1"/>
              </a:solidFill>
              <a:latin typeface="Tahoma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     balance = balance – CHARGE</a:t>
            </a:r>
            <a:r>
              <a:rPr lang="en-US" sz="2000" dirty="0" smtClean="0">
                <a:solidFill>
                  <a:schemeClr val="bg1"/>
                </a:solidFill>
                <a:latin typeface="Tahoma" pitchFamily="34" charset="0"/>
              </a:rPr>
              <a:t>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Tahoma" pitchFamily="34" charset="0"/>
              </a:rPr>
              <a:t>}</a:t>
            </a:r>
            <a:endParaRPr lang="en-US" sz="2000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7414" name="AutoShape 5"/>
          <p:cNvSpPr>
            <a:spLocks noChangeArrowheads="1"/>
          </p:cNvSpPr>
          <p:nvPr/>
        </p:nvSpPr>
        <p:spPr bwMode="auto">
          <a:xfrm>
            <a:off x="4495800" y="2971800"/>
            <a:ext cx="1676400" cy="1676400"/>
          </a:xfrm>
          <a:prstGeom prst="diamond">
            <a:avLst/>
          </a:prstGeom>
          <a:gradFill rotWithShape="1">
            <a:gsLst>
              <a:gs pos="0">
                <a:srgbClr val="DDDDDD"/>
              </a:gs>
              <a:gs pos="100000">
                <a:srgbClr val="000099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AutoShape 6"/>
          <p:cNvSpPr>
            <a:spLocks noChangeArrowheads="1"/>
          </p:cNvSpPr>
          <p:nvPr/>
        </p:nvSpPr>
        <p:spPr bwMode="auto">
          <a:xfrm>
            <a:off x="4419600" y="2971800"/>
            <a:ext cx="1676400" cy="1676400"/>
          </a:xfrm>
          <a:prstGeom prst="diamond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dirty="0" smtClean="0">
              <a:latin typeface="Tahoma" pitchFamily="34" charset="0"/>
            </a:endParaRPr>
          </a:p>
          <a:p>
            <a:pPr algn="ctr"/>
            <a:r>
              <a:rPr lang="en-US" dirty="0" smtClean="0">
                <a:latin typeface="Tahoma" pitchFamily="34" charset="0"/>
              </a:rPr>
              <a:t>balance </a:t>
            </a:r>
            <a:r>
              <a:rPr lang="en-US" dirty="0">
                <a:latin typeface="Tahoma" pitchFamily="34" charset="0"/>
              </a:rPr>
              <a:t>&lt;</a:t>
            </a:r>
          </a:p>
          <a:p>
            <a:pPr algn="ctr"/>
            <a:r>
              <a:rPr lang="en-US" dirty="0">
                <a:latin typeface="Tahoma" pitchFamily="34" charset="0"/>
              </a:rPr>
              <a:t>LIMIT</a:t>
            </a:r>
          </a:p>
          <a:p>
            <a:pPr algn="ctr"/>
            <a:r>
              <a:rPr lang="en-US" dirty="0">
                <a:latin typeface="Tahoma" pitchFamily="34" charset="0"/>
              </a:rPr>
              <a:t>?</a:t>
            </a: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6172200" y="3733800"/>
            <a:ext cx="685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6248400" y="3505200"/>
            <a:ext cx="4603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Tahoma" pitchFamily="34" charset="0"/>
              </a:rPr>
              <a:t>true</a:t>
            </a:r>
          </a:p>
        </p:txBody>
      </p:sp>
      <p:sp>
        <p:nvSpPr>
          <p:cNvPr id="17418" name="Rectangle 11"/>
          <p:cNvSpPr>
            <a:spLocks noChangeArrowheads="1"/>
          </p:cNvSpPr>
          <p:nvPr/>
        </p:nvSpPr>
        <p:spPr bwMode="auto">
          <a:xfrm>
            <a:off x="6858000" y="3200400"/>
            <a:ext cx="1882775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ahoma" pitchFamily="34" charset="0"/>
              </a:rPr>
              <a:t>balance = </a:t>
            </a:r>
          </a:p>
          <a:p>
            <a:pPr algn="ctr"/>
            <a:r>
              <a:rPr lang="en-US">
                <a:latin typeface="Tahoma" pitchFamily="34" charset="0"/>
              </a:rPr>
              <a:t>balance – CHARGE;</a:t>
            </a:r>
          </a:p>
        </p:txBody>
      </p:sp>
      <p:sp>
        <p:nvSpPr>
          <p:cNvPr id="17419" name="Line 14"/>
          <p:cNvSpPr>
            <a:spLocks noChangeShapeType="1"/>
          </p:cNvSpPr>
          <p:nvPr/>
        </p:nvSpPr>
        <p:spPr bwMode="auto">
          <a:xfrm>
            <a:off x="5334000" y="4572000"/>
            <a:ext cx="0" cy="1371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0" name="Text Box 15"/>
          <p:cNvSpPr txBox="1">
            <a:spLocks noChangeArrowheads="1"/>
          </p:cNvSpPr>
          <p:nvPr/>
        </p:nvSpPr>
        <p:spPr bwMode="auto">
          <a:xfrm>
            <a:off x="4822825" y="4800600"/>
            <a:ext cx="4984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Tahoma" pitchFamily="34" charset="0"/>
              </a:rPr>
              <a:t>false</a:t>
            </a:r>
          </a:p>
        </p:txBody>
      </p:sp>
      <p:sp>
        <p:nvSpPr>
          <p:cNvPr id="17421" name="Line 16"/>
          <p:cNvSpPr>
            <a:spLocks noChangeShapeType="1"/>
          </p:cNvSpPr>
          <p:nvPr/>
        </p:nvSpPr>
        <p:spPr bwMode="auto">
          <a:xfrm>
            <a:off x="7696200" y="4267200"/>
            <a:ext cx="0" cy="914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2" name="Line 17"/>
          <p:cNvSpPr>
            <a:spLocks noChangeShapeType="1"/>
          </p:cNvSpPr>
          <p:nvPr/>
        </p:nvSpPr>
        <p:spPr bwMode="auto">
          <a:xfrm flipH="1">
            <a:off x="5334000" y="5181600"/>
            <a:ext cx="2362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3" name="Text Box 18"/>
          <p:cNvSpPr txBox="1">
            <a:spLocks noChangeArrowheads="1"/>
          </p:cNvSpPr>
          <p:nvPr/>
        </p:nvSpPr>
        <p:spPr bwMode="auto">
          <a:xfrm>
            <a:off x="653143" y="5250089"/>
            <a:ext cx="41296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CCECFF"/>
                </a:solidFill>
                <a:latin typeface="Comic Sans MS" pitchFamily="66" charset="0"/>
              </a:rPr>
              <a:t>Use curly braces to clearly define what actions</a:t>
            </a:r>
          </a:p>
          <a:p>
            <a:r>
              <a:rPr lang="en-US" sz="1400" dirty="0" smtClean="0">
                <a:solidFill>
                  <a:srgbClr val="CCECFF"/>
                </a:solidFill>
                <a:latin typeface="Comic Sans MS" pitchFamily="66" charset="0"/>
              </a:rPr>
              <a:t>Are taken when the condition is true</a:t>
            </a:r>
            <a:endParaRPr lang="en-US" sz="1400" dirty="0">
              <a:solidFill>
                <a:srgbClr val="CCEC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2"/>
          <p:cNvSpPr txBox="1">
            <a:spLocks noChangeArrowheads="1"/>
          </p:cNvSpPr>
          <p:nvPr/>
        </p:nvSpPr>
        <p:spPr bwMode="auto">
          <a:xfrm>
            <a:off x="3298825" y="1938338"/>
            <a:ext cx="2500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Problem Statement</a:t>
            </a: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979488" y="2994025"/>
            <a:ext cx="7513637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Write a program that prompts the user to enter in his or her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age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.    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the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person is under 21, print a message that says</a:t>
            </a:r>
          </a:p>
          <a:p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“Youth is a wonderful thing … enjoy it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.”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66863" y="3298825"/>
            <a:ext cx="454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If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08288" y="293688"/>
            <a:ext cx="2144712" cy="947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3014663" y="369888"/>
            <a:ext cx="176371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mic Sans MS" pitchFamily="66" charset="0"/>
              </a:rPr>
              <a:t>Prompt user to</a:t>
            </a:r>
          </a:p>
          <a:p>
            <a:pPr algn="ctr"/>
            <a:r>
              <a:rPr lang="en-US">
                <a:latin typeface="Comic Sans MS" pitchFamily="66" charset="0"/>
              </a:rPr>
              <a:t>Enter in their age</a:t>
            </a:r>
          </a:p>
        </p:txBody>
      </p:sp>
      <p:sp>
        <p:nvSpPr>
          <p:cNvPr id="6" name="Rectangle 5"/>
          <p:cNvSpPr/>
          <p:nvPr/>
        </p:nvSpPr>
        <p:spPr>
          <a:xfrm rot="2734618">
            <a:off x="3211513" y="3581400"/>
            <a:ext cx="1273175" cy="1273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61" name="TextBox 6"/>
          <p:cNvSpPr txBox="1">
            <a:spLocks noChangeArrowheads="1"/>
          </p:cNvSpPr>
          <p:nvPr/>
        </p:nvSpPr>
        <p:spPr bwMode="auto">
          <a:xfrm>
            <a:off x="3395769" y="3787775"/>
            <a:ext cx="9300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dirty="0" smtClean="0">
              <a:latin typeface="Comic Sans MS" pitchFamily="66" charset="0"/>
            </a:endParaRPr>
          </a:p>
          <a:p>
            <a:pPr algn="ctr"/>
            <a:r>
              <a:rPr lang="en-US" dirty="0" smtClean="0">
                <a:latin typeface="Comic Sans MS" pitchFamily="66" charset="0"/>
              </a:rPr>
              <a:t>age </a:t>
            </a:r>
            <a:r>
              <a:rPr lang="en-US" dirty="0">
                <a:latin typeface="Comic Sans MS" pitchFamily="66" charset="0"/>
              </a:rPr>
              <a:t>&lt; 21</a:t>
            </a:r>
          </a:p>
          <a:p>
            <a:pPr algn="ctr"/>
            <a:r>
              <a:rPr lang="en-US" dirty="0">
                <a:latin typeface="Comic Sans MS" pitchFamily="66" charset="0"/>
              </a:rPr>
              <a:t>?</a:t>
            </a:r>
          </a:p>
        </p:txBody>
      </p:sp>
      <p:cxnSp>
        <p:nvCxnSpPr>
          <p:cNvPr id="9" name="Straight Arrow Connector 8"/>
          <p:cNvCxnSpPr>
            <a:stCxn id="3" idx="2"/>
          </p:cNvCxnSpPr>
          <p:nvPr/>
        </p:nvCxnSpPr>
        <p:spPr>
          <a:xfrm rot="5400000">
            <a:off x="3590131" y="1526382"/>
            <a:ext cx="576263" cy="6350"/>
          </a:xfrm>
          <a:prstGeom prst="straightConnector1">
            <a:avLst/>
          </a:prstGeom>
          <a:ln w="254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11775" y="3700463"/>
            <a:ext cx="2144713" cy="13509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464" name="TextBox 12"/>
          <p:cNvSpPr txBox="1">
            <a:spLocks noChangeArrowheads="1"/>
          </p:cNvSpPr>
          <p:nvPr/>
        </p:nvSpPr>
        <p:spPr bwMode="auto">
          <a:xfrm>
            <a:off x="5367338" y="4114800"/>
            <a:ext cx="20018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mic Sans MS" pitchFamily="66" charset="0"/>
              </a:rPr>
              <a:t>Print</a:t>
            </a:r>
          </a:p>
          <a:p>
            <a:pPr algn="ctr"/>
            <a:r>
              <a:rPr lang="en-US">
                <a:latin typeface="Comic Sans MS" pitchFamily="66" charset="0"/>
              </a:rPr>
              <a:t>“Youth is a …”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735513" y="4224338"/>
            <a:ext cx="587375" cy="9525"/>
          </a:xfrm>
          <a:prstGeom prst="straightConnector1">
            <a:avLst/>
          </a:prstGeom>
          <a:ln w="254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6" name="TextBox 15"/>
          <p:cNvSpPr txBox="1">
            <a:spLocks noChangeArrowheads="1"/>
          </p:cNvSpPr>
          <p:nvPr/>
        </p:nvSpPr>
        <p:spPr bwMode="auto">
          <a:xfrm>
            <a:off x="4637088" y="3756025"/>
            <a:ext cx="6000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true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3559175" y="3036888"/>
            <a:ext cx="587375" cy="0"/>
          </a:xfrm>
          <a:prstGeom prst="straightConnector1">
            <a:avLst/>
          </a:prstGeom>
          <a:ln w="254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8" name="TextBox 25"/>
          <p:cNvSpPr txBox="1">
            <a:spLocks noChangeArrowheads="1"/>
          </p:cNvSpPr>
          <p:nvPr/>
        </p:nvSpPr>
        <p:spPr bwMode="auto">
          <a:xfrm>
            <a:off x="3081338" y="5192713"/>
            <a:ext cx="6619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false</a:t>
            </a:r>
          </a:p>
        </p:txBody>
      </p:sp>
      <p:cxnSp>
        <p:nvCxnSpPr>
          <p:cNvPr id="28" name="Elbow Connector 27"/>
          <p:cNvCxnSpPr>
            <a:stCxn id="12" idx="2"/>
          </p:cNvCxnSpPr>
          <p:nvPr/>
        </p:nvCxnSpPr>
        <p:spPr>
          <a:xfrm rot="5400000">
            <a:off x="4787900" y="4106863"/>
            <a:ext cx="652463" cy="2541587"/>
          </a:xfrm>
          <a:prstGeom prst="bentConnector2">
            <a:avLst/>
          </a:prstGeom>
          <a:ln w="254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862263" y="1806575"/>
            <a:ext cx="2144712" cy="947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471" name="TextBox 32"/>
          <p:cNvSpPr txBox="1">
            <a:spLocks noChangeArrowheads="1"/>
          </p:cNvSpPr>
          <p:nvPr/>
        </p:nvSpPr>
        <p:spPr bwMode="auto">
          <a:xfrm>
            <a:off x="3070225" y="1882775"/>
            <a:ext cx="1763713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mic Sans MS" pitchFamily="66" charset="0"/>
              </a:rPr>
              <a:t>Store input</a:t>
            </a:r>
          </a:p>
          <a:p>
            <a:pPr algn="ctr"/>
            <a:r>
              <a:rPr lang="en-US">
                <a:latin typeface="Comic Sans MS" pitchFamily="66" charset="0"/>
              </a:rPr>
              <a:t>in the variable</a:t>
            </a:r>
          </a:p>
          <a:p>
            <a:pPr algn="ctr"/>
            <a:r>
              <a:rPr lang="en-US">
                <a:latin typeface="Comic Sans MS" pitchFamily="66" charset="0"/>
              </a:rPr>
              <a:t>age</a:t>
            </a:r>
          </a:p>
        </p:txBody>
      </p:sp>
      <p:cxnSp>
        <p:nvCxnSpPr>
          <p:cNvPr id="35" name="Straight Arrow Connector 34"/>
          <p:cNvCxnSpPr>
            <a:endCxn id="37" idx="0"/>
          </p:cNvCxnSpPr>
          <p:nvPr/>
        </p:nvCxnSpPr>
        <p:spPr>
          <a:xfrm rot="5400000">
            <a:off x="3415506" y="5560220"/>
            <a:ext cx="892175" cy="4762"/>
          </a:xfrm>
          <a:prstGeom prst="straightConnector1">
            <a:avLst/>
          </a:prstGeom>
          <a:ln w="254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505200" y="6008688"/>
            <a:ext cx="708025" cy="6746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74" name="TextBox 41"/>
          <p:cNvSpPr txBox="1">
            <a:spLocks noChangeArrowheads="1"/>
          </p:cNvSpPr>
          <p:nvPr/>
        </p:nvSpPr>
        <p:spPr bwMode="auto">
          <a:xfrm>
            <a:off x="3581400" y="6172200"/>
            <a:ext cx="5254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end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4223657"/>
            <a:ext cx="6999514" cy="925286"/>
          </a:xfrm>
          <a:prstGeom prst="rect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787854" y="611188"/>
            <a:ext cx="7412607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using 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System;</a:t>
            </a:r>
          </a:p>
          <a:p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class Program</a:t>
            </a: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   const 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MINOR = 21;</a:t>
            </a:r>
          </a:p>
          <a:p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   static void Main()</a:t>
            </a: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   {</a:t>
            </a: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age = 0;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Console.Write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("How old are you? ");</a:t>
            </a: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       age = 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int.Parse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(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Console.ReadLine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());</a:t>
            </a:r>
          </a:p>
          <a:p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       if (age &lt; MINOR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)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    {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           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("Youth is a wonderful thing ... enjoy it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.");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    }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       </a:t>
            </a: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sz="1800" dirty="0" err="1" smtClean="0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(“Goodbye!”);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sz="1800" dirty="0" err="1" smtClean="0">
                <a:solidFill>
                  <a:schemeClr val="bg1"/>
                </a:solidFill>
                <a:latin typeface="Comic Sans MS" pitchFamily="66" charset="0"/>
              </a:rPr>
              <a:t>Console.ReadLine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();</a:t>
            </a: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   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}//End Main()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}//End class Program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64628" y="3015343"/>
            <a:ext cx="30716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+mj-lt"/>
              </a:rPr>
              <a:t>Notice how this block of code is</a:t>
            </a:r>
          </a:p>
          <a:p>
            <a:r>
              <a:rPr lang="en-US" dirty="0" smtClean="0">
                <a:solidFill>
                  <a:srgbClr val="FFFF00"/>
                </a:solidFill>
                <a:latin typeface="+mj-lt"/>
              </a:rPr>
              <a:t>executed if the condition is true,</a:t>
            </a:r>
          </a:p>
          <a:p>
            <a:r>
              <a:rPr lang="en-US" dirty="0" smtClean="0">
                <a:solidFill>
                  <a:srgbClr val="FFFF00"/>
                </a:solidFill>
                <a:latin typeface="+mj-lt"/>
              </a:rPr>
              <a:t>but the block is skipped if the </a:t>
            </a:r>
          </a:p>
          <a:p>
            <a:r>
              <a:rPr lang="en-US" dirty="0" smtClean="0">
                <a:solidFill>
                  <a:srgbClr val="FFFF00"/>
                </a:solidFill>
                <a:latin typeface="+mj-lt"/>
              </a:rPr>
              <a:t>condition is false.</a:t>
            </a:r>
            <a:endParaRPr lang="en-US" dirty="0">
              <a:solidFill>
                <a:srgbClr val="FFFF00"/>
              </a:solidFill>
              <a:latin typeface="+mj-l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1"/>
          <p:cNvSpPr txBox="1">
            <a:spLocks noChangeArrowheads="1"/>
          </p:cNvSpPr>
          <p:nvPr/>
        </p:nvSpPr>
        <p:spPr bwMode="auto">
          <a:xfrm>
            <a:off x="2014538" y="2644775"/>
            <a:ext cx="57372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 expression inside the if( … )</a:t>
            </a: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statement is called a </a:t>
            </a:r>
            <a:r>
              <a:rPr lang="en-US" sz="2000" b="1" dirty="0">
                <a:solidFill>
                  <a:srgbClr val="FFFF00"/>
                </a:solidFill>
                <a:latin typeface="Comic Sans MS" pitchFamily="66" charset="0"/>
              </a:rPr>
              <a:t>Boolean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expression,</a:t>
            </a: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because its value must be either </a:t>
            </a:r>
            <a:r>
              <a:rPr lang="en-US" sz="2000" b="1" dirty="0">
                <a:solidFill>
                  <a:srgbClr val="FFFF00"/>
                </a:solidFill>
                <a:latin typeface="Comic Sans MS" pitchFamily="66" charset="0"/>
              </a:rPr>
              <a:t>true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or </a:t>
            </a:r>
            <a:r>
              <a:rPr lang="en-US" sz="2000" b="1" dirty="0">
                <a:solidFill>
                  <a:srgbClr val="FFFF00"/>
                </a:solidFill>
                <a:latin typeface="Comic Sans MS" pitchFamily="66" charset="0"/>
              </a:rPr>
              <a:t>false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5825"/>
            <a:ext cx="77724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Relational Operators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524000" y="1735138"/>
            <a:ext cx="71897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relational operators are used to write </a:t>
            </a:r>
            <a:r>
              <a:rPr lang="en-US" sz="2000" b="1">
                <a:solidFill>
                  <a:schemeClr val="bg1"/>
                </a:solidFill>
                <a:latin typeface="Comic Sans MS" pitchFamily="66" charset="0"/>
              </a:rPr>
              <a:t>Boolean</a:t>
            </a:r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expressions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981200" y="2492375"/>
            <a:ext cx="5313363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Operator		Meaning</a:t>
            </a:r>
          </a:p>
          <a:p>
            <a:endParaRPr lang="en-US" sz="2000" dirty="0">
              <a:solidFill>
                <a:schemeClr val="bg1"/>
              </a:solidFill>
              <a:latin typeface="Tahoma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     </a:t>
            </a:r>
            <a:r>
              <a:rPr lang="en-US" sz="2000" b="1" dirty="0">
                <a:solidFill>
                  <a:srgbClr val="FFFF00"/>
                </a:solidFill>
                <a:latin typeface="Tahoma" pitchFamily="34" charset="0"/>
              </a:rPr>
              <a:t>==</a:t>
            </a:r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			equal</a:t>
            </a:r>
          </a:p>
          <a:p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     </a:t>
            </a:r>
            <a:r>
              <a:rPr lang="en-US" sz="2000" b="1" dirty="0">
                <a:solidFill>
                  <a:srgbClr val="FFFF00"/>
                </a:solidFill>
                <a:latin typeface="Tahoma" pitchFamily="34" charset="0"/>
              </a:rPr>
              <a:t>!=</a:t>
            </a:r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			not equal</a:t>
            </a:r>
          </a:p>
          <a:p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     </a:t>
            </a:r>
            <a:r>
              <a:rPr lang="en-US" sz="2000" b="1" dirty="0">
                <a:solidFill>
                  <a:srgbClr val="FFFF00"/>
                </a:solidFill>
                <a:latin typeface="Tahoma" pitchFamily="34" charset="0"/>
              </a:rPr>
              <a:t>&lt;</a:t>
            </a:r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			less than</a:t>
            </a:r>
          </a:p>
          <a:p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     </a:t>
            </a:r>
            <a:r>
              <a:rPr lang="en-US" sz="2000" b="1" dirty="0">
                <a:solidFill>
                  <a:srgbClr val="FFFF00"/>
                </a:solidFill>
                <a:latin typeface="Tahoma" pitchFamily="34" charset="0"/>
              </a:rPr>
              <a:t>&lt;=</a:t>
            </a:r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			less than or equal</a:t>
            </a:r>
          </a:p>
          <a:p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     </a:t>
            </a:r>
            <a:r>
              <a:rPr lang="en-US" sz="2000" b="1" dirty="0">
                <a:solidFill>
                  <a:srgbClr val="FFFF00"/>
                </a:solidFill>
                <a:latin typeface="Tahoma" pitchFamily="34" charset="0"/>
              </a:rPr>
              <a:t>&gt;</a:t>
            </a:r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			greater than</a:t>
            </a:r>
          </a:p>
          <a:p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     </a:t>
            </a:r>
            <a:r>
              <a:rPr lang="en-US" sz="2000" b="1" dirty="0">
                <a:solidFill>
                  <a:srgbClr val="FFFF00"/>
                </a:solidFill>
                <a:latin typeface="Tahoma" pitchFamily="34" charset="0"/>
              </a:rPr>
              <a:t>&gt;=</a:t>
            </a:r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			greater than or equal</a:t>
            </a:r>
          </a:p>
          <a:p>
            <a:endParaRPr lang="en-US" sz="2000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951663" y="4086225"/>
            <a:ext cx="12461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Times New Roman" pitchFamily="18" charset="0"/>
              </a:rPr>
              <a:t>(not greater than)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7239000" y="4691063"/>
            <a:ext cx="10493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Times New Roman" pitchFamily="18" charset="0"/>
              </a:rPr>
              <a:t>(not less than)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936750" y="5576888"/>
            <a:ext cx="54038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ECFF"/>
                </a:solidFill>
                <a:latin typeface="Comic Sans MS" pitchFamily="66" charset="0"/>
              </a:rPr>
              <a:t>Note: The precedence of relational operators </a:t>
            </a:r>
          </a:p>
          <a:p>
            <a:r>
              <a:rPr lang="en-US" sz="1800">
                <a:solidFill>
                  <a:srgbClr val="CCECFF"/>
                </a:solidFill>
                <a:latin typeface="Comic Sans MS" pitchFamily="66" charset="0"/>
              </a:rPr>
              <a:t>is lower than arithmetic operators, so arithmetic</a:t>
            </a:r>
          </a:p>
          <a:p>
            <a:r>
              <a:rPr lang="en-US" sz="1800">
                <a:solidFill>
                  <a:srgbClr val="CCECFF"/>
                </a:solidFill>
                <a:latin typeface="Comic Sans MS" pitchFamily="66" charset="0"/>
              </a:rPr>
              <a:t>operations are done first.</a:t>
            </a:r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6110288" y="2105025"/>
            <a:ext cx="9144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6930" y="2258459"/>
            <a:ext cx="436529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Note that the following expression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will not compile in C#…</a:t>
            </a:r>
          </a:p>
          <a:p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if ( age =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myNewAge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)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. . 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} 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7094" y="4417764"/>
            <a:ext cx="2262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mic Sans MS" pitchFamily="66" charset="0"/>
              </a:rPr>
              <a:t>This is an assignment,</a:t>
            </a:r>
          </a:p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not</a:t>
            </a:r>
            <a:r>
              <a:rPr lang="en-US" dirty="0" smtClean="0">
                <a:solidFill>
                  <a:srgbClr val="FFFF00"/>
                </a:solidFill>
                <a:latin typeface="Comic Sans MS" pitchFamily="66" charset="0"/>
              </a:rPr>
              <a:t> a comparison</a:t>
            </a:r>
            <a:endParaRPr lang="en-US" dirty="0">
              <a:solidFill>
                <a:srgbClr val="FFFF00"/>
              </a:solidFill>
              <a:latin typeface="Comic Sans MS" pitchFamily="66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3536415" y="3646583"/>
            <a:ext cx="870332" cy="583894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83229" y="1317172"/>
            <a:ext cx="55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omic Sans MS" pitchFamily="66" charset="0"/>
              </a:rPr>
              <a:t>Warning: Don’t confuse = and ==</a:t>
            </a:r>
            <a:endParaRPr lang="en-US" sz="28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The if/else statement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541463" y="1482725"/>
            <a:ext cx="65103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This construct allows us to do one thing if a condition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is true, and something else if the condition is false.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854075" y="3267075"/>
            <a:ext cx="34417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ahoma" pitchFamily="34" charset="0"/>
              </a:rPr>
              <a:t>if (height &gt; MAX)</a:t>
            </a:r>
          </a:p>
          <a:p>
            <a:r>
              <a:rPr lang="en-US" sz="1800" dirty="0">
                <a:solidFill>
                  <a:schemeClr val="bg1"/>
                </a:solidFill>
                <a:latin typeface="Tahoma" pitchFamily="34" charset="0"/>
              </a:rPr>
              <a:t>     adjustment = MAX – height;</a:t>
            </a:r>
          </a:p>
          <a:p>
            <a:r>
              <a:rPr lang="en-US" sz="1800" dirty="0">
                <a:solidFill>
                  <a:schemeClr val="bg1"/>
                </a:solidFill>
                <a:latin typeface="Tahoma" pitchFamily="34" charset="0"/>
              </a:rPr>
              <a:t>else</a:t>
            </a:r>
          </a:p>
          <a:p>
            <a:r>
              <a:rPr lang="en-US" sz="1800" dirty="0">
                <a:solidFill>
                  <a:schemeClr val="bg1"/>
                </a:solidFill>
                <a:latin typeface="Tahoma" pitchFamily="34" charset="0"/>
              </a:rPr>
              <a:t>     adjustment = 0;</a:t>
            </a:r>
          </a:p>
          <a:p>
            <a:endParaRPr lang="en-US" sz="1800" dirty="0">
              <a:solidFill>
                <a:schemeClr val="bg1"/>
              </a:solidFill>
              <a:latin typeface="Tahoma" pitchFamily="34" charset="0"/>
            </a:endParaRPr>
          </a:p>
          <a:p>
            <a:r>
              <a:rPr lang="en-US" sz="1800" dirty="0" err="1" smtClean="0">
                <a:solidFill>
                  <a:schemeClr val="bg1"/>
                </a:solidFill>
                <a:latin typeface="Tahoma" pitchFamily="34" charset="0"/>
              </a:rPr>
              <a:t>Console.WriteLine</a:t>
            </a:r>
            <a:r>
              <a:rPr lang="en-US" sz="1800" dirty="0" smtClean="0">
                <a:solidFill>
                  <a:schemeClr val="bg1"/>
                </a:solidFill>
                <a:latin typeface="Tahoma" pitchFamily="34" charset="0"/>
              </a:rPr>
              <a:t>(adjustment);</a:t>
            </a:r>
            <a:endParaRPr lang="en-US" sz="1800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4800600" y="2667000"/>
            <a:ext cx="1981200" cy="1752600"/>
          </a:xfrm>
          <a:prstGeom prst="diamond">
            <a:avLst/>
          </a:prstGeom>
          <a:gradFill rotWithShape="1">
            <a:gsLst>
              <a:gs pos="0">
                <a:srgbClr val="DDDDDD"/>
              </a:gs>
              <a:gs pos="100000">
                <a:srgbClr val="000099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4724400" y="2667000"/>
            <a:ext cx="1981200" cy="1752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dirty="0" smtClean="0">
              <a:latin typeface="Tahoma" pitchFamily="34" charset="0"/>
            </a:endParaRPr>
          </a:p>
          <a:p>
            <a:pPr algn="ctr"/>
            <a:r>
              <a:rPr lang="en-US" dirty="0" smtClean="0">
                <a:latin typeface="Tahoma" pitchFamily="34" charset="0"/>
              </a:rPr>
              <a:t>height </a:t>
            </a:r>
            <a:r>
              <a:rPr lang="en-US" dirty="0">
                <a:latin typeface="Tahoma" pitchFamily="34" charset="0"/>
              </a:rPr>
              <a:t>&gt; MAX</a:t>
            </a:r>
          </a:p>
          <a:p>
            <a:pPr algn="ctr"/>
            <a:r>
              <a:rPr lang="en-US" dirty="0">
                <a:latin typeface="Tahoma" pitchFamily="34" charset="0"/>
              </a:rPr>
              <a:t>?</a:t>
            </a:r>
          </a:p>
        </p:txBody>
      </p:sp>
      <p:sp>
        <p:nvSpPr>
          <p:cNvPr id="24583" name="Rectangle 8"/>
          <p:cNvSpPr>
            <a:spLocks noChangeArrowheads="1"/>
          </p:cNvSpPr>
          <p:nvPr/>
        </p:nvSpPr>
        <p:spPr bwMode="auto">
          <a:xfrm>
            <a:off x="7239000" y="2895600"/>
            <a:ext cx="1676400" cy="121920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000099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9"/>
          <p:cNvSpPr>
            <a:spLocks noChangeArrowheads="1"/>
          </p:cNvSpPr>
          <p:nvPr/>
        </p:nvSpPr>
        <p:spPr bwMode="auto">
          <a:xfrm>
            <a:off x="7162800" y="2819400"/>
            <a:ext cx="16764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ahoma" pitchFamily="34" charset="0"/>
              </a:rPr>
              <a:t>adjustment =</a:t>
            </a:r>
          </a:p>
          <a:p>
            <a:pPr algn="ctr"/>
            <a:r>
              <a:rPr lang="en-US">
                <a:latin typeface="Tahoma" pitchFamily="34" charset="0"/>
              </a:rPr>
              <a:t>MAX - height</a:t>
            </a:r>
          </a:p>
        </p:txBody>
      </p:sp>
      <p:sp>
        <p:nvSpPr>
          <p:cNvPr id="24585" name="Line 10"/>
          <p:cNvSpPr>
            <a:spLocks noChangeShapeType="1"/>
          </p:cNvSpPr>
          <p:nvPr/>
        </p:nvSpPr>
        <p:spPr bwMode="auto">
          <a:xfrm>
            <a:off x="6629400" y="3505200"/>
            <a:ext cx="5334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6" name="Rectangle 12"/>
          <p:cNvSpPr>
            <a:spLocks noChangeArrowheads="1"/>
          </p:cNvSpPr>
          <p:nvPr/>
        </p:nvSpPr>
        <p:spPr bwMode="auto">
          <a:xfrm>
            <a:off x="5105400" y="4876800"/>
            <a:ext cx="1676400" cy="121920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000099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Rectangle 13"/>
          <p:cNvSpPr>
            <a:spLocks noChangeArrowheads="1"/>
          </p:cNvSpPr>
          <p:nvPr/>
        </p:nvSpPr>
        <p:spPr bwMode="auto">
          <a:xfrm>
            <a:off x="5029200" y="4800600"/>
            <a:ext cx="16764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ahoma" pitchFamily="34" charset="0"/>
              </a:rPr>
              <a:t>adjustment</a:t>
            </a:r>
          </a:p>
          <a:p>
            <a:pPr algn="ctr"/>
            <a:r>
              <a:rPr lang="en-US">
                <a:latin typeface="Tahoma" pitchFamily="34" charset="0"/>
              </a:rPr>
              <a:t>= 0</a:t>
            </a:r>
          </a:p>
        </p:txBody>
      </p:sp>
      <p:sp>
        <p:nvSpPr>
          <p:cNvPr id="24588" name="Line 14"/>
          <p:cNvSpPr>
            <a:spLocks noChangeShapeType="1"/>
          </p:cNvSpPr>
          <p:nvPr/>
        </p:nvSpPr>
        <p:spPr bwMode="auto">
          <a:xfrm>
            <a:off x="5715000" y="4419600"/>
            <a:ext cx="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9" name="Line 15"/>
          <p:cNvSpPr>
            <a:spLocks noChangeShapeType="1"/>
          </p:cNvSpPr>
          <p:nvPr/>
        </p:nvSpPr>
        <p:spPr bwMode="auto">
          <a:xfrm>
            <a:off x="5791200" y="6019800"/>
            <a:ext cx="0" cy="533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0" name="Line 16"/>
          <p:cNvSpPr>
            <a:spLocks noChangeShapeType="1"/>
          </p:cNvSpPr>
          <p:nvPr/>
        </p:nvSpPr>
        <p:spPr bwMode="auto">
          <a:xfrm>
            <a:off x="8001000" y="4038600"/>
            <a:ext cx="0" cy="2286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1" name="Line 17"/>
          <p:cNvSpPr>
            <a:spLocks noChangeShapeType="1"/>
          </p:cNvSpPr>
          <p:nvPr/>
        </p:nvSpPr>
        <p:spPr bwMode="auto">
          <a:xfrm flipH="1">
            <a:off x="5791200" y="6324600"/>
            <a:ext cx="2209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2" name="TextBox 15"/>
          <p:cNvSpPr txBox="1">
            <a:spLocks noChangeArrowheads="1"/>
          </p:cNvSpPr>
          <p:nvPr/>
        </p:nvSpPr>
        <p:spPr bwMode="auto">
          <a:xfrm>
            <a:off x="6594475" y="3130550"/>
            <a:ext cx="5397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24593" name="TextBox 16"/>
          <p:cNvSpPr txBox="1">
            <a:spLocks noChangeArrowheads="1"/>
          </p:cNvSpPr>
          <p:nvPr/>
        </p:nvSpPr>
        <p:spPr bwMode="auto">
          <a:xfrm>
            <a:off x="5764213" y="4424363"/>
            <a:ext cx="6175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false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2"/>
          <p:cNvSpPr txBox="1">
            <a:spLocks noChangeArrowheads="1"/>
          </p:cNvSpPr>
          <p:nvPr/>
        </p:nvSpPr>
        <p:spPr bwMode="auto">
          <a:xfrm>
            <a:off x="3298825" y="1938338"/>
            <a:ext cx="2500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Problem Statement</a:t>
            </a:r>
          </a:p>
        </p:txBody>
      </p:sp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979488" y="2994025"/>
            <a:ext cx="7513637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Write a program that prompts the user to enter in his or her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age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.    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the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person is under 21, print a message that says</a:t>
            </a:r>
          </a:p>
          <a:p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            “Youth is a wonderful thing … enjoy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it.”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Otherwise, print a message that says</a:t>
            </a:r>
          </a:p>
          <a:p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                “Old age is a state of mind.”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66863" y="3298825"/>
            <a:ext cx="454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  <a:latin typeface="Comic Sans MS" pitchFamily="66" charset="0"/>
              </a:rPr>
              <a:t>If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442425" y="1133475"/>
            <a:ext cx="77724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Objectives</a:t>
            </a:r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1128225" y="2276475"/>
            <a:ext cx="72755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At the completion of this topic, students should be able to:</a:t>
            </a:r>
          </a:p>
        </p:txBody>
      </p:sp>
      <p:pic>
        <p:nvPicPr>
          <p:cNvPr id="5124" name="Picture 6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625" y="494347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7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625" y="433387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8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625" y="349567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9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625" y="463867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10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625" y="517207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0" name="Picture 12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625" y="326707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1" name="Picture 13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625" y="406488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2" name="Picture 14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625" y="296227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3" name="Text Box 15"/>
          <p:cNvSpPr txBox="1">
            <a:spLocks noChangeArrowheads="1"/>
          </p:cNvSpPr>
          <p:nvPr/>
        </p:nvSpPr>
        <p:spPr bwMode="auto">
          <a:xfrm>
            <a:off x="1052025" y="2886075"/>
            <a:ext cx="8079456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Describe the normal flow of control through a 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C# 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program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Correctly 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use if statements in a 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C# 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program</a:t>
            </a: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Explain how to use relational operators to write a 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Boolean 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expression</a:t>
            </a: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and use them correctly in a 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C# 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program</a:t>
            </a: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Correctly use if/else statements in a 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C# 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program</a:t>
            </a: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Correctly use blocks in if/else statements</a:t>
            </a: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Correctly use a switch statement in a 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C# 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program</a:t>
            </a: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Describe enumerations and use them in a 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C# 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program</a:t>
            </a: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Correctly use the logical operators to make complex 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Boolean 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expressions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08288" y="293688"/>
            <a:ext cx="2144712" cy="947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627" name="TextBox 3"/>
          <p:cNvSpPr txBox="1">
            <a:spLocks noChangeArrowheads="1"/>
          </p:cNvSpPr>
          <p:nvPr/>
        </p:nvSpPr>
        <p:spPr bwMode="auto">
          <a:xfrm>
            <a:off x="3014663" y="369888"/>
            <a:ext cx="176371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mic Sans MS" pitchFamily="66" charset="0"/>
              </a:rPr>
              <a:t>Prompt user to</a:t>
            </a:r>
          </a:p>
          <a:p>
            <a:pPr algn="ctr"/>
            <a:r>
              <a:rPr lang="en-US">
                <a:latin typeface="Comic Sans MS" pitchFamily="66" charset="0"/>
              </a:rPr>
              <a:t>Enter in their age</a:t>
            </a:r>
          </a:p>
        </p:txBody>
      </p:sp>
      <p:sp>
        <p:nvSpPr>
          <p:cNvPr id="6" name="Rectangle 5"/>
          <p:cNvSpPr/>
          <p:nvPr/>
        </p:nvSpPr>
        <p:spPr>
          <a:xfrm rot="2734618">
            <a:off x="3210719" y="3255169"/>
            <a:ext cx="1274763" cy="1273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395663" y="3462338"/>
            <a:ext cx="9302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dirty="0" smtClean="0">
              <a:latin typeface="Comic Sans MS" pitchFamily="66" charset="0"/>
            </a:endParaRPr>
          </a:p>
          <a:p>
            <a:pPr algn="ctr"/>
            <a:r>
              <a:rPr lang="en-US" dirty="0" smtClean="0">
                <a:latin typeface="Comic Sans MS" pitchFamily="66" charset="0"/>
              </a:rPr>
              <a:t>age </a:t>
            </a:r>
            <a:r>
              <a:rPr lang="en-US" dirty="0">
                <a:latin typeface="Comic Sans MS" pitchFamily="66" charset="0"/>
              </a:rPr>
              <a:t>&lt; 21</a:t>
            </a:r>
          </a:p>
          <a:p>
            <a:pPr algn="ctr"/>
            <a:r>
              <a:rPr lang="en-US" dirty="0">
                <a:latin typeface="Comic Sans MS" pitchFamily="66" charset="0"/>
              </a:rPr>
              <a:t>?</a:t>
            </a:r>
          </a:p>
        </p:txBody>
      </p:sp>
      <p:cxnSp>
        <p:nvCxnSpPr>
          <p:cNvPr id="9" name="Straight Arrow Connector 8"/>
          <p:cNvCxnSpPr>
            <a:stCxn id="3" idx="2"/>
          </p:cNvCxnSpPr>
          <p:nvPr/>
        </p:nvCxnSpPr>
        <p:spPr>
          <a:xfrm rot="16200000" flipH="1">
            <a:off x="3704431" y="1418432"/>
            <a:ext cx="358775" cy="4762"/>
          </a:xfrm>
          <a:prstGeom prst="straightConnector1">
            <a:avLst/>
          </a:prstGeom>
          <a:ln w="254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22888" y="3471863"/>
            <a:ext cx="2144712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632" name="TextBox 12"/>
          <p:cNvSpPr txBox="1">
            <a:spLocks noChangeArrowheads="1"/>
          </p:cNvSpPr>
          <p:nvPr/>
        </p:nvSpPr>
        <p:spPr bwMode="auto">
          <a:xfrm>
            <a:off x="5399088" y="3559175"/>
            <a:ext cx="200342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mic Sans MS" pitchFamily="66" charset="0"/>
              </a:rPr>
              <a:t>Print</a:t>
            </a:r>
          </a:p>
          <a:p>
            <a:pPr algn="ctr"/>
            <a:r>
              <a:rPr lang="en-US">
                <a:latin typeface="Comic Sans MS" pitchFamily="66" charset="0"/>
              </a:rPr>
              <a:t>“Youth is a …”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746625" y="3905250"/>
            <a:ext cx="530225" cy="3175"/>
          </a:xfrm>
          <a:prstGeom prst="straightConnector1">
            <a:avLst/>
          </a:prstGeom>
          <a:ln w="254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4" name="TextBox 15"/>
          <p:cNvSpPr txBox="1">
            <a:spLocks noChangeArrowheads="1"/>
          </p:cNvSpPr>
          <p:nvPr/>
        </p:nvSpPr>
        <p:spPr bwMode="auto">
          <a:xfrm>
            <a:off x="4691063" y="3462338"/>
            <a:ext cx="6000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true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3656807" y="2775743"/>
            <a:ext cx="425450" cy="11113"/>
          </a:xfrm>
          <a:prstGeom prst="straightConnector1">
            <a:avLst/>
          </a:prstGeom>
          <a:ln w="254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6" name="TextBox 25"/>
          <p:cNvSpPr txBox="1">
            <a:spLocks noChangeArrowheads="1"/>
          </p:cNvSpPr>
          <p:nvPr/>
        </p:nvSpPr>
        <p:spPr bwMode="auto">
          <a:xfrm>
            <a:off x="2960688" y="4637088"/>
            <a:ext cx="6619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false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841625" y="1611313"/>
            <a:ext cx="2144713" cy="946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638" name="TextBox 32"/>
          <p:cNvSpPr txBox="1">
            <a:spLocks noChangeArrowheads="1"/>
          </p:cNvSpPr>
          <p:nvPr/>
        </p:nvSpPr>
        <p:spPr bwMode="auto">
          <a:xfrm>
            <a:off x="3048000" y="1687513"/>
            <a:ext cx="1763713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mic Sans MS" pitchFamily="66" charset="0"/>
              </a:rPr>
              <a:t>Store input</a:t>
            </a:r>
          </a:p>
          <a:p>
            <a:pPr algn="ctr"/>
            <a:r>
              <a:rPr lang="en-US">
                <a:latin typeface="Comic Sans MS" pitchFamily="66" charset="0"/>
              </a:rPr>
              <a:t>in the variable</a:t>
            </a:r>
          </a:p>
          <a:p>
            <a:pPr algn="ctr"/>
            <a:r>
              <a:rPr lang="en-US">
                <a:latin typeface="Comic Sans MS" pitchFamily="66" charset="0"/>
              </a:rPr>
              <a:t>age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3690143" y="4942682"/>
            <a:ext cx="296863" cy="0"/>
          </a:xfrm>
          <a:prstGeom prst="straightConnector1">
            <a:avLst/>
          </a:prstGeom>
          <a:ln w="254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954713" y="5257800"/>
            <a:ext cx="708025" cy="674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641" name="TextBox 41"/>
          <p:cNvSpPr txBox="1">
            <a:spLocks noChangeArrowheads="1"/>
          </p:cNvSpPr>
          <p:nvPr/>
        </p:nvSpPr>
        <p:spPr bwMode="auto">
          <a:xfrm>
            <a:off x="6019800" y="5410200"/>
            <a:ext cx="5254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end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76538" y="5127625"/>
            <a:ext cx="2143125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643" name="TextBox 23"/>
          <p:cNvSpPr txBox="1">
            <a:spLocks noChangeArrowheads="1"/>
          </p:cNvSpPr>
          <p:nvPr/>
        </p:nvSpPr>
        <p:spPr bwMode="auto">
          <a:xfrm>
            <a:off x="2841625" y="5291138"/>
            <a:ext cx="20018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mic Sans MS" pitchFamily="66" charset="0"/>
              </a:rPr>
              <a:t>Print</a:t>
            </a:r>
          </a:p>
          <a:p>
            <a:pPr algn="ctr"/>
            <a:r>
              <a:rPr lang="en-US">
                <a:latin typeface="Comic Sans MS" pitchFamily="66" charset="0"/>
              </a:rPr>
              <a:t>Old age is a…”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rot="5400000">
            <a:off x="5929313" y="4814887"/>
            <a:ext cx="795338" cy="4763"/>
          </a:xfrm>
          <a:prstGeom prst="straightConnector1">
            <a:avLst/>
          </a:prstGeom>
          <a:ln w="254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2" idx="3"/>
            <a:endCxn id="37" idx="2"/>
          </p:cNvCxnSpPr>
          <p:nvPr/>
        </p:nvCxnSpPr>
        <p:spPr>
          <a:xfrm>
            <a:off x="4919663" y="5584825"/>
            <a:ext cx="1035050" cy="11113"/>
          </a:xfrm>
          <a:prstGeom prst="straightConnector1">
            <a:avLst/>
          </a:prstGeom>
          <a:ln w="254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84395" y="445276"/>
            <a:ext cx="6604693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using System;</a:t>
            </a:r>
          </a:p>
          <a:p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class Program</a:t>
            </a:r>
          </a:p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    const </a:t>
            </a:r>
            <a:r>
              <a:rPr lang="en-US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 MINOR = 21;</a:t>
            </a:r>
          </a:p>
          <a:p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    static void Main()</a:t>
            </a:r>
          </a:p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    {</a:t>
            </a:r>
          </a:p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 age;</a:t>
            </a:r>
          </a:p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mic Sans MS" pitchFamily="66" charset="0"/>
              </a:rPr>
              <a:t>Console.Write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("How old are you? ");</a:t>
            </a:r>
          </a:p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        age = </a:t>
            </a:r>
            <a:r>
              <a:rPr lang="en-US" dirty="0" err="1">
                <a:solidFill>
                  <a:schemeClr val="bg1"/>
                </a:solidFill>
                <a:latin typeface="Comic Sans MS" pitchFamily="66" charset="0"/>
              </a:rPr>
              <a:t>int.Parse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mic Sans MS" pitchFamily="66" charset="0"/>
              </a:rPr>
              <a:t>Console.ReadLine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());</a:t>
            </a:r>
          </a:p>
          <a:p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        if (age &lt; MINOR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       {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            </a:t>
            </a:r>
            <a:r>
              <a:rPr lang="en-US" dirty="0" err="1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("Youth is a wonderful thing ... enjoy it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.");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        }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       else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       {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            </a:t>
            </a:r>
            <a:r>
              <a:rPr lang="en-US" dirty="0" err="1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("Old age is a state of mind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...!");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       }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  <a:p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mic Sans MS" pitchFamily="66" charset="0"/>
              </a:rPr>
              <a:t>Console.ReadLine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}//End Main()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}//End class Program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10960"/>
            <a:ext cx="7772400" cy="10668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bg1"/>
                </a:solidFill>
                <a:latin typeface="Comic Sans MS" pitchFamily="66" charset="0"/>
              </a:rPr>
              <a:t>Executing a Block of Statements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371600" y="1889125"/>
            <a:ext cx="6243638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Sometimes we want to execute more than one </a:t>
            </a: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statement when a condition is true ( or false ).</a:t>
            </a:r>
          </a:p>
          <a:p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In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C#,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we can use a </a:t>
            </a:r>
            <a:r>
              <a:rPr lang="en-US" sz="2000" b="1" dirty="0">
                <a:solidFill>
                  <a:srgbClr val="FFFF00"/>
                </a:solidFill>
                <a:latin typeface="Comic Sans MS" pitchFamily="66" charset="0"/>
              </a:rPr>
              <a:t>block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of statements, delimited</a:t>
            </a: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by </a:t>
            </a:r>
            <a:r>
              <a:rPr lang="en-US" sz="2000" b="1" dirty="0">
                <a:solidFill>
                  <a:srgbClr val="FFFF00"/>
                </a:solidFill>
                <a:latin typeface="Comic Sans MS" pitchFamily="66" charset="0"/>
              </a:rPr>
              <a:t>{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and </a:t>
            </a:r>
            <a:r>
              <a:rPr lang="en-US" sz="2000" b="1" dirty="0">
                <a:solidFill>
                  <a:srgbClr val="FFFF00"/>
                </a:solidFill>
                <a:latin typeface="Comic Sans MS" pitchFamily="66" charset="0"/>
              </a:rPr>
              <a:t>}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anyplace where we would normally use a</a:t>
            </a: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single statement.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898775" y="4113213"/>
            <a:ext cx="3804311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if ( a &lt; b )</a:t>
            </a:r>
          </a:p>
          <a:p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{</a:t>
            </a:r>
          </a:p>
          <a:p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   a = 0;</a:t>
            </a:r>
          </a:p>
          <a:p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   b = 0;</a:t>
            </a:r>
          </a:p>
          <a:p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   </a:t>
            </a:r>
            <a:r>
              <a:rPr lang="en-US" sz="2000" dirty="0" err="1" smtClean="0">
                <a:solidFill>
                  <a:schemeClr val="bg1"/>
                </a:solidFill>
                <a:latin typeface="Tahoma" pitchFamily="34" charset="0"/>
              </a:rPr>
              <a:t>Console.WriteLine</a:t>
            </a:r>
            <a:r>
              <a:rPr lang="en-US" sz="2000" dirty="0" smtClean="0">
                <a:solidFill>
                  <a:schemeClr val="bg1"/>
                </a:solidFill>
                <a:latin typeface="Tahoma" pitchFamily="34" charset="0"/>
              </a:rPr>
              <a:t>(“Sorry …”);</a:t>
            </a:r>
            <a:endParaRPr lang="en-US" sz="2000" dirty="0">
              <a:solidFill>
                <a:schemeClr val="bg1"/>
              </a:solidFill>
              <a:latin typeface="Tahoma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}</a:t>
            </a:r>
          </a:p>
          <a:p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. . 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658123" y="86916"/>
            <a:ext cx="5985934" cy="6771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using System;</a:t>
            </a:r>
          </a:p>
          <a:p>
            <a:endParaRPr lang="en-US" sz="14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class Program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    const </a:t>
            </a:r>
            <a:r>
              <a:rPr lang="en-US" sz="1400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 MINOR = 21;</a:t>
            </a:r>
          </a:p>
          <a:p>
            <a:endParaRPr lang="en-US" sz="14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    static void Main()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    {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 age;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Comic Sans MS" pitchFamily="66" charset="0"/>
              </a:rPr>
              <a:t>Console.Write</a:t>
            </a:r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("How old are you? ");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        age = </a:t>
            </a:r>
            <a:r>
              <a:rPr lang="en-US" sz="1400" dirty="0" err="1">
                <a:solidFill>
                  <a:schemeClr val="bg1"/>
                </a:solidFill>
                <a:latin typeface="Comic Sans MS" pitchFamily="66" charset="0"/>
              </a:rPr>
              <a:t>int.Parse</a:t>
            </a:r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mic Sans MS" pitchFamily="66" charset="0"/>
              </a:rPr>
              <a:t>Console.ReadLine</a:t>
            </a:r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());</a:t>
            </a:r>
          </a:p>
          <a:p>
            <a:endParaRPr lang="en-US" sz="14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        if (age &lt; MINOR)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        {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            </a:t>
            </a:r>
            <a:r>
              <a:rPr lang="en-US" sz="1400" dirty="0" err="1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("**********************************");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            </a:t>
            </a:r>
            <a:r>
              <a:rPr lang="en-US" sz="1400" dirty="0" err="1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("*   Youth is a wonderful thing   *");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            </a:t>
            </a:r>
            <a:r>
              <a:rPr lang="en-US" sz="1400" dirty="0" err="1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("*            Enjoy it!           *");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            </a:t>
            </a:r>
            <a:r>
              <a:rPr lang="en-US" sz="1400" dirty="0" err="1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("**********************************");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        }</a:t>
            </a:r>
          </a:p>
          <a:p>
            <a:endParaRPr lang="en-US" sz="14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        else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        {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            </a:t>
            </a:r>
            <a:r>
              <a:rPr lang="en-US" sz="1400" dirty="0" err="1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("***********************************");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            </a:t>
            </a:r>
            <a:r>
              <a:rPr lang="en-US" sz="1400" dirty="0" err="1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("*           Old age is a          *");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            </a:t>
            </a:r>
            <a:r>
              <a:rPr lang="en-US" sz="1400" dirty="0" err="1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("*         state of mind...!       *");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            </a:t>
            </a:r>
            <a:r>
              <a:rPr lang="en-US" sz="1400" dirty="0" err="1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("***********************************");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        }</a:t>
            </a:r>
          </a:p>
          <a:p>
            <a:endParaRPr lang="en-US" sz="14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Comic Sans MS" pitchFamily="66" charset="0"/>
              </a:rPr>
              <a:t>Console.ReadLine</a:t>
            </a:r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();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    </a:t>
            </a:r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}//End Main()</a:t>
            </a:r>
            <a:endParaRPr lang="en-US" sz="14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}//End class Program</a:t>
            </a:r>
            <a:endParaRPr lang="en-US" sz="14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43025"/>
            <a:ext cx="77724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Nested </a:t>
            </a:r>
            <a:r>
              <a:rPr lang="en-US" i="1" dirty="0" smtClean="0">
                <a:solidFill>
                  <a:srgbClr val="FFFF00"/>
                </a:solidFill>
                <a:latin typeface="Comic Sans MS" pitchFamily="66" charset="0"/>
              </a:rPr>
              <a:t>if/else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Statements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878013" y="2438400"/>
            <a:ext cx="547528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In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C#,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 statement to be executed as the</a:t>
            </a: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result of an </a:t>
            </a:r>
            <a:r>
              <a:rPr lang="en-US" sz="2000" i="1" dirty="0">
                <a:solidFill>
                  <a:srgbClr val="FFFF00"/>
                </a:solidFill>
                <a:latin typeface="Comic Sans MS" pitchFamily="66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statement could be </a:t>
            </a:r>
            <a:r>
              <a:rPr lang="en-US" sz="2000" u="sng" dirty="0">
                <a:solidFill>
                  <a:schemeClr val="bg1"/>
                </a:solidFill>
                <a:latin typeface="Comic Sans MS" pitchFamily="66" charset="0"/>
              </a:rPr>
              <a:t>another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000" i="1" dirty="0">
                <a:solidFill>
                  <a:srgbClr val="FFFF00"/>
                </a:solidFill>
                <a:latin typeface="Comic Sans MS" pitchFamily="66" charset="0"/>
              </a:rPr>
              <a:t>if</a:t>
            </a: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statement.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897063" y="3832225"/>
            <a:ext cx="5448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In a nested </a:t>
            </a:r>
            <a:r>
              <a:rPr lang="en-US" sz="2000" i="1" dirty="0">
                <a:solidFill>
                  <a:srgbClr val="FFFF00"/>
                </a:solidFill>
                <a:latin typeface="Comic Sans MS" pitchFamily="66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statement, an </a:t>
            </a:r>
            <a:r>
              <a:rPr lang="en-US" sz="2000" i="1" dirty="0">
                <a:solidFill>
                  <a:srgbClr val="FFFF00"/>
                </a:solidFill>
                <a:latin typeface="Comic Sans MS" pitchFamily="66" charset="0"/>
              </a:rPr>
              <a:t>else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clause is</a:t>
            </a: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always matched to the </a:t>
            </a:r>
            <a:r>
              <a:rPr lang="en-US" sz="2000" u="sng" dirty="0">
                <a:solidFill>
                  <a:schemeClr val="bg1"/>
                </a:solidFill>
                <a:latin typeface="Comic Sans MS" pitchFamily="66" charset="0"/>
              </a:rPr>
              <a:t>closest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unmatched </a:t>
            </a:r>
            <a:r>
              <a:rPr lang="en-US" sz="2000" b="1" i="1" dirty="0">
                <a:solidFill>
                  <a:schemeClr val="bg1"/>
                </a:solidFill>
                <a:latin typeface="Comic Sans MS" pitchFamily="66" charset="0"/>
              </a:rPr>
              <a:t>if</a:t>
            </a:r>
            <a:r>
              <a:rPr lang="en-US" sz="2000" dirty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828800" y="144463"/>
            <a:ext cx="7314823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using System;</a:t>
            </a:r>
          </a:p>
          <a:p>
            <a:endParaRPr lang="en-US" sz="15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class Program</a:t>
            </a:r>
          </a:p>
          <a:p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r>
              <a:rPr lang="en-US" sz="1500" dirty="0" smtClean="0">
                <a:solidFill>
                  <a:schemeClr val="bg1"/>
                </a:solidFill>
                <a:latin typeface="Comic Sans MS" pitchFamily="66" charset="0"/>
              </a:rPr>
              <a:t>    </a:t>
            </a:r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static void Main()</a:t>
            </a:r>
          </a:p>
          <a:p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    {</a:t>
            </a:r>
          </a:p>
          <a:p>
            <a:r>
              <a:rPr lang="sv-SE" sz="1500" dirty="0">
                <a:solidFill>
                  <a:schemeClr val="bg1"/>
                </a:solidFill>
                <a:latin typeface="Comic Sans MS" pitchFamily="66" charset="0"/>
              </a:rPr>
              <a:t>        int a, b, c, min = 0;</a:t>
            </a:r>
          </a:p>
          <a:p>
            <a:endParaRPr lang="en-US" sz="15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sz="1500" dirty="0" err="1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("Enter three integer values - each on a separate line.");</a:t>
            </a:r>
          </a:p>
          <a:p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        a = </a:t>
            </a:r>
            <a:r>
              <a:rPr lang="en-US" sz="1500" dirty="0" err="1">
                <a:solidFill>
                  <a:schemeClr val="bg1"/>
                </a:solidFill>
                <a:latin typeface="Comic Sans MS" pitchFamily="66" charset="0"/>
              </a:rPr>
              <a:t>int.Parse</a:t>
            </a:r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(</a:t>
            </a:r>
            <a:r>
              <a:rPr lang="en-US" sz="1500" dirty="0" err="1">
                <a:solidFill>
                  <a:schemeClr val="bg1"/>
                </a:solidFill>
                <a:latin typeface="Comic Sans MS" pitchFamily="66" charset="0"/>
              </a:rPr>
              <a:t>Console.ReadLine</a:t>
            </a:r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());</a:t>
            </a:r>
          </a:p>
          <a:p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        b = </a:t>
            </a:r>
            <a:r>
              <a:rPr lang="en-US" sz="1500" dirty="0" err="1">
                <a:solidFill>
                  <a:schemeClr val="bg1"/>
                </a:solidFill>
                <a:latin typeface="Comic Sans MS" pitchFamily="66" charset="0"/>
              </a:rPr>
              <a:t>int.Parse</a:t>
            </a:r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(</a:t>
            </a:r>
            <a:r>
              <a:rPr lang="en-US" sz="1500" dirty="0" err="1">
                <a:solidFill>
                  <a:schemeClr val="bg1"/>
                </a:solidFill>
                <a:latin typeface="Comic Sans MS" pitchFamily="66" charset="0"/>
              </a:rPr>
              <a:t>Console.ReadLine</a:t>
            </a:r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());</a:t>
            </a:r>
          </a:p>
          <a:p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        c = </a:t>
            </a:r>
            <a:r>
              <a:rPr lang="en-US" sz="1500" dirty="0" err="1">
                <a:solidFill>
                  <a:schemeClr val="bg1"/>
                </a:solidFill>
                <a:latin typeface="Comic Sans MS" pitchFamily="66" charset="0"/>
              </a:rPr>
              <a:t>int.Parse</a:t>
            </a:r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(</a:t>
            </a:r>
            <a:r>
              <a:rPr lang="en-US" sz="1500" dirty="0" err="1">
                <a:solidFill>
                  <a:schemeClr val="bg1"/>
                </a:solidFill>
                <a:latin typeface="Comic Sans MS" pitchFamily="66" charset="0"/>
              </a:rPr>
              <a:t>Console.ReadLine</a:t>
            </a:r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());</a:t>
            </a:r>
          </a:p>
          <a:p>
            <a:endParaRPr lang="en-US" sz="15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        if (a &lt; b)</a:t>
            </a:r>
          </a:p>
          <a:p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            if (a &lt; c)</a:t>
            </a:r>
          </a:p>
          <a:p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                min = a;</a:t>
            </a:r>
          </a:p>
          <a:p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            else</a:t>
            </a:r>
          </a:p>
          <a:p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                min = c;</a:t>
            </a:r>
          </a:p>
          <a:p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        else</a:t>
            </a:r>
          </a:p>
          <a:p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            if (b &lt; c)</a:t>
            </a:r>
          </a:p>
          <a:p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                min = b;</a:t>
            </a:r>
          </a:p>
          <a:p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            else</a:t>
            </a:r>
          </a:p>
          <a:p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                min = c;</a:t>
            </a:r>
          </a:p>
          <a:p>
            <a:endParaRPr lang="en-US" sz="15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sz="1500" dirty="0" err="1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("The smallest value entered was {0}", min);</a:t>
            </a:r>
          </a:p>
          <a:p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sz="1500" dirty="0" err="1">
                <a:solidFill>
                  <a:schemeClr val="bg1"/>
                </a:solidFill>
                <a:latin typeface="Comic Sans MS" pitchFamily="66" charset="0"/>
              </a:rPr>
              <a:t>Console.ReadLine</a:t>
            </a:r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();</a:t>
            </a:r>
          </a:p>
          <a:p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    </a:t>
            </a:r>
            <a:r>
              <a:rPr lang="en-US" sz="1500" dirty="0" smtClean="0">
                <a:solidFill>
                  <a:schemeClr val="bg1"/>
                </a:solidFill>
                <a:latin typeface="Comic Sans MS" pitchFamily="66" charset="0"/>
              </a:rPr>
              <a:t>}//End Main()</a:t>
            </a:r>
            <a:endParaRPr lang="en-US" sz="15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500" dirty="0" smtClean="0">
                <a:solidFill>
                  <a:schemeClr val="bg1"/>
                </a:solidFill>
                <a:latin typeface="Comic Sans MS" pitchFamily="66" charset="0"/>
              </a:rPr>
              <a:t>}//End class Program</a:t>
            </a:r>
            <a:endParaRPr lang="en-US" sz="15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191000" y="3538538"/>
            <a:ext cx="4029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ECFF"/>
                </a:solidFill>
                <a:latin typeface="Comic Sans MS" pitchFamily="66" charset="0"/>
              </a:rPr>
              <a:t>keep track of which </a:t>
            </a:r>
            <a:r>
              <a:rPr lang="en-US" b="1">
                <a:solidFill>
                  <a:srgbClr val="FFC000"/>
                </a:solidFill>
                <a:latin typeface="Comic Sans MS" pitchFamily="66" charset="0"/>
              </a:rPr>
              <a:t>if</a:t>
            </a:r>
            <a:r>
              <a:rPr lang="en-US" b="1">
                <a:solidFill>
                  <a:srgbClr val="CCECFF"/>
                </a:solidFill>
                <a:latin typeface="Comic Sans MS" pitchFamily="66" charset="0"/>
              </a:rPr>
              <a:t> </a:t>
            </a:r>
            <a:r>
              <a:rPr lang="en-US">
                <a:solidFill>
                  <a:srgbClr val="CCECFF"/>
                </a:solidFill>
                <a:latin typeface="Comic Sans MS" pitchFamily="66" charset="0"/>
              </a:rPr>
              <a:t>an </a:t>
            </a:r>
            <a:r>
              <a:rPr lang="en-US" b="1">
                <a:solidFill>
                  <a:srgbClr val="FFC000"/>
                </a:solidFill>
                <a:latin typeface="Comic Sans MS" pitchFamily="66" charset="0"/>
              </a:rPr>
              <a:t>else</a:t>
            </a:r>
            <a:r>
              <a:rPr lang="en-US">
                <a:solidFill>
                  <a:srgbClr val="CCECFF"/>
                </a:solidFill>
                <a:latin typeface="Comic Sans MS" pitchFamily="66" charset="0"/>
              </a:rPr>
              <a:t> goes with!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828800" y="144463"/>
            <a:ext cx="7314823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using System;</a:t>
            </a:r>
          </a:p>
          <a:p>
            <a:endParaRPr lang="en-US" sz="15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class Program</a:t>
            </a:r>
          </a:p>
          <a:p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r>
              <a:rPr lang="en-US" sz="1500" dirty="0" smtClean="0">
                <a:solidFill>
                  <a:schemeClr val="bg1"/>
                </a:solidFill>
                <a:latin typeface="Comic Sans MS" pitchFamily="66" charset="0"/>
              </a:rPr>
              <a:t>    </a:t>
            </a:r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static void Main()</a:t>
            </a:r>
          </a:p>
          <a:p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    {</a:t>
            </a:r>
          </a:p>
          <a:p>
            <a:r>
              <a:rPr lang="sv-SE" sz="1500" dirty="0">
                <a:solidFill>
                  <a:schemeClr val="bg1"/>
                </a:solidFill>
                <a:latin typeface="Comic Sans MS" pitchFamily="66" charset="0"/>
              </a:rPr>
              <a:t>        int a, b, c, min = 0;</a:t>
            </a:r>
          </a:p>
          <a:p>
            <a:endParaRPr lang="en-US" sz="15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sz="1500" dirty="0" err="1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("Enter three integer values - each on a separate line.");</a:t>
            </a:r>
          </a:p>
          <a:p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        a = </a:t>
            </a:r>
            <a:r>
              <a:rPr lang="en-US" sz="1500" dirty="0" err="1">
                <a:solidFill>
                  <a:schemeClr val="bg1"/>
                </a:solidFill>
                <a:latin typeface="Comic Sans MS" pitchFamily="66" charset="0"/>
              </a:rPr>
              <a:t>int.Parse</a:t>
            </a:r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(</a:t>
            </a:r>
            <a:r>
              <a:rPr lang="en-US" sz="1500" dirty="0" err="1">
                <a:solidFill>
                  <a:schemeClr val="bg1"/>
                </a:solidFill>
                <a:latin typeface="Comic Sans MS" pitchFamily="66" charset="0"/>
              </a:rPr>
              <a:t>Console.ReadLine</a:t>
            </a:r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());</a:t>
            </a:r>
          </a:p>
          <a:p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        b = </a:t>
            </a:r>
            <a:r>
              <a:rPr lang="en-US" sz="1500" dirty="0" err="1">
                <a:solidFill>
                  <a:schemeClr val="bg1"/>
                </a:solidFill>
                <a:latin typeface="Comic Sans MS" pitchFamily="66" charset="0"/>
              </a:rPr>
              <a:t>int.Parse</a:t>
            </a:r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(</a:t>
            </a:r>
            <a:r>
              <a:rPr lang="en-US" sz="1500" dirty="0" err="1">
                <a:solidFill>
                  <a:schemeClr val="bg1"/>
                </a:solidFill>
                <a:latin typeface="Comic Sans MS" pitchFamily="66" charset="0"/>
              </a:rPr>
              <a:t>Console.ReadLine</a:t>
            </a:r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());</a:t>
            </a:r>
          </a:p>
          <a:p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        c = </a:t>
            </a:r>
            <a:r>
              <a:rPr lang="en-US" sz="1500" dirty="0" err="1">
                <a:solidFill>
                  <a:schemeClr val="bg1"/>
                </a:solidFill>
                <a:latin typeface="Comic Sans MS" pitchFamily="66" charset="0"/>
              </a:rPr>
              <a:t>int.Parse</a:t>
            </a:r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(</a:t>
            </a:r>
            <a:r>
              <a:rPr lang="en-US" sz="1500" dirty="0" err="1">
                <a:solidFill>
                  <a:schemeClr val="bg1"/>
                </a:solidFill>
                <a:latin typeface="Comic Sans MS" pitchFamily="66" charset="0"/>
              </a:rPr>
              <a:t>Console.ReadLine</a:t>
            </a:r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());</a:t>
            </a:r>
          </a:p>
          <a:p>
            <a:endParaRPr lang="en-US" sz="15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        if (a &lt; b)</a:t>
            </a:r>
          </a:p>
          <a:p>
            <a:r>
              <a:rPr lang="en-US" sz="1500" dirty="0" smtClean="0">
                <a:solidFill>
                  <a:schemeClr val="bg1"/>
                </a:solidFill>
                <a:latin typeface="Comic Sans MS" pitchFamily="66" charset="0"/>
              </a:rPr>
              <a:t>        if </a:t>
            </a:r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(a &lt; c)</a:t>
            </a:r>
          </a:p>
          <a:p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sz="1500" dirty="0" smtClean="0">
                <a:solidFill>
                  <a:schemeClr val="bg1"/>
                </a:solidFill>
                <a:latin typeface="Comic Sans MS" pitchFamily="66" charset="0"/>
              </a:rPr>
              <a:t>min </a:t>
            </a:r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= a;</a:t>
            </a:r>
          </a:p>
          <a:p>
            <a:r>
              <a:rPr lang="en-US" sz="1500" dirty="0" smtClean="0">
                <a:solidFill>
                  <a:schemeClr val="bg1"/>
                </a:solidFill>
                <a:latin typeface="Comic Sans MS" pitchFamily="66" charset="0"/>
              </a:rPr>
              <a:t>        else</a:t>
            </a:r>
            <a:endParaRPr lang="en-US" sz="15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500" dirty="0" smtClean="0">
                <a:solidFill>
                  <a:schemeClr val="bg1"/>
                </a:solidFill>
                <a:latin typeface="Comic Sans MS" pitchFamily="66" charset="0"/>
              </a:rPr>
              <a:t>        min </a:t>
            </a:r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= c;</a:t>
            </a:r>
          </a:p>
          <a:p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        else</a:t>
            </a:r>
          </a:p>
          <a:p>
            <a:r>
              <a:rPr lang="en-US" sz="1500" dirty="0" smtClean="0">
                <a:solidFill>
                  <a:schemeClr val="bg1"/>
                </a:solidFill>
                <a:latin typeface="Comic Sans MS" pitchFamily="66" charset="0"/>
              </a:rPr>
              <a:t>        if </a:t>
            </a:r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(b &lt; c)</a:t>
            </a:r>
          </a:p>
          <a:p>
            <a:r>
              <a:rPr lang="en-US" sz="1500" dirty="0" smtClean="0">
                <a:solidFill>
                  <a:schemeClr val="bg1"/>
                </a:solidFill>
                <a:latin typeface="Comic Sans MS" pitchFamily="66" charset="0"/>
              </a:rPr>
              <a:t>        min </a:t>
            </a:r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= b;</a:t>
            </a:r>
          </a:p>
          <a:p>
            <a:r>
              <a:rPr lang="en-US" sz="1500" dirty="0" smtClean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else</a:t>
            </a:r>
          </a:p>
          <a:p>
            <a:r>
              <a:rPr lang="en-US" sz="1500" dirty="0" smtClean="0">
                <a:solidFill>
                  <a:schemeClr val="bg1"/>
                </a:solidFill>
                <a:latin typeface="Comic Sans MS" pitchFamily="66" charset="0"/>
              </a:rPr>
              <a:t>        min </a:t>
            </a:r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= c;</a:t>
            </a:r>
          </a:p>
          <a:p>
            <a:endParaRPr lang="en-US" sz="15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sz="1500" dirty="0" err="1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("The smallest value entered was {0}", min);</a:t>
            </a:r>
          </a:p>
          <a:p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sz="1500" dirty="0" err="1">
                <a:solidFill>
                  <a:schemeClr val="bg1"/>
                </a:solidFill>
                <a:latin typeface="Comic Sans MS" pitchFamily="66" charset="0"/>
              </a:rPr>
              <a:t>Console.ReadLine</a:t>
            </a:r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();</a:t>
            </a:r>
          </a:p>
          <a:p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    </a:t>
            </a:r>
            <a:r>
              <a:rPr lang="en-US" sz="1500" dirty="0" smtClean="0">
                <a:solidFill>
                  <a:schemeClr val="bg1"/>
                </a:solidFill>
                <a:latin typeface="Comic Sans MS" pitchFamily="66" charset="0"/>
              </a:rPr>
              <a:t>}//End Main()</a:t>
            </a:r>
            <a:endParaRPr lang="en-US" sz="15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500" dirty="0" smtClean="0">
                <a:solidFill>
                  <a:schemeClr val="bg1"/>
                </a:solidFill>
                <a:latin typeface="Comic Sans MS" pitchFamily="66" charset="0"/>
              </a:rPr>
              <a:t>}//End class Program</a:t>
            </a:r>
            <a:endParaRPr lang="en-US" sz="15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4819" name="TextBox 3"/>
          <p:cNvSpPr txBox="1">
            <a:spLocks noChangeArrowheads="1"/>
          </p:cNvSpPr>
          <p:nvPr/>
        </p:nvSpPr>
        <p:spPr bwMode="auto">
          <a:xfrm>
            <a:off x="3897313" y="3841750"/>
            <a:ext cx="41005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C000"/>
                </a:solidFill>
                <a:latin typeface="Comic Sans MS" pitchFamily="66" charset="0"/>
              </a:rPr>
              <a:t>Hmmm … it’s hard without indenting code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828800" y="144463"/>
            <a:ext cx="7314823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using System;</a:t>
            </a:r>
          </a:p>
          <a:p>
            <a:endParaRPr lang="en-US" sz="15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class Program</a:t>
            </a:r>
          </a:p>
          <a:p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r>
              <a:rPr lang="en-US" sz="1500" dirty="0" smtClean="0">
                <a:solidFill>
                  <a:schemeClr val="bg1"/>
                </a:solidFill>
                <a:latin typeface="Comic Sans MS" pitchFamily="66" charset="0"/>
              </a:rPr>
              <a:t>    </a:t>
            </a:r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static void Main()</a:t>
            </a:r>
          </a:p>
          <a:p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    {</a:t>
            </a:r>
          </a:p>
          <a:p>
            <a:r>
              <a:rPr lang="sv-SE" sz="1500" dirty="0">
                <a:solidFill>
                  <a:schemeClr val="bg1"/>
                </a:solidFill>
                <a:latin typeface="Comic Sans MS" pitchFamily="66" charset="0"/>
              </a:rPr>
              <a:t>        int a, b, c, min = 0;</a:t>
            </a:r>
          </a:p>
          <a:p>
            <a:endParaRPr lang="en-US" sz="15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sz="1500" dirty="0" err="1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("Enter three integer values - each on a separate line.");</a:t>
            </a:r>
          </a:p>
          <a:p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        a = </a:t>
            </a:r>
            <a:r>
              <a:rPr lang="en-US" sz="1500" dirty="0" err="1">
                <a:solidFill>
                  <a:schemeClr val="bg1"/>
                </a:solidFill>
                <a:latin typeface="Comic Sans MS" pitchFamily="66" charset="0"/>
              </a:rPr>
              <a:t>int.Parse</a:t>
            </a:r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(</a:t>
            </a:r>
            <a:r>
              <a:rPr lang="en-US" sz="1500" dirty="0" err="1">
                <a:solidFill>
                  <a:schemeClr val="bg1"/>
                </a:solidFill>
                <a:latin typeface="Comic Sans MS" pitchFamily="66" charset="0"/>
              </a:rPr>
              <a:t>Console.ReadLine</a:t>
            </a:r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());</a:t>
            </a:r>
          </a:p>
          <a:p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        b = </a:t>
            </a:r>
            <a:r>
              <a:rPr lang="en-US" sz="1500" dirty="0" err="1">
                <a:solidFill>
                  <a:schemeClr val="bg1"/>
                </a:solidFill>
                <a:latin typeface="Comic Sans MS" pitchFamily="66" charset="0"/>
              </a:rPr>
              <a:t>int.Parse</a:t>
            </a:r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(</a:t>
            </a:r>
            <a:r>
              <a:rPr lang="en-US" sz="1500" dirty="0" err="1">
                <a:solidFill>
                  <a:schemeClr val="bg1"/>
                </a:solidFill>
                <a:latin typeface="Comic Sans MS" pitchFamily="66" charset="0"/>
              </a:rPr>
              <a:t>Console.ReadLine</a:t>
            </a:r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());</a:t>
            </a:r>
          </a:p>
          <a:p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        c = </a:t>
            </a:r>
            <a:r>
              <a:rPr lang="en-US" sz="1500" dirty="0" err="1">
                <a:solidFill>
                  <a:schemeClr val="bg1"/>
                </a:solidFill>
                <a:latin typeface="Comic Sans MS" pitchFamily="66" charset="0"/>
              </a:rPr>
              <a:t>int.Parse</a:t>
            </a:r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(</a:t>
            </a:r>
            <a:r>
              <a:rPr lang="en-US" sz="1500" dirty="0" err="1">
                <a:solidFill>
                  <a:schemeClr val="bg1"/>
                </a:solidFill>
                <a:latin typeface="Comic Sans MS" pitchFamily="66" charset="0"/>
              </a:rPr>
              <a:t>Console.ReadLine</a:t>
            </a:r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());</a:t>
            </a:r>
          </a:p>
          <a:p>
            <a:endParaRPr lang="en-US" sz="15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        if (a &lt; b)</a:t>
            </a:r>
          </a:p>
          <a:p>
            <a:r>
              <a:rPr lang="en-US" sz="1500" dirty="0" smtClean="0">
                <a:solidFill>
                  <a:schemeClr val="bg1"/>
                </a:solidFill>
                <a:latin typeface="Comic Sans MS" pitchFamily="66" charset="0"/>
              </a:rPr>
              <a:t>             if </a:t>
            </a:r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(a &lt; c)</a:t>
            </a:r>
          </a:p>
          <a:p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       </a:t>
            </a:r>
            <a:r>
              <a:rPr lang="en-US" sz="1500" dirty="0" smtClean="0">
                <a:solidFill>
                  <a:schemeClr val="bg1"/>
                </a:solidFill>
                <a:latin typeface="Comic Sans MS" pitchFamily="66" charset="0"/>
              </a:rPr>
              <a:t>         min </a:t>
            </a:r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= a;</a:t>
            </a:r>
          </a:p>
          <a:p>
            <a:r>
              <a:rPr lang="en-US" sz="1500" dirty="0" smtClean="0">
                <a:solidFill>
                  <a:schemeClr val="bg1"/>
                </a:solidFill>
                <a:latin typeface="Comic Sans MS" pitchFamily="66" charset="0"/>
              </a:rPr>
              <a:t>             else</a:t>
            </a:r>
            <a:endParaRPr lang="en-US" sz="15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500" dirty="0" smtClean="0">
                <a:solidFill>
                  <a:schemeClr val="bg1"/>
                </a:solidFill>
                <a:latin typeface="Comic Sans MS" pitchFamily="66" charset="0"/>
              </a:rPr>
              <a:t>                min </a:t>
            </a:r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= c;</a:t>
            </a:r>
          </a:p>
          <a:p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       </a:t>
            </a:r>
            <a:r>
              <a:rPr lang="en-US" sz="1500" dirty="0" smtClean="0">
                <a:solidFill>
                  <a:schemeClr val="bg1"/>
                </a:solidFill>
                <a:latin typeface="Comic Sans MS" pitchFamily="66" charset="0"/>
              </a:rPr>
              <a:t>            </a:t>
            </a:r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else</a:t>
            </a:r>
          </a:p>
          <a:p>
            <a:r>
              <a:rPr lang="en-US" sz="1500" dirty="0" smtClean="0">
                <a:solidFill>
                  <a:schemeClr val="bg1"/>
                </a:solidFill>
                <a:latin typeface="Comic Sans MS" pitchFamily="66" charset="0"/>
              </a:rPr>
              <a:t>                   if </a:t>
            </a:r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(b &lt; c)</a:t>
            </a:r>
          </a:p>
          <a:p>
            <a:r>
              <a:rPr lang="en-US" sz="1500" dirty="0" smtClean="0">
                <a:solidFill>
                  <a:schemeClr val="bg1"/>
                </a:solidFill>
                <a:latin typeface="Comic Sans MS" pitchFamily="66" charset="0"/>
              </a:rPr>
              <a:t>                      min </a:t>
            </a:r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= b;</a:t>
            </a:r>
          </a:p>
          <a:p>
            <a:r>
              <a:rPr lang="en-US" sz="1500" dirty="0" smtClean="0">
                <a:solidFill>
                  <a:schemeClr val="bg1"/>
                </a:solidFill>
                <a:latin typeface="Comic Sans MS" pitchFamily="66" charset="0"/>
              </a:rPr>
              <a:t>                   </a:t>
            </a:r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else</a:t>
            </a:r>
          </a:p>
          <a:p>
            <a:r>
              <a:rPr lang="en-US" sz="1500" dirty="0" smtClean="0">
                <a:solidFill>
                  <a:schemeClr val="bg1"/>
                </a:solidFill>
                <a:latin typeface="Comic Sans MS" pitchFamily="66" charset="0"/>
              </a:rPr>
              <a:t>                      min </a:t>
            </a:r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= c;</a:t>
            </a:r>
          </a:p>
          <a:p>
            <a:endParaRPr lang="en-US" sz="15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sz="1500" dirty="0" err="1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("The smallest value entered was {0}", min);</a:t>
            </a:r>
          </a:p>
          <a:p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sz="1500" dirty="0" err="1">
                <a:solidFill>
                  <a:schemeClr val="bg1"/>
                </a:solidFill>
                <a:latin typeface="Comic Sans MS" pitchFamily="66" charset="0"/>
              </a:rPr>
              <a:t>Console.ReadLine</a:t>
            </a:r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();</a:t>
            </a:r>
          </a:p>
          <a:p>
            <a:r>
              <a:rPr lang="en-US" sz="1500" dirty="0">
                <a:solidFill>
                  <a:schemeClr val="bg1"/>
                </a:solidFill>
                <a:latin typeface="Comic Sans MS" pitchFamily="66" charset="0"/>
              </a:rPr>
              <a:t>    </a:t>
            </a:r>
            <a:r>
              <a:rPr lang="en-US" sz="1500" dirty="0" smtClean="0">
                <a:solidFill>
                  <a:schemeClr val="bg1"/>
                </a:solidFill>
                <a:latin typeface="Comic Sans MS" pitchFamily="66" charset="0"/>
              </a:rPr>
              <a:t>}//End Main()</a:t>
            </a:r>
            <a:endParaRPr lang="en-US" sz="15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500" dirty="0" smtClean="0">
                <a:solidFill>
                  <a:schemeClr val="bg1"/>
                </a:solidFill>
                <a:latin typeface="Comic Sans MS" pitchFamily="66" charset="0"/>
              </a:rPr>
              <a:t>}//End class Program</a:t>
            </a:r>
            <a:endParaRPr lang="en-US" sz="15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4819" name="TextBox 3"/>
          <p:cNvSpPr txBox="1">
            <a:spLocks noChangeArrowheads="1"/>
          </p:cNvSpPr>
          <p:nvPr/>
        </p:nvSpPr>
        <p:spPr bwMode="auto">
          <a:xfrm>
            <a:off x="3897313" y="3841750"/>
            <a:ext cx="39885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mic Sans MS" pitchFamily="66" charset="0"/>
              </a:rPr>
              <a:t>Hmmm … it’s </a:t>
            </a:r>
            <a:r>
              <a:rPr lang="en-US" dirty="0" smtClean="0">
                <a:solidFill>
                  <a:srgbClr val="FFC000"/>
                </a:solidFill>
                <a:latin typeface="Comic Sans MS" pitchFamily="66" charset="0"/>
              </a:rPr>
              <a:t>worse if you indent wrong</a:t>
            </a:r>
            <a:endParaRPr lang="en-US" dirty="0">
              <a:solidFill>
                <a:srgbClr val="FFC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5"/>
          <p:cNvSpPr txBox="1">
            <a:spLocks noChangeArrowheads="1"/>
          </p:cNvSpPr>
          <p:nvPr/>
        </p:nvSpPr>
        <p:spPr bwMode="auto">
          <a:xfrm>
            <a:off x="3206750" y="752475"/>
            <a:ext cx="2625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ECFF"/>
                </a:solidFill>
                <a:latin typeface="Comic Sans MS" pitchFamily="66" charset="0"/>
              </a:rPr>
              <a:t>Another Example</a:t>
            </a:r>
          </a:p>
        </p:txBody>
      </p:sp>
      <p:sp>
        <p:nvSpPr>
          <p:cNvPr id="35843" name="Text Box 6"/>
          <p:cNvSpPr txBox="1">
            <a:spLocks noChangeArrowheads="1"/>
          </p:cNvSpPr>
          <p:nvPr/>
        </p:nvSpPr>
        <p:spPr bwMode="auto">
          <a:xfrm>
            <a:off x="257854" y="1497171"/>
            <a:ext cx="8749511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   char direction = ‘n’;</a:t>
            </a:r>
          </a:p>
          <a:p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("Press a direction key(n, s, e, or w) and Enter");</a:t>
            </a: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  direction =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char.Parse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Console.ReadLine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());</a:t>
            </a: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  if (direction == 'n')</a:t>
            </a: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     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("You are now going North.");</a:t>
            </a: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  else if (direction == 's')</a:t>
            </a: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     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("You are now going South.");</a:t>
            </a: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  else if (direction == 'e')</a:t>
            </a: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     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("You are now going East.");</a:t>
            </a: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  else if (direction == 'w')</a:t>
            </a: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     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("You are now going West.");</a:t>
            </a: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  else</a:t>
            </a: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     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("You don't know where you are going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!");</a:t>
            </a:r>
          </a:p>
          <a:p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Console.ReadLine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();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6"/>
          <p:cNvSpPr txBox="1">
            <a:spLocks noChangeArrowheads="1"/>
          </p:cNvSpPr>
          <p:nvPr/>
        </p:nvSpPr>
        <p:spPr bwMode="auto">
          <a:xfrm>
            <a:off x="261938" y="250825"/>
            <a:ext cx="5217967" cy="329320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(direction == 'n')</a:t>
            </a:r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 smtClean="0"/>
              <a:t>(“…going </a:t>
            </a:r>
            <a:r>
              <a:rPr lang="en-US" dirty="0"/>
              <a:t>North.");</a:t>
            </a:r>
          </a:p>
          <a:p>
            <a:r>
              <a:rPr lang="en-US" dirty="0"/>
              <a:t>        else </a:t>
            </a:r>
          </a:p>
          <a:p>
            <a:r>
              <a:rPr lang="en-US" dirty="0"/>
              <a:t>            if (direction == 's')</a:t>
            </a:r>
          </a:p>
          <a:p>
            <a:r>
              <a:rPr lang="en-US" dirty="0"/>
              <a:t>                </a:t>
            </a:r>
            <a:r>
              <a:rPr lang="en-US" dirty="0" err="1"/>
              <a:t>Console.WriteLine</a:t>
            </a:r>
            <a:r>
              <a:rPr lang="en-US" dirty="0" smtClean="0"/>
              <a:t>(“…going </a:t>
            </a:r>
            <a:r>
              <a:rPr lang="en-US" dirty="0"/>
              <a:t>South.");</a:t>
            </a:r>
          </a:p>
          <a:p>
            <a:r>
              <a:rPr lang="en-US" dirty="0"/>
              <a:t>            else </a:t>
            </a:r>
          </a:p>
          <a:p>
            <a:r>
              <a:rPr lang="en-US" dirty="0"/>
              <a:t>                if (direction == 'e')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Console.WriteLine</a:t>
            </a:r>
            <a:r>
              <a:rPr lang="en-US" dirty="0" smtClean="0"/>
              <a:t>(“…going </a:t>
            </a:r>
            <a:r>
              <a:rPr lang="en-US" dirty="0"/>
              <a:t>East.");</a:t>
            </a:r>
          </a:p>
          <a:p>
            <a:r>
              <a:rPr lang="en-US" dirty="0"/>
              <a:t>                else </a:t>
            </a:r>
          </a:p>
          <a:p>
            <a:r>
              <a:rPr lang="en-US" dirty="0"/>
              <a:t>                    if (direction == 'w')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Console.WriteLine</a:t>
            </a:r>
            <a:r>
              <a:rPr lang="en-US" dirty="0" smtClean="0"/>
              <a:t>(“…going </a:t>
            </a:r>
            <a:r>
              <a:rPr lang="en-US" dirty="0"/>
              <a:t>West.");</a:t>
            </a:r>
          </a:p>
          <a:p>
            <a:r>
              <a:rPr lang="en-US" dirty="0"/>
              <a:t>                    else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Console.WriteLine</a:t>
            </a:r>
            <a:r>
              <a:rPr lang="en-US" dirty="0"/>
              <a:t>("You don't </a:t>
            </a:r>
            <a:r>
              <a:rPr lang="en-US" dirty="0" smtClean="0"/>
              <a:t>know…!");</a:t>
            </a:r>
            <a:endParaRPr lang="en-US" dirty="0"/>
          </a:p>
        </p:txBody>
      </p:sp>
      <p:sp>
        <p:nvSpPr>
          <p:cNvPr id="36867" name="Text Box 6"/>
          <p:cNvSpPr txBox="1">
            <a:spLocks noChangeArrowheads="1"/>
          </p:cNvSpPr>
          <p:nvPr/>
        </p:nvSpPr>
        <p:spPr bwMode="auto">
          <a:xfrm>
            <a:off x="4711700" y="3659188"/>
            <a:ext cx="4179221" cy="255454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if (direction == 'n')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Console.WriteLine</a:t>
            </a:r>
            <a:r>
              <a:rPr lang="en-US" dirty="0" smtClean="0"/>
              <a:t>(“…going North.");</a:t>
            </a:r>
          </a:p>
          <a:p>
            <a:r>
              <a:rPr lang="en-US" dirty="0" smtClean="0"/>
              <a:t>else  if (direction == 's')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Console.WriteLine</a:t>
            </a:r>
            <a:r>
              <a:rPr lang="en-US" dirty="0" smtClean="0"/>
              <a:t>(“…going South.");</a:t>
            </a:r>
          </a:p>
          <a:p>
            <a:r>
              <a:rPr lang="en-US" dirty="0" smtClean="0"/>
              <a:t>else  if (direction == 'e')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Console.WriteLine</a:t>
            </a:r>
            <a:r>
              <a:rPr lang="en-US" dirty="0" smtClean="0"/>
              <a:t>(“…going East.");</a:t>
            </a:r>
          </a:p>
          <a:p>
            <a:r>
              <a:rPr lang="en-US" dirty="0" smtClean="0"/>
              <a:t> else  if (direction == 'w')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Console.WriteLine</a:t>
            </a:r>
            <a:r>
              <a:rPr lang="en-US" dirty="0" smtClean="0"/>
              <a:t>(“…going West.");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Console.WriteLine</a:t>
            </a:r>
            <a:r>
              <a:rPr lang="en-US" dirty="0" smtClean="0"/>
              <a:t>("You don't know…!");</a:t>
            </a:r>
            <a:endParaRPr lang="en-US" dirty="0"/>
          </a:p>
        </p:txBody>
      </p:sp>
      <p:sp>
        <p:nvSpPr>
          <p:cNvPr id="36868" name="TextBox 3"/>
          <p:cNvSpPr txBox="1">
            <a:spLocks noChangeArrowheads="1"/>
          </p:cNvSpPr>
          <p:nvPr/>
        </p:nvSpPr>
        <p:spPr bwMode="auto">
          <a:xfrm>
            <a:off x="5695183" y="1545623"/>
            <a:ext cx="2743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These are exactly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 same. The only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difference is how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 code is indented.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713300" y="2780859"/>
            <a:ext cx="818204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mic Sans MS" pitchFamily="66" charset="0"/>
              </a:rPr>
              <a:t>The order in which statements in a program are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omic Sans MS" pitchFamily="66" charset="0"/>
              </a:rPr>
              <a:t>executed is called the </a:t>
            </a:r>
            <a:r>
              <a:rPr lang="en-US" sz="2800" b="1" dirty="0">
                <a:solidFill>
                  <a:schemeClr val="bg1"/>
                </a:solidFill>
                <a:latin typeface="Comic Sans MS" pitchFamily="66" charset="0"/>
              </a:rPr>
              <a:t>flow of control</a:t>
            </a:r>
            <a:r>
              <a:rPr lang="en-US" sz="2800" dirty="0">
                <a:solidFill>
                  <a:schemeClr val="bg1"/>
                </a:solidFill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6"/>
          <p:cNvSpPr txBox="1">
            <a:spLocks noChangeArrowheads="1"/>
          </p:cNvSpPr>
          <p:nvPr/>
        </p:nvSpPr>
        <p:spPr bwMode="auto">
          <a:xfrm>
            <a:off x="760413" y="495300"/>
            <a:ext cx="4008918" cy="23083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if (direction == 'n')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Console.WriteLine</a:t>
            </a:r>
            <a:r>
              <a:rPr lang="en-US" dirty="0" smtClean="0"/>
              <a:t>(“…going North.");</a:t>
            </a:r>
          </a:p>
          <a:p>
            <a:r>
              <a:rPr lang="en-US" dirty="0" smtClean="0"/>
              <a:t>else  if (direction == 's')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Console.WriteLine</a:t>
            </a:r>
            <a:r>
              <a:rPr lang="en-US" dirty="0" smtClean="0"/>
              <a:t>(“…going South.");</a:t>
            </a:r>
          </a:p>
          <a:p>
            <a:r>
              <a:rPr lang="en-US" dirty="0" smtClean="0"/>
              <a:t>else  if (direction == 'e')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Console.WriteLine</a:t>
            </a:r>
            <a:r>
              <a:rPr lang="en-US" dirty="0" smtClean="0"/>
              <a:t>(“…going East.");</a:t>
            </a:r>
          </a:p>
          <a:p>
            <a:r>
              <a:rPr lang="en-US" dirty="0" smtClean="0"/>
              <a:t> else  if (direction == 'w')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Console.WriteLine</a:t>
            </a:r>
            <a:r>
              <a:rPr lang="en-US" dirty="0" smtClean="0"/>
              <a:t>(“…going West.");</a:t>
            </a:r>
          </a:p>
          <a:p>
            <a:r>
              <a:rPr lang="en-US" dirty="0" smtClean="0">
                <a:solidFill>
                  <a:schemeClr val="bg1"/>
                </a:solidFill>
                <a:latin typeface="Tahoma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7891" name="Text Box 6"/>
          <p:cNvSpPr txBox="1">
            <a:spLocks noChangeArrowheads="1"/>
          </p:cNvSpPr>
          <p:nvPr/>
        </p:nvSpPr>
        <p:spPr bwMode="auto">
          <a:xfrm>
            <a:off x="4592638" y="3608388"/>
            <a:ext cx="4008918" cy="206210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if (direction == 'n')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Console.WriteLine</a:t>
            </a:r>
            <a:r>
              <a:rPr lang="en-US" dirty="0" smtClean="0"/>
              <a:t>(“…going North.");</a:t>
            </a:r>
          </a:p>
          <a:p>
            <a:r>
              <a:rPr lang="en-US" dirty="0" smtClean="0"/>
              <a:t>if (direction == 's')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Console.WriteLine</a:t>
            </a:r>
            <a:r>
              <a:rPr lang="en-US" dirty="0" smtClean="0"/>
              <a:t>(“…going South.");</a:t>
            </a:r>
          </a:p>
          <a:p>
            <a:r>
              <a:rPr lang="en-US" dirty="0" smtClean="0"/>
              <a:t>if (direction == 'e')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Console.WriteLine</a:t>
            </a:r>
            <a:r>
              <a:rPr lang="en-US" dirty="0" smtClean="0"/>
              <a:t>(“…going East.");</a:t>
            </a:r>
          </a:p>
          <a:p>
            <a:r>
              <a:rPr lang="en-US" dirty="0" smtClean="0"/>
              <a:t>if (direction == 'w')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Console.WriteLine</a:t>
            </a:r>
            <a:r>
              <a:rPr lang="en-US" dirty="0" smtClean="0"/>
              <a:t>(“…going West.");</a:t>
            </a:r>
          </a:p>
        </p:txBody>
      </p:sp>
      <p:sp>
        <p:nvSpPr>
          <p:cNvPr id="37892" name="TextBox 3"/>
          <p:cNvSpPr txBox="1">
            <a:spLocks noChangeArrowheads="1"/>
          </p:cNvSpPr>
          <p:nvPr/>
        </p:nvSpPr>
        <p:spPr bwMode="auto">
          <a:xfrm>
            <a:off x="5311775" y="1470025"/>
            <a:ext cx="16494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What’s the</a:t>
            </a: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difference?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6"/>
          <p:cNvSpPr txBox="1">
            <a:spLocks noChangeArrowheads="1"/>
          </p:cNvSpPr>
          <p:nvPr/>
        </p:nvSpPr>
        <p:spPr bwMode="auto">
          <a:xfrm>
            <a:off x="760413" y="495300"/>
            <a:ext cx="4008918" cy="23083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if (direction == 'n')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Console.WriteLine</a:t>
            </a:r>
            <a:r>
              <a:rPr lang="en-US" dirty="0" smtClean="0"/>
              <a:t>(“…going North.");</a:t>
            </a:r>
          </a:p>
          <a:p>
            <a:r>
              <a:rPr lang="en-US" dirty="0" smtClean="0"/>
              <a:t>else  if (direction == 's')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Console.WriteLine</a:t>
            </a:r>
            <a:r>
              <a:rPr lang="en-US" dirty="0" smtClean="0"/>
              <a:t>(“…going South.");</a:t>
            </a:r>
          </a:p>
          <a:p>
            <a:r>
              <a:rPr lang="en-US" dirty="0" smtClean="0"/>
              <a:t>else  if (direction == 'e')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Console.WriteLine</a:t>
            </a:r>
            <a:r>
              <a:rPr lang="en-US" dirty="0" smtClean="0"/>
              <a:t>(“…going East.");</a:t>
            </a:r>
          </a:p>
          <a:p>
            <a:r>
              <a:rPr lang="en-US" dirty="0" smtClean="0"/>
              <a:t> else  if (direction == 'w')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Console.WriteLine</a:t>
            </a:r>
            <a:r>
              <a:rPr lang="en-US" dirty="0" smtClean="0"/>
              <a:t>(“…going West.");</a:t>
            </a:r>
          </a:p>
          <a:p>
            <a:r>
              <a:rPr lang="en-US" dirty="0" smtClean="0">
                <a:solidFill>
                  <a:schemeClr val="bg1"/>
                </a:solidFill>
                <a:latin typeface="Tahoma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7891" name="Text Box 6"/>
          <p:cNvSpPr txBox="1">
            <a:spLocks noChangeArrowheads="1"/>
          </p:cNvSpPr>
          <p:nvPr/>
        </p:nvSpPr>
        <p:spPr bwMode="auto">
          <a:xfrm>
            <a:off x="4592638" y="3608388"/>
            <a:ext cx="4008918" cy="206210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if (direction == 'n')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Console.WriteLine</a:t>
            </a:r>
            <a:r>
              <a:rPr lang="en-US" dirty="0" smtClean="0"/>
              <a:t>(“…going North.");</a:t>
            </a:r>
          </a:p>
          <a:p>
            <a:r>
              <a:rPr lang="en-US" dirty="0" smtClean="0"/>
              <a:t>if (direction == 's')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Console.WriteLine</a:t>
            </a:r>
            <a:r>
              <a:rPr lang="en-US" dirty="0" smtClean="0"/>
              <a:t>(“…going South.");</a:t>
            </a:r>
          </a:p>
          <a:p>
            <a:r>
              <a:rPr lang="en-US" dirty="0" smtClean="0"/>
              <a:t>if (direction == 'e')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Console.WriteLine</a:t>
            </a:r>
            <a:r>
              <a:rPr lang="en-US" dirty="0" smtClean="0"/>
              <a:t>(“…going East.");</a:t>
            </a:r>
          </a:p>
          <a:p>
            <a:r>
              <a:rPr lang="en-US" dirty="0" smtClean="0"/>
              <a:t>if (direction == 'w')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Console.WriteLine</a:t>
            </a:r>
            <a:r>
              <a:rPr lang="en-US" dirty="0" smtClean="0"/>
              <a:t>(“…going West.");</a:t>
            </a: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192713" y="1501775"/>
            <a:ext cx="20732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Suppose that ‘n’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was entered.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60413" y="495300"/>
            <a:ext cx="4008918" cy="23083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if (direction == 'n')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Console.WriteLine</a:t>
            </a:r>
            <a:r>
              <a:rPr lang="en-US" dirty="0" smtClean="0"/>
              <a:t>(“…going North.");</a:t>
            </a:r>
          </a:p>
          <a:p>
            <a:r>
              <a:rPr lang="en-US" dirty="0" smtClean="0"/>
              <a:t>else  if (direction == 's')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Console.WriteLine</a:t>
            </a:r>
            <a:r>
              <a:rPr lang="en-US" dirty="0" smtClean="0"/>
              <a:t>(“…going South.");</a:t>
            </a:r>
          </a:p>
          <a:p>
            <a:r>
              <a:rPr lang="en-US" dirty="0" smtClean="0"/>
              <a:t>else  if (direction == 'e')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Console.WriteLine</a:t>
            </a:r>
            <a:r>
              <a:rPr lang="en-US" dirty="0" smtClean="0"/>
              <a:t>(“…going East.");</a:t>
            </a:r>
          </a:p>
          <a:p>
            <a:r>
              <a:rPr lang="en-US" dirty="0" smtClean="0"/>
              <a:t> else  if (direction == 'w')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Console.WriteLine</a:t>
            </a:r>
            <a:r>
              <a:rPr lang="en-US" dirty="0" smtClean="0"/>
              <a:t>(“…going West.");</a:t>
            </a:r>
          </a:p>
          <a:p>
            <a:r>
              <a:rPr lang="en-US" dirty="0" smtClean="0">
                <a:solidFill>
                  <a:schemeClr val="bg1"/>
                </a:solidFill>
                <a:latin typeface="Tahoma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9939" name="TextBox 3"/>
          <p:cNvSpPr txBox="1">
            <a:spLocks noChangeArrowheads="1"/>
          </p:cNvSpPr>
          <p:nvPr/>
        </p:nvSpPr>
        <p:spPr bwMode="auto">
          <a:xfrm>
            <a:off x="5192713" y="1501775"/>
            <a:ext cx="20732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Suppose that ‘n’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was entered.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54055" y="791506"/>
            <a:ext cx="695325" cy="304800"/>
          </a:xfrm>
          <a:prstGeom prst="rightArrow">
            <a:avLst/>
          </a:prstGeom>
          <a:gradFill flip="none" rotWithShape="1">
            <a:gsLst>
              <a:gs pos="17000">
                <a:srgbClr val="FFFF00"/>
              </a:gs>
              <a:gs pos="39000">
                <a:srgbClr val="FFCC00"/>
              </a:gs>
              <a:gs pos="63000">
                <a:srgbClr val="FFCC66"/>
              </a:gs>
              <a:gs pos="59000">
                <a:srgbClr val="FFFF00"/>
              </a:gs>
              <a:gs pos="100000">
                <a:srgbClr val="FFFF00"/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941" name="TextBox 5"/>
          <p:cNvSpPr txBox="1">
            <a:spLocks noChangeArrowheads="1"/>
          </p:cNvSpPr>
          <p:nvPr/>
        </p:nvSpPr>
        <p:spPr bwMode="auto">
          <a:xfrm>
            <a:off x="1076709" y="3309554"/>
            <a:ext cx="320675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This statement is executed and</a:t>
            </a:r>
          </a:p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all of the others are skipped.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592638" y="3608388"/>
            <a:ext cx="4008918" cy="206210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if (direction == 'n')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Console.WriteLine</a:t>
            </a:r>
            <a:r>
              <a:rPr lang="en-US" dirty="0" smtClean="0"/>
              <a:t>(“…going North.");</a:t>
            </a:r>
          </a:p>
          <a:p>
            <a:r>
              <a:rPr lang="en-US" dirty="0" smtClean="0"/>
              <a:t>if (direction == 's')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Console.WriteLine</a:t>
            </a:r>
            <a:r>
              <a:rPr lang="en-US" dirty="0" smtClean="0"/>
              <a:t>(“…going South.");</a:t>
            </a:r>
          </a:p>
          <a:p>
            <a:r>
              <a:rPr lang="en-US" dirty="0" smtClean="0"/>
              <a:t>if (direction == 'e')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Console.WriteLine</a:t>
            </a:r>
            <a:r>
              <a:rPr lang="en-US" dirty="0" smtClean="0"/>
              <a:t>(“…going East.");</a:t>
            </a:r>
          </a:p>
          <a:p>
            <a:r>
              <a:rPr lang="en-US" dirty="0" smtClean="0"/>
              <a:t>if (direction == 'w')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Console.WriteLine</a:t>
            </a:r>
            <a:r>
              <a:rPr lang="en-US" dirty="0" smtClean="0"/>
              <a:t>(“…going West.");</a:t>
            </a:r>
          </a:p>
        </p:txBody>
      </p:sp>
      <p:sp>
        <p:nvSpPr>
          <p:cNvPr id="40963" name="TextBox 3"/>
          <p:cNvSpPr txBox="1">
            <a:spLocks noChangeArrowheads="1"/>
          </p:cNvSpPr>
          <p:nvPr/>
        </p:nvSpPr>
        <p:spPr bwMode="auto">
          <a:xfrm>
            <a:off x="5192713" y="1501775"/>
            <a:ext cx="20732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Suppose that ‘n’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was entered.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947839" y="5102772"/>
            <a:ext cx="696913" cy="304800"/>
          </a:xfrm>
          <a:prstGeom prst="rightArrow">
            <a:avLst/>
          </a:prstGeom>
          <a:gradFill flip="none" rotWithShape="1">
            <a:gsLst>
              <a:gs pos="17000">
                <a:srgbClr val="FFFF00"/>
              </a:gs>
              <a:gs pos="39000">
                <a:srgbClr val="FFCC00"/>
              </a:gs>
              <a:gs pos="63000">
                <a:srgbClr val="FFCC66"/>
              </a:gs>
              <a:gs pos="59000">
                <a:srgbClr val="FFFF00"/>
              </a:gs>
              <a:gs pos="100000">
                <a:srgbClr val="FFFF00"/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955119" y="4140475"/>
            <a:ext cx="696912" cy="304800"/>
          </a:xfrm>
          <a:prstGeom prst="rightArrow">
            <a:avLst/>
          </a:prstGeom>
          <a:gradFill flip="none" rotWithShape="1">
            <a:gsLst>
              <a:gs pos="17000">
                <a:srgbClr val="FFFF00"/>
              </a:gs>
              <a:gs pos="39000">
                <a:srgbClr val="FFCC00"/>
              </a:gs>
              <a:gs pos="63000">
                <a:srgbClr val="FFCC66"/>
              </a:gs>
              <a:gs pos="59000">
                <a:srgbClr val="FFFF00"/>
              </a:gs>
              <a:gs pos="100000">
                <a:srgbClr val="FFFF00"/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966232" y="4587164"/>
            <a:ext cx="696913" cy="304800"/>
          </a:xfrm>
          <a:prstGeom prst="rightArrow">
            <a:avLst/>
          </a:prstGeom>
          <a:gradFill flip="none" rotWithShape="1">
            <a:gsLst>
              <a:gs pos="17000">
                <a:srgbClr val="FFFF00"/>
              </a:gs>
              <a:gs pos="39000">
                <a:srgbClr val="FFCC00"/>
              </a:gs>
              <a:gs pos="63000">
                <a:srgbClr val="FFCC66"/>
              </a:gs>
              <a:gs pos="59000">
                <a:srgbClr val="FFFF00"/>
              </a:gs>
              <a:gs pos="100000">
                <a:srgbClr val="FFFF00"/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967" name="TextBox 7"/>
          <p:cNvSpPr txBox="1">
            <a:spLocks noChangeArrowheads="1"/>
          </p:cNvSpPr>
          <p:nvPr/>
        </p:nvSpPr>
        <p:spPr bwMode="auto">
          <a:xfrm>
            <a:off x="337754" y="2695083"/>
            <a:ext cx="402546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The first 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output 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statement is executed,</a:t>
            </a:r>
          </a:p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then each of the other if statements</a:t>
            </a:r>
          </a:p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is executed in turn. There is no else</a:t>
            </a:r>
          </a:p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clause to cause control to skip these.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1"/>
          <p:cNvSpPr txBox="1">
            <a:spLocks noChangeArrowheads="1"/>
          </p:cNvSpPr>
          <p:nvPr/>
        </p:nvSpPr>
        <p:spPr bwMode="auto">
          <a:xfrm>
            <a:off x="2776538" y="1512888"/>
            <a:ext cx="36639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mic Sans MS" pitchFamily="66" charset="0"/>
              </a:rPr>
              <a:t>Dangling </a:t>
            </a:r>
            <a:r>
              <a:rPr lang="en-US" sz="2800" dirty="0">
                <a:solidFill>
                  <a:srgbClr val="FFFF00"/>
                </a:solidFill>
                <a:latin typeface="Comic Sans MS" pitchFamily="66" charset="0"/>
              </a:rPr>
              <a:t>else</a:t>
            </a:r>
            <a:r>
              <a:rPr lang="en-US" sz="2800" dirty="0">
                <a:solidFill>
                  <a:schemeClr val="bg1"/>
                </a:solidFill>
                <a:latin typeface="Comic Sans MS" pitchFamily="66" charset="0"/>
              </a:rPr>
              <a:t> clauses</a:t>
            </a:r>
          </a:p>
        </p:txBody>
      </p:sp>
      <p:sp>
        <p:nvSpPr>
          <p:cNvPr id="41987" name="TextBox 2"/>
          <p:cNvSpPr txBox="1">
            <a:spLocks noChangeArrowheads="1"/>
          </p:cNvSpPr>
          <p:nvPr/>
        </p:nvSpPr>
        <p:spPr bwMode="auto">
          <a:xfrm>
            <a:off x="1512888" y="3036888"/>
            <a:ext cx="666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An </a:t>
            </a:r>
            <a:r>
              <a:rPr lang="en-US" sz="2000" i="1" dirty="0">
                <a:solidFill>
                  <a:srgbClr val="FFFF00"/>
                </a:solidFill>
                <a:latin typeface="Comic Sans MS" pitchFamily="66" charset="0"/>
              </a:rPr>
              <a:t>else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is always matched to the closest unmatched </a:t>
            </a:r>
            <a:r>
              <a:rPr lang="en-US" sz="2000" b="1" i="1" dirty="0">
                <a:solidFill>
                  <a:srgbClr val="FFFF00"/>
                </a:solidFill>
                <a:latin typeface="Comic Sans MS" pitchFamily="66" charset="0"/>
              </a:rPr>
              <a:t>if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1"/>
          <p:cNvSpPr txBox="1">
            <a:spLocks noChangeArrowheads="1"/>
          </p:cNvSpPr>
          <p:nvPr/>
        </p:nvSpPr>
        <p:spPr bwMode="auto">
          <a:xfrm>
            <a:off x="1081964" y="1920765"/>
            <a:ext cx="7553671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const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R_LIMIT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= 40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const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O_LIMIT = 20;</a:t>
            </a:r>
          </a:p>
          <a:p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. . .</a:t>
            </a:r>
          </a:p>
          <a:p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if (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regTime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&gt;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R_LIMIT)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if (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overTime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&gt;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O_LIMIT)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   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(“Overtime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hours exceed the limit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.”);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else</a:t>
            </a: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(“no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overtime worked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.”);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3011" name="TextBox 2"/>
          <p:cNvSpPr txBox="1">
            <a:spLocks noChangeArrowheads="1"/>
          </p:cNvSpPr>
          <p:nvPr/>
        </p:nvSpPr>
        <p:spPr bwMode="auto">
          <a:xfrm>
            <a:off x="2689225" y="860425"/>
            <a:ext cx="4365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Will this code do what you expect?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40232" y="3136482"/>
            <a:ext cx="36631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If an employee works more than 40 hours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a week, then make sure that they don’t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work more than 20 hours of overtime</a:t>
            </a:r>
            <a:endParaRPr lang="en-US" sz="1400" dirty="0">
              <a:solidFill>
                <a:srgbClr val="FFC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Box 2"/>
          <p:cNvSpPr txBox="1">
            <a:spLocks noChangeArrowheads="1"/>
          </p:cNvSpPr>
          <p:nvPr/>
        </p:nvSpPr>
        <p:spPr bwMode="auto">
          <a:xfrm>
            <a:off x="2689225" y="860425"/>
            <a:ext cx="4365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Will this code do what you expect?</a:t>
            </a:r>
          </a:p>
        </p:txBody>
      </p:sp>
      <p:sp>
        <p:nvSpPr>
          <p:cNvPr id="4" name="Up Arrow Callout 3"/>
          <p:cNvSpPr/>
          <p:nvPr/>
        </p:nvSpPr>
        <p:spPr>
          <a:xfrm>
            <a:off x="171395" y="4840388"/>
            <a:ext cx="2427288" cy="1631950"/>
          </a:xfrm>
          <a:prstGeom prst="upArrowCallout">
            <a:avLst>
              <a:gd name="adj1" fmla="val 15840"/>
              <a:gd name="adj2" fmla="val 16603"/>
              <a:gd name="adj3" fmla="val 25000"/>
              <a:gd name="adj4" fmla="val 6039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037" name="TextBox 4"/>
          <p:cNvSpPr txBox="1">
            <a:spLocks noChangeArrowheads="1"/>
          </p:cNvSpPr>
          <p:nvPr/>
        </p:nvSpPr>
        <p:spPr bwMode="auto">
          <a:xfrm>
            <a:off x="194895" y="5645628"/>
            <a:ext cx="23749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This else goes with </a:t>
            </a:r>
          </a:p>
          <a:p>
            <a:r>
              <a:rPr lang="en-US" dirty="0"/>
              <a:t>The second if statement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3527234" y="5389716"/>
            <a:ext cx="3700463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039" name="TextBox 6"/>
          <p:cNvSpPr txBox="1">
            <a:spLocks noChangeArrowheads="1"/>
          </p:cNvSpPr>
          <p:nvPr/>
        </p:nvSpPr>
        <p:spPr bwMode="auto">
          <a:xfrm>
            <a:off x="2698310" y="5465094"/>
            <a:ext cx="73977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mic Sans MS" pitchFamily="66" charset="0"/>
              </a:rPr>
              <a:t>. . .</a:t>
            </a:r>
          </a:p>
        </p:txBody>
      </p:sp>
      <p:sp>
        <p:nvSpPr>
          <p:cNvPr id="44040" name="TextBox 7"/>
          <p:cNvSpPr txBox="1">
            <a:spLocks noChangeArrowheads="1"/>
          </p:cNvSpPr>
          <p:nvPr/>
        </p:nvSpPr>
        <p:spPr bwMode="auto">
          <a:xfrm>
            <a:off x="3592513" y="5456391"/>
            <a:ext cx="355097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If </a:t>
            </a:r>
            <a:r>
              <a:rPr lang="en-US" dirty="0" err="1">
                <a:latin typeface="Comic Sans MS" pitchFamily="66" charset="0"/>
              </a:rPr>
              <a:t>regTime</a:t>
            </a:r>
            <a:r>
              <a:rPr lang="en-US" dirty="0">
                <a:latin typeface="Comic Sans MS" pitchFamily="66" charset="0"/>
              </a:rPr>
              <a:t> were 50 and </a:t>
            </a:r>
            <a:r>
              <a:rPr lang="en-US" dirty="0" err="1">
                <a:latin typeface="Comic Sans MS" pitchFamily="66" charset="0"/>
              </a:rPr>
              <a:t>overTime</a:t>
            </a:r>
            <a:r>
              <a:rPr lang="en-US" dirty="0">
                <a:latin typeface="Comic Sans MS" pitchFamily="66" charset="0"/>
              </a:rPr>
              <a:t> </a:t>
            </a:r>
          </a:p>
          <a:p>
            <a:r>
              <a:rPr lang="en-US" dirty="0">
                <a:latin typeface="Comic Sans MS" pitchFamily="66" charset="0"/>
              </a:rPr>
              <a:t>were </a:t>
            </a:r>
            <a:r>
              <a:rPr lang="en-US" dirty="0" smtClean="0">
                <a:latin typeface="Comic Sans MS" pitchFamily="66" charset="0"/>
              </a:rPr>
              <a:t>10, </a:t>
            </a:r>
            <a:r>
              <a:rPr lang="en-US" dirty="0">
                <a:latin typeface="Comic Sans MS" pitchFamily="66" charset="0"/>
              </a:rPr>
              <a:t>the message “no overtime </a:t>
            </a:r>
          </a:p>
          <a:p>
            <a:r>
              <a:rPr lang="en-US" dirty="0">
                <a:latin typeface="Comic Sans MS" pitchFamily="66" charset="0"/>
              </a:rPr>
              <a:t>worked” would be displayed.</a:t>
            </a: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081964" y="1920765"/>
            <a:ext cx="7553671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const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R_LIMIT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= 40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const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O_LIMIT = 20;</a:t>
            </a:r>
          </a:p>
          <a:p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. . .</a:t>
            </a:r>
          </a:p>
          <a:p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if (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regTime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&gt; R_LIMIT)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if (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overTime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&gt;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O_LIMIT)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   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(“Overtime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hours exceed the limit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.”);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else</a:t>
            </a: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(“no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overtime worked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.”);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Box 2"/>
          <p:cNvSpPr txBox="1">
            <a:spLocks noChangeArrowheads="1"/>
          </p:cNvSpPr>
          <p:nvPr/>
        </p:nvSpPr>
        <p:spPr bwMode="auto">
          <a:xfrm>
            <a:off x="2689225" y="860425"/>
            <a:ext cx="45767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The code should be written this way.</a:t>
            </a: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81964" y="1920765"/>
            <a:ext cx="7553671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const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R_LIMIT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= 40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;</a:t>
            </a:r>
          </a:p>
          <a:p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Const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O_LIMIT = 20;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. . .</a:t>
            </a:r>
          </a:p>
          <a:p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if (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regTime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&gt;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R_LIMIT)</a:t>
            </a: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if (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overTime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&gt;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O_LIMIT)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   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(“Overtime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hours exceed the limit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.”);</a:t>
            </a: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}</a:t>
            </a: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else</a:t>
            </a: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(“no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overtime worked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.”);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4691" y="2127739"/>
            <a:ext cx="5977919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Practice: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Write a program that takes a temperature in degrees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Celsius. Then output whether or not water is a solid, 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liquid, or vapor at that temperature at sea level. </a:t>
            </a:r>
          </a:p>
          <a:p>
            <a:endParaRPr lang="en-US" sz="18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800" b="1" dirty="0" smtClean="0">
                <a:solidFill>
                  <a:schemeClr val="bg1"/>
                </a:solidFill>
                <a:latin typeface="Comic Sans MS" pitchFamily="66" charset="0"/>
              </a:rPr>
              <a:t>Example: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Input: -5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Output: Water is solid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1"/>
          <p:cNvSpPr txBox="1">
            <a:spLocks noChangeArrowheads="1"/>
          </p:cNvSpPr>
          <p:nvPr/>
        </p:nvSpPr>
        <p:spPr bwMode="auto">
          <a:xfrm>
            <a:off x="2292350" y="2663825"/>
            <a:ext cx="4665663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Comic Sans MS" pitchFamily="66" charset="0"/>
              </a:rPr>
              <a:t>Designing programs that </a:t>
            </a:r>
          </a:p>
          <a:p>
            <a:pPr algn="ctr"/>
            <a:r>
              <a:rPr lang="en-US" sz="2800">
                <a:solidFill>
                  <a:schemeClr val="bg1"/>
                </a:solidFill>
                <a:latin typeface="Comic Sans MS" pitchFamily="66" charset="0"/>
              </a:rPr>
              <a:t>use conditional statements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666019" y="2602425"/>
            <a:ext cx="647965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Methods </a:t>
            </a:r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that we have written so far begin</a:t>
            </a:r>
          </a:p>
          <a:p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with the first line in the 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method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, 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and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continue </a:t>
            </a:r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line by line until control reaches </a:t>
            </a:r>
          </a:p>
          <a:p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the end 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of the method.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904994"/>
      </p:ext>
    </p:extLst>
  </p:cSld>
  <p:clrMapOvr>
    <a:masterClrMapping/>
  </p:clrMapOvr>
  <p:transition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1"/>
          <p:cNvSpPr txBox="1">
            <a:spLocks noChangeArrowheads="1"/>
          </p:cNvSpPr>
          <p:nvPr/>
        </p:nvSpPr>
        <p:spPr bwMode="auto">
          <a:xfrm>
            <a:off x="2122488" y="2700338"/>
            <a:ext cx="6024562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Carefully inspect the problem statement. If</a:t>
            </a:r>
          </a:p>
          <a:p>
            <a:pPr marL="457200" indent="-457200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 word “</a:t>
            </a:r>
            <a:r>
              <a:rPr lang="en-US" sz="2000" b="1" dirty="0">
                <a:solidFill>
                  <a:srgbClr val="FFFF00"/>
                </a:solidFill>
                <a:latin typeface="Comic Sans MS" pitchFamily="66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” is used or the word “</a:t>
            </a:r>
            <a:r>
              <a:rPr lang="en-US" sz="2000" b="1" dirty="0">
                <a:solidFill>
                  <a:srgbClr val="FFFF00"/>
                </a:solidFill>
                <a:latin typeface="Comic Sans MS" pitchFamily="66" charset="0"/>
              </a:rPr>
              <a:t>when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” is used </a:t>
            </a:r>
          </a:p>
          <a:p>
            <a:pPr marL="457200" indent="-457200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 to describe different situations that might</a:t>
            </a:r>
          </a:p>
          <a:p>
            <a:pPr marL="457200" indent="-457200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 exist, then the program probably will need</a:t>
            </a:r>
          </a:p>
          <a:p>
            <a:pPr marL="457200" indent="-457200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 to use conditional statements.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Box 1"/>
          <p:cNvSpPr txBox="1">
            <a:spLocks noChangeArrowheads="1"/>
          </p:cNvSpPr>
          <p:nvPr/>
        </p:nvSpPr>
        <p:spPr bwMode="auto">
          <a:xfrm>
            <a:off x="1633538" y="2797175"/>
            <a:ext cx="7072312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 startAt="2"/>
            </a:pPr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After determining that several different situations</a:t>
            </a:r>
          </a:p>
          <a:p>
            <a:pPr marL="457200" indent="-457200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      might exist, try to identify each unique situation.</a:t>
            </a:r>
          </a:p>
          <a:p>
            <a:pPr marL="457200" indent="-457200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      Write down the condition that makes this situation</a:t>
            </a:r>
          </a:p>
          <a:p>
            <a:pPr marL="457200" indent="-457200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       unique.</a:t>
            </a:r>
          </a:p>
          <a:p>
            <a:pPr marL="457200" indent="-457200"/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pPr marL="457200" indent="-457200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       Carefully check that each condition is unique - there</a:t>
            </a:r>
          </a:p>
          <a:p>
            <a:pPr marL="457200" indent="-457200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       should be no overlaps. Be sure that the boundary </a:t>
            </a:r>
          </a:p>
          <a:p>
            <a:pPr marL="457200" indent="-457200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       conditions are correctly stated.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1"/>
          <p:cNvSpPr txBox="1">
            <a:spLocks noChangeArrowheads="1"/>
          </p:cNvSpPr>
          <p:nvPr/>
        </p:nvSpPr>
        <p:spPr bwMode="auto">
          <a:xfrm>
            <a:off x="1719263" y="2873375"/>
            <a:ext cx="63976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 startAt="3"/>
            </a:pPr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Write down exactly what the program should do</a:t>
            </a:r>
          </a:p>
          <a:p>
            <a:pPr marL="457200" indent="-457200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      differently in each of the unique situations</a:t>
            </a:r>
          </a:p>
          <a:p>
            <a:pPr marL="457200" indent="-457200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      that you have identified.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8513" y="2579688"/>
            <a:ext cx="6270625" cy="1323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 startAt="4"/>
              <a:defRPr/>
            </a:pP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Formulate the </a:t>
            </a:r>
            <a:r>
              <a:rPr lang="en-US" sz="2000" b="1" dirty="0">
                <a:solidFill>
                  <a:srgbClr val="FFFF00"/>
                </a:solidFill>
                <a:latin typeface="Comic Sans MS" pitchFamily="66" charset="0"/>
              </a:rPr>
              <a:t>if/else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statements that reflect </a:t>
            </a:r>
          </a:p>
          <a:p>
            <a:pPr marL="457200" indent="-457200">
              <a:defRPr/>
            </a:pP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this set of conditions. Make them as simple </a:t>
            </a:r>
          </a:p>
          <a:p>
            <a:pPr marL="457200" indent="-457200">
              <a:defRPr/>
            </a:pP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as possible. Watch for dangling </a:t>
            </a:r>
            <a:r>
              <a:rPr lang="en-US" sz="2000" b="1" dirty="0">
                <a:solidFill>
                  <a:srgbClr val="FFFF00"/>
                </a:solidFill>
                <a:latin typeface="Comic Sans MS" pitchFamily="66" charset="0"/>
              </a:rPr>
              <a:t>else’s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.</a:t>
            </a:r>
          </a:p>
          <a:p>
            <a:pPr>
              <a:defRPr/>
            </a:pP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1"/>
          <p:cNvSpPr txBox="1">
            <a:spLocks noChangeArrowheads="1"/>
          </p:cNvSpPr>
          <p:nvPr/>
        </p:nvSpPr>
        <p:spPr bwMode="auto">
          <a:xfrm>
            <a:off x="3668713" y="1828800"/>
            <a:ext cx="1371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Comic Sans MS" pitchFamily="66" charset="0"/>
              </a:rPr>
              <a:t>Example</a:t>
            </a:r>
          </a:p>
        </p:txBody>
      </p:sp>
      <p:sp>
        <p:nvSpPr>
          <p:cNvPr id="51203" name="TextBox 2"/>
          <p:cNvSpPr txBox="1">
            <a:spLocks noChangeArrowheads="1"/>
          </p:cNvSpPr>
          <p:nvPr/>
        </p:nvSpPr>
        <p:spPr bwMode="auto">
          <a:xfrm>
            <a:off x="1109663" y="2590800"/>
            <a:ext cx="7434262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Slick Guys Used Car Sales gives their sales people a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commission, based on the value of the sale. If the sale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was made at or above the sticker price, the sales person 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gets a 20% commission. If the sale was less than the full 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sticker price, but greater than the blue book price, the 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sales commission is 10%. If the sale price is equal to the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blue book price, the sales person gets a 5% commission. 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Slick Guys never sells a car for less than the blue book price.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Box 1"/>
          <p:cNvSpPr txBox="1">
            <a:spLocks noChangeArrowheads="1"/>
          </p:cNvSpPr>
          <p:nvPr/>
        </p:nvSpPr>
        <p:spPr bwMode="auto">
          <a:xfrm>
            <a:off x="2895600" y="2395538"/>
            <a:ext cx="4011613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How many conditions are there?</a:t>
            </a:r>
          </a:p>
          <a:p>
            <a:pPr algn="ctr"/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What are the conditions?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Box 1"/>
          <p:cNvSpPr txBox="1">
            <a:spLocks noChangeArrowheads="1"/>
          </p:cNvSpPr>
          <p:nvPr/>
        </p:nvSpPr>
        <p:spPr bwMode="auto">
          <a:xfrm>
            <a:off x="1905000" y="2579688"/>
            <a:ext cx="601503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1. The sales price is GREATER than or EQUAL 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   to the sticker price.</a:t>
            </a:r>
          </a:p>
          <a:p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2. The sales price is LESS than the sticker price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    but GREATER than the blue book price.</a:t>
            </a:r>
          </a:p>
          <a:p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3. The sales price EQUALS the blue book price.</a:t>
            </a:r>
          </a:p>
          <a:p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4. The sales price cannot be less than blue book.</a:t>
            </a:r>
          </a:p>
        </p:txBody>
      </p:sp>
      <p:sp>
        <p:nvSpPr>
          <p:cNvPr id="53251" name="TextBox 2"/>
          <p:cNvSpPr txBox="1">
            <a:spLocks noChangeArrowheads="1"/>
          </p:cNvSpPr>
          <p:nvPr/>
        </p:nvSpPr>
        <p:spPr bwMode="auto">
          <a:xfrm>
            <a:off x="3722688" y="1200150"/>
            <a:ext cx="19446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Comic Sans MS" pitchFamily="66" charset="0"/>
              </a:rPr>
              <a:t>4 Conditions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Box 1"/>
          <p:cNvSpPr txBox="1">
            <a:spLocks noChangeArrowheads="1"/>
          </p:cNvSpPr>
          <p:nvPr/>
        </p:nvSpPr>
        <p:spPr bwMode="auto">
          <a:xfrm>
            <a:off x="1905000" y="2579688"/>
            <a:ext cx="601503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1. The sales price is GREATER than or EQUAL 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   to the sticker price.</a:t>
            </a:r>
          </a:p>
          <a:p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2. The sales price is LESS than the sticker price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    but GREATER than the blue book price.</a:t>
            </a:r>
          </a:p>
          <a:p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3. The sales price EQUALS the blue book price.</a:t>
            </a:r>
          </a:p>
          <a:p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4. The sales price cannot be less than blue book</a:t>
            </a:r>
          </a:p>
        </p:txBody>
      </p:sp>
      <p:sp>
        <p:nvSpPr>
          <p:cNvPr id="54275" name="TextBox 2"/>
          <p:cNvSpPr txBox="1">
            <a:spLocks noChangeArrowheads="1"/>
          </p:cNvSpPr>
          <p:nvPr/>
        </p:nvSpPr>
        <p:spPr bwMode="auto">
          <a:xfrm>
            <a:off x="2198688" y="1501775"/>
            <a:ext cx="52435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Comic Sans MS" pitchFamily="66" charset="0"/>
              </a:rPr>
              <a:t>What do you do for each situation?</a:t>
            </a:r>
          </a:p>
        </p:txBody>
      </p:sp>
      <p:sp>
        <p:nvSpPr>
          <p:cNvPr id="54276" name="TextBox 3"/>
          <p:cNvSpPr txBox="1">
            <a:spLocks noChangeArrowheads="1"/>
          </p:cNvSpPr>
          <p:nvPr/>
        </p:nvSpPr>
        <p:spPr bwMode="auto">
          <a:xfrm>
            <a:off x="3113088" y="3178175"/>
            <a:ext cx="36195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CC66"/>
                </a:solidFill>
                <a:latin typeface="Comic Sans MS" pitchFamily="66" charset="0"/>
              </a:rPr>
              <a:t>Set commission = 20% of sales price</a:t>
            </a:r>
          </a:p>
        </p:txBody>
      </p:sp>
      <p:sp>
        <p:nvSpPr>
          <p:cNvPr id="54277" name="TextBox 4"/>
          <p:cNvSpPr txBox="1">
            <a:spLocks noChangeArrowheads="1"/>
          </p:cNvSpPr>
          <p:nvPr/>
        </p:nvSpPr>
        <p:spPr bwMode="auto">
          <a:xfrm>
            <a:off x="3146425" y="4157663"/>
            <a:ext cx="36195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CC66"/>
                </a:solidFill>
                <a:latin typeface="Comic Sans MS" pitchFamily="66" charset="0"/>
              </a:rPr>
              <a:t>Set commission = 10% of sales price</a:t>
            </a:r>
          </a:p>
        </p:txBody>
      </p:sp>
      <p:sp>
        <p:nvSpPr>
          <p:cNvPr id="54278" name="TextBox 5"/>
          <p:cNvSpPr txBox="1">
            <a:spLocks noChangeArrowheads="1"/>
          </p:cNvSpPr>
          <p:nvPr/>
        </p:nvSpPr>
        <p:spPr bwMode="auto">
          <a:xfrm>
            <a:off x="3157538" y="4789488"/>
            <a:ext cx="36195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CC66"/>
                </a:solidFill>
                <a:latin typeface="Comic Sans MS" pitchFamily="66" charset="0"/>
              </a:rPr>
              <a:t>Set commission = 5% of sales price</a:t>
            </a:r>
          </a:p>
        </p:txBody>
      </p:sp>
      <p:sp>
        <p:nvSpPr>
          <p:cNvPr id="54279" name="TextBox 6"/>
          <p:cNvSpPr txBox="1">
            <a:spLocks noChangeArrowheads="1"/>
          </p:cNvSpPr>
          <p:nvPr/>
        </p:nvSpPr>
        <p:spPr bwMode="auto">
          <a:xfrm>
            <a:off x="3200400" y="5432425"/>
            <a:ext cx="44132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CC66"/>
                </a:solidFill>
                <a:latin typeface="Comic Sans MS" pitchFamily="66" charset="0"/>
              </a:rPr>
              <a:t>Message: Cannot sell for less than blue book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2786063"/>
            <a:ext cx="5519738" cy="436562"/>
          </a:xfrm>
          <a:prstGeom prst="rect">
            <a:avLst/>
          </a:prstGeom>
          <a:solidFill>
            <a:srgbClr val="CCECFF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Isosceles Triangle 2"/>
          <p:cNvSpPr/>
          <p:nvPr/>
        </p:nvSpPr>
        <p:spPr>
          <a:xfrm>
            <a:off x="5638800" y="3222625"/>
            <a:ext cx="293688" cy="401638"/>
          </a:xfrm>
          <a:prstGeom prst="triangle">
            <a:avLst/>
          </a:prstGeom>
          <a:solidFill>
            <a:srgbClr val="FFCC00"/>
          </a:solidFill>
          <a:ln w="127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300" name="TextBox 3"/>
          <p:cNvSpPr txBox="1">
            <a:spLocks noChangeArrowheads="1"/>
          </p:cNvSpPr>
          <p:nvPr/>
        </p:nvSpPr>
        <p:spPr bwMode="auto">
          <a:xfrm>
            <a:off x="5246688" y="3722688"/>
            <a:ext cx="14525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Sticker Price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3059113" y="3254375"/>
            <a:ext cx="293687" cy="403225"/>
          </a:xfrm>
          <a:prstGeom prst="triangle">
            <a:avLst/>
          </a:prstGeom>
          <a:solidFill>
            <a:srgbClr val="FFCC00"/>
          </a:solidFill>
          <a:ln w="127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302" name="TextBox 5"/>
          <p:cNvSpPr txBox="1">
            <a:spLocks noChangeArrowheads="1"/>
          </p:cNvSpPr>
          <p:nvPr/>
        </p:nvSpPr>
        <p:spPr bwMode="auto">
          <a:xfrm>
            <a:off x="2449513" y="3767138"/>
            <a:ext cx="164941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Blue Book Price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3179763" y="2795588"/>
            <a:ext cx="53975" cy="414337"/>
          </a:xfrm>
          <a:prstGeom prst="rect">
            <a:avLst/>
          </a:prstGeom>
          <a:solidFill>
            <a:srgbClr val="0070C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304" name="TextBox 8"/>
          <p:cNvSpPr txBox="1">
            <a:spLocks noChangeArrowheads="1"/>
          </p:cNvSpPr>
          <p:nvPr/>
        </p:nvSpPr>
        <p:spPr bwMode="auto">
          <a:xfrm>
            <a:off x="2971800" y="2386013"/>
            <a:ext cx="4810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5%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81675" y="2795588"/>
            <a:ext cx="1206500" cy="414337"/>
          </a:xfrm>
          <a:prstGeom prst="rect">
            <a:avLst/>
          </a:prstGeom>
          <a:solidFill>
            <a:srgbClr val="0070C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306" name="TextBox 10"/>
          <p:cNvSpPr txBox="1">
            <a:spLocks noChangeArrowheads="1"/>
          </p:cNvSpPr>
          <p:nvPr/>
        </p:nvSpPr>
        <p:spPr bwMode="auto">
          <a:xfrm>
            <a:off x="6042025" y="2841625"/>
            <a:ext cx="5953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20%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7085013" y="2622550"/>
            <a:ext cx="458787" cy="763588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308" name="TextBox 12"/>
          <p:cNvSpPr txBox="1">
            <a:spLocks noChangeArrowheads="1"/>
          </p:cNvSpPr>
          <p:nvPr/>
        </p:nvSpPr>
        <p:spPr bwMode="auto">
          <a:xfrm>
            <a:off x="4289425" y="2819400"/>
            <a:ext cx="5953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10%</a:t>
            </a:r>
          </a:p>
        </p:txBody>
      </p:sp>
      <p:sp>
        <p:nvSpPr>
          <p:cNvPr id="55309" name="TextBox 14"/>
          <p:cNvSpPr txBox="1">
            <a:spLocks noChangeArrowheads="1"/>
          </p:cNvSpPr>
          <p:nvPr/>
        </p:nvSpPr>
        <p:spPr bwMode="auto">
          <a:xfrm>
            <a:off x="4103688" y="1414463"/>
            <a:ext cx="21145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CC66"/>
                </a:solidFill>
                <a:latin typeface="Comic Sans MS" pitchFamily="66" charset="0"/>
              </a:rPr>
              <a:t>Boundary Conditions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16200000" flipH="1">
            <a:off x="4976813" y="1951037"/>
            <a:ext cx="895350" cy="688975"/>
          </a:xfrm>
          <a:prstGeom prst="straightConnector1">
            <a:avLst/>
          </a:prstGeom>
          <a:ln w="25400">
            <a:solidFill>
              <a:srgbClr val="FFC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55304" idx="2"/>
          </p:cNvCxnSpPr>
          <p:nvPr/>
        </p:nvCxnSpPr>
        <p:spPr>
          <a:xfrm rot="10800000" flipV="1">
            <a:off x="3213100" y="1862138"/>
            <a:ext cx="1849438" cy="862012"/>
          </a:xfrm>
          <a:prstGeom prst="straightConnector1">
            <a:avLst/>
          </a:prstGeom>
          <a:ln w="25400">
            <a:solidFill>
              <a:srgbClr val="FFC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449388" y="2779713"/>
            <a:ext cx="1736725" cy="452437"/>
          </a:xfrm>
          <a:prstGeom prst="rect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313" name="TextBox 13"/>
          <p:cNvSpPr txBox="1">
            <a:spLocks noChangeArrowheads="1"/>
          </p:cNvSpPr>
          <p:nvPr/>
        </p:nvSpPr>
        <p:spPr bwMode="auto">
          <a:xfrm>
            <a:off x="1870075" y="2846388"/>
            <a:ext cx="8794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 sale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2786063"/>
            <a:ext cx="5519738" cy="436562"/>
          </a:xfrm>
          <a:prstGeom prst="rect">
            <a:avLst/>
          </a:prstGeom>
          <a:solidFill>
            <a:srgbClr val="CCECFF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Isosceles Triangle 2"/>
          <p:cNvSpPr/>
          <p:nvPr/>
        </p:nvSpPr>
        <p:spPr>
          <a:xfrm>
            <a:off x="5638800" y="3222625"/>
            <a:ext cx="293688" cy="401638"/>
          </a:xfrm>
          <a:prstGeom prst="triangle">
            <a:avLst/>
          </a:prstGeom>
          <a:solidFill>
            <a:srgbClr val="FFCC00"/>
          </a:solidFill>
          <a:ln w="127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324" name="TextBox 3"/>
          <p:cNvSpPr txBox="1">
            <a:spLocks noChangeArrowheads="1"/>
          </p:cNvSpPr>
          <p:nvPr/>
        </p:nvSpPr>
        <p:spPr bwMode="auto">
          <a:xfrm>
            <a:off x="5246688" y="3722688"/>
            <a:ext cx="14525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Sticker Price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3059113" y="3254375"/>
            <a:ext cx="293687" cy="403225"/>
          </a:xfrm>
          <a:prstGeom prst="triangle">
            <a:avLst/>
          </a:prstGeom>
          <a:solidFill>
            <a:srgbClr val="FFCC00"/>
          </a:solidFill>
          <a:ln w="127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326" name="TextBox 5"/>
          <p:cNvSpPr txBox="1">
            <a:spLocks noChangeArrowheads="1"/>
          </p:cNvSpPr>
          <p:nvPr/>
        </p:nvSpPr>
        <p:spPr bwMode="auto">
          <a:xfrm>
            <a:off x="2449513" y="3767138"/>
            <a:ext cx="164941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Blue Book Price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3179763" y="2795588"/>
            <a:ext cx="53975" cy="414337"/>
          </a:xfrm>
          <a:prstGeom prst="rect">
            <a:avLst/>
          </a:prstGeom>
          <a:solidFill>
            <a:srgbClr val="0070C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328" name="TextBox 8"/>
          <p:cNvSpPr txBox="1">
            <a:spLocks noChangeArrowheads="1"/>
          </p:cNvSpPr>
          <p:nvPr/>
        </p:nvSpPr>
        <p:spPr bwMode="auto">
          <a:xfrm>
            <a:off x="2971800" y="2386013"/>
            <a:ext cx="4810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5%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81675" y="2795588"/>
            <a:ext cx="1206500" cy="414337"/>
          </a:xfrm>
          <a:prstGeom prst="rect">
            <a:avLst/>
          </a:prstGeom>
          <a:solidFill>
            <a:srgbClr val="0070C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330" name="TextBox 10"/>
          <p:cNvSpPr txBox="1">
            <a:spLocks noChangeArrowheads="1"/>
          </p:cNvSpPr>
          <p:nvPr/>
        </p:nvSpPr>
        <p:spPr bwMode="auto">
          <a:xfrm>
            <a:off x="6042025" y="2841625"/>
            <a:ext cx="5953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20%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7053263" y="2644775"/>
            <a:ext cx="490537" cy="741363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332" name="TextBox 12"/>
          <p:cNvSpPr txBox="1">
            <a:spLocks noChangeArrowheads="1"/>
          </p:cNvSpPr>
          <p:nvPr/>
        </p:nvSpPr>
        <p:spPr bwMode="auto">
          <a:xfrm>
            <a:off x="4289425" y="2819400"/>
            <a:ext cx="5953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10%</a:t>
            </a:r>
          </a:p>
        </p:txBody>
      </p:sp>
      <p:sp>
        <p:nvSpPr>
          <p:cNvPr id="56333" name="TextBox 14"/>
          <p:cNvSpPr txBox="1">
            <a:spLocks noChangeArrowheads="1"/>
          </p:cNvSpPr>
          <p:nvPr/>
        </p:nvSpPr>
        <p:spPr bwMode="auto">
          <a:xfrm>
            <a:off x="4103688" y="1414463"/>
            <a:ext cx="2016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CC66"/>
                </a:solidFill>
                <a:latin typeface="Comic Sans MS" pitchFamily="66" charset="0"/>
              </a:rPr>
              <a:t>Boundary Condition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41450" y="2789238"/>
            <a:ext cx="1735138" cy="452437"/>
          </a:xfrm>
          <a:prstGeom prst="rect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16200000" flipH="1">
            <a:off x="5006975" y="1981200"/>
            <a:ext cx="860425" cy="663575"/>
          </a:xfrm>
          <a:prstGeom prst="straightConnector1">
            <a:avLst/>
          </a:prstGeom>
          <a:ln w="25400">
            <a:solidFill>
              <a:srgbClr val="FFC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56328" idx="2"/>
          </p:cNvCxnSpPr>
          <p:nvPr/>
        </p:nvCxnSpPr>
        <p:spPr>
          <a:xfrm rot="10800000" flipV="1">
            <a:off x="3213100" y="1862138"/>
            <a:ext cx="1849438" cy="862012"/>
          </a:xfrm>
          <a:prstGeom prst="straightConnector1">
            <a:avLst/>
          </a:prstGeom>
          <a:ln w="25400">
            <a:solidFill>
              <a:srgbClr val="FFC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1404938" y="4713288"/>
            <a:ext cx="6138862" cy="1587"/>
          </a:xfrm>
          <a:prstGeom prst="straightConnector1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38" name="TextBox 20"/>
          <p:cNvSpPr txBox="1">
            <a:spLocks noChangeArrowheads="1"/>
          </p:cNvSpPr>
          <p:nvPr/>
        </p:nvSpPr>
        <p:spPr bwMode="auto">
          <a:xfrm>
            <a:off x="1176338" y="5029200"/>
            <a:ext cx="68754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Put your conditions in order … start with the most likely</a:t>
            </a:r>
          </a:p>
        </p:txBody>
      </p:sp>
      <p:sp>
        <p:nvSpPr>
          <p:cNvPr id="56339" name="TextBox 13"/>
          <p:cNvSpPr txBox="1">
            <a:spLocks noChangeArrowheads="1"/>
          </p:cNvSpPr>
          <p:nvPr/>
        </p:nvSpPr>
        <p:spPr bwMode="auto">
          <a:xfrm>
            <a:off x="1862138" y="2819400"/>
            <a:ext cx="8778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 sale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1342" y="1214302"/>
            <a:ext cx="682751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using System;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class Program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    static void Main()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   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         const </a:t>
            </a:r>
            <a:r>
              <a:rPr lang="en-US" sz="1200" dirty="0" err="1" smtClean="0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 MINS_PER_HOUR = 60, SPLITTER = 100, PERCENT_BETTER = 1.25;;</a:t>
            </a:r>
          </a:p>
          <a:p>
            <a:endParaRPr lang="en-US" sz="12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mic Sans MS" pitchFamily="66" charset="0"/>
              </a:rPr>
              <a:t>startTime</a:t>
            </a:r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mic Sans MS" pitchFamily="66" charset="0"/>
              </a:rPr>
              <a:t>endTime</a:t>
            </a:r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mic Sans MS" pitchFamily="66" charset="0"/>
              </a:rPr>
              <a:t>endTime</a:t>
            </a:r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        // Prompt for input and get start time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("Enter in the start time for this trip in 24 hour clock time");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mic Sans MS" pitchFamily="66" charset="0"/>
              </a:rPr>
              <a:t>Console.Write</a:t>
            </a:r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("in the form </a:t>
            </a:r>
            <a:r>
              <a:rPr lang="en-US" sz="1200" dirty="0" err="1" smtClean="0">
                <a:solidFill>
                  <a:schemeClr val="bg1"/>
                </a:solidFill>
                <a:latin typeface="Comic Sans MS" pitchFamily="66" charset="0"/>
              </a:rPr>
              <a:t>hhmm</a:t>
            </a:r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: 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mic Sans MS" pitchFamily="66" charset="0"/>
              </a:rPr>
              <a:t>startTime</a:t>
            </a:r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mic Sans MS" pitchFamily="66" charset="0"/>
              </a:rPr>
              <a:t>int.Parse</a:t>
            </a:r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mic Sans MS" pitchFamily="66" charset="0"/>
              </a:rPr>
              <a:t>Console.ReadLine</a:t>
            </a:r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());</a:t>
            </a:r>
          </a:p>
          <a:p>
            <a:endParaRPr lang="en-US" sz="12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        // Prompt for input and get end time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("Enter in the end time for this trip in 24 hour clock time");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mic Sans MS" pitchFamily="66" charset="0"/>
              </a:rPr>
              <a:t>Console.Write</a:t>
            </a:r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("in the form </a:t>
            </a:r>
            <a:r>
              <a:rPr lang="en-US" sz="1200" dirty="0" err="1" smtClean="0">
                <a:solidFill>
                  <a:schemeClr val="bg1"/>
                </a:solidFill>
                <a:latin typeface="Comic Sans MS" pitchFamily="66" charset="0"/>
              </a:rPr>
              <a:t>hhmm</a:t>
            </a:r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: 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mic Sans MS" pitchFamily="66" charset="0"/>
              </a:rPr>
              <a:t>endTime</a:t>
            </a:r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mic Sans MS" pitchFamily="66" charset="0"/>
              </a:rPr>
              <a:t>int.Parse</a:t>
            </a:r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mic Sans MS" pitchFamily="66" charset="0"/>
              </a:rPr>
              <a:t>Console.ReadLine</a:t>
            </a:r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());</a:t>
            </a:r>
          </a:p>
          <a:p>
            <a:endParaRPr lang="en-US" sz="12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        // calculate the start and end time with minutes as integers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mic Sans MS" pitchFamily="66" charset="0"/>
              </a:rPr>
              <a:t>startMmm</a:t>
            </a:r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mic Sans MS" pitchFamily="66" charset="0"/>
              </a:rPr>
              <a:t>startTime</a:t>
            </a:r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 / SPLITTER * MINS_PER_HOUR + </a:t>
            </a:r>
            <a:r>
              <a:rPr lang="en-US" sz="1200" dirty="0" err="1" smtClean="0">
                <a:solidFill>
                  <a:schemeClr val="bg1"/>
                </a:solidFill>
                <a:latin typeface="Comic Sans MS" pitchFamily="66" charset="0"/>
              </a:rPr>
              <a:t>startTime</a:t>
            </a:r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 % SPLITTER;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mic Sans MS" pitchFamily="66" charset="0"/>
              </a:rPr>
              <a:t>endMmm</a:t>
            </a:r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mic Sans MS" pitchFamily="66" charset="0"/>
              </a:rPr>
              <a:t>endTime</a:t>
            </a:r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 / SPLITTER * MINS_PER_HOUR + </a:t>
            </a:r>
            <a:r>
              <a:rPr lang="en-US" sz="1200" dirty="0" err="1" smtClean="0">
                <a:solidFill>
                  <a:schemeClr val="bg1"/>
                </a:solidFill>
                <a:latin typeface="Comic Sans MS" pitchFamily="66" charset="0"/>
              </a:rPr>
              <a:t>endTime</a:t>
            </a:r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 % SPLITTER;</a:t>
            </a:r>
          </a:p>
          <a:p>
            <a:endParaRPr lang="en-US" sz="12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        …</a:t>
            </a:r>
            <a:r>
              <a:rPr lang="en-US" sz="1200" dirty="0" err="1" smtClean="0">
                <a:solidFill>
                  <a:schemeClr val="bg1"/>
                </a:solidFill>
                <a:latin typeface="Comic Sans MS" pitchFamily="66" charset="0"/>
              </a:rPr>
              <a:t>etc</a:t>
            </a:r>
            <a:endParaRPr lang="en-US" sz="12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    } // end of Main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947057" y="1230085"/>
            <a:ext cx="631371" cy="4855029"/>
          </a:xfrm>
          <a:prstGeom prst="down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33CCFF"/>
              </a:gs>
              <a:gs pos="5000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Flow of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cont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54215" y="752637"/>
            <a:ext cx="4115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Example of Sequential Flow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8840885">
            <a:off x="1707357" y="392906"/>
            <a:ext cx="1030288" cy="1006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347" name="TextBox 2"/>
          <p:cNvSpPr txBox="1">
            <a:spLocks noChangeArrowheads="1"/>
          </p:cNvSpPr>
          <p:nvPr/>
        </p:nvSpPr>
        <p:spPr bwMode="auto">
          <a:xfrm>
            <a:off x="1579563" y="517525"/>
            <a:ext cx="1373187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Comic Sans MS" pitchFamily="66" charset="0"/>
              </a:rPr>
              <a:t>is</a:t>
            </a:r>
          </a:p>
          <a:p>
            <a:pPr algn="ctr"/>
            <a:r>
              <a:rPr lang="en-US" sz="1400">
                <a:latin typeface="Comic Sans MS" pitchFamily="66" charset="0"/>
              </a:rPr>
              <a:t>sale &gt;= sticker</a:t>
            </a:r>
          </a:p>
          <a:p>
            <a:pPr algn="ctr"/>
            <a:r>
              <a:rPr lang="en-US" sz="1400">
                <a:latin typeface="Comic Sans MS" pitchFamily="66" charset="0"/>
              </a:rPr>
              <a:t>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917825" y="858838"/>
            <a:ext cx="379413" cy="9525"/>
          </a:xfrm>
          <a:prstGeom prst="straightConnector1">
            <a:avLst/>
          </a:prstGeom>
          <a:ln w="254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325813" y="498475"/>
            <a:ext cx="1495425" cy="7572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350" name="TextBox 6"/>
          <p:cNvSpPr txBox="1">
            <a:spLocks noChangeArrowheads="1"/>
          </p:cNvSpPr>
          <p:nvPr/>
        </p:nvSpPr>
        <p:spPr bwMode="auto">
          <a:xfrm>
            <a:off x="3408363" y="582613"/>
            <a:ext cx="117951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Comic Sans MS" pitchFamily="66" charset="0"/>
              </a:rPr>
              <a:t>commission </a:t>
            </a:r>
          </a:p>
          <a:p>
            <a:pPr algn="ctr"/>
            <a:r>
              <a:rPr lang="en-US" sz="1400">
                <a:latin typeface="Comic Sans MS" pitchFamily="66" charset="0"/>
              </a:rPr>
              <a:t>= 0.20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1985963" y="1838325"/>
            <a:ext cx="461962" cy="1588"/>
          </a:xfrm>
          <a:prstGeom prst="straightConnector1">
            <a:avLst/>
          </a:prstGeom>
          <a:ln w="254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18840885">
            <a:off x="1720850" y="2290763"/>
            <a:ext cx="1031875" cy="1006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353" name="TextBox 10"/>
          <p:cNvSpPr txBox="1">
            <a:spLocks noChangeArrowheads="1"/>
          </p:cNvSpPr>
          <p:nvPr/>
        </p:nvSpPr>
        <p:spPr bwMode="auto">
          <a:xfrm>
            <a:off x="1593850" y="2414588"/>
            <a:ext cx="1243013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Comic Sans MS" pitchFamily="66" charset="0"/>
              </a:rPr>
              <a:t>is</a:t>
            </a:r>
          </a:p>
          <a:p>
            <a:pPr algn="ctr"/>
            <a:r>
              <a:rPr lang="en-US" sz="1400">
                <a:latin typeface="Comic Sans MS" pitchFamily="66" charset="0"/>
              </a:rPr>
              <a:t>sale &gt; bluebk</a:t>
            </a:r>
          </a:p>
          <a:p>
            <a:pPr algn="ctr"/>
            <a:r>
              <a:rPr lang="en-US" sz="1400">
                <a:latin typeface="Comic Sans MS" pitchFamily="66" charset="0"/>
              </a:rPr>
              <a:t>?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932113" y="2757488"/>
            <a:ext cx="379412" cy="7937"/>
          </a:xfrm>
          <a:prstGeom prst="straightConnector1">
            <a:avLst/>
          </a:prstGeom>
          <a:ln w="254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338513" y="2397125"/>
            <a:ext cx="1497012" cy="7572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356" name="TextBox 13"/>
          <p:cNvSpPr txBox="1">
            <a:spLocks noChangeArrowheads="1"/>
          </p:cNvSpPr>
          <p:nvPr/>
        </p:nvSpPr>
        <p:spPr bwMode="auto">
          <a:xfrm>
            <a:off x="3422650" y="2479675"/>
            <a:ext cx="11795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Comic Sans MS" pitchFamily="66" charset="0"/>
              </a:rPr>
              <a:t>commission </a:t>
            </a:r>
          </a:p>
          <a:p>
            <a:pPr algn="ctr"/>
            <a:r>
              <a:rPr lang="en-US" sz="1400">
                <a:latin typeface="Comic Sans MS" pitchFamily="66" charset="0"/>
              </a:rPr>
              <a:t>= 0.10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2008187" y="3763963"/>
            <a:ext cx="461963" cy="1588"/>
          </a:xfrm>
          <a:prstGeom prst="straightConnector1">
            <a:avLst/>
          </a:prstGeom>
          <a:ln w="254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rot="18840885">
            <a:off x="1743869" y="4217194"/>
            <a:ext cx="1031875" cy="1004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359" name="TextBox 16"/>
          <p:cNvSpPr txBox="1">
            <a:spLocks noChangeArrowheads="1"/>
          </p:cNvSpPr>
          <p:nvPr/>
        </p:nvSpPr>
        <p:spPr bwMode="auto">
          <a:xfrm>
            <a:off x="1616075" y="4341813"/>
            <a:ext cx="1293813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Comic Sans MS" pitchFamily="66" charset="0"/>
              </a:rPr>
              <a:t>is</a:t>
            </a:r>
          </a:p>
          <a:p>
            <a:pPr algn="ctr"/>
            <a:r>
              <a:rPr lang="en-US" sz="1400">
                <a:latin typeface="Comic Sans MS" pitchFamily="66" charset="0"/>
              </a:rPr>
              <a:t>Sale = bluebk</a:t>
            </a:r>
          </a:p>
          <a:p>
            <a:pPr algn="ctr"/>
            <a:r>
              <a:rPr lang="en-US" sz="1400">
                <a:latin typeface="Comic Sans MS" pitchFamily="66" charset="0"/>
              </a:rPr>
              <a:t>?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955925" y="4683125"/>
            <a:ext cx="377825" cy="9525"/>
          </a:xfrm>
          <a:prstGeom prst="straightConnector1">
            <a:avLst/>
          </a:prstGeom>
          <a:ln w="254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362325" y="4322763"/>
            <a:ext cx="1495425" cy="7572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362" name="TextBox 19"/>
          <p:cNvSpPr txBox="1">
            <a:spLocks noChangeArrowheads="1"/>
          </p:cNvSpPr>
          <p:nvPr/>
        </p:nvSpPr>
        <p:spPr bwMode="auto">
          <a:xfrm>
            <a:off x="3444875" y="4405313"/>
            <a:ext cx="11811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Comic Sans MS" pitchFamily="66" charset="0"/>
              </a:rPr>
              <a:t>commission </a:t>
            </a:r>
          </a:p>
          <a:p>
            <a:pPr algn="ctr"/>
            <a:r>
              <a:rPr lang="en-US" sz="1400">
                <a:latin typeface="Comic Sans MS" pitchFamily="66" charset="0"/>
              </a:rPr>
              <a:t>= 0.05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2022476" y="5588000"/>
            <a:ext cx="461962" cy="1587"/>
          </a:xfrm>
          <a:prstGeom prst="straightConnector1">
            <a:avLst/>
          </a:prstGeom>
          <a:ln w="254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500188" y="5842000"/>
            <a:ext cx="1497012" cy="7572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365" name="TextBox 22"/>
          <p:cNvSpPr txBox="1">
            <a:spLocks noChangeArrowheads="1"/>
          </p:cNvSpPr>
          <p:nvPr/>
        </p:nvSpPr>
        <p:spPr bwMode="auto">
          <a:xfrm>
            <a:off x="1879600" y="6035675"/>
            <a:ext cx="8016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mic Sans MS" pitchFamily="66" charset="0"/>
              </a:rPr>
              <a:t>No sale</a:t>
            </a:r>
          </a:p>
        </p:txBody>
      </p:sp>
      <p:sp>
        <p:nvSpPr>
          <p:cNvPr id="57366" name="TextBox 23"/>
          <p:cNvSpPr txBox="1">
            <a:spLocks noChangeArrowheads="1"/>
          </p:cNvSpPr>
          <p:nvPr/>
        </p:nvSpPr>
        <p:spPr bwMode="auto">
          <a:xfrm>
            <a:off x="2844800" y="534988"/>
            <a:ext cx="4921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57367" name="TextBox 24"/>
          <p:cNvSpPr txBox="1">
            <a:spLocks noChangeArrowheads="1"/>
          </p:cNvSpPr>
          <p:nvPr/>
        </p:nvSpPr>
        <p:spPr bwMode="auto">
          <a:xfrm>
            <a:off x="2859088" y="2414588"/>
            <a:ext cx="4921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57368" name="TextBox 25"/>
          <p:cNvSpPr txBox="1">
            <a:spLocks noChangeArrowheads="1"/>
          </p:cNvSpPr>
          <p:nvPr/>
        </p:nvSpPr>
        <p:spPr bwMode="auto">
          <a:xfrm>
            <a:off x="2905125" y="4318000"/>
            <a:ext cx="4921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57369" name="TextBox 26"/>
          <p:cNvSpPr txBox="1">
            <a:spLocks noChangeArrowheads="1"/>
          </p:cNvSpPr>
          <p:nvPr/>
        </p:nvSpPr>
        <p:spPr bwMode="auto">
          <a:xfrm>
            <a:off x="2244725" y="1671638"/>
            <a:ext cx="5619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57370" name="TextBox 27"/>
          <p:cNvSpPr txBox="1">
            <a:spLocks noChangeArrowheads="1"/>
          </p:cNvSpPr>
          <p:nvPr/>
        </p:nvSpPr>
        <p:spPr bwMode="auto">
          <a:xfrm>
            <a:off x="2322513" y="3541713"/>
            <a:ext cx="5635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57371" name="TextBox 28"/>
          <p:cNvSpPr txBox="1">
            <a:spLocks noChangeArrowheads="1"/>
          </p:cNvSpPr>
          <p:nvPr/>
        </p:nvSpPr>
        <p:spPr bwMode="auto">
          <a:xfrm>
            <a:off x="2341563" y="5426075"/>
            <a:ext cx="5635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false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8840885">
            <a:off x="1707357" y="392906"/>
            <a:ext cx="1030288" cy="1006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371" name="TextBox 2"/>
          <p:cNvSpPr txBox="1">
            <a:spLocks noChangeArrowheads="1"/>
          </p:cNvSpPr>
          <p:nvPr/>
        </p:nvSpPr>
        <p:spPr bwMode="auto">
          <a:xfrm>
            <a:off x="1579563" y="517525"/>
            <a:ext cx="1325562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Comic Sans MS" pitchFamily="66" charset="0"/>
              </a:rPr>
              <a:t>is</a:t>
            </a:r>
          </a:p>
          <a:p>
            <a:pPr algn="ctr"/>
            <a:r>
              <a:rPr lang="en-US" sz="1400">
                <a:latin typeface="Comic Sans MS" pitchFamily="66" charset="0"/>
              </a:rPr>
              <a:t>sale &gt;= bluebk</a:t>
            </a:r>
          </a:p>
          <a:p>
            <a:pPr algn="ctr"/>
            <a:r>
              <a:rPr lang="en-US" sz="1400">
                <a:latin typeface="Comic Sans MS" pitchFamily="66" charset="0"/>
              </a:rPr>
              <a:t>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917825" y="858838"/>
            <a:ext cx="379413" cy="9525"/>
          </a:xfrm>
          <a:prstGeom prst="straightConnector1">
            <a:avLst/>
          </a:prstGeom>
          <a:ln w="254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325813" y="498475"/>
            <a:ext cx="1495425" cy="7572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374" name="TextBox 6"/>
          <p:cNvSpPr txBox="1">
            <a:spLocks noChangeArrowheads="1"/>
          </p:cNvSpPr>
          <p:nvPr/>
        </p:nvSpPr>
        <p:spPr bwMode="auto">
          <a:xfrm>
            <a:off x="3408363" y="582613"/>
            <a:ext cx="117951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Comic Sans MS" pitchFamily="66" charset="0"/>
              </a:rPr>
              <a:t>commission </a:t>
            </a:r>
          </a:p>
          <a:p>
            <a:pPr algn="ctr"/>
            <a:r>
              <a:rPr lang="en-US" sz="1400">
                <a:latin typeface="Comic Sans MS" pitchFamily="66" charset="0"/>
              </a:rPr>
              <a:t>= 0.10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1985963" y="1838325"/>
            <a:ext cx="461962" cy="1588"/>
          </a:xfrm>
          <a:prstGeom prst="straightConnector1">
            <a:avLst/>
          </a:prstGeom>
          <a:ln w="254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18840885">
            <a:off x="1720850" y="2290763"/>
            <a:ext cx="1031875" cy="1006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377" name="TextBox 10"/>
          <p:cNvSpPr txBox="1">
            <a:spLocks noChangeArrowheads="1"/>
          </p:cNvSpPr>
          <p:nvPr/>
        </p:nvSpPr>
        <p:spPr bwMode="auto">
          <a:xfrm>
            <a:off x="1593850" y="2414588"/>
            <a:ext cx="12827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Comic Sans MS" pitchFamily="66" charset="0"/>
              </a:rPr>
              <a:t>is</a:t>
            </a:r>
          </a:p>
          <a:p>
            <a:pPr algn="ctr"/>
            <a:r>
              <a:rPr lang="en-US" sz="1400">
                <a:latin typeface="Comic Sans MS" pitchFamily="66" charset="0"/>
              </a:rPr>
              <a:t>sale &gt; sticker</a:t>
            </a:r>
          </a:p>
          <a:p>
            <a:pPr algn="ctr"/>
            <a:r>
              <a:rPr lang="en-US" sz="1400">
                <a:latin typeface="Comic Sans MS" pitchFamily="66" charset="0"/>
              </a:rPr>
              <a:t>?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932113" y="2757488"/>
            <a:ext cx="379412" cy="7937"/>
          </a:xfrm>
          <a:prstGeom prst="straightConnector1">
            <a:avLst/>
          </a:prstGeom>
          <a:ln w="254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338513" y="2397125"/>
            <a:ext cx="1497012" cy="7572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380" name="TextBox 13"/>
          <p:cNvSpPr txBox="1">
            <a:spLocks noChangeArrowheads="1"/>
          </p:cNvSpPr>
          <p:nvPr/>
        </p:nvSpPr>
        <p:spPr bwMode="auto">
          <a:xfrm>
            <a:off x="3422650" y="2479675"/>
            <a:ext cx="11795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Comic Sans MS" pitchFamily="66" charset="0"/>
              </a:rPr>
              <a:t>commission </a:t>
            </a:r>
          </a:p>
          <a:p>
            <a:pPr algn="ctr"/>
            <a:r>
              <a:rPr lang="en-US" sz="1400">
                <a:latin typeface="Comic Sans MS" pitchFamily="66" charset="0"/>
              </a:rPr>
              <a:t>= 0.20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2008187" y="3763963"/>
            <a:ext cx="461963" cy="1588"/>
          </a:xfrm>
          <a:prstGeom prst="straightConnector1">
            <a:avLst/>
          </a:prstGeom>
          <a:ln w="254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rot="18840885">
            <a:off x="1743869" y="4217194"/>
            <a:ext cx="1031875" cy="1004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383" name="TextBox 16"/>
          <p:cNvSpPr txBox="1">
            <a:spLocks noChangeArrowheads="1"/>
          </p:cNvSpPr>
          <p:nvPr/>
        </p:nvSpPr>
        <p:spPr bwMode="auto">
          <a:xfrm>
            <a:off x="1616075" y="4341813"/>
            <a:ext cx="1293813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Comic Sans MS" pitchFamily="66" charset="0"/>
              </a:rPr>
              <a:t>is</a:t>
            </a:r>
          </a:p>
          <a:p>
            <a:pPr algn="ctr"/>
            <a:r>
              <a:rPr lang="en-US" sz="1400" dirty="0" smtClean="0">
                <a:latin typeface="Comic Sans MS" pitchFamily="66" charset="0"/>
              </a:rPr>
              <a:t>sale </a:t>
            </a:r>
            <a:r>
              <a:rPr lang="en-US" sz="1400" dirty="0">
                <a:latin typeface="Comic Sans MS" pitchFamily="66" charset="0"/>
              </a:rPr>
              <a:t>= </a:t>
            </a:r>
            <a:r>
              <a:rPr lang="en-US" sz="1400" dirty="0" err="1">
                <a:latin typeface="Comic Sans MS" pitchFamily="66" charset="0"/>
              </a:rPr>
              <a:t>bluebk</a:t>
            </a:r>
            <a:endParaRPr lang="en-US" sz="1400" dirty="0">
              <a:latin typeface="Comic Sans MS" pitchFamily="66" charset="0"/>
            </a:endParaRPr>
          </a:p>
          <a:p>
            <a:pPr algn="ctr"/>
            <a:r>
              <a:rPr lang="en-US" sz="1400" dirty="0">
                <a:latin typeface="Comic Sans MS" pitchFamily="66" charset="0"/>
              </a:rPr>
              <a:t>?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955925" y="4683125"/>
            <a:ext cx="377825" cy="9525"/>
          </a:xfrm>
          <a:prstGeom prst="straightConnector1">
            <a:avLst/>
          </a:prstGeom>
          <a:ln w="254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362325" y="4322763"/>
            <a:ext cx="1495425" cy="7572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386" name="TextBox 19"/>
          <p:cNvSpPr txBox="1">
            <a:spLocks noChangeArrowheads="1"/>
          </p:cNvSpPr>
          <p:nvPr/>
        </p:nvSpPr>
        <p:spPr bwMode="auto">
          <a:xfrm>
            <a:off x="3444875" y="4405313"/>
            <a:ext cx="11811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Comic Sans MS" pitchFamily="66" charset="0"/>
              </a:rPr>
              <a:t>commission </a:t>
            </a:r>
          </a:p>
          <a:p>
            <a:pPr algn="ctr"/>
            <a:r>
              <a:rPr lang="en-US" sz="1400">
                <a:latin typeface="Comic Sans MS" pitchFamily="66" charset="0"/>
              </a:rPr>
              <a:t>= 0.05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2022476" y="5588000"/>
            <a:ext cx="461962" cy="1587"/>
          </a:xfrm>
          <a:prstGeom prst="straightConnector1">
            <a:avLst/>
          </a:prstGeom>
          <a:ln w="254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500188" y="5842000"/>
            <a:ext cx="1497012" cy="7572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389" name="TextBox 22"/>
          <p:cNvSpPr txBox="1">
            <a:spLocks noChangeArrowheads="1"/>
          </p:cNvSpPr>
          <p:nvPr/>
        </p:nvSpPr>
        <p:spPr bwMode="auto">
          <a:xfrm>
            <a:off x="1879600" y="6035675"/>
            <a:ext cx="8016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mic Sans MS" pitchFamily="66" charset="0"/>
              </a:rPr>
              <a:t>No sale</a:t>
            </a:r>
          </a:p>
        </p:txBody>
      </p:sp>
      <p:sp>
        <p:nvSpPr>
          <p:cNvPr id="58390" name="TextBox 23"/>
          <p:cNvSpPr txBox="1">
            <a:spLocks noChangeArrowheads="1"/>
          </p:cNvSpPr>
          <p:nvPr/>
        </p:nvSpPr>
        <p:spPr bwMode="auto">
          <a:xfrm>
            <a:off x="2844800" y="534988"/>
            <a:ext cx="4921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58391" name="TextBox 24"/>
          <p:cNvSpPr txBox="1">
            <a:spLocks noChangeArrowheads="1"/>
          </p:cNvSpPr>
          <p:nvPr/>
        </p:nvSpPr>
        <p:spPr bwMode="auto">
          <a:xfrm>
            <a:off x="2859088" y="2414588"/>
            <a:ext cx="4921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58392" name="TextBox 25"/>
          <p:cNvSpPr txBox="1">
            <a:spLocks noChangeArrowheads="1"/>
          </p:cNvSpPr>
          <p:nvPr/>
        </p:nvSpPr>
        <p:spPr bwMode="auto">
          <a:xfrm>
            <a:off x="2905125" y="4318000"/>
            <a:ext cx="4921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58393" name="TextBox 26"/>
          <p:cNvSpPr txBox="1">
            <a:spLocks noChangeArrowheads="1"/>
          </p:cNvSpPr>
          <p:nvPr/>
        </p:nvSpPr>
        <p:spPr bwMode="auto">
          <a:xfrm>
            <a:off x="2244725" y="1671638"/>
            <a:ext cx="5619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58394" name="TextBox 27"/>
          <p:cNvSpPr txBox="1">
            <a:spLocks noChangeArrowheads="1"/>
          </p:cNvSpPr>
          <p:nvPr/>
        </p:nvSpPr>
        <p:spPr bwMode="auto">
          <a:xfrm>
            <a:off x="2322513" y="3541713"/>
            <a:ext cx="5635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58395" name="TextBox 28"/>
          <p:cNvSpPr txBox="1">
            <a:spLocks noChangeArrowheads="1"/>
          </p:cNvSpPr>
          <p:nvPr/>
        </p:nvSpPr>
        <p:spPr bwMode="auto">
          <a:xfrm>
            <a:off x="2341563" y="5426075"/>
            <a:ext cx="5635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58396" name="TextBox 29"/>
          <p:cNvSpPr txBox="1">
            <a:spLocks noChangeArrowheads="1"/>
          </p:cNvSpPr>
          <p:nvPr/>
        </p:nvSpPr>
        <p:spPr bwMode="auto">
          <a:xfrm>
            <a:off x="5319713" y="1181100"/>
            <a:ext cx="3459162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What happens if you put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the conditions in the wrong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order?</a:t>
            </a:r>
          </a:p>
        </p:txBody>
      </p:sp>
      <p:sp>
        <p:nvSpPr>
          <p:cNvPr id="58397" name="TextBox 30"/>
          <p:cNvSpPr txBox="1">
            <a:spLocks noChangeArrowheads="1"/>
          </p:cNvSpPr>
          <p:nvPr/>
        </p:nvSpPr>
        <p:spPr bwMode="auto">
          <a:xfrm>
            <a:off x="5030230" y="3056315"/>
            <a:ext cx="374864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Suppose that </a:t>
            </a:r>
            <a:endParaRPr lang="en-US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the 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sticker 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price  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= 20,000,  </a:t>
            </a:r>
            <a:endParaRPr lang="en-US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the 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blue book price 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= 19,000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, and </a:t>
            </a:r>
            <a:endParaRPr lang="en-US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the 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sale price 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= 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21,000. </a:t>
            </a:r>
            <a:endParaRPr lang="en-US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What 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will the 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commission be?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What 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should it be?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Box 1"/>
          <p:cNvSpPr txBox="1">
            <a:spLocks noChangeArrowheads="1"/>
          </p:cNvSpPr>
          <p:nvPr/>
        </p:nvSpPr>
        <p:spPr bwMode="auto">
          <a:xfrm>
            <a:off x="2671763" y="2182813"/>
            <a:ext cx="446468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if (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salesPrice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&gt;= STICKER_PRICE)</a:t>
            </a: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commissionRate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= 0.20;</a:t>
            </a: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else if (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salesPrice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&gt; BLUE_BOOK)</a:t>
            </a: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commissionRate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= 0.10;</a:t>
            </a: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else if (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salesPrice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== BLUE_BOOK)</a:t>
            </a: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commissionRate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== 0.05;</a:t>
            </a: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else</a:t>
            </a: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(“No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Sale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!”);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3" y="142875"/>
            <a:ext cx="7772400" cy="10668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The </a:t>
            </a:r>
            <a:r>
              <a:rPr lang="en-US" i="1" smtClean="0">
                <a:solidFill>
                  <a:schemeClr val="bg1"/>
                </a:solidFill>
                <a:latin typeface="Comic Sans MS" pitchFamily="66" charset="0"/>
              </a:rPr>
              <a:t>Switch</a:t>
            </a:r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 Statement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817688" y="1089025"/>
            <a:ext cx="62039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The switch statement allows a program to take one of several different paths, based on the value given to the switch statement.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986127" y="2266950"/>
            <a:ext cx="5327869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switch ( </a:t>
            </a:r>
            <a:r>
              <a:rPr lang="en-US" dirty="0" err="1">
                <a:solidFill>
                  <a:schemeClr val="bg1"/>
                </a:solidFill>
              </a:rPr>
              <a:t>numValues</a:t>
            </a:r>
            <a:r>
              <a:rPr lang="en-US" dirty="0">
                <a:solidFill>
                  <a:schemeClr val="bg1"/>
                </a:solidFill>
              </a:rPr>
              <a:t> )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case 0:</a:t>
            </a:r>
          </a:p>
          <a:p>
            <a:r>
              <a:rPr lang="en-US" dirty="0">
                <a:solidFill>
                  <a:schemeClr val="bg1"/>
                </a:solidFill>
              </a:rPr>
              <a:t>      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r>
              <a:rPr lang="en-US" dirty="0" smtClean="0">
                <a:solidFill>
                  <a:schemeClr val="bg1"/>
                </a:solidFill>
              </a:rPr>
              <a:t>(“No </a:t>
            </a:r>
            <a:r>
              <a:rPr lang="en-US" dirty="0">
                <a:solidFill>
                  <a:schemeClr val="bg1"/>
                </a:solidFill>
              </a:rPr>
              <a:t>values were entered</a:t>
            </a:r>
            <a:r>
              <a:rPr lang="en-US" dirty="0" smtClean="0">
                <a:solidFill>
                  <a:schemeClr val="bg1"/>
                </a:solidFill>
              </a:rPr>
              <a:t>”);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break;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case 1:</a:t>
            </a:r>
          </a:p>
          <a:p>
            <a:r>
              <a:rPr lang="en-US" dirty="0">
                <a:solidFill>
                  <a:schemeClr val="bg1"/>
                </a:solidFill>
              </a:rPr>
              <a:t>      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r>
              <a:rPr lang="en-US" dirty="0" smtClean="0">
                <a:solidFill>
                  <a:schemeClr val="bg1"/>
                </a:solidFill>
              </a:rPr>
              <a:t>(“One </a:t>
            </a:r>
            <a:r>
              <a:rPr lang="en-US" dirty="0">
                <a:solidFill>
                  <a:schemeClr val="bg1"/>
                </a:solidFill>
              </a:rPr>
              <a:t>value was entered</a:t>
            </a:r>
            <a:r>
              <a:rPr lang="en-US" dirty="0" smtClean="0">
                <a:solidFill>
                  <a:schemeClr val="bg1"/>
                </a:solidFill>
              </a:rPr>
              <a:t>”);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break;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case 2:</a:t>
            </a:r>
          </a:p>
          <a:p>
            <a:r>
              <a:rPr lang="en-US" dirty="0">
                <a:solidFill>
                  <a:schemeClr val="bg1"/>
                </a:solidFill>
              </a:rPr>
              <a:t>      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r>
              <a:rPr lang="en-US" dirty="0" smtClean="0">
                <a:solidFill>
                  <a:schemeClr val="bg1"/>
                </a:solidFill>
              </a:rPr>
              <a:t>(“Two </a:t>
            </a:r>
            <a:r>
              <a:rPr lang="en-US" dirty="0">
                <a:solidFill>
                  <a:schemeClr val="bg1"/>
                </a:solidFill>
              </a:rPr>
              <a:t>values were entered</a:t>
            </a:r>
            <a:r>
              <a:rPr lang="en-US" dirty="0" smtClean="0">
                <a:solidFill>
                  <a:schemeClr val="bg1"/>
                </a:solidFill>
              </a:rPr>
              <a:t>”);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break;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default:</a:t>
            </a:r>
          </a:p>
          <a:p>
            <a:r>
              <a:rPr lang="en-US" dirty="0">
                <a:solidFill>
                  <a:schemeClr val="bg1"/>
                </a:solidFill>
              </a:rPr>
              <a:t>      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r>
              <a:rPr lang="en-US" dirty="0" smtClean="0">
                <a:solidFill>
                  <a:schemeClr val="bg1"/>
                </a:solidFill>
              </a:rPr>
              <a:t>(“</a:t>
            </a:r>
            <a:r>
              <a:rPr lang="en-US" dirty="0">
                <a:solidFill>
                  <a:schemeClr val="bg1"/>
                </a:solidFill>
              </a:rPr>
              <a:t>Too many values were entered</a:t>
            </a:r>
            <a:r>
              <a:rPr lang="en-US" dirty="0" smtClean="0">
                <a:solidFill>
                  <a:schemeClr val="bg1"/>
                </a:solidFill>
              </a:rPr>
              <a:t>”);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break;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508759" y="2728310"/>
            <a:ext cx="35670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CCECFF"/>
                </a:solidFill>
                <a:latin typeface="Comic Sans MS" pitchFamily="66" charset="0"/>
              </a:rPr>
              <a:t>must be an integer or a </a:t>
            </a:r>
            <a:r>
              <a:rPr lang="en-US" sz="1400" dirty="0" smtClean="0">
                <a:solidFill>
                  <a:srgbClr val="CCECFF"/>
                </a:solidFill>
                <a:latin typeface="Comic Sans MS" pitchFamily="66" charset="0"/>
              </a:rPr>
              <a:t>character literal</a:t>
            </a:r>
            <a:endParaRPr lang="en-US" sz="1400" dirty="0">
              <a:solidFill>
                <a:srgbClr val="CCECFF"/>
              </a:solidFill>
              <a:latin typeface="Comic Sans MS" pitchFamily="66" charset="0"/>
            </a:endParaRPr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 flipH="1">
            <a:off x="3049150" y="2919194"/>
            <a:ext cx="381000" cy="0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6546850" y="3563938"/>
            <a:ext cx="232727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CCECFF"/>
                </a:solidFill>
                <a:latin typeface="Comic Sans MS" pitchFamily="66" charset="0"/>
              </a:rPr>
              <a:t>without the break statement, </a:t>
            </a:r>
            <a:r>
              <a:rPr lang="en-US" sz="1400" dirty="0" smtClean="0">
                <a:solidFill>
                  <a:srgbClr val="CCECFF"/>
                </a:solidFill>
                <a:latin typeface="Comic Sans MS" pitchFamily="66" charset="0"/>
              </a:rPr>
              <a:t>you will get</a:t>
            </a:r>
          </a:p>
          <a:p>
            <a:r>
              <a:rPr lang="en-US" sz="1400" dirty="0" smtClean="0">
                <a:solidFill>
                  <a:srgbClr val="CCECFF"/>
                </a:solidFill>
                <a:latin typeface="Comic Sans MS" pitchFamily="66" charset="0"/>
              </a:rPr>
              <a:t>a compile error.</a:t>
            </a:r>
            <a:endParaRPr lang="en-US" sz="1400" dirty="0">
              <a:solidFill>
                <a:srgbClr val="CCECFF"/>
              </a:solidFill>
              <a:latin typeface="Comic Sans MS" pitchFamily="66" charset="0"/>
            </a:endParaRPr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 flipH="1" flipV="1">
            <a:off x="3118780" y="3448871"/>
            <a:ext cx="3282019" cy="303322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6564313" y="5156200"/>
            <a:ext cx="18192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if numValues is not</a:t>
            </a:r>
          </a:p>
          <a:p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0, 1, or 2, execution</a:t>
            </a:r>
          </a:p>
          <a:p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 goes here.</a:t>
            </a:r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 flipH="1">
            <a:off x="3594100" y="5467350"/>
            <a:ext cx="2995613" cy="393700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Enumerations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1498600" y="1833563"/>
            <a:ext cx="69707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An enumeration type is a user defined data type whose 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valid values are defined by a list of constants of type int.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195388" y="2941638"/>
            <a:ext cx="75988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FF00"/>
                </a:solidFill>
              </a:rPr>
              <a:t>enum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DayOfWeek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{ SUN=0, MON=1, TUE=2, WED=3, THU=4, FRI=5, SAT=6 };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1023938" y="3822700"/>
            <a:ext cx="7264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if values are not explicitly given, then the first constant is 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assigned zero, and then each is incremented by one. So the 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following is equivalent to the above example:</a:t>
            </a: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1600200" y="5410200"/>
            <a:ext cx="59605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FF00"/>
                </a:solidFill>
              </a:rPr>
              <a:t>enum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DayOfWeek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{ SUN, MON, TUE, WED, THU, FRI, SAT };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/>
      <p:bldP spid="6759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4"/>
          <p:cNvSpPr txBox="1">
            <a:spLocks noChangeArrowheads="1"/>
          </p:cNvSpPr>
          <p:nvPr/>
        </p:nvSpPr>
        <p:spPr bwMode="auto">
          <a:xfrm>
            <a:off x="703263" y="925513"/>
            <a:ext cx="8467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Enumerations are often used to label the cases in a switch statement:</a:t>
            </a:r>
          </a:p>
        </p:txBody>
      </p:sp>
      <p:sp>
        <p:nvSpPr>
          <p:cNvPr id="64515" name="Text Box 5"/>
          <p:cNvSpPr txBox="1">
            <a:spLocks noChangeArrowheads="1"/>
          </p:cNvSpPr>
          <p:nvPr/>
        </p:nvSpPr>
        <p:spPr bwMode="auto">
          <a:xfrm>
            <a:off x="2532446" y="1367713"/>
            <a:ext cx="4597734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Comic Sans MS" pitchFamily="66" charset="0"/>
              </a:rPr>
              <a:t>enum</a:t>
            </a:r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Days { MON = 1, TUE = 2, WED = 3};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{    </a:t>
            </a:r>
            <a:endParaRPr lang="en-US" sz="14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- - -</a:t>
            </a:r>
            <a:endParaRPr lang="en-US" sz="1400" dirty="0">
              <a:solidFill>
                <a:schemeClr val="bg1"/>
              </a:solidFill>
              <a:latin typeface="Comic Sans MS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        switch ( (Days)</a:t>
            </a:r>
            <a:r>
              <a:rPr lang="en-US" sz="1400" dirty="0" err="1">
                <a:solidFill>
                  <a:schemeClr val="bg1"/>
                </a:solidFill>
                <a:latin typeface="Comic Sans MS" pitchFamily="66" charset="0"/>
              </a:rPr>
              <a:t>whichDay</a:t>
            </a:r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 )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        {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   case </a:t>
            </a:r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Days.MON: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                </a:t>
            </a:r>
            <a:r>
              <a:rPr lang="en-US" sz="1400" dirty="0" err="1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("Today is Monday");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        break</a:t>
            </a:r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;</a:t>
            </a:r>
          </a:p>
          <a:p>
            <a:endParaRPr lang="en-US" sz="14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    case </a:t>
            </a:r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Days.TUE: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sz="1400" dirty="0" err="1" smtClean="0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("Today is Tuesday");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        break</a:t>
            </a:r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;</a:t>
            </a:r>
          </a:p>
          <a:p>
            <a:endParaRPr lang="en-US" sz="14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    case </a:t>
            </a:r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Days.WED: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sz="1400" dirty="0" err="1" smtClean="0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("Today is Wednesday");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        break</a:t>
            </a:r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;</a:t>
            </a:r>
          </a:p>
          <a:p>
            <a:endParaRPr lang="en-US" sz="14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    default</a:t>
            </a:r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: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         </a:t>
            </a:r>
            <a:r>
              <a:rPr lang="en-US" sz="1400" dirty="0" err="1" smtClean="0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("What day is it?");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          break</a:t>
            </a:r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        }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Comic Sans MS" pitchFamily="66" charset="0"/>
              </a:rPr>
              <a:t>Console.ReadLine</a:t>
            </a:r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();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    </a:t>
            </a:r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}</a:t>
            </a:r>
            <a:endParaRPr lang="en-US" sz="14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Box 1"/>
          <p:cNvSpPr txBox="1">
            <a:spLocks noChangeArrowheads="1"/>
          </p:cNvSpPr>
          <p:nvPr/>
        </p:nvSpPr>
        <p:spPr bwMode="auto">
          <a:xfrm>
            <a:off x="2155825" y="2776538"/>
            <a:ext cx="49466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omic Sans MS" pitchFamily="66" charset="0"/>
              </a:rPr>
              <a:t>Handling Complex Conditions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Box 1"/>
          <p:cNvSpPr txBox="1">
            <a:spLocks noChangeArrowheads="1"/>
          </p:cNvSpPr>
          <p:nvPr/>
        </p:nvSpPr>
        <p:spPr bwMode="auto">
          <a:xfrm>
            <a:off x="2078038" y="2327275"/>
            <a:ext cx="57372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Consider the following situation:</a:t>
            </a:r>
          </a:p>
          <a:p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If it is Friday night and you have no homework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then go to the movies.</a:t>
            </a:r>
          </a:p>
        </p:txBody>
      </p:sp>
      <p:sp>
        <p:nvSpPr>
          <p:cNvPr id="66563" name="TextBox 2"/>
          <p:cNvSpPr txBox="1">
            <a:spLocks noChangeArrowheads="1"/>
          </p:cNvSpPr>
          <p:nvPr/>
        </p:nvSpPr>
        <p:spPr bwMode="auto">
          <a:xfrm>
            <a:off x="3621088" y="5005388"/>
            <a:ext cx="41370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FFCC66"/>
                </a:solidFill>
                <a:latin typeface="Comic Sans MS" pitchFamily="66" charset="0"/>
              </a:rPr>
              <a:t>These two conditions can be </a:t>
            </a:r>
          </a:p>
          <a:p>
            <a:pPr algn="ctr"/>
            <a:r>
              <a:rPr lang="en-US" sz="2000">
                <a:solidFill>
                  <a:srgbClr val="FFCC66"/>
                </a:solidFill>
                <a:latin typeface="Comic Sans MS" pitchFamily="66" charset="0"/>
              </a:rPr>
              <a:t>combined using logical operators.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"/>
          <p:cNvSpPr>
            <a:spLocks noGrp="1" noChangeArrowheads="1"/>
          </p:cNvSpPr>
          <p:nvPr>
            <p:ph type="title"/>
          </p:nvPr>
        </p:nvSpPr>
        <p:spPr>
          <a:xfrm>
            <a:off x="660400" y="1174750"/>
            <a:ext cx="7772400" cy="10668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Logical Operators</a:t>
            </a:r>
          </a:p>
        </p:txBody>
      </p:sp>
      <p:sp>
        <p:nvSpPr>
          <p:cNvPr id="67587" name="Text Box 5"/>
          <p:cNvSpPr txBox="1">
            <a:spLocks noChangeArrowheads="1"/>
          </p:cNvSpPr>
          <p:nvPr/>
        </p:nvSpPr>
        <p:spPr bwMode="auto">
          <a:xfrm>
            <a:off x="2057400" y="2590800"/>
            <a:ext cx="485457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Operator	Description	Example</a:t>
            </a:r>
          </a:p>
          <a:p>
            <a:endParaRPr lang="en-US" sz="2000" dirty="0">
              <a:solidFill>
                <a:schemeClr val="bg1"/>
              </a:solidFill>
              <a:latin typeface="Tahoma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     </a:t>
            </a:r>
            <a:r>
              <a:rPr lang="en-US" sz="2000" b="1" dirty="0">
                <a:solidFill>
                  <a:srgbClr val="FFFF00"/>
                </a:solidFill>
                <a:latin typeface="Tahoma" pitchFamily="34" charset="0"/>
              </a:rPr>
              <a:t>!</a:t>
            </a:r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		logical NOT	   !a	</a:t>
            </a:r>
          </a:p>
          <a:p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     </a:t>
            </a:r>
            <a:r>
              <a:rPr lang="en-US" sz="2000" b="1" dirty="0">
                <a:solidFill>
                  <a:srgbClr val="FFFF00"/>
                </a:solidFill>
                <a:latin typeface="Tahoma" pitchFamily="34" charset="0"/>
              </a:rPr>
              <a:t>&amp;&amp;</a:t>
            </a:r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		logical AND	   a &amp;&amp; b</a:t>
            </a:r>
          </a:p>
          <a:p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     </a:t>
            </a:r>
            <a:r>
              <a:rPr lang="en-US" sz="2000" b="1" dirty="0">
                <a:solidFill>
                  <a:srgbClr val="FFFF00"/>
                </a:solidFill>
                <a:latin typeface="Tahoma" pitchFamily="34" charset="0"/>
              </a:rPr>
              <a:t>||</a:t>
            </a:r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		logical OR	   a || b	</a:t>
            </a:r>
          </a:p>
        </p:txBody>
      </p:sp>
      <p:sp>
        <p:nvSpPr>
          <p:cNvPr id="67588" name="Line 6"/>
          <p:cNvSpPr>
            <a:spLocks noChangeShapeType="1"/>
          </p:cNvSpPr>
          <p:nvPr/>
        </p:nvSpPr>
        <p:spPr bwMode="auto">
          <a:xfrm>
            <a:off x="2133600" y="3048000"/>
            <a:ext cx="45720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89" name="Text Box 7"/>
          <p:cNvSpPr txBox="1">
            <a:spLocks noChangeArrowheads="1"/>
          </p:cNvSpPr>
          <p:nvPr/>
        </p:nvSpPr>
        <p:spPr bwMode="auto">
          <a:xfrm>
            <a:off x="1347788" y="4852988"/>
            <a:ext cx="7229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the results of logical operations are defined in truth tables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2943225" y="2155825"/>
            <a:ext cx="265752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ahoma" pitchFamily="34" charset="0"/>
              </a:rPr>
              <a:t>  a		 !a</a:t>
            </a:r>
          </a:p>
          <a:p>
            <a:endParaRPr lang="en-US" sz="2400" dirty="0">
              <a:solidFill>
                <a:schemeClr val="bg1"/>
              </a:solidFill>
              <a:latin typeface="Tahoma" pitchFamily="34" charset="0"/>
            </a:endParaRPr>
          </a:p>
          <a:p>
            <a:r>
              <a:rPr lang="en-US" sz="2400" b="1" dirty="0">
                <a:solidFill>
                  <a:srgbClr val="FFFF00"/>
                </a:solidFill>
                <a:latin typeface="Tahoma" pitchFamily="34" charset="0"/>
              </a:rPr>
              <a:t>false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</a:rPr>
              <a:t>		</a:t>
            </a:r>
            <a:r>
              <a:rPr lang="en-US" sz="2400" dirty="0">
                <a:solidFill>
                  <a:srgbClr val="00B0F0"/>
                </a:solidFill>
                <a:latin typeface="Tahoma" pitchFamily="34" charset="0"/>
              </a:rPr>
              <a:t>true</a:t>
            </a:r>
          </a:p>
          <a:p>
            <a:endParaRPr lang="en-US" sz="2400" dirty="0">
              <a:solidFill>
                <a:schemeClr val="bg1"/>
              </a:solidFill>
              <a:latin typeface="Tahoma" pitchFamily="34" charset="0"/>
            </a:endParaRPr>
          </a:p>
          <a:p>
            <a:r>
              <a:rPr lang="en-US" sz="2400" b="1" dirty="0">
                <a:solidFill>
                  <a:srgbClr val="FFFF00"/>
                </a:solidFill>
                <a:latin typeface="Tahoma" pitchFamily="34" charset="0"/>
              </a:rPr>
              <a:t>true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</a:rPr>
              <a:t>		</a:t>
            </a:r>
            <a:r>
              <a:rPr lang="en-US" sz="2400" dirty="0">
                <a:solidFill>
                  <a:srgbClr val="00B0F0"/>
                </a:solidFill>
                <a:latin typeface="Tahoma" pitchFamily="34" charset="0"/>
              </a:rPr>
              <a:t>false</a:t>
            </a:r>
          </a:p>
        </p:txBody>
      </p:sp>
      <p:sp>
        <p:nvSpPr>
          <p:cNvPr id="68611" name="Line 3"/>
          <p:cNvSpPr>
            <a:spLocks noChangeShapeType="1"/>
          </p:cNvSpPr>
          <p:nvPr/>
        </p:nvSpPr>
        <p:spPr bwMode="auto">
          <a:xfrm>
            <a:off x="2882900" y="2808288"/>
            <a:ext cx="2743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4254500" y="2274888"/>
            <a:ext cx="0" cy="1905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3429000" y="1143000"/>
            <a:ext cx="19589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Comic Sans MS" pitchFamily="66" charset="0"/>
              </a:rPr>
              <a:t>Logical NOT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"/>
          <p:cNvSpPr txBox="1">
            <a:spLocks noChangeArrowheads="1"/>
          </p:cNvSpPr>
          <p:nvPr/>
        </p:nvSpPr>
        <p:spPr bwMode="auto">
          <a:xfrm>
            <a:off x="2160588" y="2160588"/>
            <a:ext cx="5538787" cy="255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There are many problems that cannot</a:t>
            </a: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be solved 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using methods that execute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in this line-by-line fashion from beginning</a:t>
            </a: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to end.</a:t>
            </a:r>
          </a:p>
          <a:p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Some problems require the program to take</a:t>
            </a: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different actions, depending upon conditions</a:t>
            </a: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that exist in the program at the time.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3657600" y="1447800"/>
            <a:ext cx="19510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Comic Sans MS" pitchFamily="66" charset="0"/>
              </a:rPr>
              <a:t>Logical AND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2514600" y="2438400"/>
            <a:ext cx="480131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 a		   b		a </a:t>
            </a:r>
            <a:r>
              <a:rPr lang="en-US" sz="2400" dirty="0">
                <a:solidFill>
                  <a:srgbClr val="FFFF00"/>
                </a:solidFill>
              </a:rPr>
              <a:t>&amp;&amp;</a:t>
            </a:r>
            <a:r>
              <a:rPr lang="en-US" sz="2400" dirty="0">
                <a:solidFill>
                  <a:schemeClr val="bg1"/>
                </a:solidFill>
              </a:rPr>
              <a:t> b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false		</a:t>
            </a:r>
            <a:r>
              <a:rPr lang="en-US" sz="2400" dirty="0" err="1">
                <a:solidFill>
                  <a:schemeClr val="bg1"/>
                </a:solidFill>
              </a:rPr>
              <a:t>false</a:t>
            </a:r>
            <a:r>
              <a:rPr lang="en-US" sz="2400" dirty="0">
                <a:solidFill>
                  <a:schemeClr val="bg1"/>
                </a:solidFill>
              </a:rPr>
              <a:t>		 </a:t>
            </a:r>
            <a:r>
              <a:rPr lang="en-US" sz="2400" dirty="0" err="1">
                <a:solidFill>
                  <a:schemeClr val="bg1"/>
                </a:solidFill>
              </a:rPr>
              <a:t>false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false		true		 false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true		false		 </a:t>
            </a:r>
            <a:r>
              <a:rPr lang="en-US" sz="2400" dirty="0" err="1">
                <a:solidFill>
                  <a:schemeClr val="bg1"/>
                </a:solidFill>
              </a:rPr>
              <a:t>false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true		</a:t>
            </a:r>
            <a:r>
              <a:rPr lang="en-US" sz="2400" dirty="0" err="1">
                <a:solidFill>
                  <a:schemeClr val="bg1"/>
                </a:solidFill>
              </a:rPr>
              <a:t>true</a:t>
            </a:r>
            <a:r>
              <a:rPr lang="en-US" sz="2400" dirty="0">
                <a:solidFill>
                  <a:schemeClr val="bg1"/>
                </a:solidFill>
              </a:rPr>
              <a:t>		 </a:t>
            </a:r>
            <a:r>
              <a:rPr lang="en-US" sz="2400" dirty="0" err="1">
                <a:solidFill>
                  <a:schemeClr val="bg1"/>
                </a:solidFill>
              </a:rPr>
              <a:t>true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2590800" y="3048000"/>
            <a:ext cx="47244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>
            <a:off x="2590800" y="3810000"/>
            <a:ext cx="47244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38" name="Line 6"/>
          <p:cNvSpPr>
            <a:spLocks noChangeShapeType="1"/>
          </p:cNvSpPr>
          <p:nvPr/>
        </p:nvSpPr>
        <p:spPr bwMode="auto">
          <a:xfrm>
            <a:off x="2667000" y="4495800"/>
            <a:ext cx="47244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39" name="Line 7"/>
          <p:cNvSpPr>
            <a:spLocks noChangeShapeType="1"/>
          </p:cNvSpPr>
          <p:nvPr/>
        </p:nvSpPr>
        <p:spPr bwMode="auto">
          <a:xfrm>
            <a:off x="2590800" y="5181600"/>
            <a:ext cx="47244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>
            <a:off x="3733800" y="2514600"/>
            <a:ext cx="0" cy="3429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>
            <a:off x="5791200" y="2514600"/>
            <a:ext cx="0" cy="3429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6040438" y="1546225"/>
            <a:ext cx="19685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the evaluation of &amp;&amp;</a:t>
            </a:r>
          </a:p>
          <a:p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is short circuited if </a:t>
            </a:r>
            <a:r>
              <a:rPr lang="en-US" sz="1400" b="1">
                <a:solidFill>
                  <a:srgbClr val="CCECFF"/>
                </a:solidFill>
                <a:latin typeface="Comic Sans MS" pitchFamily="66" charset="0"/>
              </a:rPr>
              <a:t>a</a:t>
            </a:r>
          </a:p>
          <a:p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is false.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3657600" y="1447800"/>
            <a:ext cx="1698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Comic Sans MS" pitchFamily="66" charset="0"/>
              </a:rPr>
              <a:t>Logical OR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2514600" y="2438400"/>
            <a:ext cx="461376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 a		   b		a </a:t>
            </a:r>
            <a:r>
              <a:rPr lang="en-US" sz="2400" dirty="0">
                <a:solidFill>
                  <a:srgbClr val="FFFF00"/>
                </a:solidFill>
              </a:rPr>
              <a:t>||</a:t>
            </a:r>
            <a:r>
              <a:rPr lang="en-US" sz="2400" dirty="0">
                <a:solidFill>
                  <a:schemeClr val="bg1"/>
                </a:solidFill>
              </a:rPr>
              <a:t> b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false		</a:t>
            </a:r>
            <a:r>
              <a:rPr lang="en-US" sz="2400" dirty="0" err="1">
                <a:solidFill>
                  <a:schemeClr val="bg1"/>
                </a:solidFill>
              </a:rPr>
              <a:t>false</a:t>
            </a:r>
            <a:r>
              <a:rPr lang="en-US" sz="2400" dirty="0">
                <a:solidFill>
                  <a:schemeClr val="bg1"/>
                </a:solidFill>
              </a:rPr>
              <a:t>		 </a:t>
            </a:r>
            <a:r>
              <a:rPr lang="en-US" sz="2400" dirty="0" err="1">
                <a:solidFill>
                  <a:schemeClr val="bg1"/>
                </a:solidFill>
              </a:rPr>
              <a:t>false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false		true		 </a:t>
            </a:r>
            <a:r>
              <a:rPr lang="en-US" sz="2400" dirty="0" err="1">
                <a:solidFill>
                  <a:schemeClr val="bg1"/>
                </a:solidFill>
              </a:rPr>
              <a:t>true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true		false		 true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true		</a:t>
            </a:r>
            <a:r>
              <a:rPr lang="en-US" sz="2400" dirty="0" err="1">
                <a:solidFill>
                  <a:schemeClr val="bg1"/>
                </a:solidFill>
              </a:rPr>
              <a:t>true</a:t>
            </a:r>
            <a:r>
              <a:rPr lang="en-US" sz="2400" dirty="0">
                <a:solidFill>
                  <a:schemeClr val="bg1"/>
                </a:solidFill>
              </a:rPr>
              <a:t>		 </a:t>
            </a:r>
            <a:r>
              <a:rPr lang="en-US" sz="2400" dirty="0" err="1">
                <a:solidFill>
                  <a:schemeClr val="bg1"/>
                </a:solidFill>
              </a:rPr>
              <a:t>true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0660" name="Line 4"/>
          <p:cNvSpPr>
            <a:spLocks noChangeShapeType="1"/>
          </p:cNvSpPr>
          <p:nvPr/>
        </p:nvSpPr>
        <p:spPr bwMode="auto">
          <a:xfrm>
            <a:off x="2590800" y="3048000"/>
            <a:ext cx="47244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2590800" y="3810000"/>
            <a:ext cx="47244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2667000" y="4495800"/>
            <a:ext cx="47244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>
            <a:off x="2590800" y="5181600"/>
            <a:ext cx="47244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>
            <a:off x="3733800" y="2514600"/>
            <a:ext cx="0" cy="3429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5791200" y="2514600"/>
            <a:ext cx="0" cy="3429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6137275" y="1412875"/>
            <a:ext cx="18176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the evaluation of ||</a:t>
            </a:r>
          </a:p>
          <a:p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is short circuited if</a:t>
            </a:r>
          </a:p>
          <a:p>
            <a:r>
              <a:rPr lang="en-US" sz="1400" b="1">
                <a:solidFill>
                  <a:srgbClr val="CCECFF"/>
                </a:solidFill>
                <a:latin typeface="Comic Sans MS" pitchFamily="66" charset="0"/>
              </a:rPr>
              <a:t>a</a:t>
            </a:r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 is true.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Box 1"/>
          <p:cNvSpPr txBox="1">
            <a:spLocks noChangeArrowheads="1"/>
          </p:cNvSpPr>
          <p:nvPr/>
        </p:nvSpPr>
        <p:spPr bwMode="auto">
          <a:xfrm>
            <a:off x="2078038" y="2327275"/>
            <a:ext cx="57372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Consider the following situation:</a:t>
            </a:r>
          </a:p>
          <a:p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If it is Friday night and you have no homework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then go to the movies.</a:t>
            </a:r>
          </a:p>
        </p:txBody>
      </p:sp>
      <p:sp>
        <p:nvSpPr>
          <p:cNvPr id="71683" name="TextBox 2"/>
          <p:cNvSpPr txBox="1">
            <a:spLocks noChangeArrowheads="1"/>
          </p:cNvSpPr>
          <p:nvPr/>
        </p:nvSpPr>
        <p:spPr bwMode="auto">
          <a:xfrm>
            <a:off x="2097088" y="3962400"/>
            <a:ext cx="53863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CC66"/>
                </a:solidFill>
                <a:latin typeface="Comic Sans MS" pitchFamily="66" charset="0"/>
              </a:rPr>
              <a:t>if ( today == FRIDAY &amp;&amp; homework == NO)</a:t>
            </a:r>
          </a:p>
          <a:p>
            <a:r>
              <a:rPr lang="en-US" sz="2000">
                <a:solidFill>
                  <a:srgbClr val="FFCC66"/>
                </a:solidFill>
                <a:latin typeface="Comic Sans MS" pitchFamily="66" charset="0"/>
              </a:rPr>
              <a:t>                goToMovie( );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Box 1"/>
          <p:cNvSpPr txBox="1">
            <a:spLocks noChangeArrowheads="1"/>
          </p:cNvSpPr>
          <p:nvPr/>
        </p:nvSpPr>
        <p:spPr bwMode="auto">
          <a:xfrm>
            <a:off x="2576513" y="2651125"/>
            <a:ext cx="42354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Simplifying complex relationships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using logical operators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Box 1"/>
          <p:cNvSpPr txBox="1">
            <a:spLocks noChangeArrowheads="1"/>
          </p:cNvSpPr>
          <p:nvPr/>
        </p:nvSpPr>
        <p:spPr bwMode="auto">
          <a:xfrm>
            <a:off x="1957388" y="766763"/>
            <a:ext cx="512286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Consider the following problem:</a:t>
            </a:r>
          </a:p>
          <a:p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Given three values, x, y, and z, find out if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y lies in between x and z.</a:t>
            </a:r>
          </a:p>
        </p:txBody>
      </p:sp>
      <p:sp>
        <p:nvSpPr>
          <p:cNvPr id="3" name="Rectangle 2"/>
          <p:cNvSpPr/>
          <p:nvPr/>
        </p:nvSpPr>
        <p:spPr>
          <a:xfrm>
            <a:off x="1484313" y="2841625"/>
            <a:ext cx="5519737" cy="436563"/>
          </a:xfrm>
          <a:prstGeom prst="rect">
            <a:avLst/>
          </a:prstGeom>
          <a:solidFill>
            <a:srgbClr val="CCECFF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Isosceles Triangle 3"/>
          <p:cNvSpPr/>
          <p:nvPr/>
        </p:nvSpPr>
        <p:spPr>
          <a:xfrm>
            <a:off x="5140325" y="3286125"/>
            <a:ext cx="293688" cy="403225"/>
          </a:xfrm>
          <a:prstGeom prst="triangle">
            <a:avLst/>
          </a:prstGeom>
          <a:solidFill>
            <a:srgbClr val="FFCC00"/>
          </a:solidFill>
          <a:ln w="127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3733" name="TextBox 4"/>
          <p:cNvSpPr txBox="1">
            <a:spLocks noChangeArrowheads="1"/>
          </p:cNvSpPr>
          <p:nvPr/>
        </p:nvSpPr>
        <p:spPr bwMode="auto">
          <a:xfrm>
            <a:off x="5135563" y="3732213"/>
            <a:ext cx="2952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z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3003550" y="3292475"/>
            <a:ext cx="293688" cy="401638"/>
          </a:xfrm>
          <a:prstGeom prst="triangle">
            <a:avLst/>
          </a:prstGeom>
          <a:solidFill>
            <a:srgbClr val="FFCC00"/>
          </a:solidFill>
          <a:ln w="127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3735" name="TextBox 6"/>
          <p:cNvSpPr txBox="1">
            <a:spLocks noChangeArrowheads="1"/>
          </p:cNvSpPr>
          <p:nvPr/>
        </p:nvSpPr>
        <p:spPr bwMode="auto">
          <a:xfrm>
            <a:off x="2984500" y="3738563"/>
            <a:ext cx="3063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x</a:t>
            </a:r>
          </a:p>
        </p:txBody>
      </p:sp>
      <p:cxnSp>
        <p:nvCxnSpPr>
          <p:cNvPr id="17" name="Straight Connector 16"/>
          <p:cNvCxnSpPr>
            <a:endCxn id="6" idx="0"/>
          </p:cNvCxnSpPr>
          <p:nvPr/>
        </p:nvCxnSpPr>
        <p:spPr>
          <a:xfrm rot="5400000">
            <a:off x="2931319" y="3064669"/>
            <a:ext cx="447675" cy="79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069682" y="3067844"/>
            <a:ext cx="446087" cy="95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38" name="TextBox 18"/>
          <p:cNvSpPr txBox="1">
            <a:spLocks noChangeArrowheads="1"/>
          </p:cNvSpPr>
          <p:nvPr/>
        </p:nvSpPr>
        <p:spPr bwMode="auto">
          <a:xfrm>
            <a:off x="1949450" y="2890838"/>
            <a:ext cx="6826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  &lt; x</a:t>
            </a:r>
          </a:p>
        </p:txBody>
      </p:sp>
      <p:sp>
        <p:nvSpPr>
          <p:cNvPr id="73739" name="TextBox 19"/>
          <p:cNvSpPr txBox="1">
            <a:spLocks noChangeArrowheads="1"/>
          </p:cNvSpPr>
          <p:nvPr/>
        </p:nvSpPr>
        <p:spPr bwMode="auto">
          <a:xfrm>
            <a:off x="3454400" y="2900363"/>
            <a:ext cx="15525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 &gt; x and y &lt; z</a:t>
            </a:r>
          </a:p>
        </p:txBody>
      </p:sp>
      <p:sp>
        <p:nvSpPr>
          <p:cNvPr id="73740" name="TextBox 20"/>
          <p:cNvSpPr txBox="1">
            <a:spLocks noChangeArrowheads="1"/>
          </p:cNvSpPr>
          <p:nvPr/>
        </p:nvSpPr>
        <p:spPr bwMode="auto">
          <a:xfrm>
            <a:off x="5837238" y="2890838"/>
            <a:ext cx="6254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 &gt; z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Box 1"/>
          <p:cNvSpPr txBox="1">
            <a:spLocks noChangeArrowheads="1"/>
          </p:cNvSpPr>
          <p:nvPr/>
        </p:nvSpPr>
        <p:spPr bwMode="auto">
          <a:xfrm>
            <a:off x="1957388" y="766763"/>
            <a:ext cx="512286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Consider the following problem:</a:t>
            </a:r>
          </a:p>
          <a:p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Given three values, x, y, and z, find out if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y lies in between x and z.</a:t>
            </a:r>
          </a:p>
        </p:txBody>
      </p:sp>
      <p:sp>
        <p:nvSpPr>
          <p:cNvPr id="3" name="Rectangle 2"/>
          <p:cNvSpPr/>
          <p:nvPr/>
        </p:nvSpPr>
        <p:spPr>
          <a:xfrm>
            <a:off x="1484313" y="2841625"/>
            <a:ext cx="5519737" cy="436563"/>
          </a:xfrm>
          <a:prstGeom prst="rect">
            <a:avLst/>
          </a:prstGeom>
          <a:solidFill>
            <a:srgbClr val="CCECFF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Isosceles Triangle 3"/>
          <p:cNvSpPr/>
          <p:nvPr/>
        </p:nvSpPr>
        <p:spPr>
          <a:xfrm>
            <a:off x="5140325" y="3286125"/>
            <a:ext cx="293688" cy="403225"/>
          </a:xfrm>
          <a:prstGeom prst="triangle">
            <a:avLst/>
          </a:prstGeom>
          <a:solidFill>
            <a:srgbClr val="FFCC00"/>
          </a:solidFill>
          <a:ln w="127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4757" name="TextBox 4"/>
          <p:cNvSpPr txBox="1">
            <a:spLocks noChangeArrowheads="1"/>
          </p:cNvSpPr>
          <p:nvPr/>
        </p:nvSpPr>
        <p:spPr bwMode="auto">
          <a:xfrm>
            <a:off x="5135563" y="3732213"/>
            <a:ext cx="2952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z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3003550" y="3292475"/>
            <a:ext cx="293688" cy="401638"/>
          </a:xfrm>
          <a:prstGeom prst="triangle">
            <a:avLst/>
          </a:prstGeom>
          <a:solidFill>
            <a:srgbClr val="FFCC00"/>
          </a:solidFill>
          <a:ln w="127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4759" name="TextBox 6"/>
          <p:cNvSpPr txBox="1">
            <a:spLocks noChangeArrowheads="1"/>
          </p:cNvSpPr>
          <p:nvPr/>
        </p:nvSpPr>
        <p:spPr bwMode="auto">
          <a:xfrm>
            <a:off x="2984500" y="3738563"/>
            <a:ext cx="3063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x</a:t>
            </a:r>
          </a:p>
        </p:txBody>
      </p:sp>
      <p:cxnSp>
        <p:nvCxnSpPr>
          <p:cNvPr id="17" name="Straight Connector 16"/>
          <p:cNvCxnSpPr>
            <a:endCxn id="6" idx="0"/>
          </p:cNvCxnSpPr>
          <p:nvPr/>
        </p:nvCxnSpPr>
        <p:spPr>
          <a:xfrm rot="5400000">
            <a:off x="2931319" y="3064669"/>
            <a:ext cx="447675" cy="79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069682" y="3067844"/>
            <a:ext cx="446087" cy="95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62" name="TextBox 18"/>
          <p:cNvSpPr txBox="1">
            <a:spLocks noChangeArrowheads="1"/>
          </p:cNvSpPr>
          <p:nvPr/>
        </p:nvSpPr>
        <p:spPr bwMode="auto">
          <a:xfrm>
            <a:off x="1949450" y="2890838"/>
            <a:ext cx="6826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  &lt; x</a:t>
            </a:r>
          </a:p>
        </p:txBody>
      </p:sp>
      <p:sp>
        <p:nvSpPr>
          <p:cNvPr id="74763" name="TextBox 19"/>
          <p:cNvSpPr txBox="1">
            <a:spLocks noChangeArrowheads="1"/>
          </p:cNvSpPr>
          <p:nvPr/>
        </p:nvSpPr>
        <p:spPr bwMode="auto">
          <a:xfrm>
            <a:off x="3454400" y="2900363"/>
            <a:ext cx="15525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 &gt; x and y &lt; z</a:t>
            </a:r>
          </a:p>
        </p:txBody>
      </p:sp>
      <p:sp>
        <p:nvSpPr>
          <p:cNvPr id="74764" name="TextBox 20"/>
          <p:cNvSpPr txBox="1">
            <a:spLocks noChangeArrowheads="1"/>
          </p:cNvSpPr>
          <p:nvPr/>
        </p:nvSpPr>
        <p:spPr bwMode="auto">
          <a:xfrm>
            <a:off x="5837238" y="2890838"/>
            <a:ext cx="6254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 &gt; z</a:t>
            </a:r>
          </a:p>
        </p:txBody>
      </p:sp>
      <p:sp>
        <p:nvSpPr>
          <p:cNvPr id="74765" name="TextBox 12"/>
          <p:cNvSpPr txBox="1">
            <a:spLocks noChangeArrowheads="1"/>
          </p:cNvSpPr>
          <p:nvPr/>
        </p:nvSpPr>
        <p:spPr bwMode="auto">
          <a:xfrm>
            <a:off x="1681163" y="4005263"/>
            <a:ext cx="725230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We could write the conditions as follows:</a:t>
            </a:r>
          </a:p>
          <a:p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if ( 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y &gt; x)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     if ( y &lt; z)</a:t>
            </a:r>
          </a:p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(“\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n the value of y lies between x and z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.”);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     else</a:t>
            </a:r>
          </a:p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( “\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n the value of y does not lie between x and z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.”);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else</a:t>
            </a:r>
          </a:p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     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( “\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n the value of y does not lie between x and z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.”);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257300" y="4343400"/>
            <a:ext cx="2180492" cy="80889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Box 1"/>
          <p:cNvSpPr txBox="1">
            <a:spLocks noChangeArrowheads="1"/>
          </p:cNvSpPr>
          <p:nvPr/>
        </p:nvSpPr>
        <p:spPr bwMode="auto">
          <a:xfrm>
            <a:off x="1957388" y="766763"/>
            <a:ext cx="512286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Consider the following problem:</a:t>
            </a:r>
          </a:p>
          <a:p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Given three values, x, y, and z, find out if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y lies in between x and z.</a:t>
            </a:r>
          </a:p>
        </p:txBody>
      </p:sp>
      <p:sp>
        <p:nvSpPr>
          <p:cNvPr id="3" name="Rectangle 2"/>
          <p:cNvSpPr/>
          <p:nvPr/>
        </p:nvSpPr>
        <p:spPr>
          <a:xfrm>
            <a:off x="1484313" y="2841625"/>
            <a:ext cx="5519737" cy="436563"/>
          </a:xfrm>
          <a:prstGeom prst="rect">
            <a:avLst/>
          </a:prstGeom>
          <a:solidFill>
            <a:srgbClr val="CCECFF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Isosceles Triangle 3"/>
          <p:cNvSpPr/>
          <p:nvPr/>
        </p:nvSpPr>
        <p:spPr>
          <a:xfrm>
            <a:off x="5140325" y="3286125"/>
            <a:ext cx="293688" cy="403225"/>
          </a:xfrm>
          <a:prstGeom prst="triangle">
            <a:avLst/>
          </a:prstGeom>
          <a:solidFill>
            <a:srgbClr val="FFCC00"/>
          </a:solidFill>
          <a:ln w="127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5781" name="TextBox 4"/>
          <p:cNvSpPr txBox="1">
            <a:spLocks noChangeArrowheads="1"/>
          </p:cNvSpPr>
          <p:nvPr/>
        </p:nvSpPr>
        <p:spPr bwMode="auto">
          <a:xfrm>
            <a:off x="5135563" y="3732213"/>
            <a:ext cx="2952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z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3003550" y="3292475"/>
            <a:ext cx="293688" cy="401638"/>
          </a:xfrm>
          <a:prstGeom prst="triangle">
            <a:avLst/>
          </a:prstGeom>
          <a:solidFill>
            <a:srgbClr val="FFCC00"/>
          </a:solidFill>
          <a:ln w="127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5783" name="TextBox 6"/>
          <p:cNvSpPr txBox="1">
            <a:spLocks noChangeArrowheads="1"/>
          </p:cNvSpPr>
          <p:nvPr/>
        </p:nvSpPr>
        <p:spPr bwMode="auto">
          <a:xfrm>
            <a:off x="2984500" y="3738563"/>
            <a:ext cx="3063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x</a:t>
            </a:r>
          </a:p>
        </p:txBody>
      </p:sp>
      <p:cxnSp>
        <p:nvCxnSpPr>
          <p:cNvPr id="17" name="Straight Connector 16"/>
          <p:cNvCxnSpPr>
            <a:endCxn id="6" idx="0"/>
          </p:cNvCxnSpPr>
          <p:nvPr/>
        </p:nvCxnSpPr>
        <p:spPr>
          <a:xfrm rot="5400000">
            <a:off x="2931319" y="3064669"/>
            <a:ext cx="447675" cy="79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069682" y="3067844"/>
            <a:ext cx="446087" cy="95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86" name="TextBox 18"/>
          <p:cNvSpPr txBox="1">
            <a:spLocks noChangeArrowheads="1"/>
          </p:cNvSpPr>
          <p:nvPr/>
        </p:nvSpPr>
        <p:spPr bwMode="auto">
          <a:xfrm>
            <a:off x="1949450" y="2890838"/>
            <a:ext cx="6826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  &lt; x</a:t>
            </a:r>
          </a:p>
        </p:txBody>
      </p:sp>
      <p:sp>
        <p:nvSpPr>
          <p:cNvPr id="75787" name="TextBox 19"/>
          <p:cNvSpPr txBox="1">
            <a:spLocks noChangeArrowheads="1"/>
          </p:cNvSpPr>
          <p:nvPr/>
        </p:nvSpPr>
        <p:spPr bwMode="auto">
          <a:xfrm>
            <a:off x="3454400" y="2900363"/>
            <a:ext cx="15525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 &gt; x and y &lt; z</a:t>
            </a:r>
          </a:p>
        </p:txBody>
      </p:sp>
      <p:sp>
        <p:nvSpPr>
          <p:cNvPr id="75788" name="TextBox 20"/>
          <p:cNvSpPr txBox="1">
            <a:spLocks noChangeArrowheads="1"/>
          </p:cNvSpPr>
          <p:nvPr/>
        </p:nvSpPr>
        <p:spPr bwMode="auto">
          <a:xfrm>
            <a:off x="5837238" y="2890838"/>
            <a:ext cx="6254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 &gt; z</a:t>
            </a:r>
          </a:p>
        </p:txBody>
      </p:sp>
      <p:sp>
        <p:nvSpPr>
          <p:cNvPr id="75789" name="TextBox 12"/>
          <p:cNvSpPr txBox="1">
            <a:spLocks noChangeArrowheads="1"/>
          </p:cNvSpPr>
          <p:nvPr/>
        </p:nvSpPr>
        <p:spPr bwMode="auto">
          <a:xfrm>
            <a:off x="1681163" y="4346575"/>
            <a:ext cx="650049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But the following is simpler and eliminates one else clause:</a:t>
            </a:r>
          </a:p>
          <a:p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if ( 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y &gt; x &amp;&amp; 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y &lt; z )</a:t>
            </a:r>
          </a:p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     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( “\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n the value of y is between x and z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.”);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else</a:t>
            </a:r>
          </a:p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     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( “\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n the value of y is not between x and z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.”);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0668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Operator Precedence (again)</a:t>
            </a:r>
          </a:p>
        </p:txBody>
      </p:sp>
      <p:sp>
        <p:nvSpPr>
          <p:cNvPr id="76803" name="Text Box 5"/>
          <p:cNvSpPr txBox="1">
            <a:spLocks noChangeArrowheads="1"/>
          </p:cNvSpPr>
          <p:nvPr/>
        </p:nvSpPr>
        <p:spPr bwMode="auto">
          <a:xfrm>
            <a:off x="2369579" y="1812593"/>
            <a:ext cx="3214341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+</a:t>
            </a:r>
            <a:r>
              <a:rPr lang="en-US" dirty="0" smtClean="0">
                <a:solidFill>
                  <a:schemeClr val="bg1"/>
                </a:solidFill>
              </a:rPr>
              <a:t>		unary plus</a:t>
            </a:r>
          </a:p>
          <a:p>
            <a:pPr>
              <a:buFontTx/>
              <a:buChar char="-"/>
            </a:pP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		unary minus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!</a:t>
            </a:r>
            <a:r>
              <a:rPr lang="en-US" dirty="0" smtClean="0">
                <a:solidFill>
                  <a:schemeClr val="bg1"/>
                </a:solidFill>
              </a:rPr>
              <a:t>		Not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		multiplication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/</a:t>
            </a:r>
            <a:r>
              <a:rPr lang="en-US" dirty="0" smtClean="0">
                <a:solidFill>
                  <a:schemeClr val="bg1"/>
                </a:solidFill>
              </a:rPr>
              <a:t>		division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%</a:t>
            </a:r>
            <a:r>
              <a:rPr lang="en-US" dirty="0" smtClean="0">
                <a:solidFill>
                  <a:schemeClr val="bg1"/>
                </a:solidFill>
              </a:rPr>
              <a:t>		remainder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+</a:t>
            </a:r>
            <a:r>
              <a:rPr lang="en-US" dirty="0" smtClean="0">
                <a:solidFill>
                  <a:schemeClr val="bg1"/>
                </a:solidFill>
              </a:rPr>
              <a:t>		addition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		subtraction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76806" name="Line 8"/>
          <p:cNvSpPr>
            <a:spLocks noChangeShapeType="1"/>
          </p:cNvSpPr>
          <p:nvPr/>
        </p:nvSpPr>
        <p:spPr bwMode="auto">
          <a:xfrm flipV="1">
            <a:off x="1143000" y="1828800"/>
            <a:ext cx="0" cy="426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07" name="Text Box 9"/>
          <p:cNvSpPr txBox="1">
            <a:spLocks noChangeArrowheads="1"/>
          </p:cNvSpPr>
          <p:nvPr/>
        </p:nvSpPr>
        <p:spPr bwMode="auto">
          <a:xfrm>
            <a:off x="304800" y="1447800"/>
            <a:ext cx="1865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higher precedence</a:t>
            </a:r>
          </a:p>
        </p:txBody>
      </p:sp>
      <p:sp>
        <p:nvSpPr>
          <p:cNvPr id="76808" name="Text Box 10"/>
          <p:cNvSpPr txBox="1">
            <a:spLocks noChangeArrowheads="1"/>
          </p:cNvSpPr>
          <p:nvPr/>
        </p:nvSpPr>
        <p:spPr bwMode="auto">
          <a:xfrm>
            <a:off x="228600" y="6248400"/>
            <a:ext cx="17859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lower precedence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322004" y="2955064"/>
            <a:ext cx="3733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370642" y="3947286"/>
            <a:ext cx="3733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2727325" y="1125651"/>
            <a:ext cx="3937296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&lt;</a:t>
            </a:r>
            <a:r>
              <a:rPr lang="en-US" dirty="0">
                <a:solidFill>
                  <a:schemeClr val="bg1"/>
                </a:solidFill>
              </a:rPr>
              <a:t>		less than</a:t>
            </a:r>
          </a:p>
          <a:p>
            <a:r>
              <a:rPr lang="en-US" b="1" dirty="0">
                <a:solidFill>
                  <a:srgbClr val="FFFF0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		greater than</a:t>
            </a:r>
          </a:p>
          <a:p>
            <a:r>
              <a:rPr lang="en-US" b="1" dirty="0">
                <a:solidFill>
                  <a:srgbClr val="FFFF00"/>
                </a:solidFill>
              </a:rPr>
              <a:t>&lt;=</a:t>
            </a:r>
            <a:r>
              <a:rPr lang="en-US" dirty="0">
                <a:solidFill>
                  <a:schemeClr val="bg1"/>
                </a:solidFill>
              </a:rPr>
              <a:t>		less than or equal</a:t>
            </a:r>
          </a:p>
          <a:p>
            <a:r>
              <a:rPr lang="en-US" b="1" dirty="0">
                <a:solidFill>
                  <a:srgbClr val="FFFF00"/>
                </a:solidFill>
              </a:rPr>
              <a:t>&gt;=</a:t>
            </a:r>
            <a:r>
              <a:rPr lang="en-US" dirty="0">
                <a:solidFill>
                  <a:schemeClr val="bg1"/>
                </a:solidFill>
              </a:rPr>
              <a:t>		greater than or equal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==</a:t>
            </a:r>
            <a:r>
              <a:rPr lang="en-US" dirty="0">
                <a:solidFill>
                  <a:schemeClr val="bg1"/>
                </a:solidFill>
              </a:rPr>
              <a:t>		equal</a:t>
            </a:r>
          </a:p>
          <a:p>
            <a:r>
              <a:rPr lang="en-US" b="1" dirty="0">
                <a:solidFill>
                  <a:srgbClr val="FFFF00"/>
                </a:solidFill>
              </a:rPr>
              <a:t>!=</a:t>
            </a:r>
            <a:r>
              <a:rPr lang="en-US" dirty="0">
                <a:solidFill>
                  <a:schemeClr val="bg1"/>
                </a:solidFill>
              </a:rPr>
              <a:t>		not equal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&amp;&amp;</a:t>
            </a:r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smtClean="0">
                <a:solidFill>
                  <a:schemeClr val="bg1"/>
                </a:solidFill>
              </a:rPr>
              <a:t>and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||</a:t>
            </a:r>
            <a:r>
              <a:rPr lang="en-US" dirty="0">
                <a:solidFill>
                  <a:schemeClr val="bg1"/>
                </a:solidFill>
              </a:rPr>
              <a:t>		or</a:t>
            </a:r>
          </a:p>
        </p:txBody>
      </p:sp>
      <p:sp>
        <p:nvSpPr>
          <p:cNvPr id="77827" name="Line 5"/>
          <p:cNvSpPr>
            <a:spLocks noChangeShapeType="1"/>
          </p:cNvSpPr>
          <p:nvPr/>
        </p:nvSpPr>
        <p:spPr bwMode="auto">
          <a:xfrm flipV="1">
            <a:off x="1143000" y="1447800"/>
            <a:ext cx="0" cy="426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828" name="Text Box 6"/>
          <p:cNvSpPr txBox="1">
            <a:spLocks noChangeArrowheads="1"/>
          </p:cNvSpPr>
          <p:nvPr/>
        </p:nvSpPr>
        <p:spPr bwMode="auto">
          <a:xfrm>
            <a:off x="304800" y="1066800"/>
            <a:ext cx="1865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higher precedence</a:t>
            </a:r>
          </a:p>
        </p:txBody>
      </p:sp>
      <p:sp>
        <p:nvSpPr>
          <p:cNvPr id="77829" name="Text Box 7"/>
          <p:cNvSpPr txBox="1">
            <a:spLocks noChangeArrowheads="1"/>
          </p:cNvSpPr>
          <p:nvPr/>
        </p:nvSpPr>
        <p:spPr bwMode="auto">
          <a:xfrm>
            <a:off x="228600" y="5867400"/>
            <a:ext cx="17859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lower precedence</a:t>
            </a:r>
          </a:p>
        </p:txBody>
      </p:sp>
      <p:sp>
        <p:nvSpPr>
          <p:cNvPr id="77833" name="Line 11"/>
          <p:cNvSpPr>
            <a:spLocks noChangeShapeType="1"/>
          </p:cNvSpPr>
          <p:nvPr/>
        </p:nvSpPr>
        <p:spPr bwMode="auto">
          <a:xfrm>
            <a:off x="2769476" y="2536775"/>
            <a:ext cx="3733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785246" y="3235695"/>
            <a:ext cx="3733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711555" y="4391651"/>
            <a:ext cx="3810659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		assignment</a:t>
            </a:r>
          </a:p>
          <a:p>
            <a:r>
              <a:rPr lang="en-US" b="1" dirty="0">
                <a:solidFill>
                  <a:srgbClr val="FFFF00"/>
                </a:solidFill>
              </a:rPr>
              <a:t>+=</a:t>
            </a:r>
            <a:r>
              <a:rPr lang="en-US" dirty="0">
                <a:solidFill>
                  <a:schemeClr val="bg1"/>
                </a:solidFill>
              </a:rPr>
              <a:t>		add and assign</a:t>
            </a:r>
          </a:p>
          <a:p>
            <a:r>
              <a:rPr lang="en-US" b="1" dirty="0">
                <a:solidFill>
                  <a:srgbClr val="FFFF00"/>
                </a:solidFill>
              </a:rPr>
              <a:t>-=</a:t>
            </a:r>
            <a:r>
              <a:rPr lang="en-US" dirty="0">
                <a:solidFill>
                  <a:schemeClr val="bg1"/>
                </a:solidFill>
              </a:rPr>
              <a:t>		subtract and assign</a:t>
            </a:r>
          </a:p>
          <a:p>
            <a:r>
              <a:rPr lang="en-US" b="1" dirty="0">
                <a:solidFill>
                  <a:srgbClr val="FFFF00"/>
                </a:solidFill>
              </a:rPr>
              <a:t>*=</a:t>
            </a:r>
            <a:r>
              <a:rPr lang="en-US" dirty="0">
                <a:solidFill>
                  <a:schemeClr val="bg1"/>
                </a:solidFill>
              </a:rPr>
              <a:t>		multiply and assign</a:t>
            </a:r>
          </a:p>
          <a:p>
            <a:r>
              <a:rPr lang="en-US" b="1" dirty="0">
                <a:solidFill>
                  <a:srgbClr val="FFFF00"/>
                </a:solidFill>
              </a:rPr>
              <a:t>/=</a:t>
            </a:r>
            <a:r>
              <a:rPr lang="en-US" dirty="0">
                <a:solidFill>
                  <a:schemeClr val="bg1"/>
                </a:solidFill>
              </a:rPr>
              <a:t>		divide and assign</a:t>
            </a:r>
          </a:p>
          <a:p>
            <a:r>
              <a:rPr lang="en-US" b="1" dirty="0">
                <a:solidFill>
                  <a:srgbClr val="FFFF00"/>
                </a:solidFill>
              </a:rPr>
              <a:t>%=</a:t>
            </a:r>
            <a:r>
              <a:rPr lang="en-US" dirty="0">
                <a:solidFill>
                  <a:schemeClr val="bg1"/>
                </a:solidFill>
              </a:rPr>
              <a:t>		modulo and assign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2811526" y="4302465"/>
            <a:ext cx="3733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2811526" y="3713905"/>
            <a:ext cx="3733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76275" y="1628775"/>
            <a:ext cx="7772400" cy="10668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Comparing Characters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438518" y="3231920"/>
            <a:ext cx="751359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Characters in the ASCII standard are arranged so </a:t>
            </a: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that they compare in alphabetical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order (collating sequence).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Lower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case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characters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are not equal to their upper case </a:t>
            </a:r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counterparts. As a matter of fact lower case characters are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greater in value than upper case characters. 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1330" y="2838958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omic Sans MS" pitchFamily="66" charset="0"/>
              </a:rPr>
              <a:t>Examples</a:t>
            </a:r>
            <a:endParaRPr lang="en-US" sz="28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654797"/>
      </p:ext>
    </p:extLst>
  </p:cSld>
  <p:clrMapOvr>
    <a:masterClrMapping/>
  </p:clrMapOvr>
  <p:transition>
    <p:fade thruBlk="1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 descr="http://www.ascii.ws/images/ascii-char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1581150"/>
            <a:ext cx="68103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TextBox 3"/>
          <p:cNvSpPr txBox="1">
            <a:spLocks noChangeArrowheads="1"/>
          </p:cNvSpPr>
          <p:nvPr/>
        </p:nvSpPr>
        <p:spPr bwMode="auto">
          <a:xfrm>
            <a:off x="2762250" y="877888"/>
            <a:ext cx="2927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The ASCII Code Table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Box 2"/>
          <p:cNvSpPr txBox="1">
            <a:spLocks noChangeArrowheads="1"/>
          </p:cNvSpPr>
          <p:nvPr/>
        </p:nvSpPr>
        <p:spPr bwMode="auto">
          <a:xfrm>
            <a:off x="2919413" y="2733675"/>
            <a:ext cx="742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c a t</a:t>
            </a:r>
          </a:p>
        </p:txBody>
      </p:sp>
      <p:sp>
        <p:nvSpPr>
          <p:cNvPr id="81923" name="TextBox 3"/>
          <p:cNvSpPr txBox="1">
            <a:spLocks noChangeArrowheads="1"/>
          </p:cNvSpPr>
          <p:nvPr/>
        </p:nvSpPr>
        <p:spPr bwMode="auto">
          <a:xfrm>
            <a:off x="5075238" y="2784475"/>
            <a:ext cx="7445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c a r</a:t>
            </a:r>
          </a:p>
        </p:txBody>
      </p:sp>
      <p:sp>
        <p:nvSpPr>
          <p:cNvPr id="81924" name="TextBox 4"/>
          <p:cNvSpPr txBox="1">
            <a:spLocks noChangeArrowheads="1"/>
          </p:cNvSpPr>
          <p:nvPr/>
        </p:nvSpPr>
        <p:spPr bwMode="auto">
          <a:xfrm>
            <a:off x="2559220" y="3225368"/>
            <a:ext cx="1511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99   97   116</a:t>
            </a:r>
          </a:p>
        </p:txBody>
      </p:sp>
      <p:sp>
        <p:nvSpPr>
          <p:cNvPr id="81925" name="TextBox 5"/>
          <p:cNvSpPr txBox="1">
            <a:spLocks noChangeArrowheads="1"/>
          </p:cNvSpPr>
          <p:nvPr/>
        </p:nvSpPr>
        <p:spPr bwMode="auto">
          <a:xfrm>
            <a:off x="4709110" y="3192032"/>
            <a:ext cx="15113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99   97   114</a:t>
            </a: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3071813" y="4031337"/>
            <a:ext cx="742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C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 t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227638" y="4082137"/>
            <a:ext cx="6880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CAR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711620" y="4523030"/>
            <a:ext cx="15119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67   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97   116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861510" y="4489694"/>
            <a:ext cx="15135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67   65    82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1200150"/>
            <a:ext cx="7772400" cy="10668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Comparing Real Numbers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1216873" y="2765425"/>
            <a:ext cx="735169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Because of the way that real numbers are represented</a:t>
            </a: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in the computer, you cannot be guaranteed that two</a:t>
            </a: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real numbers are exactly equal to one another.</a:t>
            </a:r>
          </a:p>
          <a:p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 best way to handle this situation is to subtract one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Real number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from the other and see if the absolute value of</a:t>
            </a: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their difference is smaller than some tolerance value.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Box 2"/>
          <p:cNvSpPr txBox="1">
            <a:spLocks noChangeArrowheads="1"/>
          </p:cNvSpPr>
          <p:nvPr/>
        </p:nvSpPr>
        <p:spPr bwMode="auto">
          <a:xfrm>
            <a:off x="1843257" y="2259860"/>
            <a:ext cx="5335115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const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double EPS =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0.0001;</a:t>
            </a:r>
          </a:p>
          <a:p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. . .</a:t>
            </a:r>
          </a:p>
          <a:p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if ( (a – b) &lt;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EPS)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)</a:t>
            </a: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(“\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nThey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are equal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…”);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83971" name="TextBox 3"/>
          <p:cNvSpPr txBox="1">
            <a:spLocks noChangeArrowheads="1"/>
          </p:cNvSpPr>
          <p:nvPr/>
        </p:nvSpPr>
        <p:spPr bwMode="auto">
          <a:xfrm>
            <a:off x="1173163" y="1462088"/>
            <a:ext cx="64658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Testing to see if two floating point values are equal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Practice</a:t>
            </a:r>
          </a:p>
        </p:txBody>
      </p:sp>
      <p:sp>
        <p:nvSpPr>
          <p:cNvPr id="86019" name="Text Box 5"/>
          <p:cNvSpPr txBox="1">
            <a:spLocks noChangeArrowheads="1"/>
          </p:cNvSpPr>
          <p:nvPr/>
        </p:nvSpPr>
        <p:spPr bwMode="auto">
          <a:xfrm>
            <a:off x="1725613" y="1962150"/>
            <a:ext cx="66452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What is the value of the following, given that the value of </a:t>
            </a:r>
            <a:r>
              <a:rPr lang="en-US" i="1">
                <a:solidFill>
                  <a:schemeClr val="bg1"/>
                </a:solidFill>
                <a:latin typeface="Comic Sans MS" pitchFamily="66" charset="0"/>
              </a:rPr>
              <a:t>count</a:t>
            </a:r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 = 0,</a:t>
            </a:r>
          </a:p>
          <a:p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and the value of </a:t>
            </a:r>
            <a:r>
              <a:rPr lang="en-US" i="1">
                <a:solidFill>
                  <a:schemeClr val="bg1"/>
                </a:solidFill>
                <a:latin typeface="Comic Sans MS" pitchFamily="66" charset="0"/>
              </a:rPr>
              <a:t>limit</a:t>
            </a:r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 = 10? We don’t know what x and y are.</a:t>
            </a:r>
          </a:p>
        </p:txBody>
      </p:sp>
      <p:sp>
        <p:nvSpPr>
          <p:cNvPr id="86020" name="Text Box 6"/>
          <p:cNvSpPr txBox="1">
            <a:spLocks noChangeArrowheads="1"/>
          </p:cNvSpPr>
          <p:nvPr/>
        </p:nvSpPr>
        <p:spPr bwMode="auto">
          <a:xfrm>
            <a:off x="2286000" y="2971800"/>
            <a:ext cx="2679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(count == 0 ) &amp;&amp; (limit &lt; 20)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5638800" y="2940050"/>
            <a:ext cx="5349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2286000" y="3413125"/>
            <a:ext cx="25090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(count </a:t>
            </a:r>
            <a:r>
              <a:rPr lang="en-US" dirty="0">
                <a:solidFill>
                  <a:schemeClr val="bg1"/>
                </a:solidFill>
              </a:rPr>
              <a:t>== 0 &amp;&amp; limit &lt; </a:t>
            </a:r>
            <a:r>
              <a:rPr lang="en-US" dirty="0" smtClean="0">
                <a:solidFill>
                  <a:schemeClr val="bg1"/>
                </a:solidFill>
              </a:rPr>
              <a:t>20)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5638800" y="3321050"/>
            <a:ext cx="5349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2286000" y="3810000"/>
            <a:ext cx="22797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(limit &gt; 20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|| </a:t>
            </a:r>
            <a:r>
              <a:rPr lang="en-US" dirty="0" smtClean="0">
                <a:solidFill>
                  <a:schemeClr val="bg1"/>
                </a:solidFill>
              </a:rPr>
              <a:t>count </a:t>
            </a:r>
            <a:r>
              <a:rPr lang="en-US" dirty="0">
                <a:solidFill>
                  <a:schemeClr val="bg1"/>
                </a:solidFill>
              </a:rPr>
              <a:t>&lt; 5)</a:t>
            </a:r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5638800" y="3778250"/>
            <a:ext cx="5349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2286000" y="4251325"/>
            <a:ext cx="1452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!(count == 12)</a:t>
            </a:r>
          </a:p>
        </p:txBody>
      </p:sp>
      <p:sp>
        <p:nvSpPr>
          <p:cNvPr id="73741" name="Text Box 13"/>
          <p:cNvSpPr txBox="1">
            <a:spLocks noChangeArrowheads="1"/>
          </p:cNvSpPr>
          <p:nvPr/>
        </p:nvSpPr>
        <p:spPr bwMode="auto">
          <a:xfrm>
            <a:off x="5638800" y="4175125"/>
            <a:ext cx="5349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2286000" y="4632325"/>
            <a:ext cx="21226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(count == </a:t>
            </a:r>
            <a:r>
              <a:rPr lang="en-US" dirty="0" smtClean="0">
                <a:solidFill>
                  <a:schemeClr val="bg1"/>
                </a:solidFill>
              </a:rPr>
              <a:t>1 </a:t>
            </a:r>
            <a:r>
              <a:rPr lang="en-US" dirty="0">
                <a:solidFill>
                  <a:schemeClr val="bg1"/>
                </a:solidFill>
              </a:rPr>
              <a:t>&amp;&amp; </a:t>
            </a:r>
            <a:r>
              <a:rPr lang="en-US" dirty="0" smtClean="0">
                <a:solidFill>
                  <a:schemeClr val="bg1"/>
                </a:solidFill>
              </a:rPr>
              <a:t>x </a:t>
            </a:r>
            <a:r>
              <a:rPr lang="en-US" dirty="0">
                <a:solidFill>
                  <a:schemeClr val="bg1"/>
                </a:solidFill>
              </a:rPr>
              <a:t>&lt; y)</a:t>
            </a: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5638800" y="4616450"/>
            <a:ext cx="612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73744" name="Text Box 16"/>
          <p:cNvSpPr txBox="1">
            <a:spLocks noChangeArrowheads="1"/>
          </p:cNvSpPr>
          <p:nvPr/>
        </p:nvSpPr>
        <p:spPr bwMode="auto">
          <a:xfrm>
            <a:off x="2286000" y="5073650"/>
            <a:ext cx="20072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(count &lt; 10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|| </a:t>
            </a:r>
            <a:r>
              <a:rPr lang="en-US" dirty="0" smtClean="0">
                <a:solidFill>
                  <a:schemeClr val="bg1"/>
                </a:solidFill>
              </a:rPr>
              <a:t>x </a:t>
            </a:r>
            <a:r>
              <a:rPr lang="en-US" dirty="0">
                <a:solidFill>
                  <a:schemeClr val="bg1"/>
                </a:solidFill>
              </a:rPr>
              <a:t>&lt; y)</a:t>
            </a:r>
          </a:p>
        </p:txBody>
      </p:sp>
      <p:sp>
        <p:nvSpPr>
          <p:cNvPr id="73745" name="Text Box 17"/>
          <p:cNvSpPr txBox="1">
            <a:spLocks noChangeArrowheads="1"/>
          </p:cNvSpPr>
          <p:nvPr/>
        </p:nvSpPr>
        <p:spPr bwMode="auto">
          <a:xfrm>
            <a:off x="5638800" y="5013325"/>
            <a:ext cx="5349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73746" name="Text Box 18"/>
          <p:cNvSpPr txBox="1">
            <a:spLocks noChangeArrowheads="1"/>
          </p:cNvSpPr>
          <p:nvPr/>
        </p:nvSpPr>
        <p:spPr bwMode="auto">
          <a:xfrm>
            <a:off x="2286000" y="5486400"/>
            <a:ext cx="28119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(limit </a:t>
            </a:r>
            <a:r>
              <a:rPr lang="en-US" dirty="0">
                <a:solidFill>
                  <a:schemeClr val="bg1"/>
                </a:solidFill>
              </a:rPr>
              <a:t>/ </a:t>
            </a:r>
            <a:r>
              <a:rPr lang="en-US" dirty="0" smtClean="0">
                <a:solidFill>
                  <a:schemeClr val="bg1"/>
                </a:solidFill>
              </a:rPr>
              <a:t>count 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smtClean="0">
                <a:solidFill>
                  <a:schemeClr val="bg1"/>
                </a:solidFill>
              </a:rPr>
              <a:t>7 </a:t>
            </a:r>
            <a:r>
              <a:rPr lang="en-US" dirty="0">
                <a:solidFill>
                  <a:schemeClr val="bg1"/>
                </a:solidFill>
              </a:rPr>
              <a:t>&amp;&amp; </a:t>
            </a:r>
            <a:r>
              <a:rPr lang="en-US" dirty="0" smtClean="0">
                <a:solidFill>
                  <a:schemeClr val="bg1"/>
                </a:solidFill>
              </a:rPr>
              <a:t>limit </a:t>
            </a:r>
            <a:r>
              <a:rPr lang="en-US" dirty="0">
                <a:solidFill>
                  <a:schemeClr val="bg1"/>
                </a:solidFill>
              </a:rPr>
              <a:t>&lt; 0)</a:t>
            </a:r>
          </a:p>
        </p:txBody>
      </p:sp>
      <p:sp>
        <p:nvSpPr>
          <p:cNvPr id="73747" name="Text Box 19"/>
          <p:cNvSpPr txBox="1">
            <a:spLocks noChangeArrowheads="1"/>
          </p:cNvSpPr>
          <p:nvPr/>
        </p:nvSpPr>
        <p:spPr bwMode="auto">
          <a:xfrm>
            <a:off x="5638800" y="5454650"/>
            <a:ext cx="1981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divide by zero error!</a:t>
            </a:r>
          </a:p>
        </p:txBody>
      </p:sp>
      <p:sp>
        <p:nvSpPr>
          <p:cNvPr id="73748" name="Text Box 20"/>
          <p:cNvSpPr txBox="1">
            <a:spLocks noChangeArrowheads="1"/>
          </p:cNvSpPr>
          <p:nvPr/>
        </p:nvSpPr>
        <p:spPr bwMode="auto">
          <a:xfrm>
            <a:off x="2286000" y="5927725"/>
            <a:ext cx="29434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(limit &lt; 20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|| </a:t>
            </a:r>
            <a:r>
              <a:rPr lang="en-US" dirty="0" smtClean="0">
                <a:solidFill>
                  <a:schemeClr val="bg1"/>
                </a:solidFill>
              </a:rPr>
              <a:t> limit </a:t>
            </a:r>
            <a:r>
              <a:rPr lang="en-US" dirty="0">
                <a:solidFill>
                  <a:schemeClr val="bg1"/>
                </a:solidFill>
              </a:rPr>
              <a:t>/ </a:t>
            </a:r>
            <a:r>
              <a:rPr lang="en-US" dirty="0" smtClean="0">
                <a:solidFill>
                  <a:schemeClr val="bg1"/>
                </a:solidFill>
              </a:rPr>
              <a:t>count </a:t>
            </a:r>
            <a:r>
              <a:rPr lang="en-US" dirty="0">
                <a:solidFill>
                  <a:schemeClr val="bg1"/>
                </a:solidFill>
              </a:rPr>
              <a:t>&gt; 7)</a:t>
            </a:r>
          </a:p>
        </p:txBody>
      </p:sp>
      <p:sp>
        <p:nvSpPr>
          <p:cNvPr id="73749" name="Text Box 21"/>
          <p:cNvSpPr txBox="1">
            <a:spLocks noChangeArrowheads="1"/>
          </p:cNvSpPr>
          <p:nvPr/>
        </p:nvSpPr>
        <p:spPr bwMode="auto">
          <a:xfrm>
            <a:off x="5638800" y="5851525"/>
            <a:ext cx="5349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true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5" grpId="0"/>
      <p:bldP spid="73736" grpId="0"/>
      <p:bldP spid="73737" grpId="0"/>
      <p:bldP spid="73738" grpId="0"/>
      <p:bldP spid="73739" grpId="0"/>
      <p:bldP spid="73740" grpId="0"/>
      <p:bldP spid="73741" grpId="0"/>
      <p:bldP spid="73742" grpId="0"/>
      <p:bldP spid="73743" grpId="0"/>
      <p:bldP spid="73744" grpId="0"/>
      <p:bldP spid="73745" grpId="0"/>
      <p:bldP spid="73746" grpId="0"/>
      <p:bldP spid="73747" grpId="0"/>
      <p:bldP spid="73748" grpId="0"/>
      <p:bldP spid="73749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Box 2"/>
          <p:cNvSpPr txBox="1">
            <a:spLocks noChangeArrowheads="1"/>
          </p:cNvSpPr>
          <p:nvPr/>
        </p:nvSpPr>
        <p:spPr bwMode="auto">
          <a:xfrm>
            <a:off x="1385888" y="839788"/>
            <a:ext cx="6551612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Not all problems requiring decisions will use the word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“if” or “when” in the problem description. </a:t>
            </a:r>
          </a:p>
          <a:p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Learn to identify problems that may contain choices.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For example …</a:t>
            </a:r>
          </a:p>
        </p:txBody>
      </p:sp>
      <p:sp>
        <p:nvSpPr>
          <p:cNvPr id="87043" name="TextBox 3"/>
          <p:cNvSpPr txBox="1">
            <a:spLocks noChangeArrowheads="1"/>
          </p:cNvSpPr>
          <p:nvPr/>
        </p:nvSpPr>
        <p:spPr bwMode="auto">
          <a:xfrm>
            <a:off x="1865313" y="2706688"/>
            <a:ext cx="5351462" cy="378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A triangle whose sides are all of equal 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length is called an equilateral triangle.</a:t>
            </a:r>
          </a:p>
          <a:p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A triangle with two equal sides is called 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an isosceles triangle.</a:t>
            </a:r>
          </a:p>
          <a:p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A triangle whose sides are all of different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lengths is called a scalene triangle.</a:t>
            </a:r>
          </a:p>
          <a:p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Write a program that asks for the lengths 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of the three sides of a triangle, and then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tells the user what kind of triangle it is.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Box 2"/>
          <p:cNvSpPr txBox="1">
            <a:spLocks noChangeArrowheads="1"/>
          </p:cNvSpPr>
          <p:nvPr/>
        </p:nvSpPr>
        <p:spPr bwMode="auto">
          <a:xfrm>
            <a:off x="2262188" y="2520950"/>
            <a:ext cx="50673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Comic Sans MS" pitchFamily="66" charset="0"/>
              </a:rPr>
              <a:t>Groups of four</a:t>
            </a:r>
          </a:p>
          <a:p>
            <a:endParaRPr lang="en-US" sz="240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400">
                <a:solidFill>
                  <a:schemeClr val="bg1"/>
                </a:solidFill>
                <a:latin typeface="Comic Sans MS" pitchFamily="66" charset="0"/>
              </a:rPr>
              <a:t>* Design and code these programs</a:t>
            </a:r>
          </a:p>
        </p:txBody>
      </p:sp>
      <p:pic>
        <p:nvPicPr>
          <p:cNvPr id="88067" name="Picture 4" descr="http://www.acbouquet.com/basketsofcheercre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2300" y="355600"/>
            <a:ext cx="1876425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7175"/>
            <a:ext cx="7772400" cy="10668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Practice</a:t>
            </a:r>
          </a:p>
        </p:txBody>
      </p:sp>
      <p:sp>
        <p:nvSpPr>
          <p:cNvPr id="89091" name="Text Box 5"/>
          <p:cNvSpPr txBox="1">
            <a:spLocks noChangeArrowheads="1"/>
          </p:cNvSpPr>
          <p:nvPr/>
        </p:nvSpPr>
        <p:spPr bwMode="auto">
          <a:xfrm>
            <a:off x="1608138" y="3286125"/>
            <a:ext cx="631031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Comic Sans MS" pitchFamily="66" charset="0"/>
              </a:rPr>
              <a:t>Problem:</a:t>
            </a:r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Allow the user to type in two integers.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Print out the value of the highest number. Numbers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may be negative. If they are equal, say so.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76275" y="209550"/>
            <a:ext cx="7772400" cy="10668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Practice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676275" y="2146300"/>
            <a:ext cx="7434263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Obe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Wan Kenobi is in charge of reviewing the applications</a:t>
            </a: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of this years candidates for Jedi Knight school.  Candidates</a:t>
            </a: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must be at least 3’ high, but 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less than 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8’.  However, an </a:t>
            </a: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exception has been made for Federation pilots, who can be</a:t>
            </a: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of any height. Candidates under 3’ can go to Jr. Jedi Knight School.</a:t>
            </a:r>
          </a:p>
        </p:txBody>
      </p:sp>
      <p:sp>
        <p:nvSpPr>
          <p:cNvPr id="90116" name="TextBox 5"/>
          <p:cNvSpPr txBox="1">
            <a:spLocks noChangeArrowheads="1"/>
          </p:cNvSpPr>
          <p:nvPr/>
        </p:nvSpPr>
        <p:spPr bwMode="auto">
          <a:xfrm>
            <a:off x="858838" y="4083050"/>
            <a:ext cx="6861174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Write a program that</a:t>
            </a: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  * gets a candidate’s height</a:t>
            </a: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  * asks if they are 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a federation pilot,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* Then 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prints one of the following messages, as appropriate:</a:t>
            </a: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  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 - 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This candidate is accepted into Jedi Knight School</a:t>
            </a: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  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 - 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This candidate is accepted into Jr. Jedi Knight School</a:t>
            </a: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  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 - 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This candidate is not accepted.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76275" y="209550"/>
            <a:ext cx="7772400" cy="10668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Practice</a:t>
            </a: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1082675" y="1473200"/>
            <a:ext cx="6702425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The DeepPockets Savings Bank computes the monthly 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interest rate on an account, based on the following:</a:t>
            </a:r>
          </a:p>
          <a:p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800" u="sng">
                <a:solidFill>
                  <a:schemeClr val="bg1"/>
                </a:solidFill>
                <a:latin typeface="Comic Sans MS" pitchFamily="66" charset="0"/>
              </a:rPr>
              <a:t>Super Saver Account</a:t>
            </a:r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		        </a:t>
            </a:r>
            <a:r>
              <a:rPr lang="en-US" sz="1800" u="sng">
                <a:solidFill>
                  <a:schemeClr val="bg1"/>
                </a:solidFill>
                <a:latin typeface="Comic Sans MS" pitchFamily="66" charset="0"/>
              </a:rPr>
              <a:t>Standard Account</a:t>
            </a:r>
          </a:p>
          <a:p>
            <a:endParaRPr lang="en-US" sz="180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     5% interest on the  balance          Always pay 3% interest</a:t>
            </a:r>
          </a:p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     as long as it is more than               on the balance.</a:t>
            </a:r>
          </a:p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    $5,000. Otherwise pay 3%.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    </a:t>
            </a:r>
          </a:p>
          <a:p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91140" name="TextBox 5"/>
          <p:cNvSpPr txBox="1">
            <a:spLocks noChangeArrowheads="1"/>
          </p:cNvSpPr>
          <p:nvPr/>
        </p:nvSpPr>
        <p:spPr bwMode="auto">
          <a:xfrm>
            <a:off x="1209675" y="4545013"/>
            <a:ext cx="6561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Write a program that computes the interest on an account,</a:t>
            </a:r>
          </a:p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given the balance on the account and the type of account.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1829" y="1447800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A More Accurate </a:t>
            </a:r>
            <a:r>
              <a:rPr lang="en-US" sz="2400" dirty="0" err="1" smtClean="0">
                <a:solidFill>
                  <a:schemeClr val="bg1"/>
                </a:solidFill>
                <a:latin typeface="Comic Sans MS" pitchFamily="66" charset="0"/>
              </a:rPr>
              <a:t>GoodGuys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Program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1" y="2318658"/>
            <a:ext cx="71497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GoodGuy's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Delivery service operates a fleet of delivery vehicles that 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operate between Provo and Salt Lake City. With the I-15 construction 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work scheduled for Utah County, 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Goodguys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wants you to create a 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program for them that will compute the new arrival times for deliveries. 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Once the work on the interstate begins, 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GoodGuys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estimates that their 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delivery times will increase based on the following table: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98914" y="4245428"/>
            <a:ext cx="42338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midnight to 6:00am	no increase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6:01am to 9:30am		30% increase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9:31am to 3:00am		10% increase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3:01pm to 7:00pm         	30% increase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7:01pm to 10:00pm		10% increase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10:01pm to midnight	no increase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1179513" y="2633663"/>
            <a:ext cx="7185025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Write a tollbooth program that calculates the toll required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to use the highway, based on the class of vehicle.</a:t>
            </a:r>
          </a:p>
          <a:p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Passenger cars	$2.00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Busses		$3.00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Trucks		$5.00</a:t>
            </a:r>
          </a:p>
          <a:p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Use a switch statement and an enumeration.</a:t>
            </a:r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685800" y="11430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>
                <a:solidFill>
                  <a:schemeClr val="bg1"/>
                </a:solidFill>
                <a:latin typeface="Comic Sans MS" pitchFamily="66" charset="0"/>
              </a:rPr>
              <a:t>Practice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Radial">
  <a:themeElements>
    <a:clrScheme name="Blue Radial 3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969696"/>
      </a:hlink>
      <a:folHlink>
        <a:srgbClr val="4D4D4D"/>
      </a:folHlink>
    </a:clrScheme>
    <a:fontScheme name="Blue 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Radial 1">
        <a:dk1>
          <a:srgbClr val="00458A"/>
        </a:dk1>
        <a:lt1>
          <a:srgbClr val="D7D6AE"/>
        </a:lt1>
        <a:dk2>
          <a:srgbClr val="000066"/>
        </a:dk2>
        <a:lt2>
          <a:srgbClr val="006666"/>
        </a:lt2>
        <a:accent1>
          <a:srgbClr val="007A77"/>
        </a:accent1>
        <a:accent2>
          <a:srgbClr val="005856"/>
        </a:accent2>
        <a:accent3>
          <a:srgbClr val="AAAAB8"/>
        </a:accent3>
        <a:accent4>
          <a:srgbClr val="B7B794"/>
        </a:accent4>
        <a:accent5>
          <a:srgbClr val="AABEBD"/>
        </a:accent5>
        <a:accent6>
          <a:srgbClr val="004F4D"/>
        </a:accent6>
        <a:hlink>
          <a:srgbClr val="A8A884"/>
        </a:hlink>
        <a:folHlink>
          <a:srgbClr val="867E5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Radial 2">
        <a:dk1>
          <a:srgbClr val="000066"/>
        </a:dk1>
        <a:lt1>
          <a:srgbClr val="FFFFFF"/>
        </a:lt1>
        <a:dk2>
          <a:srgbClr val="660066"/>
        </a:dk2>
        <a:lt2>
          <a:srgbClr val="FFFFCC"/>
        </a:lt2>
        <a:accent1>
          <a:srgbClr val="666699"/>
        </a:accent1>
        <a:accent2>
          <a:srgbClr val="000099"/>
        </a:accent2>
        <a:accent3>
          <a:srgbClr val="FFFFFF"/>
        </a:accent3>
        <a:accent4>
          <a:srgbClr val="000056"/>
        </a:accent4>
        <a:accent5>
          <a:srgbClr val="B8B8CA"/>
        </a:accent5>
        <a:accent6>
          <a:srgbClr val="00008A"/>
        </a:accent6>
        <a:hlink>
          <a:srgbClr val="006666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Radial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37373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Radial 4">
        <a:dk1>
          <a:srgbClr val="003300"/>
        </a:dk1>
        <a:lt1>
          <a:srgbClr val="DBD0B9"/>
        </a:lt1>
        <a:dk2>
          <a:srgbClr val="09472B"/>
        </a:dk2>
        <a:lt2>
          <a:srgbClr val="A38955"/>
        </a:lt2>
        <a:accent1>
          <a:srgbClr val="B8A378"/>
        </a:accent1>
        <a:accent2>
          <a:srgbClr val="8E774A"/>
        </a:accent2>
        <a:accent3>
          <a:srgbClr val="AAB1AC"/>
        </a:accent3>
        <a:accent4>
          <a:srgbClr val="BBB19E"/>
        </a:accent4>
        <a:accent5>
          <a:srgbClr val="D8CEBE"/>
        </a:accent5>
        <a:accent6>
          <a:srgbClr val="806B42"/>
        </a:accent6>
        <a:hlink>
          <a:srgbClr val="A7A743"/>
        </a:hlink>
        <a:folHlink>
          <a:srgbClr val="9197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Radial 5">
        <a:dk1>
          <a:srgbClr val="5F5F5F"/>
        </a:dk1>
        <a:lt1>
          <a:srgbClr val="DDDDDD"/>
        </a:lt1>
        <a:dk2>
          <a:srgbClr val="000000"/>
        </a:dk2>
        <a:lt2>
          <a:srgbClr val="5F5F5F"/>
        </a:lt2>
        <a:accent1>
          <a:srgbClr val="B2B2B2"/>
        </a:accent1>
        <a:accent2>
          <a:srgbClr val="808080"/>
        </a:accent2>
        <a:accent3>
          <a:srgbClr val="AAAAAA"/>
        </a:accent3>
        <a:accent4>
          <a:srgbClr val="BDBDBD"/>
        </a:accent4>
        <a:accent5>
          <a:srgbClr val="D5D5D5"/>
        </a:accent5>
        <a:accent6>
          <a:srgbClr val="737373"/>
        </a:accent6>
        <a:hlink>
          <a:srgbClr val="B2B2B2"/>
        </a:hlink>
        <a:folHlink>
          <a:srgbClr val="77777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Radial</Template>
  <TotalTime>1546</TotalTime>
  <Words>4980</Words>
  <Application>Microsoft Office PowerPoint</Application>
  <PresentationFormat>On-screen Show (4:3)</PresentationFormat>
  <Paragraphs>1064</Paragraphs>
  <Slides>90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1" baseType="lpstr">
      <vt:lpstr>Blue Radial</vt:lpstr>
      <vt:lpstr>Solving Problems that involve decisions</vt:lpstr>
      <vt:lpstr>Topics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if Statement</vt:lpstr>
      <vt:lpstr>The if Statement</vt:lpstr>
      <vt:lpstr>PowerPoint Presentation</vt:lpstr>
      <vt:lpstr>PowerPoint Presentation</vt:lpstr>
      <vt:lpstr>PowerPoint Presentation</vt:lpstr>
      <vt:lpstr>PowerPoint Presentation</vt:lpstr>
      <vt:lpstr>Relational Operators</vt:lpstr>
      <vt:lpstr>PowerPoint Presentation</vt:lpstr>
      <vt:lpstr>The if/else statement</vt:lpstr>
      <vt:lpstr>PowerPoint Presentation</vt:lpstr>
      <vt:lpstr>PowerPoint Presentation</vt:lpstr>
      <vt:lpstr>PowerPoint Presentation</vt:lpstr>
      <vt:lpstr>Executing a Block of Statements</vt:lpstr>
      <vt:lpstr>PowerPoint Presentation</vt:lpstr>
      <vt:lpstr>Nested if/else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Switch Statement</vt:lpstr>
      <vt:lpstr>Enumerations</vt:lpstr>
      <vt:lpstr>PowerPoint Presentation</vt:lpstr>
      <vt:lpstr>PowerPoint Presentation</vt:lpstr>
      <vt:lpstr>PowerPoint Presentation</vt:lpstr>
      <vt:lpstr>Logical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Operator Precedence (again)</vt:lpstr>
      <vt:lpstr>PowerPoint Presentation</vt:lpstr>
      <vt:lpstr>Comparing Characters</vt:lpstr>
      <vt:lpstr>PowerPoint Presentation</vt:lpstr>
      <vt:lpstr>PowerPoint Presentation</vt:lpstr>
      <vt:lpstr>Comparing Real Numbers</vt:lpstr>
      <vt:lpstr>PowerPoint Presentation</vt:lpstr>
      <vt:lpstr>Practice</vt:lpstr>
      <vt:lpstr>PowerPoint Presentation</vt:lpstr>
      <vt:lpstr>PowerPoint Presentation</vt:lpstr>
      <vt:lpstr>Practice</vt:lpstr>
      <vt:lpstr>Practice</vt:lpstr>
      <vt:lpstr>Practice</vt:lpstr>
      <vt:lpstr>PowerPoint Presentation</vt:lpstr>
    </vt:vector>
  </TitlesOfParts>
  <Company>UVSC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Statements</dc:title>
  <dc:creator>UVSC</dc:creator>
  <cp:lastModifiedBy>Roger Debry</cp:lastModifiedBy>
  <cp:revision>130</cp:revision>
  <dcterms:created xsi:type="dcterms:W3CDTF">2002-01-10T19:04:10Z</dcterms:created>
  <dcterms:modified xsi:type="dcterms:W3CDTF">2013-05-03T18:29:09Z</dcterms:modified>
</cp:coreProperties>
</file>