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67"/>
  </p:handoutMasterIdLst>
  <p:sldIdLst>
    <p:sldId id="256" r:id="rId2"/>
    <p:sldId id="278" r:id="rId3"/>
    <p:sldId id="284" r:id="rId4"/>
    <p:sldId id="359" r:id="rId5"/>
    <p:sldId id="360" r:id="rId6"/>
    <p:sldId id="293" r:id="rId7"/>
    <p:sldId id="348" r:id="rId8"/>
    <p:sldId id="349" r:id="rId9"/>
    <p:sldId id="257" r:id="rId10"/>
    <p:sldId id="358" r:id="rId11"/>
    <p:sldId id="294" r:id="rId12"/>
    <p:sldId id="357" r:id="rId13"/>
    <p:sldId id="295" r:id="rId14"/>
    <p:sldId id="350" r:id="rId15"/>
    <p:sldId id="351" r:id="rId16"/>
    <p:sldId id="352" r:id="rId17"/>
    <p:sldId id="296" r:id="rId18"/>
    <p:sldId id="305" r:id="rId19"/>
    <p:sldId id="325" r:id="rId20"/>
    <p:sldId id="258" r:id="rId21"/>
    <p:sldId id="260" r:id="rId22"/>
    <p:sldId id="261" r:id="rId23"/>
    <p:sldId id="326" r:id="rId24"/>
    <p:sldId id="353" r:id="rId25"/>
    <p:sldId id="327" r:id="rId26"/>
    <p:sldId id="328" r:id="rId27"/>
    <p:sldId id="264" r:id="rId28"/>
    <p:sldId id="262" r:id="rId29"/>
    <p:sldId id="307" r:id="rId30"/>
    <p:sldId id="306" r:id="rId31"/>
    <p:sldId id="312" r:id="rId32"/>
    <p:sldId id="311" r:id="rId33"/>
    <p:sldId id="354" r:id="rId34"/>
    <p:sldId id="355" r:id="rId35"/>
    <p:sldId id="309" r:id="rId36"/>
    <p:sldId id="313" r:id="rId37"/>
    <p:sldId id="356" r:id="rId38"/>
    <p:sldId id="324" r:id="rId39"/>
    <p:sldId id="274" r:id="rId40"/>
    <p:sldId id="286" r:id="rId41"/>
    <p:sldId id="276" r:id="rId42"/>
    <p:sldId id="329" r:id="rId43"/>
    <p:sldId id="277" r:id="rId44"/>
    <p:sldId id="287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3" r:id="rId58"/>
    <p:sldId id="344" r:id="rId59"/>
    <p:sldId id="288" r:id="rId60"/>
    <p:sldId id="290" r:id="rId61"/>
    <p:sldId id="291" r:id="rId62"/>
    <p:sldId id="292" r:id="rId63"/>
    <p:sldId id="345" r:id="rId64"/>
    <p:sldId id="346" r:id="rId65"/>
    <p:sldId id="347" r:id="rId66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B1BACF"/>
    <a:srgbClr val="66FF33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AED06B5-9736-4748-9C3A-DE7AA5129EFD}" type="datetimeFigureOut">
              <a:rPr lang="en-US"/>
              <a:pPr>
                <a:defRPr/>
              </a:pPr>
              <a:t>5/9/2013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FBDF69B-EC7A-4C3F-9633-775C2E9098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03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0" y="2085975"/>
            <a:ext cx="5638800" cy="1038225"/>
          </a:xfrm>
        </p:spPr>
        <p:txBody>
          <a:bodyPr lIns="92075" rIns="92075"/>
          <a:lstStyle>
            <a:lvl1pPr marL="0" indent="0">
              <a:lnSpc>
                <a:spcPct val="70000"/>
              </a:lnSpc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0" y="6365875"/>
            <a:ext cx="426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>
                <a:latin typeface="+mn-lt"/>
              </a:defRPr>
            </a:lvl2pPr>
          </a:lstStyle>
          <a:p>
            <a:pPr lvl="1">
              <a:defRPr/>
            </a:pPr>
            <a:fld id="{69D1837A-8203-4230-B388-59F360A46C04}" type="slidenum">
              <a:rPr lang="en-US"/>
              <a:pPr lvl="1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BD3F806-6724-4F02-A497-C689F84FB74A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609600"/>
            <a:ext cx="20193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2625" y="609600"/>
            <a:ext cx="5908675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1F67D3D-0780-4AAF-8E34-8FAC1C2B4DC2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609600"/>
            <a:ext cx="8080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625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5025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5025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6441544-14A5-4F27-A489-F45B4A288D1F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6AC3CCA-5362-46B4-99EE-A14C06019E69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3921160-C404-44AA-A270-07E28A8B3A9F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625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2667E34-0CB5-410C-8696-75F040B694FC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68002A7-05D6-49B1-AE57-5943E15C947F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AE0B6F7-5F05-4583-88FF-E39DF3226962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F21287B-FE2A-460C-90D3-1A280416DA80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01279D0-DA57-41DB-87F8-EC93786B9F64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F659611-EB3D-48BE-9969-BC70CBE5F6A5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609600"/>
            <a:ext cx="8080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2625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562" tIns="46038" rIns="1825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15188" y="6442075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2625" y="6365875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9313" y="6148388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0" rIns="92075" bIns="0" numCol="1" anchor="b" anchorCtr="0" compatLnSpc="1">
            <a:prstTxWarp prst="textNoShape">
              <a:avLst/>
            </a:prstTxWarp>
          </a:bodyPr>
          <a:lstStyle>
            <a:lvl2pPr lvl="1" algn="r">
              <a:defRPr sz="1400">
                <a:latin typeface="+mj-lt"/>
              </a:defRPr>
            </a:lvl2pPr>
          </a:lstStyle>
          <a:p>
            <a:pPr lvl="1">
              <a:defRPr/>
            </a:pPr>
            <a:fld id="{62C3C2C2-47F0-49BF-A945-D1C1CAC2CEAF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5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971800" y="2362200"/>
            <a:ext cx="3810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97613" y="2433711"/>
            <a:ext cx="585128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have already written quite a few methods.</a:t>
            </a:r>
          </a:p>
          <a:p>
            <a:endParaRPr lang="en-US" dirty="0"/>
          </a:p>
          <a:p>
            <a:r>
              <a:rPr lang="en-US" dirty="0" smtClean="0"/>
              <a:t>In the Graphical User Interface programs that</a:t>
            </a:r>
          </a:p>
          <a:p>
            <a:r>
              <a:rPr lang="en-US" dirty="0" smtClean="0"/>
              <a:t>you have written, the event handlers you have</a:t>
            </a:r>
          </a:p>
          <a:p>
            <a:r>
              <a:rPr lang="en-US" dirty="0" smtClean="0"/>
              <a:t>written are methods.</a:t>
            </a:r>
          </a:p>
        </p:txBody>
      </p:sp>
    </p:spTree>
    <p:extLst>
      <p:ext uri="{BB962C8B-B14F-4D97-AF65-F5344CB8AC3E}">
        <p14:creationId xmlns:p14="http://schemas.microsoft.com/office/powerpoint/2010/main" val="2490215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"/>
          <p:cNvSpPr txBox="1">
            <a:spLocks noChangeArrowheads="1"/>
          </p:cNvSpPr>
          <p:nvPr/>
        </p:nvSpPr>
        <p:spPr bwMode="auto">
          <a:xfrm>
            <a:off x="1676400" y="2133600"/>
            <a:ext cx="6248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As an example, </a:t>
            </a:r>
            <a:r>
              <a:rPr lang="en-US" dirty="0" smtClean="0"/>
              <a:t>consider a program</a:t>
            </a:r>
          </a:p>
          <a:p>
            <a:pPr algn="ctr"/>
            <a:r>
              <a:rPr lang="en-US" dirty="0" smtClean="0"/>
              <a:t>to play a dice game.</a:t>
            </a:r>
            <a:endParaRPr lang="en-US" dirty="0"/>
          </a:p>
        </p:txBody>
      </p:sp>
      <p:pic>
        <p:nvPicPr>
          <p:cNvPr id="1026" name="Picture 2" descr="C:\Users\Faculty.CS520-10002705\AppData\Local\Microsoft\Windows\Temporary Internet Files\Content.IE5\BXG2XPXA\MC90043478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044073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2"/>
          <p:cNvSpPr txBox="1">
            <a:spLocks noChangeArrowheads="1"/>
          </p:cNvSpPr>
          <p:nvPr/>
        </p:nvSpPr>
        <p:spPr bwMode="auto">
          <a:xfrm>
            <a:off x="1371600" y="914400"/>
            <a:ext cx="34020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Let’s do a top-down design.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1828800"/>
            <a:ext cx="2201863" cy="584775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</a:rPr>
              <a:t>Tell the user what we are going to do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00200" y="2667000"/>
            <a:ext cx="2209800" cy="584775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</a:rPr>
              <a:t>Declare some variables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00200" y="3505200"/>
            <a:ext cx="2209800" cy="338138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</a:rPr>
              <a:t>Roll the dice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4114800"/>
            <a:ext cx="2209800" cy="338138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Display the results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600200" y="4724400"/>
            <a:ext cx="2209800" cy="584200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See if user wants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to play again</a:t>
            </a:r>
          </a:p>
        </p:txBody>
      </p:sp>
      <p:cxnSp>
        <p:nvCxnSpPr>
          <p:cNvPr id="9224" name="Straight Arrow Connector 12"/>
          <p:cNvCxnSpPr>
            <a:cxnSpLocks noChangeShapeType="1"/>
          </p:cNvCxnSpPr>
          <p:nvPr/>
        </p:nvCxnSpPr>
        <p:spPr bwMode="auto">
          <a:xfrm rot="5400000">
            <a:off x="2439194" y="2513806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5" name="Straight Arrow Connector 15"/>
          <p:cNvCxnSpPr>
            <a:cxnSpLocks noChangeShapeType="1"/>
          </p:cNvCxnSpPr>
          <p:nvPr/>
        </p:nvCxnSpPr>
        <p:spPr bwMode="auto">
          <a:xfrm rot="5400000">
            <a:off x="2439194" y="3352006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6" name="Straight Arrow Connector 16"/>
          <p:cNvCxnSpPr>
            <a:cxnSpLocks noChangeShapeType="1"/>
          </p:cNvCxnSpPr>
          <p:nvPr/>
        </p:nvCxnSpPr>
        <p:spPr bwMode="auto">
          <a:xfrm rot="5400000">
            <a:off x="2439194" y="3961606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7" name="Straight Arrow Connector 17"/>
          <p:cNvCxnSpPr>
            <a:cxnSpLocks noChangeShapeType="1"/>
          </p:cNvCxnSpPr>
          <p:nvPr/>
        </p:nvCxnSpPr>
        <p:spPr bwMode="auto">
          <a:xfrm rot="5400000">
            <a:off x="2439194" y="4571206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8" name="Straight Arrow Connector 19"/>
          <p:cNvCxnSpPr>
            <a:cxnSpLocks noChangeShapeType="1"/>
          </p:cNvCxnSpPr>
          <p:nvPr/>
        </p:nvCxnSpPr>
        <p:spPr bwMode="auto">
          <a:xfrm rot="10800000">
            <a:off x="1219200" y="4876800"/>
            <a:ext cx="3810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29" name="Straight Connector 21"/>
          <p:cNvCxnSpPr>
            <a:cxnSpLocks noChangeShapeType="1"/>
          </p:cNvCxnSpPr>
          <p:nvPr/>
        </p:nvCxnSpPr>
        <p:spPr bwMode="auto">
          <a:xfrm rot="5400000" flipH="1" flipV="1">
            <a:off x="-152399" y="3505200"/>
            <a:ext cx="2743200" cy="317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0" name="Straight Arrow Connector 23"/>
          <p:cNvCxnSpPr>
            <a:cxnSpLocks noChangeShapeType="1"/>
            <a:endCxn id="5" idx="1"/>
          </p:cNvCxnSpPr>
          <p:nvPr/>
        </p:nvCxnSpPr>
        <p:spPr bwMode="auto">
          <a:xfrm flipV="1">
            <a:off x="1219200" y="2121188"/>
            <a:ext cx="381000" cy="1241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34847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2"/>
          <p:cNvSpPr txBox="1">
            <a:spLocks noChangeArrowheads="1"/>
          </p:cNvSpPr>
          <p:nvPr/>
        </p:nvSpPr>
        <p:spPr bwMode="auto">
          <a:xfrm>
            <a:off x="1371600" y="914400"/>
            <a:ext cx="34020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Let’s do a top-down design.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1828800"/>
            <a:ext cx="2201863" cy="584775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</a:rPr>
              <a:t>Tell the user what we are going to do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00200" y="2667000"/>
            <a:ext cx="2209800" cy="584775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</a:rPr>
              <a:t>Declare some variables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00200" y="3505200"/>
            <a:ext cx="2209800" cy="338138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</a:rPr>
              <a:t>Roll the dice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4114800"/>
            <a:ext cx="2209800" cy="338138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Display the results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600200" y="4724400"/>
            <a:ext cx="2209800" cy="584200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See if user wants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to play again</a:t>
            </a:r>
          </a:p>
        </p:txBody>
      </p:sp>
      <p:cxnSp>
        <p:nvCxnSpPr>
          <p:cNvPr id="9224" name="Straight Arrow Connector 12"/>
          <p:cNvCxnSpPr>
            <a:cxnSpLocks noChangeShapeType="1"/>
          </p:cNvCxnSpPr>
          <p:nvPr/>
        </p:nvCxnSpPr>
        <p:spPr bwMode="auto">
          <a:xfrm rot="5400000">
            <a:off x="2439194" y="2513806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5" name="Straight Arrow Connector 15"/>
          <p:cNvCxnSpPr>
            <a:cxnSpLocks noChangeShapeType="1"/>
          </p:cNvCxnSpPr>
          <p:nvPr/>
        </p:nvCxnSpPr>
        <p:spPr bwMode="auto">
          <a:xfrm rot="5400000">
            <a:off x="2439194" y="3352006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6" name="Straight Arrow Connector 16"/>
          <p:cNvCxnSpPr>
            <a:cxnSpLocks noChangeShapeType="1"/>
          </p:cNvCxnSpPr>
          <p:nvPr/>
        </p:nvCxnSpPr>
        <p:spPr bwMode="auto">
          <a:xfrm rot="5400000">
            <a:off x="2439194" y="3961606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7" name="Straight Arrow Connector 17"/>
          <p:cNvCxnSpPr>
            <a:cxnSpLocks noChangeShapeType="1"/>
          </p:cNvCxnSpPr>
          <p:nvPr/>
        </p:nvCxnSpPr>
        <p:spPr bwMode="auto">
          <a:xfrm rot="5400000">
            <a:off x="2439194" y="4571206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8" name="Straight Arrow Connector 19"/>
          <p:cNvCxnSpPr>
            <a:cxnSpLocks noChangeShapeType="1"/>
          </p:cNvCxnSpPr>
          <p:nvPr/>
        </p:nvCxnSpPr>
        <p:spPr bwMode="auto">
          <a:xfrm rot="10800000">
            <a:off x="1219200" y="4876800"/>
            <a:ext cx="3810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29" name="Straight Connector 21"/>
          <p:cNvCxnSpPr>
            <a:cxnSpLocks noChangeShapeType="1"/>
          </p:cNvCxnSpPr>
          <p:nvPr/>
        </p:nvCxnSpPr>
        <p:spPr bwMode="auto">
          <a:xfrm rot="5400000" flipH="1" flipV="1">
            <a:off x="-152399" y="3505200"/>
            <a:ext cx="2743200" cy="317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0" name="Straight Arrow Connector 23"/>
          <p:cNvCxnSpPr>
            <a:cxnSpLocks noChangeShapeType="1"/>
            <a:endCxn id="5" idx="1"/>
          </p:cNvCxnSpPr>
          <p:nvPr/>
        </p:nvCxnSpPr>
        <p:spPr bwMode="auto">
          <a:xfrm flipV="1">
            <a:off x="1219200" y="2121188"/>
            <a:ext cx="381000" cy="1241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" name="TextBox 2"/>
          <p:cNvSpPr txBox="1"/>
          <p:nvPr/>
        </p:nvSpPr>
        <p:spPr>
          <a:xfrm>
            <a:off x="4621213" y="2966383"/>
            <a:ext cx="3889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could write all of this code</a:t>
            </a:r>
          </a:p>
          <a:p>
            <a:r>
              <a:rPr lang="en-US" dirty="0" smtClean="0"/>
              <a:t>in a big long Main( ) routine.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2"/>
          <p:cNvSpPr txBox="1">
            <a:spLocks noChangeArrowheads="1"/>
          </p:cNvSpPr>
          <p:nvPr/>
        </p:nvSpPr>
        <p:spPr bwMode="auto">
          <a:xfrm>
            <a:off x="1371600" y="914400"/>
            <a:ext cx="34020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Let’s do a top-down design.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1828800"/>
            <a:ext cx="2201863" cy="584775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</a:rPr>
              <a:t>Tell the user what we are going to do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00200" y="2667000"/>
            <a:ext cx="2209800" cy="584775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</a:rPr>
              <a:t>Declare some variables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00200" y="3505200"/>
            <a:ext cx="2209800" cy="338138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</a:rPr>
              <a:t>Roll the dice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4114800"/>
            <a:ext cx="2209800" cy="338138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Display the results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600200" y="4724400"/>
            <a:ext cx="2209800" cy="584200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See if user wants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to play again</a:t>
            </a:r>
          </a:p>
        </p:txBody>
      </p:sp>
      <p:cxnSp>
        <p:nvCxnSpPr>
          <p:cNvPr id="9224" name="Straight Arrow Connector 12"/>
          <p:cNvCxnSpPr>
            <a:cxnSpLocks noChangeShapeType="1"/>
          </p:cNvCxnSpPr>
          <p:nvPr/>
        </p:nvCxnSpPr>
        <p:spPr bwMode="auto">
          <a:xfrm rot="5400000">
            <a:off x="2439194" y="2513806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5" name="Straight Arrow Connector 15"/>
          <p:cNvCxnSpPr>
            <a:cxnSpLocks noChangeShapeType="1"/>
          </p:cNvCxnSpPr>
          <p:nvPr/>
        </p:nvCxnSpPr>
        <p:spPr bwMode="auto">
          <a:xfrm rot="5400000">
            <a:off x="2439194" y="3352006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6" name="Straight Arrow Connector 16"/>
          <p:cNvCxnSpPr>
            <a:cxnSpLocks noChangeShapeType="1"/>
          </p:cNvCxnSpPr>
          <p:nvPr/>
        </p:nvCxnSpPr>
        <p:spPr bwMode="auto">
          <a:xfrm rot="5400000">
            <a:off x="2439194" y="3961606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7" name="Straight Arrow Connector 17"/>
          <p:cNvCxnSpPr>
            <a:cxnSpLocks noChangeShapeType="1"/>
          </p:cNvCxnSpPr>
          <p:nvPr/>
        </p:nvCxnSpPr>
        <p:spPr bwMode="auto">
          <a:xfrm rot="5400000">
            <a:off x="2439194" y="4571206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8" name="Straight Arrow Connector 19"/>
          <p:cNvCxnSpPr>
            <a:cxnSpLocks noChangeShapeType="1"/>
          </p:cNvCxnSpPr>
          <p:nvPr/>
        </p:nvCxnSpPr>
        <p:spPr bwMode="auto">
          <a:xfrm rot="10800000">
            <a:off x="1219200" y="4876800"/>
            <a:ext cx="3810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29" name="Straight Connector 21"/>
          <p:cNvCxnSpPr>
            <a:cxnSpLocks noChangeShapeType="1"/>
          </p:cNvCxnSpPr>
          <p:nvPr/>
        </p:nvCxnSpPr>
        <p:spPr bwMode="auto">
          <a:xfrm rot="5400000" flipH="1" flipV="1">
            <a:off x="-152399" y="3505200"/>
            <a:ext cx="2743200" cy="317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0" name="Straight Arrow Connector 23"/>
          <p:cNvCxnSpPr>
            <a:cxnSpLocks noChangeShapeType="1"/>
            <a:endCxn id="5" idx="1"/>
          </p:cNvCxnSpPr>
          <p:nvPr/>
        </p:nvCxnSpPr>
        <p:spPr bwMode="auto">
          <a:xfrm flipV="1">
            <a:off x="1219200" y="2121188"/>
            <a:ext cx="381000" cy="1241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" name="TextBox 2"/>
          <p:cNvSpPr txBox="1"/>
          <p:nvPr/>
        </p:nvSpPr>
        <p:spPr>
          <a:xfrm>
            <a:off x="4511146" y="2998955"/>
            <a:ext cx="40863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… you can break the problem</a:t>
            </a:r>
          </a:p>
          <a:p>
            <a:r>
              <a:rPr lang="en-US" dirty="0" smtClean="0"/>
              <a:t>up into smaller pieces, and write</a:t>
            </a:r>
          </a:p>
          <a:p>
            <a:r>
              <a:rPr lang="en-US" dirty="0" smtClean="0"/>
              <a:t>a method to do each piece.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5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2"/>
          <p:cNvSpPr txBox="1">
            <a:spLocks noChangeArrowheads="1"/>
          </p:cNvSpPr>
          <p:nvPr/>
        </p:nvSpPr>
        <p:spPr bwMode="auto">
          <a:xfrm>
            <a:off x="1371600" y="914400"/>
            <a:ext cx="34020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Let’s do a top-down design.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1828800"/>
            <a:ext cx="2201863" cy="584775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</a:rPr>
              <a:t>Tell the user what we are going to do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00200" y="2667000"/>
            <a:ext cx="2209800" cy="584775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</a:rPr>
              <a:t>Declare some variables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00200" y="3505200"/>
            <a:ext cx="2209800" cy="338138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</a:rPr>
              <a:t>Roll the dice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4114800"/>
            <a:ext cx="2209800" cy="338138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Display the results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600200" y="4724400"/>
            <a:ext cx="2209800" cy="584200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See if user wants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to play again</a:t>
            </a:r>
          </a:p>
        </p:txBody>
      </p:sp>
      <p:cxnSp>
        <p:nvCxnSpPr>
          <p:cNvPr id="9224" name="Straight Arrow Connector 12"/>
          <p:cNvCxnSpPr>
            <a:cxnSpLocks noChangeShapeType="1"/>
          </p:cNvCxnSpPr>
          <p:nvPr/>
        </p:nvCxnSpPr>
        <p:spPr bwMode="auto">
          <a:xfrm rot="5400000">
            <a:off x="2439194" y="2513806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5" name="Straight Arrow Connector 15"/>
          <p:cNvCxnSpPr>
            <a:cxnSpLocks noChangeShapeType="1"/>
          </p:cNvCxnSpPr>
          <p:nvPr/>
        </p:nvCxnSpPr>
        <p:spPr bwMode="auto">
          <a:xfrm rot="5400000">
            <a:off x="2439194" y="3352006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6" name="Straight Arrow Connector 16"/>
          <p:cNvCxnSpPr>
            <a:cxnSpLocks noChangeShapeType="1"/>
          </p:cNvCxnSpPr>
          <p:nvPr/>
        </p:nvCxnSpPr>
        <p:spPr bwMode="auto">
          <a:xfrm rot="5400000">
            <a:off x="2439194" y="3961606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7" name="Straight Arrow Connector 17"/>
          <p:cNvCxnSpPr>
            <a:cxnSpLocks noChangeShapeType="1"/>
          </p:cNvCxnSpPr>
          <p:nvPr/>
        </p:nvCxnSpPr>
        <p:spPr bwMode="auto">
          <a:xfrm rot="5400000">
            <a:off x="2439194" y="4571206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8" name="Straight Arrow Connector 19"/>
          <p:cNvCxnSpPr>
            <a:cxnSpLocks noChangeShapeType="1"/>
          </p:cNvCxnSpPr>
          <p:nvPr/>
        </p:nvCxnSpPr>
        <p:spPr bwMode="auto">
          <a:xfrm rot="10800000">
            <a:off x="1219200" y="4876800"/>
            <a:ext cx="3810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29" name="Straight Connector 21"/>
          <p:cNvCxnSpPr>
            <a:cxnSpLocks noChangeShapeType="1"/>
          </p:cNvCxnSpPr>
          <p:nvPr/>
        </p:nvCxnSpPr>
        <p:spPr bwMode="auto">
          <a:xfrm rot="5400000" flipH="1" flipV="1">
            <a:off x="-152399" y="3505200"/>
            <a:ext cx="2743200" cy="317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0" name="Straight Arrow Connector 23"/>
          <p:cNvCxnSpPr>
            <a:cxnSpLocks noChangeShapeType="1"/>
            <a:endCxn id="5" idx="1"/>
          </p:cNvCxnSpPr>
          <p:nvPr/>
        </p:nvCxnSpPr>
        <p:spPr bwMode="auto">
          <a:xfrm flipV="1">
            <a:off x="1219200" y="2121188"/>
            <a:ext cx="381000" cy="1241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" name="Right Arrow 1"/>
          <p:cNvSpPr/>
          <p:nvPr/>
        </p:nvSpPr>
        <p:spPr bwMode="auto">
          <a:xfrm rot="10800000">
            <a:off x="3850271" y="4056062"/>
            <a:ext cx="745958" cy="455613"/>
          </a:xfrm>
          <a:prstGeom prst="rightArrow">
            <a:avLst/>
          </a:prstGeom>
          <a:gradFill flip="none" rotWithShape="1">
            <a:gsLst>
              <a:gs pos="0">
                <a:srgbClr val="000082"/>
              </a:gs>
              <a:gs pos="1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path path="circle">
              <a:fillToRect l="100000" t="100000"/>
            </a:path>
            <a:tileRect r="-100000" b="-10000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 rot="2663320">
            <a:off x="5550247" y="2400300"/>
            <a:ext cx="533400" cy="533400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68779" y="226511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boxcars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6795198" y="2353415"/>
            <a:ext cx="1434400" cy="648326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Display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“boxcars”</a:t>
            </a:r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6194097" y="2667000"/>
            <a:ext cx="543587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5816947" y="3044150"/>
            <a:ext cx="0" cy="30865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 rot="2663320">
            <a:off x="5550247" y="3416223"/>
            <a:ext cx="533400" cy="533400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5828979" y="4060073"/>
            <a:ext cx="0" cy="30865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084941" y="3091190"/>
            <a:ext cx="652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snake</a:t>
            </a:r>
          </a:p>
          <a:p>
            <a:pPr algn="ctr"/>
            <a:r>
              <a:rPr lang="en-US" sz="1400" dirty="0" smtClean="0"/>
              <a:t>eyes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6749716" y="3363905"/>
            <a:ext cx="1434400" cy="648326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Display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“snake-eyes”</a:t>
            </a:r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6148615" y="3677490"/>
            <a:ext cx="543587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5251579" y="4368723"/>
            <a:ext cx="1434400" cy="648326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Display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value of dice</a:t>
            </a:r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24" name="Straight Connector 23"/>
          <p:cNvCxnSpPr>
            <a:stCxn id="12" idx="3"/>
          </p:cNvCxnSpPr>
          <p:nvPr/>
        </p:nvCxnSpPr>
        <p:spPr bwMode="auto">
          <a:xfrm>
            <a:off x="8229598" y="2677578"/>
            <a:ext cx="385013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16" name="Straight Connector 9215"/>
          <p:cNvCxnSpPr/>
          <p:nvPr/>
        </p:nvCxnSpPr>
        <p:spPr bwMode="auto">
          <a:xfrm>
            <a:off x="8614611" y="2677578"/>
            <a:ext cx="0" cy="298929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19" name="Straight Connector 9218"/>
          <p:cNvCxnSpPr/>
          <p:nvPr/>
        </p:nvCxnSpPr>
        <p:spPr bwMode="auto">
          <a:xfrm flipH="1">
            <a:off x="5968779" y="5666874"/>
            <a:ext cx="2645832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21" name="Straight Arrow Connector 9220"/>
          <p:cNvCxnSpPr>
            <a:stCxn id="32" idx="2"/>
          </p:cNvCxnSpPr>
          <p:nvPr/>
        </p:nvCxnSpPr>
        <p:spPr bwMode="auto">
          <a:xfrm>
            <a:off x="5968779" y="5017049"/>
            <a:ext cx="0" cy="107093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23" name="Straight Connector 9222"/>
          <p:cNvCxnSpPr>
            <a:stCxn id="28" idx="3"/>
          </p:cNvCxnSpPr>
          <p:nvPr/>
        </p:nvCxnSpPr>
        <p:spPr bwMode="auto">
          <a:xfrm>
            <a:off x="8184116" y="3688068"/>
            <a:ext cx="430495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7134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2"/>
          <p:cNvSpPr txBox="1">
            <a:spLocks noChangeArrowheads="1"/>
          </p:cNvSpPr>
          <p:nvPr/>
        </p:nvSpPr>
        <p:spPr bwMode="auto">
          <a:xfrm>
            <a:off x="1371600" y="914400"/>
            <a:ext cx="34020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Let’s do a top-down design.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1828800"/>
            <a:ext cx="2201863" cy="584775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</a:rPr>
              <a:t>Tell the user what we are going to do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00200" y="2667000"/>
            <a:ext cx="2209800" cy="584775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</a:rPr>
              <a:t>Declare some variables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00200" y="3505200"/>
            <a:ext cx="2209800" cy="338138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</a:rPr>
              <a:t>Roll the dice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4114800"/>
            <a:ext cx="2209800" cy="338138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Display the results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600200" y="4724400"/>
            <a:ext cx="2209800" cy="584200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See if user wants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to play again</a:t>
            </a:r>
          </a:p>
        </p:txBody>
      </p:sp>
      <p:cxnSp>
        <p:nvCxnSpPr>
          <p:cNvPr id="9224" name="Straight Arrow Connector 12"/>
          <p:cNvCxnSpPr>
            <a:cxnSpLocks noChangeShapeType="1"/>
          </p:cNvCxnSpPr>
          <p:nvPr/>
        </p:nvCxnSpPr>
        <p:spPr bwMode="auto">
          <a:xfrm rot="5400000">
            <a:off x="2439194" y="2513806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5" name="Straight Arrow Connector 15"/>
          <p:cNvCxnSpPr>
            <a:cxnSpLocks noChangeShapeType="1"/>
          </p:cNvCxnSpPr>
          <p:nvPr/>
        </p:nvCxnSpPr>
        <p:spPr bwMode="auto">
          <a:xfrm rot="5400000">
            <a:off x="2439194" y="3352006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6" name="Straight Arrow Connector 16"/>
          <p:cNvCxnSpPr>
            <a:cxnSpLocks noChangeShapeType="1"/>
          </p:cNvCxnSpPr>
          <p:nvPr/>
        </p:nvCxnSpPr>
        <p:spPr bwMode="auto">
          <a:xfrm rot="5400000">
            <a:off x="2439194" y="3961606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7" name="Straight Arrow Connector 17"/>
          <p:cNvCxnSpPr>
            <a:cxnSpLocks noChangeShapeType="1"/>
          </p:cNvCxnSpPr>
          <p:nvPr/>
        </p:nvCxnSpPr>
        <p:spPr bwMode="auto">
          <a:xfrm rot="5400000">
            <a:off x="2439194" y="4571206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8" name="Straight Arrow Connector 19"/>
          <p:cNvCxnSpPr>
            <a:cxnSpLocks noChangeShapeType="1"/>
          </p:cNvCxnSpPr>
          <p:nvPr/>
        </p:nvCxnSpPr>
        <p:spPr bwMode="auto">
          <a:xfrm rot="10800000">
            <a:off x="1219200" y="4876800"/>
            <a:ext cx="3810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29" name="Straight Connector 21"/>
          <p:cNvCxnSpPr>
            <a:cxnSpLocks noChangeShapeType="1"/>
          </p:cNvCxnSpPr>
          <p:nvPr/>
        </p:nvCxnSpPr>
        <p:spPr bwMode="auto">
          <a:xfrm rot="5400000" flipH="1" flipV="1">
            <a:off x="-152399" y="3505200"/>
            <a:ext cx="2743200" cy="317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0" name="Straight Arrow Connector 23"/>
          <p:cNvCxnSpPr>
            <a:cxnSpLocks noChangeShapeType="1"/>
            <a:endCxn id="5" idx="1"/>
          </p:cNvCxnSpPr>
          <p:nvPr/>
        </p:nvCxnSpPr>
        <p:spPr bwMode="auto">
          <a:xfrm flipV="1">
            <a:off x="1219200" y="2121188"/>
            <a:ext cx="381000" cy="1241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" name="Right Arrow 1"/>
          <p:cNvSpPr/>
          <p:nvPr/>
        </p:nvSpPr>
        <p:spPr bwMode="auto">
          <a:xfrm rot="10800000">
            <a:off x="3886530" y="4789242"/>
            <a:ext cx="745958" cy="455613"/>
          </a:xfrm>
          <a:prstGeom prst="rightArrow">
            <a:avLst/>
          </a:prstGeom>
          <a:gradFill flip="none" rotWithShape="1">
            <a:gsLst>
              <a:gs pos="0">
                <a:srgbClr val="000082"/>
              </a:gs>
              <a:gs pos="1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path path="circle">
              <a:fillToRect l="100000" t="100000"/>
            </a:path>
            <a:tileRect r="-100000" b="-10000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 rot="2663320">
            <a:off x="5381926" y="4554117"/>
            <a:ext cx="533400" cy="533400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25776" y="4442178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 y or n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7233894" y="4499058"/>
            <a:ext cx="1528010" cy="648326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Display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“invalid input”</a:t>
            </a:r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6035326" y="4820817"/>
            <a:ext cx="1198568" cy="956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5630800" y="4136942"/>
            <a:ext cx="0" cy="30865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ectangle 2"/>
          <p:cNvSpPr/>
          <p:nvPr/>
        </p:nvSpPr>
        <p:spPr bwMode="auto">
          <a:xfrm>
            <a:off x="4905574" y="2133100"/>
            <a:ext cx="1486105" cy="858754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5654" y="2143495"/>
            <a:ext cx="1577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ask … do you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want to play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again (y or n)?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977935" y="3277100"/>
            <a:ext cx="1486105" cy="858754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2988" y="3305945"/>
            <a:ext cx="1535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Get the user’s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Input. Save it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in “again”</a:t>
            </a:r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5648626" y="5180306"/>
            <a:ext cx="0" cy="30865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Elbow Connector 19"/>
          <p:cNvCxnSpPr>
            <a:stCxn id="12" idx="0"/>
            <a:endCxn id="34" idx="3"/>
          </p:cNvCxnSpPr>
          <p:nvPr/>
        </p:nvCxnSpPr>
        <p:spPr bwMode="auto">
          <a:xfrm rot="16200000" flipV="1">
            <a:off x="6834680" y="3335838"/>
            <a:ext cx="792581" cy="153385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5630800" y="2974492"/>
            <a:ext cx="0" cy="30865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3231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 rot="2663320">
            <a:off x="1026368" y="2234870"/>
            <a:ext cx="533400" cy="533400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44900" y="209968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boxcars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2271319" y="2187985"/>
            <a:ext cx="1434400" cy="648326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Display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“boxcars”</a:t>
            </a:r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1670218" y="2501570"/>
            <a:ext cx="543587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293068" y="2878720"/>
            <a:ext cx="0" cy="30865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le 18"/>
          <p:cNvSpPr/>
          <p:nvPr/>
        </p:nvSpPr>
        <p:spPr bwMode="auto">
          <a:xfrm rot="2663320">
            <a:off x="1026368" y="3250793"/>
            <a:ext cx="533400" cy="533400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1305100" y="3894643"/>
            <a:ext cx="0" cy="30865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561062" y="2925760"/>
            <a:ext cx="652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snake</a:t>
            </a:r>
          </a:p>
          <a:p>
            <a:pPr algn="ctr"/>
            <a:r>
              <a:rPr lang="en-US" sz="1400" dirty="0" smtClean="0"/>
              <a:t>eyes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2225837" y="3198475"/>
            <a:ext cx="1434400" cy="648326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Display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“snake-eyes”</a:t>
            </a:r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1624736" y="3512060"/>
            <a:ext cx="543587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727700" y="4203293"/>
            <a:ext cx="1434400" cy="648326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Display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value of dice</a:t>
            </a:r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25" name="Straight Connector 24"/>
          <p:cNvCxnSpPr>
            <a:stCxn id="16" idx="3"/>
          </p:cNvCxnSpPr>
          <p:nvPr/>
        </p:nvCxnSpPr>
        <p:spPr bwMode="auto">
          <a:xfrm>
            <a:off x="3705719" y="2512148"/>
            <a:ext cx="385013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4090732" y="2512148"/>
            <a:ext cx="0" cy="298929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1444900" y="5501444"/>
            <a:ext cx="2645832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Arrow Connector 27"/>
          <p:cNvCxnSpPr>
            <a:stCxn id="24" idx="2"/>
          </p:cNvCxnSpPr>
          <p:nvPr/>
        </p:nvCxnSpPr>
        <p:spPr bwMode="auto">
          <a:xfrm>
            <a:off x="1444900" y="4851619"/>
            <a:ext cx="0" cy="107093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Connector 28"/>
          <p:cNvCxnSpPr>
            <a:stCxn id="22" idx="3"/>
          </p:cNvCxnSpPr>
          <p:nvPr/>
        </p:nvCxnSpPr>
        <p:spPr bwMode="auto">
          <a:xfrm>
            <a:off x="3660237" y="3522638"/>
            <a:ext cx="430495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2767816" y="1175531"/>
            <a:ext cx="3905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Writing these </a:t>
            </a:r>
            <a:r>
              <a:rPr lang="en-US" sz="2400" dirty="0" smtClean="0"/>
              <a:t>as methods</a:t>
            </a:r>
            <a:endParaRPr lang="en-US" sz="2400" dirty="0"/>
          </a:p>
        </p:txBody>
      </p:sp>
      <p:sp>
        <p:nvSpPr>
          <p:cNvPr id="31" name="TextBox 14"/>
          <p:cNvSpPr txBox="1">
            <a:spLocks noChangeArrowheads="1"/>
          </p:cNvSpPr>
          <p:nvPr/>
        </p:nvSpPr>
        <p:spPr bwMode="auto">
          <a:xfrm>
            <a:off x="4466389" y="2433317"/>
            <a:ext cx="352853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A </a:t>
            </a:r>
            <a:r>
              <a:rPr lang="en-US" dirty="0">
                <a:solidFill>
                  <a:srgbClr val="FFFF00"/>
                </a:solidFill>
              </a:rPr>
              <a:t>method</a:t>
            </a:r>
            <a:r>
              <a:rPr lang="en-US" dirty="0"/>
              <a:t> will have </a:t>
            </a:r>
            <a:r>
              <a:rPr lang="en-US" b="1" dirty="0"/>
              <a:t>one</a:t>
            </a:r>
            <a:r>
              <a:rPr lang="en-US" dirty="0"/>
              <a:t> well </a:t>
            </a:r>
          </a:p>
          <a:p>
            <a:r>
              <a:rPr lang="en-US" dirty="0"/>
              <a:t>defined thing that it does</a:t>
            </a:r>
            <a:r>
              <a:rPr lang="en-US" dirty="0" smtClean="0"/>
              <a:t>. </a:t>
            </a:r>
          </a:p>
        </p:txBody>
      </p:sp>
      <p:sp>
        <p:nvSpPr>
          <p:cNvPr id="32" name="TextBox 15"/>
          <p:cNvSpPr txBox="1">
            <a:spLocks noChangeArrowheads="1"/>
          </p:cNvSpPr>
          <p:nvPr/>
        </p:nvSpPr>
        <p:spPr bwMode="auto">
          <a:xfrm>
            <a:off x="4512527" y="3386643"/>
            <a:ext cx="38766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We will have the ability to give</a:t>
            </a:r>
          </a:p>
          <a:p>
            <a:r>
              <a:rPr lang="en-US" dirty="0" smtClean="0"/>
              <a:t>a </a:t>
            </a:r>
            <a:r>
              <a:rPr lang="en-US" dirty="0">
                <a:solidFill>
                  <a:srgbClr val="FFFF00"/>
                </a:solidFill>
              </a:rPr>
              <a:t>method</a:t>
            </a:r>
            <a:r>
              <a:rPr lang="en-US" dirty="0"/>
              <a:t> any data that it</a:t>
            </a:r>
          </a:p>
          <a:p>
            <a:r>
              <a:rPr lang="en-US" dirty="0"/>
              <a:t>needs to do its job.</a:t>
            </a:r>
          </a:p>
        </p:txBody>
      </p:sp>
      <p:sp>
        <p:nvSpPr>
          <p:cNvPr id="33" name="TextBox 16"/>
          <p:cNvSpPr txBox="1">
            <a:spLocks noChangeArrowheads="1"/>
          </p:cNvSpPr>
          <p:nvPr/>
        </p:nvSpPr>
        <p:spPr bwMode="auto">
          <a:xfrm>
            <a:off x="4530306" y="4680791"/>
            <a:ext cx="38475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If appropriate, a </a:t>
            </a:r>
            <a:r>
              <a:rPr lang="en-US" dirty="0" smtClean="0">
                <a:solidFill>
                  <a:srgbClr val="FFFF00"/>
                </a:solidFill>
              </a:rPr>
              <a:t>method</a:t>
            </a:r>
            <a:r>
              <a:rPr lang="en-US" dirty="0" smtClean="0"/>
              <a:t> </a:t>
            </a:r>
            <a:r>
              <a:rPr lang="en-US" dirty="0"/>
              <a:t>can </a:t>
            </a:r>
            <a:endParaRPr lang="en-US" dirty="0" smtClean="0"/>
          </a:p>
          <a:p>
            <a:r>
              <a:rPr lang="en-US" dirty="0" smtClean="0"/>
              <a:t>return the </a:t>
            </a:r>
            <a:r>
              <a:rPr lang="en-US" dirty="0"/>
              <a:t>results of its </a:t>
            </a:r>
            <a:r>
              <a:rPr lang="en-US" dirty="0" smtClean="0"/>
              <a:t>work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2"/>
          <p:cNvSpPr txBox="1">
            <a:spLocks noChangeArrowheads="1"/>
          </p:cNvSpPr>
          <p:nvPr/>
        </p:nvSpPr>
        <p:spPr bwMode="auto">
          <a:xfrm>
            <a:off x="2818397" y="895349"/>
            <a:ext cx="35092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Method Syntax</a:t>
            </a:r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2328829" y="3657600"/>
            <a:ext cx="6574236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 smtClean="0"/>
              <a:t>WiggleYourEars</a:t>
            </a:r>
            <a:r>
              <a:rPr lang="en-US" dirty="0" smtClean="0"/>
              <a:t>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parameter1,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parameter2)</a:t>
            </a:r>
            <a:endParaRPr lang="en-US" dirty="0"/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     // statements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6956" y="2411413"/>
            <a:ext cx="1803400" cy="830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type of data</a:t>
            </a:r>
          </a:p>
          <a:p>
            <a:pPr>
              <a:defRPr/>
            </a:pP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returned by this</a:t>
            </a:r>
          </a:p>
          <a:p>
            <a:pPr>
              <a:defRPr/>
            </a:pP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method.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rot="16200000" flipH="1">
            <a:off x="2078331" y="3251200"/>
            <a:ext cx="665163" cy="239713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440406" y="2523322"/>
            <a:ext cx="146526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method’s</a:t>
            </a:r>
          </a:p>
          <a:p>
            <a:pPr>
              <a:defRPr/>
            </a:pP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name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rot="16200000" flipH="1">
            <a:off x="4013494" y="3255963"/>
            <a:ext cx="665162" cy="239712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853531" y="2133600"/>
            <a:ext cx="2354263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These are parameters.</a:t>
            </a:r>
          </a:p>
          <a:p>
            <a:pPr>
              <a:defRPr/>
            </a:pP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Each parameter has a </a:t>
            </a:r>
          </a:p>
          <a:p>
            <a:pPr>
              <a:defRPr/>
            </a:pP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 type and a name.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rot="10800000" flipV="1">
            <a:off x="6558256" y="2927350"/>
            <a:ext cx="1292225" cy="739775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H="1">
            <a:off x="7656806" y="3121025"/>
            <a:ext cx="757238" cy="388938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974708" y="4460875"/>
            <a:ext cx="3377848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body of the method</a:t>
            </a:r>
          </a:p>
          <a:p>
            <a:pPr>
              <a:defRPr/>
            </a:pP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is made up of valid C#</a:t>
            </a:r>
          </a:p>
          <a:p>
            <a:pPr>
              <a:defRPr/>
            </a:pPr>
            <a:r>
              <a:rPr 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statements (providing a service), </a:t>
            </a:r>
          </a:p>
          <a:p>
            <a:pPr>
              <a:defRPr/>
            </a:pPr>
            <a:r>
              <a:rPr 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enclosed in curly </a:t>
            </a: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braces.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3672655"/>
            <a:ext cx="162736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 header</a:t>
            </a:r>
            <a:endParaRPr lang="en-US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1658901" y="3873464"/>
            <a:ext cx="658631" cy="4854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0" y="4885438"/>
            <a:ext cx="212910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 block (body)</a:t>
            </a:r>
            <a:endParaRPr lang="en-US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1437520" y="4196615"/>
            <a:ext cx="911044" cy="668251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1408645" y="5240253"/>
            <a:ext cx="939919" cy="794787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2"/>
          <p:cNvSpPr txBox="1">
            <a:spLocks noChangeArrowheads="1"/>
          </p:cNvSpPr>
          <p:nvPr/>
        </p:nvSpPr>
        <p:spPr bwMode="auto">
          <a:xfrm>
            <a:off x="631112" y="2064627"/>
            <a:ext cx="779292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Just as a reminder … Main( ) is a </a:t>
            </a:r>
            <a:r>
              <a:rPr lang="en-US" dirty="0" smtClean="0"/>
              <a:t>method which satisfies all the</a:t>
            </a:r>
          </a:p>
          <a:p>
            <a:r>
              <a:rPr lang="en-US" dirty="0" smtClean="0"/>
              <a:t>conditions specified earlier.</a:t>
            </a:r>
          </a:p>
          <a:p>
            <a:endParaRPr lang="en-US" dirty="0" smtClean="0"/>
          </a:p>
          <a:p>
            <a:r>
              <a:rPr lang="en-US" dirty="0" smtClean="0"/>
              <a:t>Header      static void Main()</a:t>
            </a:r>
          </a:p>
          <a:p>
            <a:r>
              <a:rPr lang="en-US" dirty="0" smtClean="0"/>
              <a:t>Block          {</a:t>
            </a:r>
          </a:p>
          <a:p>
            <a:r>
              <a:rPr lang="en-US" dirty="0" smtClean="0"/>
              <a:t>(body)</a:t>
            </a:r>
          </a:p>
          <a:p>
            <a:endParaRPr lang="en-US" dirty="0" smtClean="0"/>
          </a:p>
          <a:p>
            <a:r>
              <a:rPr lang="en-US" dirty="0" smtClean="0"/>
              <a:t>                   }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1631859" y="3186879"/>
            <a:ext cx="372862" cy="887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1546347" y="3449943"/>
            <a:ext cx="541538" cy="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6200000" flipH="1">
            <a:off x="1355478" y="3670711"/>
            <a:ext cx="941033" cy="5237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19400" y="1295400"/>
            <a:ext cx="36607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Topics</a:t>
            </a:r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2710279" y="2934133"/>
            <a:ext cx="25447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Built-in methods</a:t>
            </a: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2698247" y="3360251"/>
            <a:ext cx="42354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Methods that return a value</a:t>
            </a:r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2698499" y="3835062"/>
            <a:ext cx="21272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Void </a:t>
            </a:r>
            <a:r>
              <a:rPr lang="en-US" sz="2400" dirty="0"/>
              <a:t>methods</a:t>
            </a:r>
          </a:p>
        </p:txBody>
      </p:sp>
      <p:sp>
        <p:nvSpPr>
          <p:cNvPr id="4103" name="Text Box 9"/>
          <p:cNvSpPr txBox="1">
            <a:spLocks noChangeArrowheads="1"/>
          </p:cNvSpPr>
          <p:nvPr/>
        </p:nvSpPr>
        <p:spPr bwMode="auto">
          <a:xfrm>
            <a:off x="2746375" y="4284663"/>
            <a:ext cx="44243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Programmer defined methods</a:t>
            </a:r>
          </a:p>
        </p:txBody>
      </p:sp>
      <p:pic>
        <p:nvPicPr>
          <p:cNvPr id="4104" name="Picture 10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7450" y="394335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11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7450" y="35052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2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7450" y="44196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13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7450" y="305752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8" name="Picture 14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7450" y="26289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9" name="Text Box 16"/>
          <p:cNvSpPr txBox="1">
            <a:spLocks noChangeArrowheads="1"/>
          </p:cNvSpPr>
          <p:nvPr/>
        </p:nvSpPr>
        <p:spPr bwMode="auto">
          <a:xfrm>
            <a:off x="2743200" y="4811713"/>
            <a:ext cx="1042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Scope</a:t>
            </a:r>
          </a:p>
        </p:txBody>
      </p:sp>
      <p:pic>
        <p:nvPicPr>
          <p:cNvPr id="4110" name="Picture 1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4275" y="494665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746375" y="2493169"/>
            <a:ext cx="26132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Top Down Design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>
          <a:xfrm>
            <a:off x="2619375" y="1026695"/>
            <a:ext cx="5029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</a:rPr>
              <a:t>Built-in Methods</a:t>
            </a:r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1049854" y="2271697"/>
            <a:ext cx="7524750" cy="1006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 general, if you can find some written and tested code that </a:t>
            </a:r>
          </a:p>
          <a:p>
            <a:r>
              <a:rPr lang="en-US"/>
              <a:t>does what you want, it is better to use that already existing </a:t>
            </a:r>
          </a:p>
          <a:p>
            <a:r>
              <a:rPr lang="en-US"/>
              <a:t>code than to re-create the code yourself.</a:t>
            </a:r>
          </a:p>
        </p:txBody>
      </p:sp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2040454" y="3490897"/>
            <a:ext cx="3433953" cy="10156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saves time</a:t>
            </a:r>
          </a:p>
          <a:p>
            <a:r>
              <a:rPr lang="en-US" dirty="0"/>
              <a:t>fewer </a:t>
            </a:r>
            <a:r>
              <a:rPr lang="en-US" dirty="0" smtClean="0"/>
              <a:t>errors</a:t>
            </a:r>
          </a:p>
          <a:p>
            <a:r>
              <a:rPr lang="en-US" dirty="0" smtClean="0"/>
              <a:t>tested under all conditions</a:t>
            </a:r>
            <a:endParaRPr lang="en-US" dirty="0"/>
          </a:p>
        </p:txBody>
      </p:sp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1126054" y="4564047"/>
            <a:ext cx="6647974" cy="132343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Most programming languages, including C#, include</a:t>
            </a:r>
          </a:p>
          <a:p>
            <a:r>
              <a:rPr lang="en-US" dirty="0"/>
              <a:t>libraries of pre-written and tested </a:t>
            </a:r>
            <a:r>
              <a:rPr lang="en-US" dirty="0" smtClean="0"/>
              <a:t>methods that </a:t>
            </a:r>
            <a:r>
              <a:rPr lang="en-US" dirty="0"/>
              <a:t>do</a:t>
            </a:r>
          </a:p>
          <a:p>
            <a:r>
              <a:rPr lang="en-US" dirty="0"/>
              <a:t>common programming tasks. In C#, these libraries</a:t>
            </a:r>
          </a:p>
          <a:p>
            <a:r>
              <a:rPr lang="en-US" dirty="0"/>
              <a:t>are in the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smtClean="0"/>
              <a:t>library, </a:t>
            </a:r>
            <a:r>
              <a:rPr lang="en-US" dirty="0" smtClean="0"/>
              <a:t>accessed via using statements.</a:t>
            </a:r>
            <a:endParaRPr lang="en-US" dirty="0"/>
          </a:p>
        </p:txBody>
      </p:sp>
      <p:pic>
        <p:nvPicPr>
          <p:cNvPr id="21510" name="Picture 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9454" y="3632184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9454" y="3898884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9454" y="4206892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20713"/>
            <a:ext cx="80803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</a:rPr>
              <a:t>Methods that return a value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990600" y="1763713"/>
            <a:ext cx="7029450" cy="708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As an example of a method that returns a value, consider</a:t>
            </a:r>
          </a:p>
          <a:p>
            <a:r>
              <a:rPr lang="en-US" dirty="0"/>
              <a:t>the </a:t>
            </a:r>
            <a:r>
              <a:rPr lang="en-US" b="1" i="1" dirty="0" err="1">
                <a:solidFill>
                  <a:srgbClr val="FFFF00"/>
                </a:solidFill>
              </a:rPr>
              <a:t>Sqrt</a:t>
            </a:r>
            <a:r>
              <a:rPr lang="en-US" dirty="0">
                <a:solidFill>
                  <a:srgbClr val="FFFF00"/>
                </a:solidFill>
              </a:rPr>
              <a:t>  </a:t>
            </a:r>
            <a:r>
              <a:rPr lang="en-US" dirty="0" smtClean="0"/>
              <a:t>method in the </a:t>
            </a:r>
            <a:r>
              <a:rPr lang="en-US" dirty="0" smtClean="0">
                <a:solidFill>
                  <a:srgbClr val="FFFF00"/>
                </a:solidFill>
              </a:rPr>
              <a:t>Math </a:t>
            </a:r>
            <a:r>
              <a:rPr lang="en-US" dirty="0" smtClean="0"/>
              <a:t>class. </a:t>
            </a:r>
            <a:endParaRPr lang="en-US" dirty="0"/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1050925" y="2760663"/>
            <a:ext cx="6223178" cy="132343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To </a:t>
            </a:r>
            <a:r>
              <a:rPr lang="en-US" dirty="0" smtClean="0"/>
              <a:t>find the </a:t>
            </a:r>
            <a:r>
              <a:rPr lang="en-US" dirty="0"/>
              <a:t>square root of the number 9, we would</a:t>
            </a:r>
          </a:p>
          <a:p>
            <a:r>
              <a:rPr lang="en-US" dirty="0"/>
              <a:t>write</a:t>
            </a:r>
          </a:p>
          <a:p>
            <a:endParaRPr lang="en-US" dirty="0"/>
          </a:p>
          <a:p>
            <a:r>
              <a:rPr lang="en-US" dirty="0">
                <a:latin typeface="Tahoma" pitchFamily="34" charset="0"/>
              </a:rPr>
              <a:t>	result = </a:t>
            </a:r>
            <a:r>
              <a:rPr lang="en-US" dirty="0" err="1">
                <a:solidFill>
                  <a:srgbClr val="FFFF00"/>
                </a:solidFill>
                <a:latin typeface="Tahoma" pitchFamily="34" charset="0"/>
              </a:rPr>
              <a:t>Math.Sqrt</a:t>
            </a:r>
            <a:r>
              <a:rPr lang="en-US" dirty="0">
                <a:latin typeface="Tahoma" pitchFamily="34" charset="0"/>
              </a:rPr>
              <a:t> (9); </a:t>
            </a: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4217988" y="4640263"/>
            <a:ext cx="3956050" cy="2047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CECFF"/>
                </a:solidFill>
              </a:rPr>
              <a:t>this is the </a:t>
            </a:r>
            <a:r>
              <a:rPr lang="en-US" sz="1600" dirty="0" smtClean="0">
                <a:solidFill>
                  <a:srgbClr val="CCECFF"/>
                </a:solidFill>
              </a:rPr>
              <a:t>method’s </a:t>
            </a:r>
            <a:r>
              <a:rPr lang="en-US" sz="1600" b="1" dirty="0" smtClean="0">
                <a:solidFill>
                  <a:srgbClr val="CCECFF"/>
                </a:solidFill>
              </a:rPr>
              <a:t>argument</a:t>
            </a:r>
            <a:r>
              <a:rPr lang="en-US" sz="1600" b="1" dirty="0">
                <a:solidFill>
                  <a:srgbClr val="CCECFF"/>
                </a:solidFill>
              </a:rPr>
              <a:t>.</a:t>
            </a:r>
          </a:p>
          <a:p>
            <a:endParaRPr lang="en-US" sz="1600" b="1" dirty="0">
              <a:solidFill>
                <a:srgbClr val="CCECFF"/>
              </a:solidFill>
            </a:endParaRPr>
          </a:p>
          <a:p>
            <a:r>
              <a:rPr lang="en-US" sz="1600" dirty="0">
                <a:solidFill>
                  <a:srgbClr val="CCECFF"/>
                </a:solidFill>
              </a:rPr>
              <a:t>The argument may be a literal value,</a:t>
            </a:r>
          </a:p>
          <a:p>
            <a:r>
              <a:rPr lang="en-US" sz="1600" dirty="0">
                <a:solidFill>
                  <a:srgbClr val="CCECFF"/>
                </a:solidFill>
              </a:rPr>
              <a:t>a variable, a constant, or an expression.</a:t>
            </a:r>
          </a:p>
          <a:p>
            <a:endParaRPr lang="en-US" sz="1600" dirty="0">
              <a:solidFill>
                <a:srgbClr val="CCECFF"/>
              </a:solidFill>
            </a:endParaRPr>
          </a:p>
          <a:p>
            <a:r>
              <a:rPr lang="en-US" sz="1600" dirty="0">
                <a:solidFill>
                  <a:srgbClr val="CCECFF"/>
                </a:solidFill>
              </a:rPr>
              <a:t>Some methods may take more than one</a:t>
            </a:r>
          </a:p>
          <a:p>
            <a:r>
              <a:rPr lang="en-US" sz="1600" dirty="0">
                <a:solidFill>
                  <a:srgbClr val="CCECFF"/>
                </a:solidFill>
              </a:rPr>
              <a:t>argument. If so, they are separated by</a:t>
            </a:r>
          </a:p>
          <a:p>
            <a:r>
              <a:rPr lang="en-US" sz="1600" dirty="0" smtClean="0">
                <a:solidFill>
                  <a:srgbClr val="CCECFF"/>
                </a:solidFill>
              </a:rPr>
              <a:t>commas (a comma delimited list).</a:t>
            </a:r>
            <a:endParaRPr lang="en-US" sz="1600" dirty="0">
              <a:solidFill>
                <a:srgbClr val="CCECFF"/>
              </a:solidFill>
            </a:endParaRPr>
          </a:p>
        </p:txBody>
      </p:sp>
      <p:sp>
        <p:nvSpPr>
          <p:cNvPr id="22534" name="Line 7"/>
          <p:cNvSpPr>
            <a:spLocks noChangeShapeType="1"/>
          </p:cNvSpPr>
          <p:nvPr/>
        </p:nvSpPr>
        <p:spPr bwMode="auto">
          <a:xfrm flipH="1" flipV="1">
            <a:off x="4332288" y="4049713"/>
            <a:ext cx="152400" cy="60960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lg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228600" y="5184775"/>
            <a:ext cx="3468688" cy="13144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CECFF"/>
                </a:solidFill>
              </a:rPr>
              <a:t>the value returned by the function</a:t>
            </a:r>
          </a:p>
          <a:p>
            <a:r>
              <a:rPr lang="en-US" sz="1600" dirty="0">
                <a:solidFill>
                  <a:srgbClr val="CCECFF"/>
                </a:solidFill>
              </a:rPr>
              <a:t>is called its </a:t>
            </a:r>
            <a:r>
              <a:rPr lang="en-US" sz="1600" b="1" dirty="0">
                <a:solidFill>
                  <a:srgbClr val="CCECFF"/>
                </a:solidFill>
              </a:rPr>
              <a:t>return value.</a:t>
            </a:r>
          </a:p>
          <a:p>
            <a:endParaRPr lang="en-US" sz="1600" b="1" dirty="0">
              <a:solidFill>
                <a:srgbClr val="CCECFF"/>
              </a:solidFill>
            </a:endParaRPr>
          </a:p>
          <a:p>
            <a:r>
              <a:rPr lang="en-US" sz="1600" dirty="0">
                <a:solidFill>
                  <a:srgbClr val="CCECFF"/>
                </a:solidFill>
              </a:rPr>
              <a:t>A </a:t>
            </a:r>
            <a:r>
              <a:rPr lang="en-US" sz="1600" dirty="0" smtClean="0">
                <a:solidFill>
                  <a:srgbClr val="CCECFF"/>
                </a:solidFill>
              </a:rPr>
              <a:t>method can </a:t>
            </a:r>
            <a:r>
              <a:rPr lang="en-US" sz="1600" dirty="0">
                <a:solidFill>
                  <a:srgbClr val="CCECFF"/>
                </a:solidFill>
              </a:rPr>
              <a:t>only have one</a:t>
            </a:r>
          </a:p>
          <a:p>
            <a:r>
              <a:rPr lang="en-US" sz="1600" dirty="0">
                <a:solidFill>
                  <a:srgbClr val="CCECFF"/>
                </a:solidFill>
              </a:rPr>
              <a:t>return value.</a:t>
            </a:r>
          </a:p>
        </p:txBody>
      </p:sp>
      <p:sp>
        <p:nvSpPr>
          <p:cNvPr id="22536" name="AutoShape 9"/>
          <p:cNvSpPr>
            <a:spLocks/>
          </p:cNvSpPr>
          <p:nvPr/>
        </p:nvSpPr>
        <p:spPr bwMode="auto">
          <a:xfrm rot="-5400000">
            <a:off x="3429000" y="31242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5400">
            <a:solidFill>
              <a:srgbClr val="CCEC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37" name="Line 10"/>
          <p:cNvSpPr>
            <a:spLocks noChangeShapeType="1"/>
          </p:cNvSpPr>
          <p:nvPr/>
        </p:nvSpPr>
        <p:spPr bwMode="auto">
          <a:xfrm>
            <a:off x="3505200" y="3200400"/>
            <a:ext cx="0" cy="22860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298" name="Line 11"/>
          <p:cNvSpPr>
            <a:spLocks noChangeShapeType="1"/>
          </p:cNvSpPr>
          <p:nvPr/>
        </p:nvSpPr>
        <p:spPr bwMode="auto">
          <a:xfrm>
            <a:off x="3505200" y="3200400"/>
            <a:ext cx="2590800" cy="0"/>
          </a:xfrm>
          <a:prstGeom prst="line">
            <a:avLst/>
          </a:prstGeom>
          <a:noFill/>
          <a:ln w="25400">
            <a:solidFill>
              <a:schemeClr val="accent1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2539" name="Line 12"/>
          <p:cNvSpPr>
            <a:spLocks noChangeShapeType="1"/>
          </p:cNvSpPr>
          <p:nvPr/>
        </p:nvSpPr>
        <p:spPr bwMode="auto">
          <a:xfrm>
            <a:off x="6096000" y="3200400"/>
            <a:ext cx="0" cy="30480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4876800" y="3432175"/>
            <a:ext cx="3894138" cy="10779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CECFF"/>
                </a:solidFill>
              </a:rPr>
              <a:t>this is called a method invocation.</a:t>
            </a:r>
          </a:p>
          <a:p>
            <a:r>
              <a:rPr lang="en-US" sz="1600">
                <a:solidFill>
                  <a:srgbClr val="CCECFF"/>
                </a:solidFill>
              </a:rPr>
              <a:t>It can be used anywhere an expression</a:t>
            </a:r>
          </a:p>
          <a:p>
            <a:r>
              <a:rPr lang="en-US" sz="1600">
                <a:solidFill>
                  <a:srgbClr val="CCECFF"/>
                </a:solidFill>
              </a:rPr>
              <a:t>can be used. The Sqrt method belongs</a:t>
            </a:r>
          </a:p>
          <a:p>
            <a:r>
              <a:rPr lang="en-US" sz="1600">
                <a:solidFill>
                  <a:srgbClr val="CCECFF"/>
                </a:solidFill>
              </a:rPr>
              <a:t>to the Math class.</a:t>
            </a:r>
          </a:p>
        </p:txBody>
      </p:sp>
      <p:sp>
        <p:nvSpPr>
          <p:cNvPr id="22541" name="Line 14"/>
          <p:cNvSpPr>
            <a:spLocks noChangeShapeType="1"/>
          </p:cNvSpPr>
          <p:nvPr/>
        </p:nvSpPr>
        <p:spPr bwMode="auto">
          <a:xfrm flipV="1">
            <a:off x="1143000" y="4038600"/>
            <a:ext cx="1676400" cy="121920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68525" y="515938"/>
            <a:ext cx="5638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</a:rPr>
              <a:t>The Math class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762000" y="1723617"/>
            <a:ext cx="5556250" cy="4000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Sqrt method is found in the Math class. 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96925" y="2518954"/>
            <a:ext cx="5332413" cy="4000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Other common functions in the Math class: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949325" y="3498442"/>
            <a:ext cx="6421438" cy="2225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  <a:latin typeface="Tahoma" pitchFamily="34" charset="0"/>
              </a:rPr>
              <a:t>Pow</a:t>
            </a:r>
            <a:r>
              <a:rPr lang="en-US" dirty="0">
                <a:latin typeface="Tahoma" pitchFamily="34" charset="0"/>
              </a:rPr>
              <a:t> (</a:t>
            </a:r>
            <a:r>
              <a:rPr lang="en-US" dirty="0" err="1">
                <a:latin typeface="Tahoma" pitchFamily="34" charset="0"/>
              </a:rPr>
              <a:t>int</a:t>
            </a:r>
            <a:r>
              <a:rPr lang="en-US" dirty="0">
                <a:latin typeface="Tahoma" pitchFamily="34" charset="0"/>
              </a:rPr>
              <a:t> x, </a:t>
            </a:r>
            <a:r>
              <a:rPr lang="en-US" dirty="0" err="1">
                <a:latin typeface="Tahoma" pitchFamily="34" charset="0"/>
              </a:rPr>
              <a:t>int</a:t>
            </a:r>
            <a:r>
              <a:rPr lang="en-US" dirty="0">
                <a:latin typeface="Tahoma" pitchFamily="34" charset="0"/>
              </a:rPr>
              <a:t> y)	calculates </a:t>
            </a:r>
            <a:r>
              <a:rPr lang="en-US" dirty="0" err="1">
                <a:latin typeface="Tahoma" pitchFamily="34" charset="0"/>
              </a:rPr>
              <a:t>x</a:t>
            </a:r>
            <a:r>
              <a:rPr lang="en-US" baseline="30000" dirty="0" err="1">
                <a:latin typeface="Tahoma" pitchFamily="34" charset="0"/>
              </a:rPr>
              <a:t>y</a:t>
            </a:r>
            <a:r>
              <a:rPr lang="en-US" dirty="0">
                <a:latin typeface="Tahoma" pitchFamily="34" charset="0"/>
              </a:rPr>
              <a:t>		double</a:t>
            </a:r>
          </a:p>
          <a:p>
            <a:endParaRPr lang="en-US" dirty="0">
              <a:latin typeface="Tahoma" pitchFamily="34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Tahoma" pitchFamily="34" charset="0"/>
              </a:rPr>
              <a:t>Abs</a:t>
            </a:r>
            <a:r>
              <a:rPr lang="en-US" dirty="0">
                <a:latin typeface="Tahoma" pitchFamily="34" charset="0"/>
              </a:rPr>
              <a:t> (double n)		absolute value of n	double</a:t>
            </a:r>
          </a:p>
          <a:p>
            <a:endParaRPr lang="en-US" dirty="0">
              <a:latin typeface="Tahoma" pitchFamily="34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Tahoma" pitchFamily="34" charset="0"/>
              </a:rPr>
              <a:t>Ceil</a:t>
            </a:r>
            <a:r>
              <a:rPr lang="en-US" dirty="0">
                <a:latin typeface="Tahoma" pitchFamily="34" charset="0"/>
              </a:rPr>
              <a:t> (double n )		smallest integer &gt;= n	double</a:t>
            </a:r>
          </a:p>
          <a:p>
            <a:endParaRPr lang="en-US" dirty="0">
              <a:latin typeface="Tahoma" pitchFamily="34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Tahoma" pitchFamily="34" charset="0"/>
              </a:rPr>
              <a:t>Floor</a:t>
            </a:r>
            <a:r>
              <a:rPr lang="en-US" dirty="0">
                <a:latin typeface="Tahoma" pitchFamily="34" charset="0"/>
              </a:rPr>
              <a:t> (double n)		largest integer &lt;= n	double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962025" y="2987267"/>
            <a:ext cx="717375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latin typeface="Tahoma" pitchFamily="34" charset="0"/>
              </a:rPr>
              <a:t>name			</a:t>
            </a:r>
            <a:r>
              <a:rPr lang="en-US" b="1" i="1" dirty="0" smtClean="0">
                <a:latin typeface="Tahoma" pitchFamily="34" charset="0"/>
              </a:rPr>
              <a:t>function (service)</a:t>
            </a:r>
            <a:r>
              <a:rPr lang="en-US" b="1" i="1" dirty="0">
                <a:latin typeface="Tahoma" pitchFamily="34" charset="0"/>
              </a:rPr>
              <a:t>	</a:t>
            </a:r>
            <a:r>
              <a:rPr lang="en-US" b="1" i="1" dirty="0" smtClean="0">
                <a:latin typeface="Tahoma" pitchFamily="34" charset="0"/>
              </a:rPr>
              <a:t>return </a:t>
            </a:r>
            <a:r>
              <a:rPr lang="en-US" b="1" i="1" dirty="0">
                <a:latin typeface="Tahoma" pitchFamily="34" charset="0"/>
              </a:rPr>
              <a:t>type</a:t>
            </a: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1025525" y="3361917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3235325" y="3133317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6359525" y="3133317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82796" y="681789"/>
            <a:ext cx="6776954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</a:rPr>
              <a:t>Random Number Generator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927100" y="2081213"/>
            <a:ext cx="7232650" cy="1016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.Net</a:t>
            </a:r>
            <a:r>
              <a:rPr lang="en-US" dirty="0"/>
              <a:t> library provides a class that we can use to create</a:t>
            </a:r>
          </a:p>
          <a:p>
            <a:r>
              <a:rPr lang="en-US" dirty="0"/>
              <a:t>a random number generator. To create a random number</a:t>
            </a:r>
          </a:p>
          <a:p>
            <a:r>
              <a:rPr lang="en-US" dirty="0" smtClean="0"/>
              <a:t>generator object, </a:t>
            </a:r>
            <a:r>
              <a:rPr lang="en-US" dirty="0"/>
              <a:t>we write</a:t>
            </a:r>
          </a:p>
        </p:txBody>
      </p:sp>
      <p:sp>
        <p:nvSpPr>
          <p:cNvPr id="33796" name="TextBox 8"/>
          <p:cNvSpPr txBox="1">
            <a:spLocks noChangeArrowheads="1"/>
          </p:cNvSpPr>
          <p:nvPr/>
        </p:nvSpPr>
        <p:spPr bwMode="auto">
          <a:xfrm>
            <a:off x="2092325" y="3773488"/>
            <a:ext cx="4240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Random randoms = new Random( );</a:t>
            </a:r>
          </a:p>
        </p:txBody>
      </p:sp>
      <p:sp>
        <p:nvSpPr>
          <p:cNvPr id="33797" name="TextBox 9"/>
          <p:cNvSpPr txBox="1">
            <a:spLocks noChangeArrowheads="1"/>
          </p:cNvSpPr>
          <p:nvPr/>
        </p:nvSpPr>
        <p:spPr bwMode="auto">
          <a:xfrm>
            <a:off x="1907518" y="5391369"/>
            <a:ext cx="20780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This is the reference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 the Random object.</a:t>
            </a:r>
          </a:p>
        </p:txBody>
      </p:sp>
      <p:cxnSp>
        <p:nvCxnSpPr>
          <p:cNvPr id="33798" name="Straight Arrow Connector 11"/>
          <p:cNvCxnSpPr>
            <a:cxnSpLocks noChangeShapeType="1"/>
            <a:stCxn id="33797" idx="0"/>
          </p:cNvCxnSpPr>
          <p:nvPr/>
        </p:nvCxnSpPr>
        <p:spPr bwMode="auto">
          <a:xfrm rot="5400000" flipH="1" flipV="1">
            <a:off x="2608605" y="4436967"/>
            <a:ext cx="1292335" cy="616470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round/>
            <a:headEnd/>
            <a:tailEnd type="arrow" w="med" len="med"/>
          </a:ln>
        </p:spPr>
      </p:cxn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4887195" y="5549028"/>
            <a:ext cx="39308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This </a:t>
            </a:r>
            <a:r>
              <a:rPr lang="en-US" sz="1400" dirty="0" smtClean="0">
                <a:solidFill>
                  <a:srgbClr val="FFC000"/>
                </a:solidFill>
              </a:rPr>
              <a:t>creates the Random object in the Heap.</a:t>
            </a:r>
            <a:endParaRPr lang="en-US" sz="1400" dirty="0">
              <a:solidFill>
                <a:srgbClr val="FFC000"/>
              </a:solidFill>
            </a:endParaRPr>
          </a:p>
        </p:txBody>
      </p:sp>
      <p:cxnSp>
        <p:nvCxnSpPr>
          <p:cNvPr id="9" name="Straight Arrow Connector 11"/>
          <p:cNvCxnSpPr>
            <a:cxnSpLocks noChangeShapeType="1"/>
          </p:cNvCxnSpPr>
          <p:nvPr/>
        </p:nvCxnSpPr>
        <p:spPr bwMode="auto">
          <a:xfrm rot="16200000" flipV="1">
            <a:off x="4643852" y="4124763"/>
            <a:ext cx="1512554" cy="1367499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round/>
            <a:headEnd/>
            <a:tailEnd type="arrow" w="med" len="med"/>
          </a:ln>
        </p:spPr>
      </p:cxn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5811220" y="4856009"/>
            <a:ext cx="307968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This </a:t>
            </a:r>
            <a:r>
              <a:rPr lang="en-US" sz="1400" dirty="0" smtClean="0">
                <a:solidFill>
                  <a:srgbClr val="FFC000"/>
                </a:solidFill>
              </a:rPr>
              <a:t>initializes the Random object.</a:t>
            </a:r>
            <a:endParaRPr lang="en-US" sz="1400" dirty="0">
              <a:solidFill>
                <a:srgbClr val="FFC000"/>
              </a:solidFill>
            </a:endParaRP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rot="10800000">
            <a:off x="5524904" y="4081112"/>
            <a:ext cx="1010651" cy="808522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15328" y="1745913"/>
            <a:ext cx="66325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</a:rPr>
              <a:t>Random Number Generator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584192" y="2888913"/>
            <a:ext cx="7991475" cy="708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random number generator generates a </a:t>
            </a:r>
            <a:r>
              <a:rPr lang="en-US" b="1"/>
              <a:t>pseudo-random</a:t>
            </a:r>
            <a:r>
              <a:rPr lang="en-US"/>
              <a:t> integer </a:t>
            </a:r>
          </a:p>
          <a:p>
            <a:r>
              <a:rPr lang="en-US"/>
              <a:t>value between zero and 2,147,483,646.</a:t>
            </a: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776280" y="3811251"/>
            <a:ext cx="7683514" cy="10156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To get a random number, we call the Next( ) method that is </a:t>
            </a:r>
          </a:p>
          <a:p>
            <a:r>
              <a:rPr lang="en-US" dirty="0" smtClean="0"/>
              <a:t>declared as part of the Random class. The Next method looks </a:t>
            </a:r>
          </a:p>
          <a:p>
            <a:r>
              <a:rPr lang="en-US" dirty="0" smtClean="0"/>
              <a:t>like this: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4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7025" y="1319798"/>
            <a:ext cx="66325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</a:rPr>
              <a:t>Random Number Generator</a:t>
            </a: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814388" y="2795588"/>
            <a:ext cx="7415212" cy="16160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To get a random number within a specific range we </a:t>
            </a:r>
            <a:r>
              <a:rPr lang="en-US" b="1"/>
              <a:t>scale</a:t>
            </a:r>
          </a:p>
          <a:p>
            <a:r>
              <a:rPr lang="en-US"/>
              <a:t>the result …. for example, to get a number between 0 and 2,</a:t>
            </a:r>
          </a:p>
          <a:p>
            <a:r>
              <a:rPr lang="en-US"/>
              <a:t>inclusive</a:t>
            </a:r>
          </a:p>
          <a:p>
            <a:endParaRPr lang="en-US"/>
          </a:p>
          <a:p>
            <a:r>
              <a:rPr lang="en-US"/>
              <a:t>		int n = randoms.Next( 3 );</a:t>
            </a:r>
          </a:p>
        </p:txBody>
      </p:sp>
      <p:sp>
        <p:nvSpPr>
          <p:cNvPr id="34821" name="TextBox 9"/>
          <p:cNvSpPr txBox="1">
            <a:spLocks noChangeArrowheads="1"/>
          </p:cNvSpPr>
          <p:nvPr/>
        </p:nvSpPr>
        <p:spPr bwMode="auto">
          <a:xfrm>
            <a:off x="4708525" y="5686425"/>
            <a:ext cx="409439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generates value up to, but not including </a:t>
            </a:r>
            <a:r>
              <a:rPr lang="en-US" sz="1400" dirty="0" smtClean="0">
                <a:solidFill>
                  <a:srgbClr val="FFC000"/>
                </a:solidFill>
              </a:rPr>
              <a:t>3 (0-2)</a:t>
            </a:r>
            <a:endParaRPr lang="en-US" sz="1400" dirty="0">
              <a:solidFill>
                <a:srgbClr val="FFC000"/>
              </a:solidFill>
            </a:endParaRPr>
          </a:p>
        </p:txBody>
      </p:sp>
      <p:cxnSp>
        <p:nvCxnSpPr>
          <p:cNvPr id="34822" name="Straight Arrow Connector 10"/>
          <p:cNvCxnSpPr>
            <a:cxnSpLocks noChangeShapeType="1"/>
            <a:stCxn id="34821" idx="0"/>
          </p:cNvCxnSpPr>
          <p:nvPr/>
        </p:nvCxnSpPr>
        <p:spPr bwMode="auto">
          <a:xfrm rot="16200000" flipV="1">
            <a:off x="5437644" y="4368348"/>
            <a:ext cx="1303336" cy="1332818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8900" y="778042"/>
            <a:ext cx="644007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</a:rPr>
              <a:t>Random Number Generator</a:t>
            </a:r>
          </a:p>
        </p:txBody>
      </p:sp>
      <p:sp>
        <p:nvSpPr>
          <p:cNvPr id="35843" name="TextBox 7"/>
          <p:cNvSpPr txBox="1">
            <a:spLocks noChangeArrowheads="1"/>
          </p:cNvSpPr>
          <p:nvPr/>
        </p:nvSpPr>
        <p:spPr bwMode="auto">
          <a:xfrm>
            <a:off x="650875" y="2249488"/>
            <a:ext cx="77200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To shift the range of the random numbers, for example, to get</a:t>
            </a:r>
          </a:p>
          <a:p>
            <a:r>
              <a:rPr lang="en-US"/>
              <a:t>a random number between 1 and 3, use this form of the Next</a:t>
            </a:r>
          </a:p>
          <a:p>
            <a:r>
              <a:rPr lang="en-US"/>
              <a:t>method:</a:t>
            </a:r>
          </a:p>
        </p:txBody>
      </p:sp>
      <p:sp>
        <p:nvSpPr>
          <p:cNvPr id="35844" name="TextBox 8"/>
          <p:cNvSpPr txBox="1">
            <a:spLocks noChangeArrowheads="1"/>
          </p:cNvSpPr>
          <p:nvPr/>
        </p:nvSpPr>
        <p:spPr bwMode="auto">
          <a:xfrm>
            <a:off x="2354263" y="3384550"/>
            <a:ext cx="34417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int n = randoms.Next(1, 4);</a:t>
            </a:r>
          </a:p>
        </p:txBody>
      </p:sp>
      <p:sp>
        <p:nvSpPr>
          <p:cNvPr id="35845" name="TextBox 6"/>
          <p:cNvSpPr txBox="1">
            <a:spLocks noChangeArrowheads="1"/>
          </p:cNvSpPr>
          <p:nvPr/>
        </p:nvSpPr>
        <p:spPr bwMode="auto">
          <a:xfrm>
            <a:off x="3405188" y="5149850"/>
            <a:ext cx="10207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C000"/>
                </a:solidFill>
              </a:rPr>
              <a:t>Start at 1</a:t>
            </a:r>
          </a:p>
        </p:txBody>
      </p:sp>
      <p:cxnSp>
        <p:nvCxnSpPr>
          <p:cNvPr id="35846" name="Straight Arrow Connector 9"/>
          <p:cNvCxnSpPr>
            <a:cxnSpLocks noChangeShapeType="1"/>
            <a:stCxn id="35845" idx="0"/>
          </p:cNvCxnSpPr>
          <p:nvPr/>
        </p:nvCxnSpPr>
        <p:spPr bwMode="auto">
          <a:xfrm rot="5400000" flipH="1" flipV="1">
            <a:off x="3733006" y="3880644"/>
            <a:ext cx="1450975" cy="1087438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round/>
            <a:headEnd/>
            <a:tailEnd type="arrow" w="med" len="med"/>
          </a:ln>
        </p:spPr>
      </p:cxnSp>
      <p:sp>
        <p:nvSpPr>
          <p:cNvPr id="35847" name="TextBox 11"/>
          <p:cNvSpPr txBox="1">
            <a:spLocks noChangeArrowheads="1"/>
          </p:cNvSpPr>
          <p:nvPr/>
        </p:nvSpPr>
        <p:spPr bwMode="auto">
          <a:xfrm>
            <a:off x="5076824" y="5065713"/>
            <a:ext cx="23153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Generate values up to, but not including </a:t>
            </a:r>
            <a:r>
              <a:rPr lang="en-US" sz="1400" dirty="0" smtClean="0">
                <a:solidFill>
                  <a:srgbClr val="FFC000"/>
                </a:solidFill>
              </a:rPr>
              <a:t>4 (1-3)</a:t>
            </a:r>
            <a:endParaRPr lang="en-US" sz="1400" dirty="0">
              <a:solidFill>
                <a:srgbClr val="FFC000"/>
              </a:solidFill>
            </a:endParaRPr>
          </a:p>
        </p:txBody>
      </p:sp>
      <p:cxnSp>
        <p:nvCxnSpPr>
          <p:cNvPr id="35848" name="Straight Arrow Connector 12"/>
          <p:cNvCxnSpPr>
            <a:cxnSpLocks noChangeShapeType="1"/>
            <a:stCxn id="35847" idx="0"/>
          </p:cNvCxnSpPr>
          <p:nvPr/>
        </p:nvCxnSpPr>
        <p:spPr bwMode="auto">
          <a:xfrm rot="16200000" flipV="1">
            <a:off x="5156401" y="3987601"/>
            <a:ext cx="1335088" cy="821136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1376363"/>
            <a:ext cx="80803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Random Number Generator</a:t>
            </a:r>
          </a:p>
        </p:txBody>
      </p:sp>
      <p:sp>
        <p:nvSpPr>
          <p:cNvPr id="36867" name="Text Box 6"/>
          <p:cNvSpPr txBox="1">
            <a:spLocks noChangeArrowheads="1"/>
          </p:cNvSpPr>
          <p:nvPr/>
        </p:nvSpPr>
        <p:spPr bwMode="auto">
          <a:xfrm>
            <a:off x="893763" y="3124200"/>
            <a:ext cx="7088187" cy="13112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To get a repeatable sequence  of pseudo-random numbers,</a:t>
            </a:r>
          </a:p>
          <a:p>
            <a:r>
              <a:rPr lang="en-US" dirty="0"/>
              <a:t>use the same seed when creating the Random object</a:t>
            </a:r>
          </a:p>
          <a:p>
            <a:endParaRPr lang="en-US" dirty="0"/>
          </a:p>
          <a:p>
            <a:r>
              <a:rPr lang="en-US" dirty="0"/>
              <a:t>	     Random </a:t>
            </a:r>
            <a:r>
              <a:rPr lang="en-US" dirty="0" err="1"/>
              <a:t>randoms</a:t>
            </a:r>
            <a:r>
              <a:rPr lang="en-US" dirty="0"/>
              <a:t> = new Random( </a:t>
            </a:r>
            <a:r>
              <a:rPr lang="en-US" dirty="0">
                <a:solidFill>
                  <a:srgbClr val="FFFF00"/>
                </a:solidFill>
              </a:rPr>
              <a:t>3</a:t>
            </a:r>
            <a:r>
              <a:rPr lang="en-US" dirty="0"/>
              <a:t> );</a:t>
            </a:r>
          </a:p>
        </p:txBody>
      </p:sp>
      <p:sp>
        <p:nvSpPr>
          <p:cNvPr id="36868" name="Text Box 7"/>
          <p:cNvSpPr txBox="1">
            <a:spLocks noChangeArrowheads="1"/>
          </p:cNvSpPr>
          <p:nvPr/>
        </p:nvSpPr>
        <p:spPr bwMode="auto">
          <a:xfrm>
            <a:off x="4398963" y="3113088"/>
            <a:ext cx="265112" cy="2746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*</a:t>
            </a:r>
          </a:p>
        </p:txBody>
      </p:sp>
      <p:sp>
        <p:nvSpPr>
          <p:cNvPr id="36869" name="Text Box 8"/>
          <p:cNvSpPr txBox="1">
            <a:spLocks noChangeArrowheads="1"/>
          </p:cNvSpPr>
          <p:nvPr/>
        </p:nvSpPr>
        <p:spPr bwMode="auto">
          <a:xfrm>
            <a:off x="152400" y="6478588"/>
            <a:ext cx="2370138" cy="2746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* same machine, same compiler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0"/>
            <a:ext cx="8080375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000" dirty="0" smtClean="0">
                <a:solidFill>
                  <a:srgbClr val="CCECFF"/>
                </a:solidFill>
                <a:latin typeface="Comic Sans MS" pitchFamily="66" charset="0"/>
              </a:rPr>
              <a:t>Methods that don’t </a:t>
            </a:r>
            <a:br>
              <a:rPr lang="en-US" sz="4000" dirty="0" smtClean="0">
                <a:solidFill>
                  <a:srgbClr val="CCECFF"/>
                </a:solidFill>
                <a:latin typeface="Comic Sans MS" pitchFamily="66" charset="0"/>
              </a:rPr>
            </a:br>
            <a:r>
              <a:rPr lang="en-US" sz="4000" dirty="0" smtClean="0">
                <a:solidFill>
                  <a:srgbClr val="CCECFF"/>
                </a:solidFill>
                <a:latin typeface="Comic Sans MS" pitchFamily="66" charset="0"/>
              </a:rPr>
              <a:t>return a value</a:t>
            </a:r>
          </a:p>
        </p:txBody>
      </p:sp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1066800" y="3281363"/>
            <a:ext cx="7165975" cy="4000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methods that don’t return a value are called </a:t>
            </a:r>
            <a:r>
              <a:rPr lang="en-US" b="1" dirty="0">
                <a:solidFill>
                  <a:srgbClr val="FFFF00"/>
                </a:solidFill>
              </a:rPr>
              <a:t>void</a:t>
            </a:r>
            <a:r>
              <a:rPr lang="en-US" dirty="0"/>
              <a:t> methods.</a:t>
            </a:r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1066800" y="3973513"/>
            <a:ext cx="7832593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methods are written as </a:t>
            </a:r>
            <a:r>
              <a:rPr lang="en-US" dirty="0" smtClean="0"/>
              <a:t>statements. They </a:t>
            </a:r>
            <a:r>
              <a:rPr lang="en-US" dirty="0"/>
              <a:t>cannot be used</a:t>
            </a:r>
          </a:p>
          <a:p>
            <a:r>
              <a:rPr lang="en-US" dirty="0"/>
              <a:t>in an </a:t>
            </a:r>
            <a:r>
              <a:rPr lang="en-US" dirty="0" smtClean="0"/>
              <a:t>expression, as expressions must return a typed value.</a:t>
            </a:r>
            <a:endParaRPr lang="en-US" dirty="0"/>
          </a:p>
        </p:txBody>
      </p:sp>
      <p:sp>
        <p:nvSpPr>
          <p:cNvPr id="25605" name="Text Box 7"/>
          <p:cNvSpPr txBox="1">
            <a:spLocks noChangeArrowheads="1"/>
          </p:cNvSpPr>
          <p:nvPr/>
        </p:nvSpPr>
        <p:spPr bwMode="auto">
          <a:xfrm>
            <a:off x="1066800" y="4941888"/>
            <a:ext cx="599715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methods can have </a:t>
            </a:r>
            <a:r>
              <a:rPr lang="en-US" dirty="0" smtClean="0"/>
              <a:t>zero or more parameters.</a:t>
            </a:r>
            <a:endParaRPr lang="en-US" dirty="0"/>
          </a:p>
        </p:txBody>
      </p:sp>
      <p:pic>
        <p:nvPicPr>
          <p:cNvPr id="25606" name="Picture 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3909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0767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8" name="Picture 10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50673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2"/>
          <p:cNvSpPr txBox="1">
            <a:spLocks noChangeArrowheads="1"/>
          </p:cNvSpPr>
          <p:nvPr/>
        </p:nvSpPr>
        <p:spPr bwMode="auto">
          <a:xfrm>
            <a:off x="2668588" y="1884363"/>
            <a:ext cx="31734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Writing a Method</a:t>
            </a:r>
          </a:p>
        </p:txBody>
      </p:sp>
      <p:sp>
        <p:nvSpPr>
          <p:cNvPr id="26627" name="TextBox 3"/>
          <p:cNvSpPr txBox="1">
            <a:spLocks noChangeArrowheads="1"/>
          </p:cNvSpPr>
          <p:nvPr/>
        </p:nvSpPr>
        <p:spPr bwMode="auto">
          <a:xfrm>
            <a:off x="2566988" y="3001963"/>
            <a:ext cx="49212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What job will the method do?</a:t>
            </a:r>
          </a:p>
          <a:p>
            <a:r>
              <a:rPr lang="en-US"/>
              <a:t>What data does it need to do it’s work?</a:t>
            </a:r>
          </a:p>
          <a:p>
            <a:r>
              <a:rPr lang="en-US"/>
              <a:t>What will the method return?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>
          <a:xfrm>
            <a:off x="2514600" y="1295400"/>
            <a:ext cx="4114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Objectives</a:t>
            </a: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1222375" y="2678113"/>
            <a:ext cx="636428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At the end of this topic, students should be able to:</a:t>
            </a: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1511300" y="3542727"/>
            <a:ext cx="6931706" cy="193899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Write programs that use built-in methods</a:t>
            </a:r>
          </a:p>
          <a:p>
            <a:r>
              <a:rPr lang="en-US" dirty="0"/>
              <a:t>Know how to use </a:t>
            </a:r>
            <a:r>
              <a:rPr lang="en-US" dirty="0" smtClean="0"/>
              <a:t>methods </a:t>
            </a:r>
            <a:r>
              <a:rPr lang="en-US" dirty="0"/>
              <a:t>in the Math </a:t>
            </a:r>
            <a:r>
              <a:rPr lang="en-US" dirty="0" smtClean="0"/>
              <a:t>library</a:t>
            </a:r>
          </a:p>
          <a:p>
            <a:r>
              <a:rPr lang="en-US" dirty="0" smtClean="0"/>
              <a:t>Correctly </a:t>
            </a:r>
            <a:r>
              <a:rPr lang="en-US" dirty="0"/>
              <a:t>write and use </a:t>
            </a:r>
            <a:r>
              <a:rPr lang="en-US" dirty="0" smtClean="0"/>
              <a:t>methods </a:t>
            </a:r>
            <a:r>
              <a:rPr lang="en-US" dirty="0"/>
              <a:t>in a program</a:t>
            </a:r>
          </a:p>
          <a:p>
            <a:r>
              <a:rPr lang="en-US" dirty="0"/>
              <a:t>Describe what scope is and how it affects the execution</a:t>
            </a:r>
          </a:p>
          <a:p>
            <a:r>
              <a:rPr lang="en-US" dirty="0"/>
              <a:t>of a program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Effectively use the pseudo-code programming process </a:t>
            </a:r>
            <a:endParaRPr lang="en-US" dirty="0"/>
          </a:p>
        </p:txBody>
      </p:sp>
      <p:pic>
        <p:nvPicPr>
          <p:cNvPr id="5125" name="Picture 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3313113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3624263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394652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10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42164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11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454977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9909" y="5161326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522413" y="3226841"/>
            <a:ext cx="4426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Break a problem into smaller pieces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1" name="TextBox 13"/>
          <p:cNvSpPr txBox="1">
            <a:spLocks noChangeArrowheads="1"/>
          </p:cNvSpPr>
          <p:nvPr/>
        </p:nvSpPr>
        <p:spPr bwMode="auto">
          <a:xfrm>
            <a:off x="4683125" y="1652588"/>
            <a:ext cx="372890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Here is the activity diagram</a:t>
            </a:r>
          </a:p>
          <a:p>
            <a:r>
              <a:rPr lang="en-US" dirty="0"/>
              <a:t>for the method we need to </a:t>
            </a:r>
          </a:p>
          <a:p>
            <a:r>
              <a:rPr lang="en-US" dirty="0"/>
              <a:t>write </a:t>
            </a:r>
            <a:r>
              <a:rPr lang="en-US" dirty="0" smtClean="0"/>
              <a:t>to display the output of</a:t>
            </a:r>
          </a:p>
          <a:p>
            <a:r>
              <a:rPr lang="en-US" dirty="0" smtClean="0"/>
              <a:t>a roll.</a:t>
            </a:r>
            <a:endParaRPr lang="en-US" dirty="0"/>
          </a:p>
        </p:txBody>
      </p:sp>
      <p:sp>
        <p:nvSpPr>
          <p:cNvPr id="27662" name="TextBox 15"/>
          <p:cNvSpPr txBox="1">
            <a:spLocks noChangeArrowheads="1"/>
          </p:cNvSpPr>
          <p:nvPr/>
        </p:nvSpPr>
        <p:spPr bwMode="auto">
          <a:xfrm>
            <a:off x="4683125" y="3427413"/>
            <a:ext cx="44053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What is it’s </a:t>
            </a:r>
            <a:r>
              <a:rPr lang="en-US" dirty="0" smtClean="0"/>
              <a:t>job (service provided)?</a:t>
            </a:r>
            <a:endParaRPr lang="en-US" dirty="0"/>
          </a:p>
          <a:p>
            <a:r>
              <a:rPr lang="en-US" dirty="0"/>
              <a:t>What data does it need?</a:t>
            </a:r>
          </a:p>
          <a:p>
            <a:r>
              <a:rPr lang="en-US" dirty="0"/>
              <a:t>What should it return?</a:t>
            </a:r>
          </a:p>
        </p:txBody>
      </p:sp>
      <p:sp>
        <p:nvSpPr>
          <p:cNvPr id="15" name="Rectangle 14"/>
          <p:cNvSpPr/>
          <p:nvPr/>
        </p:nvSpPr>
        <p:spPr bwMode="auto">
          <a:xfrm rot="2663320">
            <a:off x="1170752" y="1817562"/>
            <a:ext cx="533400" cy="533400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9284" y="1682377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boxcars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2415703" y="1770677"/>
            <a:ext cx="1434400" cy="648326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Display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“boxcars”</a:t>
            </a:r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1814602" y="2084262"/>
            <a:ext cx="543587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437452" y="2461412"/>
            <a:ext cx="0" cy="30865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19"/>
          <p:cNvSpPr/>
          <p:nvPr/>
        </p:nvSpPr>
        <p:spPr bwMode="auto">
          <a:xfrm rot="2663320">
            <a:off x="1170752" y="2833485"/>
            <a:ext cx="533400" cy="533400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1449484" y="3477335"/>
            <a:ext cx="0" cy="30865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1705446" y="2508452"/>
            <a:ext cx="652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snake</a:t>
            </a:r>
          </a:p>
          <a:p>
            <a:pPr algn="ctr"/>
            <a:r>
              <a:rPr lang="en-US" sz="1400" dirty="0" smtClean="0"/>
              <a:t>eyes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2370221" y="2781167"/>
            <a:ext cx="1434400" cy="648326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Display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“snake-eyes”</a:t>
            </a:r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1769120" y="3094752"/>
            <a:ext cx="543587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872084" y="3785985"/>
            <a:ext cx="1434400" cy="648326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Display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value of dice</a:t>
            </a:r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26" name="Straight Connector 25"/>
          <p:cNvCxnSpPr>
            <a:stCxn id="17" idx="3"/>
          </p:cNvCxnSpPr>
          <p:nvPr/>
        </p:nvCxnSpPr>
        <p:spPr bwMode="auto">
          <a:xfrm>
            <a:off x="3850103" y="2094840"/>
            <a:ext cx="385013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4235116" y="2094840"/>
            <a:ext cx="0" cy="298929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1589284" y="5084136"/>
            <a:ext cx="2645832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/>
          <p:cNvCxnSpPr>
            <a:stCxn id="25" idx="2"/>
          </p:cNvCxnSpPr>
          <p:nvPr/>
        </p:nvCxnSpPr>
        <p:spPr bwMode="auto">
          <a:xfrm>
            <a:off x="1589284" y="4434311"/>
            <a:ext cx="0" cy="107093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Connector 29"/>
          <p:cNvCxnSpPr>
            <a:stCxn id="23" idx="3"/>
          </p:cNvCxnSpPr>
          <p:nvPr/>
        </p:nvCxnSpPr>
        <p:spPr bwMode="auto">
          <a:xfrm>
            <a:off x="3804621" y="3105330"/>
            <a:ext cx="430495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2"/>
          <p:cNvSpPr txBox="1">
            <a:spLocks noChangeArrowheads="1"/>
          </p:cNvSpPr>
          <p:nvPr/>
        </p:nvSpPr>
        <p:spPr bwMode="auto">
          <a:xfrm>
            <a:off x="2530475" y="1376363"/>
            <a:ext cx="3749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The Method Prologue</a:t>
            </a:r>
          </a:p>
        </p:txBody>
      </p:sp>
      <p:sp>
        <p:nvSpPr>
          <p:cNvPr id="28675" name="TextBox 3"/>
          <p:cNvSpPr txBox="1">
            <a:spLocks noChangeArrowheads="1"/>
          </p:cNvSpPr>
          <p:nvPr/>
        </p:nvSpPr>
        <p:spPr bwMode="auto">
          <a:xfrm>
            <a:off x="1606550" y="2660650"/>
            <a:ext cx="5865813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Every method should have a method prologue.</a:t>
            </a:r>
          </a:p>
          <a:p>
            <a:r>
              <a:rPr lang="en-US"/>
              <a:t>The method prologue tells us</a:t>
            </a:r>
          </a:p>
          <a:p>
            <a:r>
              <a:rPr lang="en-US"/>
              <a:t>   * What the purpose of the method is</a:t>
            </a:r>
          </a:p>
          <a:p>
            <a:r>
              <a:rPr lang="en-US"/>
              <a:t>   * What data the method needs to do its work</a:t>
            </a:r>
          </a:p>
          <a:p>
            <a:r>
              <a:rPr lang="en-US"/>
              <a:t>   * What data the method returns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2"/>
          <p:cNvSpPr txBox="1">
            <a:spLocks noChangeArrowheads="1"/>
          </p:cNvSpPr>
          <p:nvPr/>
        </p:nvSpPr>
        <p:spPr bwMode="auto">
          <a:xfrm>
            <a:off x="2530475" y="1376363"/>
            <a:ext cx="3749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The Method Prologue</a:t>
            </a:r>
          </a:p>
        </p:txBody>
      </p:sp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2106613" y="2271713"/>
            <a:ext cx="5808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// The </a:t>
            </a:r>
            <a:r>
              <a:rPr lang="en-US" dirty="0" err="1" smtClean="0"/>
              <a:t>DisplayResults</a:t>
            </a:r>
            <a:r>
              <a:rPr lang="en-US" dirty="0" smtClean="0"/>
              <a:t> </a:t>
            </a:r>
            <a:r>
              <a:rPr lang="en-US" dirty="0"/>
              <a:t>method</a:t>
            </a:r>
          </a:p>
          <a:p>
            <a:r>
              <a:rPr lang="en-US" dirty="0"/>
              <a:t>// Purpose: </a:t>
            </a:r>
            <a:r>
              <a:rPr lang="en-US" dirty="0" smtClean="0"/>
              <a:t>show the results of rolling the dice</a:t>
            </a:r>
            <a:endParaRPr lang="en-US" dirty="0"/>
          </a:p>
          <a:p>
            <a:r>
              <a:rPr lang="en-US" dirty="0"/>
              <a:t>// Parameters: </a:t>
            </a:r>
            <a:r>
              <a:rPr lang="en-US" dirty="0" smtClean="0"/>
              <a:t>two integer values, the dice </a:t>
            </a:r>
            <a:endParaRPr lang="en-US" dirty="0"/>
          </a:p>
          <a:p>
            <a:r>
              <a:rPr lang="en-US" dirty="0"/>
              <a:t>// Returns: </a:t>
            </a:r>
            <a:r>
              <a:rPr lang="en-US" dirty="0" smtClean="0"/>
              <a:t>nothing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 rot="2663320">
            <a:off x="545088" y="1817562"/>
            <a:ext cx="533400" cy="533400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3620" y="1682377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boxcars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1790039" y="1770677"/>
            <a:ext cx="1434400" cy="648326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Display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“boxcars”</a:t>
            </a:r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1188938" y="2084262"/>
            <a:ext cx="543587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811788" y="2461412"/>
            <a:ext cx="0" cy="30865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19"/>
          <p:cNvSpPr/>
          <p:nvPr/>
        </p:nvSpPr>
        <p:spPr bwMode="auto">
          <a:xfrm rot="2663320">
            <a:off x="545088" y="2833485"/>
            <a:ext cx="533400" cy="533400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823820" y="3477335"/>
            <a:ext cx="0" cy="30865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1079782" y="2508452"/>
            <a:ext cx="652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snake</a:t>
            </a:r>
          </a:p>
          <a:p>
            <a:pPr algn="ctr"/>
            <a:r>
              <a:rPr lang="en-US" sz="1400" dirty="0" smtClean="0"/>
              <a:t>eyes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1744557" y="2781167"/>
            <a:ext cx="1434400" cy="648326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Display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“snake-eyes”</a:t>
            </a:r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1143456" y="3094752"/>
            <a:ext cx="543587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246420" y="3785985"/>
            <a:ext cx="1434400" cy="648326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Display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value of dice</a:t>
            </a:r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26" name="Straight Connector 25"/>
          <p:cNvCxnSpPr>
            <a:stCxn id="17" idx="3"/>
          </p:cNvCxnSpPr>
          <p:nvPr/>
        </p:nvCxnSpPr>
        <p:spPr bwMode="auto">
          <a:xfrm>
            <a:off x="3224439" y="2094840"/>
            <a:ext cx="385013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3609452" y="2094840"/>
            <a:ext cx="0" cy="298929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963620" y="5084136"/>
            <a:ext cx="2645832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/>
          <p:cNvCxnSpPr>
            <a:stCxn id="25" idx="2"/>
          </p:cNvCxnSpPr>
          <p:nvPr/>
        </p:nvCxnSpPr>
        <p:spPr bwMode="auto">
          <a:xfrm>
            <a:off x="963620" y="4434311"/>
            <a:ext cx="0" cy="107093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Connector 29"/>
          <p:cNvCxnSpPr>
            <a:stCxn id="23" idx="3"/>
          </p:cNvCxnSpPr>
          <p:nvPr/>
        </p:nvCxnSpPr>
        <p:spPr bwMode="auto">
          <a:xfrm>
            <a:off x="3178957" y="3105330"/>
            <a:ext cx="430495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4223084" y="2631618"/>
            <a:ext cx="419377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DisplayResults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d1, </a:t>
            </a:r>
            <a:r>
              <a:rPr lang="en-US" dirty="0" err="1" smtClean="0"/>
              <a:t>int</a:t>
            </a:r>
            <a:r>
              <a:rPr lang="en-US" dirty="0" smtClean="0"/>
              <a:t> d2)</a:t>
            </a:r>
          </a:p>
          <a:p>
            <a:r>
              <a:rPr lang="en-US" dirty="0" smtClean="0"/>
              <a:t>{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82453" y="876115"/>
            <a:ext cx="15664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C000"/>
                </a:solidFill>
              </a:rPr>
              <a:t>This method</a:t>
            </a:r>
          </a:p>
          <a:p>
            <a:pPr algn="ctr"/>
            <a:r>
              <a:rPr lang="en-US" sz="1600" dirty="0" smtClean="0">
                <a:solidFill>
                  <a:srgbClr val="FFC000"/>
                </a:solidFill>
              </a:rPr>
              <a:t>does not </a:t>
            </a:r>
          </a:p>
          <a:p>
            <a:pPr algn="ctr"/>
            <a:r>
              <a:rPr lang="en-US" sz="1600" dirty="0" smtClean="0">
                <a:solidFill>
                  <a:srgbClr val="FFC000"/>
                </a:solidFill>
              </a:rPr>
              <a:t>return a value.</a:t>
            </a:r>
            <a:endParaRPr lang="en-US" sz="1600" dirty="0">
              <a:solidFill>
                <a:srgbClr val="FFC000"/>
              </a:solidFill>
            </a:endParaRPr>
          </a:p>
        </p:txBody>
      </p:sp>
      <p:cxnSp>
        <p:nvCxnSpPr>
          <p:cNvPr id="5" name="Straight Arrow Connector 4"/>
          <p:cNvCxnSpPr>
            <a:stCxn id="3" idx="2"/>
          </p:cNvCxnSpPr>
          <p:nvPr/>
        </p:nvCxnSpPr>
        <p:spPr bwMode="auto">
          <a:xfrm flipH="1">
            <a:off x="4535905" y="1707112"/>
            <a:ext cx="229775" cy="1015923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765680" y="4110148"/>
            <a:ext cx="3579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</a:rPr>
              <a:t>This method takes two parameters,</a:t>
            </a:r>
          </a:p>
          <a:p>
            <a:r>
              <a:rPr lang="en-US" sz="1600" dirty="0" smtClean="0">
                <a:solidFill>
                  <a:srgbClr val="FFC000"/>
                </a:solidFill>
              </a:rPr>
              <a:t>the value of the dice that were </a:t>
            </a:r>
          </a:p>
          <a:p>
            <a:r>
              <a:rPr lang="en-US" sz="1600" dirty="0" smtClean="0">
                <a:solidFill>
                  <a:srgbClr val="FFC000"/>
                </a:solidFill>
              </a:rPr>
              <a:t>thrown.</a:t>
            </a:r>
            <a:endParaRPr lang="en-US" sz="1600" dirty="0">
              <a:solidFill>
                <a:srgbClr val="FFC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6319972" y="3094752"/>
            <a:ext cx="417712" cy="101539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6319972" y="3094752"/>
            <a:ext cx="1392270" cy="101539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7931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 rot="2663320">
            <a:off x="545088" y="1817562"/>
            <a:ext cx="533400" cy="533400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3620" y="1682377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boxcars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1790039" y="1770677"/>
            <a:ext cx="1434400" cy="648326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Display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“boxcars”</a:t>
            </a:r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1188938" y="2084262"/>
            <a:ext cx="543587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811788" y="2461412"/>
            <a:ext cx="0" cy="30865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19"/>
          <p:cNvSpPr/>
          <p:nvPr/>
        </p:nvSpPr>
        <p:spPr bwMode="auto">
          <a:xfrm rot="2663320">
            <a:off x="545088" y="2833485"/>
            <a:ext cx="533400" cy="533400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823820" y="3477335"/>
            <a:ext cx="0" cy="30865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1079782" y="2508452"/>
            <a:ext cx="652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snake</a:t>
            </a:r>
          </a:p>
          <a:p>
            <a:pPr algn="ctr"/>
            <a:r>
              <a:rPr lang="en-US" sz="1400" dirty="0" smtClean="0"/>
              <a:t>eyes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1744557" y="2781167"/>
            <a:ext cx="1434400" cy="648326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Display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“snake-eyes”</a:t>
            </a:r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1143456" y="3094752"/>
            <a:ext cx="543587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246420" y="3785985"/>
            <a:ext cx="1434400" cy="648326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Display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value of dice</a:t>
            </a:r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26" name="Straight Connector 25"/>
          <p:cNvCxnSpPr>
            <a:stCxn id="17" idx="3"/>
          </p:cNvCxnSpPr>
          <p:nvPr/>
        </p:nvCxnSpPr>
        <p:spPr bwMode="auto">
          <a:xfrm>
            <a:off x="3224439" y="2094840"/>
            <a:ext cx="385013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3609452" y="2094840"/>
            <a:ext cx="0" cy="298929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963620" y="5084136"/>
            <a:ext cx="2645832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/>
          <p:cNvCxnSpPr>
            <a:stCxn id="25" idx="2"/>
          </p:cNvCxnSpPr>
          <p:nvPr/>
        </p:nvCxnSpPr>
        <p:spPr bwMode="auto">
          <a:xfrm>
            <a:off x="963620" y="4434311"/>
            <a:ext cx="0" cy="107093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Connector 29"/>
          <p:cNvCxnSpPr>
            <a:stCxn id="23" idx="3"/>
          </p:cNvCxnSpPr>
          <p:nvPr/>
        </p:nvCxnSpPr>
        <p:spPr bwMode="auto">
          <a:xfrm>
            <a:off x="3178957" y="3105330"/>
            <a:ext cx="430495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3783401" y="2366856"/>
            <a:ext cx="48654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 static void </a:t>
            </a:r>
            <a:r>
              <a:rPr lang="en-US" sz="1800" dirty="0" err="1"/>
              <a:t>DisplayResults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d1, </a:t>
            </a:r>
            <a:r>
              <a:rPr lang="en-US" sz="1800" dirty="0" err="1"/>
              <a:t>int</a:t>
            </a:r>
            <a:r>
              <a:rPr lang="en-US" sz="1800" dirty="0"/>
              <a:t> d2)</a:t>
            </a:r>
          </a:p>
          <a:p>
            <a:r>
              <a:rPr lang="en-US" sz="1800" dirty="0" smtClean="0"/>
              <a:t>{</a:t>
            </a:r>
            <a:endParaRPr lang="en-US" sz="1800" dirty="0"/>
          </a:p>
          <a:p>
            <a:r>
              <a:rPr lang="en-US" sz="1800" dirty="0" smtClean="0"/>
              <a:t>   </a:t>
            </a:r>
            <a:r>
              <a:rPr lang="en-US" sz="1800" dirty="0" err="1" smtClean="0"/>
              <a:t>Console.Write</a:t>
            </a:r>
            <a:r>
              <a:rPr lang="en-US" sz="1800" dirty="0"/>
              <a:t>("You rolled ");</a:t>
            </a:r>
          </a:p>
          <a:p>
            <a:r>
              <a:rPr lang="en-US" sz="1800" dirty="0" smtClean="0"/>
              <a:t>   if </a:t>
            </a:r>
            <a:r>
              <a:rPr lang="en-US" sz="1800" dirty="0"/>
              <a:t>(d1 == BOX &amp;&amp; d2 == BOX)</a:t>
            </a:r>
          </a:p>
          <a:p>
            <a:r>
              <a:rPr lang="en-US" sz="1800" dirty="0" smtClean="0"/>
              <a:t>      </a:t>
            </a:r>
            <a:r>
              <a:rPr lang="en-US" sz="1800" dirty="0" err="1" smtClean="0"/>
              <a:t>Console.WriteLine</a:t>
            </a:r>
            <a:r>
              <a:rPr lang="en-US" sz="1800" dirty="0"/>
              <a:t>("Box Cars");</a:t>
            </a:r>
          </a:p>
          <a:p>
            <a:r>
              <a:rPr lang="nb-NO" sz="1800" dirty="0" smtClean="0"/>
              <a:t>   else </a:t>
            </a:r>
            <a:r>
              <a:rPr lang="nb-NO" sz="1800" dirty="0"/>
              <a:t>if (d1 == SNAKE &amp;&amp; d2 == SNAKE)</a:t>
            </a:r>
          </a:p>
          <a:p>
            <a:r>
              <a:rPr lang="en-US" sz="1800" dirty="0" smtClean="0"/>
              <a:t>      </a:t>
            </a:r>
            <a:r>
              <a:rPr lang="en-US" sz="1800" dirty="0" err="1" smtClean="0"/>
              <a:t>Console.WriteLine</a:t>
            </a:r>
            <a:r>
              <a:rPr lang="en-US" sz="1800" dirty="0"/>
              <a:t>("Snake Eyes");</a:t>
            </a:r>
          </a:p>
          <a:p>
            <a:r>
              <a:rPr lang="en-US" sz="1800" dirty="0" smtClean="0"/>
              <a:t>   else</a:t>
            </a:r>
            <a:endParaRPr lang="en-US" sz="1800" dirty="0"/>
          </a:p>
          <a:p>
            <a:r>
              <a:rPr lang="en-US" sz="1800" dirty="0" smtClean="0"/>
              <a:t>      </a:t>
            </a:r>
            <a:r>
              <a:rPr lang="en-US" sz="1800" dirty="0" err="1" smtClean="0"/>
              <a:t>Console.WriteLine</a:t>
            </a:r>
            <a:r>
              <a:rPr lang="en-US" sz="1800" dirty="0"/>
              <a:t>("{0} and {1}", d1, d2);</a:t>
            </a:r>
          </a:p>
          <a:p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2593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Box 4"/>
          <p:cNvSpPr txBox="1">
            <a:spLocks noChangeArrowheads="1"/>
          </p:cNvSpPr>
          <p:nvPr/>
        </p:nvSpPr>
        <p:spPr bwMode="auto">
          <a:xfrm>
            <a:off x="4487261" y="1652588"/>
            <a:ext cx="357982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Here is the activity diagram</a:t>
            </a:r>
          </a:p>
          <a:p>
            <a:r>
              <a:rPr lang="en-US" dirty="0"/>
              <a:t>for the </a:t>
            </a:r>
            <a:r>
              <a:rPr lang="en-US" dirty="0" smtClean="0"/>
              <a:t>method we </a:t>
            </a:r>
            <a:r>
              <a:rPr lang="en-US" dirty="0"/>
              <a:t>need to </a:t>
            </a:r>
          </a:p>
          <a:p>
            <a:r>
              <a:rPr lang="en-US" dirty="0" smtClean="0"/>
              <a:t>see if the user wants to roll</a:t>
            </a:r>
          </a:p>
          <a:p>
            <a:r>
              <a:rPr lang="en-US" dirty="0" smtClean="0"/>
              <a:t>again.</a:t>
            </a:r>
            <a:endParaRPr lang="en-US" dirty="0"/>
          </a:p>
        </p:txBody>
      </p:sp>
      <p:sp>
        <p:nvSpPr>
          <p:cNvPr id="31748" name="TextBox 5"/>
          <p:cNvSpPr txBox="1">
            <a:spLocks noChangeArrowheads="1"/>
          </p:cNvSpPr>
          <p:nvPr/>
        </p:nvSpPr>
        <p:spPr bwMode="auto">
          <a:xfrm>
            <a:off x="4494970" y="3427413"/>
            <a:ext cx="464903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What is it’s </a:t>
            </a:r>
            <a:r>
              <a:rPr lang="en-US" dirty="0" smtClean="0"/>
              <a:t>job (service it provides)?</a:t>
            </a:r>
            <a:endParaRPr lang="en-US" dirty="0"/>
          </a:p>
          <a:p>
            <a:r>
              <a:rPr lang="en-US" dirty="0"/>
              <a:t>What data does it need?</a:t>
            </a:r>
          </a:p>
          <a:p>
            <a:r>
              <a:rPr lang="en-US" dirty="0"/>
              <a:t>What should it return?</a:t>
            </a:r>
          </a:p>
        </p:txBody>
      </p:sp>
      <p:sp>
        <p:nvSpPr>
          <p:cNvPr id="5" name="Rectangle 4"/>
          <p:cNvSpPr/>
          <p:nvPr/>
        </p:nvSpPr>
        <p:spPr bwMode="auto">
          <a:xfrm rot="2663320">
            <a:off x="966337" y="4063210"/>
            <a:ext cx="533400" cy="533400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0187" y="3951271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 y or n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818305" y="4008151"/>
            <a:ext cx="1528010" cy="648326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Display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“invalid input”</a:t>
            </a:r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1619737" y="4329910"/>
            <a:ext cx="1198568" cy="956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1215211" y="3646035"/>
            <a:ext cx="0" cy="30865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489985" y="1642193"/>
            <a:ext cx="1486105" cy="858754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0065" y="1652588"/>
            <a:ext cx="1577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ask … do you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want to play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again (y or n)?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2346" y="2786193"/>
            <a:ext cx="1486105" cy="858754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7399" y="2815038"/>
            <a:ext cx="1535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Get the user’s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Input. Save it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In “again”</a:t>
            </a:r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1233037" y="4689399"/>
            <a:ext cx="0" cy="30865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Elbow Connector 14"/>
          <p:cNvCxnSpPr>
            <a:stCxn id="7" idx="0"/>
            <a:endCxn id="12" idx="3"/>
          </p:cNvCxnSpPr>
          <p:nvPr/>
        </p:nvCxnSpPr>
        <p:spPr bwMode="auto">
          <a:xfrm rot="16200000" flipV="1">
            <a:off x="2419091" y="2844931"/>
            <a:ext cx="792581" cy="153385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1215211" y="2483585"/>
            <a:ext cx="0" cy="30865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2"/>
          <p:cNvSpPr txBox="1">
            <a:spLocks noChangeArrowheads="1"/>
          </p:cNvSpPr>
          <p:nvPr/>
        </p:nvSpPr>
        <p:spPr bwMode="auto">
          <a:xfrm>
            <a:off x="2530475" y="1376363"/>
            <a:ext cx="37497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 smtClean="0"/>
              <a:t>Method Prologue</a:t>
            </a:r>
            <a:endParaRPr lang="en-US" sz="2800" dirty="0"/>
          </a:p>
        </p:txBody>
      </p:sp>
      <p:sp>
        <p:nvSpPr>
          <p:cNvPr id="32771" name="TextBox 3"/>
          <p:cNvSpPr txBox="1">
            <a:spLocks noChangeArrowheads="1"/>
          </p:cNvSpPr>
          <p:nvPr/>
        </p:nvSpPr>
        <p:spPr bwMode="auto">
          <a:xfrm>
            <a:off x="2106613" y="2271713"/>
            <a:ext cx="571182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// The </a:t>
            </a:r>
            <a:r>
              <a:rPr lang="en-US" dirty="0" err="1" smtClean="0"/>
              <a:t>GoAgain</a:t>
            </a:r>
            <a:r>
              <a:rPr lang="en-US" dirty="0" smtClean="0"/>
              <a:t> method</a:t>
            </a:r>
            <a:endParaRPr lang="en-US" dirty="0"/>
          </a:p>
          <a:p>
            <a:r>
              <a:rPr lang="en-US" dirty="0"/>
              <a:t>// Purpose: </a:t>
            </a:r>
            <a:r>
              <a:rPr lang="en-US" dirty="0" smtClean="0"/>
              <a:t>get and validate the user’s input</a:t>
            </a:r>
            <a:endParaRPr lang="en-US" dirty="0"/>
          </a:p>
          <a:p>
            <a:r>
              <a:rPr lang="en-US" dirty="0"/>
              <a:t>// Parameters: none</a:t>
            </a:r>
          </a:p>
          <a:p>
            <a:r>
              <a:rPr lang="en-US" dirty="0"/>
              <a:t>// Returns: the computer choice as </a:t>
            </a:r>
            <a:r>
              <a:rPr lang="en-US" dirty="0" smtClean="0"/>
              <a:t>a </a:t>
            </a:r>
            <a:r>
              <a:rPr lang="en-US" dirty="0" err="1" smtClean="0"/>
              <a:t>boolean</a:t>
            </a:r>
            <a:endParaRPr lang="en-US" dirty="0"/>
          </a:p>
          <a:p>
            <a:r>
              <a:rPr lang="en-US" dirty="0"/>
              <a:t>// </a:t>
            </a:r>
            <a:r>
              <a:rPr lang="en-US" dirty="0" smtClean="0"/>
              <a:t>      true – go again</a:t>
            </a:r>
            <a:endParaRPr lang="en-US" dirty="0"/>
          </a:p>
          <a:p>
            <a:r>
              <a:rPr lang="en-US" dirty="0"/>
              <a:t>// </a:t>
            </a:r>
            <a:r>
              <a:rPr lang="en-US" dirty="0" smtClean="0"/>
              <a:t>      false - quit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Box 4"/>
          <p:cNvSpPr txBox="1">
            <a:spLocks noChangeArrowheads="1"/>
          </p:cNvSpPr>
          <p:nvPr/>
        </p:nvSpPr>
        <p:spPr bwMode="auto">
          <a:xfrm>
            <a:off x="232472" y="738133"/>
            <a:ext cx="6151043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 static </a:t>
            </a:r>
            <a:r>
              <a:rPr lang="en-US" sz="1600" dirty="0" err="1"/>
              <a:t>bool</a:t>
            </a:r>
            <a:r>
              <a:rPr lang="en-US" sz="1600" dirty="0"/>
              <a:t> </a:t>
            </a:r>
            <a:r>
              <a:rPr lang="en-US" sz="1600" dirty="0" err="1"/>
              <a:t>GoAgain</a:t>
            </a:r>
            <a:r>
              <a:rPr lang="en-US" sz="1600" dirty="0"/>
              <a:t>()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const</a:t>
            </a:r>
            <a:r>
              <a:rPr lang="en-US" sz="1600" dirty="0"/>
              <a:t> char YES = 'y';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const</a:t>
            </a:r>
            <a:r>
              <a:rPr lang="en-US" sz="1600" dirty="0"/>
              <a:t> char NO = 'n';</a:t>
            </a:r>
          </a:p>
          <a:p>
            <a:r>
              <a:rPr lang="en-US" sz="1600" dirty="0"/>
              <a:t>            char </a:t>
            </a:r>
            <a:r>
              <a:rPr lang="en-US" sz="1600" dirty="0" err="1"/>
              <a:t>yn</a:t>
            </a:r>
            <a:r>
              <a:rPr lang="en-US" sz="1600" dirty="0"/>
              <a:t> = YES;</a:t>
            </a:r>
          </a:p>
          <a:p>
            <a:endParaRPr lang="en-US" sz="1600" dirty="0"/>
          </a:p>
          <a:p>
            <a:r>
              <a:rPr lang="en-US" sz="1600" dirty="0"/>
              <a:t>            do</a:t>
            </a:r>
          </a:p>
          <a:p>
            <a:r>
              <a:rPr lang="en-US" sz="1600" dirty="0"/>
              <a:t>            {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Console.Write</a:t>
            </a:r>
            <a:r>
              <a:rPr lang="en-US" sz="1600" dirty="0"/>
              <a:t>("Do you want to roll again (y or n)? ");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yn</a:t>
            </a:r>
            <a:r>
              <a:rPr lang="en-US" sz="1600" dirty="0"/>
              <a:t> = </a:t>
            </a:r>
            <a:r>
              <a:rPr lang="en-US" sz="1600" dirty="0" err="1"/>
              <a:t>char.Parse</a:t>
            </a:r>
            <a:r>
              <a:rPr lang="en-US" sz="1600" dirty="0"/>
              <a:t>(</a:t>
            </a:r>
            <a:r>
              <a:rPr lang="en-US" sz="1600" dirty="0" err="1"/>
              <a:t>Console.ReadLine</a:t>
            </a:r>
            <a:r>
              <a:rPr lang="en-US" sz="1600" dirty="0"/>
              <a:t>());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yn</a:t>
            </a:r>
            <a:r>
              <a:rPr lang="en-US" sz="1600" dirty="0"/>
              <a:t> = </a:t>
            </a:r>
            <a:r>
              <a:rPr lang="en-US" sz="1600" dirty="0" err="1"/>
              <a:t>char.ToLower</a:t>
            </a:r>
            <a:r>
              <a:rPr lang="en-US" sz="1600" dirty="0"/>
              <a:t>(</a:t>
            </a:r>
            <a:r>
              <a:rPr lang="en-US" sz="1600" dirty="0" err="1"/>
              <a:t>yn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        if (</a:t>
            </a:r>
            <a:r>
              <a:rPr lang="en-US" sz="1600" dirty="0" err="1"/>
              <a:t>yn</a:t>
            </a:r>
            <a:r>
              <a:rPr lang="en-US" sz="1600" dirty="0"/>
              <a:t> != YES &amp;&amp; </a:t>
            </a:r>
            <a:r>
              <a:rPr lang="en-US" sz="1600" dirty="0" err="1"/>
              <a:t>yn</a:t>
            </a:r>
            <a:r>
              <a:rPr lang="en-US" sz="1600" dirty="0"/>
              <a:t> != NO)</a:t>
            </a:r>
          </a:p>
          <a:p>
            <a:r>
              <a:rPr lang="en-US" sz="1600" dirty="0"/>
              <a:t>                    </a:t>
            </a:r>
            <a:r>
              <a:rPr lang="en-US" sz="1600" dirty="0" err="1"/>
              <a:t>Console.WriteLine</a:t>
            </a:r>
            <a:r>
              <a:rPr lang="en-US" sz="1600" dirty="0"/>
              <a:t>("Invalid </a:t>
            </a:r>
            <a:r>
              <a:rPr lang="en-US" sz="1600" dirty="0" smtClean="0"/>
              <a:t>input.");</a:t>
            </a:r>
            <a:endParaRPr lang="en-US" sz="1600" dirty="0"/>
          </a:p>
          <a:p>
            <a:r>
              <a:rPr lang="en-US" sz="1600" dirty="0"/>
              <a:t>            } while (</a:t>
            </a:r>
            <a:r>
              <a:rPr lang="en-US" sz="1600" dirty="0" err="1"/>
              <a:t>yn</a:t>
            </a:r>
            <a:r>
              <a:rPr lang="en-US" sz="1600" dirty="0"/>
              <a:t> != YES &amp;&amp; </a:t>
            </a:r>
            <a:r>
              <a:rPr lang="en-US" sz="1600" dirty="0" err="1"/>
              <a:t>yn</a:t>
            </a:r>
            <a:r>
              <a:rPr lang="en-US" sz="1600" dirty="0"/>
              <a:t> != NO);</a:t>
            </a:r>
          </a:p>
          <a:p>
            <a:endParaRPr lang="en-US" sz="1600" dirty="0"/>
          </a:p>
          <a:p>
            <a:r>
              <a:rPr lang="en-US" sz="1600" dirty="0"/>
              <a:t>            if (</a:t>
            </a:r>
            <a:r>
              <a:rPr lang="en-US" sz="1600" dirty="0" err="1"/>
              <a:t>yn</a:t>
            </a:r>
            <a:r>
              <a:rPr lang="en-US" sz="1600" dirty="0"/>
              <a:t> == YES)</a:t>
            </a:r>
          </a:p>
          <a:p>
            <a:r>
              <a:rPr lang="en-US" sz="1600" dirty="0"/>
              <a:t>                return true;</a:t>
            </a:r>
          </a:p>
          <a:p>
            <a:r>
              <a:rPr lang="en-US" sz="1600" dirty="0"/>
              <a:t>            else</a:t>
            </a:r>
          </a:p>
          <a:p>
            <a:r>
              <a:rPr lang="en-US" sz="1600" dirty="0"/>
              <a:t>                return false;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}</a:t>
            </a:r>
          </a:p>
        </p:txBody>
      </p:sp>
      <p:sp>
        <p:nvSpPr>
          <p:cNvPr id="5" name="Rectangle 4"/>
          <p:cNvSpPr/>
          <p:nvPr/>
        </p:nvSpPr>
        <p:spPr bwMode="auto">
          <a:xfrm rot="2663320">
            <a:off x="5589126" y="5780244"/>
            <a:ext cx="533400" cy="533400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2976" y="5668305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 y or n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7441094" y="5725185"/>
            <a:ext cx="1528010" cy="648326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Display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“invalid input”</a:t>
            </a:r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6242526" y="6046944"/>
            <a:ext cx="1198568" cy="956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5838000" y="5363069"/>
            <a:ext cx="0" cy="30865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6443435" y="2928782"/>
            <a:ext cx="1486105" cy="858754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83515" y="2939177"/>
            <a:ext cx="1577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ask … do you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want to play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again (y or n)?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85135" y="4503227"/>
            <a:ext cx="1486105" cy="858754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60188" y="4532072"/>
            <a:ext cx="1535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Get the user’s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Input. Save it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In “again”</a:t>
            </a:r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5855826" y="6406433"/>
            <a:ext cx="0" cy="30865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Elbow Connector 14"/>
          <p:cNvCxnSpPr>
            <a:stCxn id="7" idx="0"/>
            <a:endCxn id="12" idx="3"/>
          </p:cNvCxnSpPr>
          <p:nvPr/>
        </p:nvCxnSpPr>
        <p:spPr bwMode="auto">
          <a:xfrm rot="16200000" flipV="1">
            <a:off x="7041880" y="4561965"/>
            <a:ext cx="792581" cy="153385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" name="Straight Arrow Connector 2"/>
          <p:cNvCxnSpPr>
            <a:stCxn id="10" idx="2"/>
            <a:endCxn id="12" idx="0"/>
          </p:cNvCxnSpPr>
          <p:nvPr/>
        </p:nvCxnSpPr>
        <p:spPr bwMode="auto">
          <a:xfrm flipH="1">
            <a:off x="5928188" y="3787536"/>
            <a:ext cx="1258300" cy="71569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5616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Box 2"/>
          <p:cNvSpPr txBox="1">
            <a:spLocks noChangeArrowheads="1"/>
          </p:cNvSpPr>
          <p:nvPr/>
        </p:nvSpPr>
        <p:spPr bwMode="auto">
          <a:xfrm>
            <a:off x="2962342" y="388018"/>
            <a:ext cx="434125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Now with these </a:t>
            </a:r>
            <a:r>
              <a:rPr lang="en-US" dirty="0" smtClean="0"/>
              <a:t>methods, </a:t>
            </a:r>
            <a:r>
              <a:rPr lang="en-US" dirty="0"/>
              <a:t>our</a:t>
            </a:r>
          </a:p>
          <a:p>
            <a:pPr algn="ctr"/>
            <a:r>
              <a:rPr lang="en-US" dirty="0" smtClean="0"/>
              <a:t>Main</a:t>
            </a:r>
            <a:r>
              <a:rPr lang="en-US" dirty="0"/>
              <a:t>( ) </a:t>
            </a:r>
            <a:r>
              <a:rPr lang="en-US" dirty="0" smtClean="0"/>
              <a:t>method just </a:t>
            </a:r>
            <a:r>
              <a:rPr lang="en-US" dirty="0"/>
              <a:t>looks like </a:t>
            </a:r>
            <a:r>
              <a:rPr lang="en-US" dirty="0" smtClean="0"/>
              <a:t>this:</a:t>
            </a:r>
            <a:endParaRPr lang="en-US" dirty="0"/>
          </a:p>
        </p:txBody>
      </p:sp>
      <p:sp>
        <p:nvSpPr>
          <p:cNvPr id="48131" name="TextBox 3"/>
          <p:cNvSpPr txBox="1">
            <a:spLocks noChangeArrowheads="1"/>
          </p:cNvSpPr>
          <p:nvPr/>
        </p:nvSpPr>
        <p:spPr bwMode="auto">
          <a:xfrm>
            <a:off x="1413493" y="1694921"/>
            <a:ext cx="657744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 static void Main(string[] </a:t>
            </a:r>
            <a:r>
              <a:rPr lang="en-US" sz="1800" dirty="0" err="1"/>
              <a:t>args</a:t>
            </a:r>
            <a:r>
              <a:rPr lang="en-US" sz="1800" dirty="0"/>
              <a:t>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int</a:t>
            </a:r>
            <a:r>
              <a:rPr lang="en-US" sz="1800" dirty="0"/>
              <a:t> die1, die2;</a:t>
            </a:r>
          </a:p>
          <a:p>
            <a:r>
              <a:rPr lang="en-US" sz="1800" dirty="0"/>
              <a:t>            Random dice = new Random( );</a:t>
            </a:r>
          </a:p>
          <a:p>
            <a:endParaRPr lang="en-US" sz="1800" dirty="0"/>
          </a:p>
          <a:p>
            <a:r>
              <a:rPr lang="en-US" sz="1800" dirty="0"/>
              <a:t>            do</a:t>
            </a:r>
          </a:p>
          <a:p>
            <a:r>
              <a:rPr lang="en-US" sz="1800" dirty="0"/>
              <a:t>            {</a:t>
            </a:r>
          </a:p>
          <a:p>
            <a:r>
              <a:rPr lang="en-US" sz="1800" dirty="0"/>
              <a:t>                die1 = </a:t>
            </a:r>
            <a:r>
              <a:rPr lang="en-US" sz="1800" dirty="0" err="1"/>
              <a:t>dice.Next</a:t>
            </a:r>
            <a:r>
              <a:rPr lang="en-US" sz="1800" dirty="0"/>
              <a:t>(1, BOX+1);</a:t>
            </a:r>
          </a:p>
          <a:p>
            <a:r>
              <a:rPr lang="en-US" sz="1800" dirty="0"/>
              <a:t>                die2 = </a:t>
            </a:r>
            <a:r>
              <a:rPr lang="en-US" sz="1800" dirty="0" err="1"/>
              <a:t>dice.Next</a:t>
            </a:r>
            <a:r>
              <a:rPr lang="en-US" sz="1800" dirty="0"/>
              <a:t>(1, BOX + 1);</a:t>
            </a:r>
          </a:p>
          <a:p>
            <a:endParaRPr lang="en-US" sz="1800" dirty="0"/>
          </a:p>
          <a:p>
            <a:r>
              <a:rPr lang="en-US" sz="1800" dirty="0"/>
              <a:t>                </a:t>
            </a:r>
            <a:r>
              <a:rPr lang="en-US" sz="1800" dirty="0" err="1"/>
              <a:t>DisplayResults</a:t>
            </a:r>
            <a:r>
              <a:rPr lang="en-US" sz="1800" dirty="0"/>
              <a:t>(die1, die2);</a:t>
            </a:r>
          </a:p>
          <a:p>
            <a:r>
              <a:rPr lang="en-US" sz="1800" dirty="0"/>
              <a:t>            } while (</a:t>
            </a:r>
            <a:r>
              <a:rPr lang="en-US" sz="1800" dirty="0" err="1"/>
              <a:t>GoAgain</a:t>
            </a:r>
            <a:r>
              <a:rPr lang="en-US" sz="1800" dirty="0"/>
              <a:t>( ) </a:t>
            </a:r>
            <a:r>
              <a:rPr lang="en-US" sz="1800" dirty="0" smtClean="0"/>
              <a:t>);</a:t>
            </a:r>
          </a:p>
          <a:p>
            <a:endParaRPr lang="en-US" sz="1800" dirty="0"/>
          </a:p>
          <a:p>
            <a:r>
              <a:rPr lang="en-US" sz="1800" dirty="0"/>
              <a:t>            </a:t>
            </a:r>
            <a:r>
              <a:rPr lang="en-US" sz="1800" dirty="0" err="1"/>
              <a:t>Console.WriteLine</a:t>
            </a:r>
            <a:r>
              <a:rPr lang="en-US" sz="1800" dirty="0"/>
              <a:t>("Thanks for playing ... goodbye");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Console.ReadLine</a:t>
            </a:r>
            <a:r>
              <a:rPr lang="en-US" sz="1800" dirty="0"/>
              <a:t>( );</a:t>
            </a:r>
          </a:p>
          <a:p>
            <a:r>
              <a:rPr lang="en-US" sz="1800" dirty="0"/>
              <a:t>        } // end of Main</a:t>
            </a:r>
          </a:p>
        </p:txBody>
      </p:sp>
      <p:sp>
        <p:nvSpPr>
          <p:cNvPr id="2" name="Right Brace 1"/>
          <p:cNvSpPr/>
          <p:nvPr/>
        </p:nvSpPr>
        <p:spPr bwMode="auto">
          <a:xfrm>
            <a:off x="5667469" y="3503691"/>
            <a:ext cx="235390" cy="1222218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46890" y="3784348"/>
            <a:ext cx="24400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We could combine</a:t>
            </a:r>
          </a:p>
          <a:p>
            <a:r>
              <a:rPr lang="en-US" sz="1600" dirty="0" smtClean="0"/>
              <a:t>these into a single</a:t>
            </a:r>
          </a:p>
          <a:p>
            <a:r>
              <a:rPr lang="en-US" sz="1600" dirty="0" smtClean="0"/>
              <a:t>method, but we like a</a:t>
            </a:r>
          </a:p>
          <a:p>
            <a:r>
              <a:rPr lang="en-US" sz="1600" dirty="0" smtClean="0"/>
              <a:t>method to do one thing.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68663" y="1752600"/>
            <a:ext cx="23653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CCECFF"/>
                </a:solidFill>
                <a:latin typeface="Comic Sans MS" pitchFamily="66" charset="0"/>
              </a:rPr>
              <a:t>Scope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1744663" y="3348038"/>
            <a:ext cx="6180137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Scope has to do with where a variable can be seen.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3421063" y="4186238"/>
            <a:ext cx="4806124" cy="10156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global </a:t>
            </a:r>
            <a:r>
              <a:rPr lang="en-US" dirty="0" smtClean="0"/>
              <a:t>variables (class level variables)</a:t>
            </a:r>
            <a:endParaRPr lang="en-US" dirty="0"/>
          </a:p>
          <a:p>
            <a:endParaRPr lang="en-US" dirty="0"/>
          </a:p>
          <a:p>
            <a:r>
              <a:rPr lang="en-US" dirty="0"/>
              <a:t>local </a:t>
            </a:r>
            <a:r>
              <a:rPr lang="en-US" dirty="0" smtClean="0"/>
              <a:t>variables (method level variables)</a:t>
            </a:r>
            <a:endParaRPr lang="en-US" dirty="0"/>
          </a:p>
        </p:txBody>
      </p:sp>
      <p:pic>
        <p:nvPicPr>
          <p:cNvPr id="52229" name="Picture 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2463" y="425132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0" name="Picture 6" descr="WB02258_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192463" y="4860925"/>
            <a:ext cx="190500" cy="1905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71133" y="1811867"/>
            <a:ext cx="54874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You have already seen methods used </a:t>
            </a:r>
          </a:p>
          <a:p>
            <a:pPr algn="ctr"/>
            <a:r>
              <a:rPr lang="en-US" sz="2400" dirty="0" smtClean="0"/>
              <a:t>In a couple of different places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116666" y="3276601"/>
            <a:ext cx="4735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As event handlers in GUI programs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As members of a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811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685800" y="2514600"/>
            <a:ext cx="8128000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related term is </a:t>
            </a:r>
            <a:r>
              <a:rPr lang="en-US" b="1"/>
              <a:t>storage class</a:t>
            </a:r>
            <a:r>
              <a:rPr lang="en-US"/>
              <a:t> or lifetime, which defines how long</a:t>
            </a:r>
          </a:p>
          <a:p>
            <a:r>
              <a:rPr lang="en-US"/>
              <a:t>a variable exists within a program.</a:t>
            </a:r>
          </a:p>
        </p:txBody>
      </p:sp>
      <p:sp>
        <p:nvSpPr>
          <p:cNvPr id="53251" name="Text Box 5"/>
          <p:cNvSpPr txBox="1">
            <a:spLocks noChangeArrowheads="1"/>
          </p:cNvSpPr>
          <p:nvPr/>
        </p:nvSpPr>
        <p:spPr bwMode="auto">
          <a:xfrm>
            <a:off x="1431925" y="3587750"/>
            <a:ext cx="7305205" cy="255454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automatic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variables – come into existence when they</a:t>
            </a:r>
          </a:p>
          <a:p>
            <a:r>
              <a:rPr lang="en-US" dirty="0" smtClean="0"/>
              <a:t>are </a:t>
            </a:r>
            <a:r>
              <a:rPr lang="en-US" dirty="0"/>
              <a:t>declared, and exist until the block in which they are</a:t>
            </a:r>
          </a:p>
          <a:p>
            <a:r>
              <a:rPr lang="en-US" dirty="0"/>
              <a:t>declared is left..</a:t>
            </a:r>
          </a:p>
          <a:p>
            <a:endParaRPr lang="en-US" dirty="0"/>
          </a:p>
          <a:p>
            <a:r>
              <a:rPr lang="en-US" b="1" dirty="0">
                <a:solidFill>
                  <a:srgbClr val="FFFF00"/>
                </a:solidFill>
              </a:rPr>
              <a:t>static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variables – exist for the lifetime of the </a:t>
            </a:r>
            <a:r>
              <a:rPr lang="en-US" dirty="0" smtClean="0"/>
              <a:t>program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Class level </a:t>
            </a:r>
            <a:r>
              <a:rPr lang="en-US" dirty="0" smtClean="0"/>
              <a:t>variables – exist for the lifetime of the program</a:t>
            </a:r>
          </a:p>
          <a:p>
            <a:r>
              <a:rPr lang="en-US" dirty="0" smtClean="0"/>
              <a:t>(const’s at the class level)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2667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CCECFF"/>
                </a:solidFill>
                <a:latin typeface="Comic Sans MS" pitchFamily="66" charset="0"/>
              </a:rPr>
              <a:t>Example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2514600" y="1371600"/>
            <a:ext cx="6151043" cy="540147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 dirty="0"/>
              <a:t>using System;</a:t>
            </a:r>
          </a:p>
          <a:p>
            <a:endParaRPr lang="en-US" sz="1500" dirty="0"/>
          </a:p>
          <a:p>
            <a:r>
              <a:rPr lang="en-US" sz="1500" dirty="0"/>
              <a:t>class Program</a:t>
            </a:r>
          </a:p>
          <a:p>
            <a:r>
              <a:rPr lang="en-US" sz="1500" dirty="0"/>
              <a:t>{</a:t>
            </a:r>
          </a:p>
          <a:p>
            <a:r>
              <a:rPr lang="en-US" sz="1500" dirty="0"/>
              <a:t>    static string </a:t>
            </a:r>
            <a:r>
              <a:rPr lang="en-US" sz="1500" dirty="0" err="1"/>
              <a:t>globalValue</a:t>
            </a:r>
            <a:r>
              <a:rPr lang="en-US" sz="1500" dirty="0"/>
              <a:t> = "I was declared outside any </a:t>
            </a:r>
            <a:r>
              <a:rPr lang="en-US" sz="1500" dirty="0" smtClean="0"/>
              <a:t>method";</a:t>
            </a:r>
            <a:endParaRPr lang="en-US" sz="1500" dirty="0"/>
          </a:p>
          <a:p>
            <a:r>
              <a:rPr lang="en-US" sz="1500" dirty="0"/>
              <a:t>    </a:t>
            </a:r>
          </a:p>
          <a:p>
            <a:r>
              <a:rPr lang="en-US" sz="1500" dirty="0"/>
              <a:t>    static void Main()</a:t>
            </a:r>
          </a:p>
          <a:p>
            <a:r>
              <a:rPr lang="en-US" sz="1500" dirty="0"/>
              <a:t>    {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Console.WriteLine</a:t>
            </a:r>
            <a:r>
              <a:rPr lang="en-US" sz="1500" dirty="0"/>
              <a:t>("Entering main( ) ...");</a:t>
            </a:r>
          </a:p>
          <a:p>
            <a:r>
              <a:rPr lang="en-US" sz="1500" dirty="0"/>
              <a:t>        string </a:t>
            </a:r>
            <a:r>
              <a:rPr lang="en-US" sz="1500" dirty="0" err="1"/>
              <a:t>localValue</a:t>
            </a:r>
            <a:r>
              <a:rPr lang="en-US" sz="1500" dirty="0"/>
              <a:t> = "I was declared in Main( )";</a:t>
            </a:r>
          </a:p>
          <a:p>
            <a:r>
              <a:rPr lang="en-US" sz="1500" dirty="0"/>
              <a:t>        </a:t>
            </a:r>
            <a:r>
              <a:rPr lang="en-US" sz="1500" dirty="0" err="1" smtClean="0"/>
              <a:t>SomeMethod</a:t>
            </a:r>
            <a:r>
              <a:rPr lang="en-US" sz="1500" dirty="0" smtClean="0"/>
              <a:t>( </a:t>
            </a:r>
            <a:r>
              <a:rPr lang="en-US" sz="1500" dirty="0"/>
              <a:t>);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Console.WriteLine</a:t>
            </a:r>
            <a:r>
              <a:rPr lang="en-US" sz="1500" dirty="0"/>
              <a:t>("Local value = {0}", </a:t>
            </a:r>
            <a:r>
              <a:rPr lang="en-US" sz="1500" dirty="0" err="1"/>
              <a:t>localValue</a:t>
            </a:r>
            <a:r>
              <a:rPr lang="en-US" sz="1500" dirty="0"/>
              <a:t>);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Console.ReadLine</a:t>
            </a:r>
            <a:r>
              <a:rPr lang="en-US" sz="1500" dirty="0"/>
              <a:t>( );</a:t>
            </a:r>
          </a:p>
          <a:p>
            <a:r>
              <a:rPr lang="en-US" sz="1500" dirty="0" smtClean="0"/>
              <a:t>     }//End Main()</a:t>
            </a:r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    static void </a:t>
            </a:r>
            <a:r>
              <a:rPr lang="en-US" sz="1500" dirty="0" err="1" smtClean="0"/>
              <a:t>SomeMethod</a:t>
            </a:r>
            <a:r>
              <a:rPr lang="en-US" sz="1500" dirty="0" smtClean="0"/>
              <a:t>( </a:t>
            </a:r>
            <a:r>
              <a:rPr lang="en-US" sz="1500" dirty="0"/>
              <a:t>)</a:t>
            </a:r>
          </a:p>
          <a:p>
            <a:r>
              <a:rPr lang="en-US" sz="1500" dirty="0"/>
              <a:t>    {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Console.WriteLine</a:t>
            </a:r>
            <a:r>
              <a:rPr lang="en-US" sz="1500" dirty="0"/>
              <a:t>("Entering </a:t>
            </a:r>
            <a:r>
              <a:rPr lang="en-US" sz="1500" dirty="0" err="1" smtClean="0"/>
              <a:t>SomeMethod</a:t>
            </a:r>
            <a:r>
              <a:rPr lang="en-US" sz="1500" dirty="0" smtClean="0"/>
              <a:t>( </a:t>
            </a:r>
            <a:r>
              <a:rPr lang="en-US" sz="1500" dirty="0"/>
              <a:t>)...");</a:t>
            </a:r>
          </a:p>
          <a:p>
            <a:r>
              <a:rPr lang="en-US" sz="1500" dirty="0"/>
              <a:t>        string </a:t>
            </a:r>
            <a:r>
              <a:rPr lang="en-US" sz="1500" dirty="0" err="1"/>
              <a:t>localValue</a:t>
            </a:r>
            <a:r>
              <a:rPr lang="en-US" sz="1500" dirty="0"/>
              <a:t> = "I was declared in </a:t>
            </a:r>
            <a:r>
              <a:rPr lang="en-US" sz="1500" dirty="0" err="1" smtClean="0"/>
              <a:t>SomeMethod</a:t>
            </a:r>
            <a:r>
              <a:rPr lang="en-US" sz="1500" dirty="0" smtClean="0"/>
              <a:t>( </a:t>
            </a:r>
            <a:r>
              <a:rPr lang="en-US" sz="1500" dirty="0"/>
              <a:t>)";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Console.WriteLine</a:t>
            </a:r>
            <a:r>
              <a:rPr lang="en-US" sz="1500" dirty="0"/>
              <a:t>("Global value = {0}", </a:t>
            </a:r>
            <a:r>
              <a:rPr lang="en-US" sz="1500" dirty="0" err="1"/>
              <a:t>globalValue</a:t>
            </a:r>
            <a:r>
              <a:rPr lang="en-US" sz="1500" dirty="0"/>
              <a:t>);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Console.WriteLine</a:t>
            </a:r>
            <a:r>
              <a:rPr lang="en-US" sz="1500" dirty="0"/>
              <a:t>("Local value = {0}", </a:t>
            </a:r>
            <a:r>
              <a:rPr lang="en-US" sz="1500" dirty="0" err="1"/>
              <a:t>localValue</a:t>
            </a:r>
            <a:r>
              <a:rPr lang="en-US" sz="1500" dirty="0"/>
              <a:t>);</a:t>
            </a:r>
          </a:p>
          <a:p>
            <a:r>
              <a:rPr lang="en-US" sz="1500" dirty="0"/>
              <a:t>    </a:t>
            </a:r>
            <a:r>
              <a:rPr lang="en-US" sz="1500" dirty="0" smtClean="0"/>
              <a:t>}//End </a:t>
            </a:r>
            <a:r>
              <a:rPr lang="en-US" sz="1500" dirty="0" err="1" smtClean="0"/>
              <a:t>SomeMethod</a:t>
            </a:r>
            <a:r>
              <a:rPr lang="en-US" sz="1500" dirty="0" smtClean="0"/>
              <a:t>()</a:t>
            </a:r>
            <a:endParaRPr lang="en-US" sz="1500" dirty="0"/>
          </a:p>
          <a:p>
            <a:r>
              <a:rPr lang="en-US" sz="1500" dirty="0" smtClean="0"/>
              <a:t>}//End class Program</a:t>
            </a:r>
            <a:endParaRPr lang="en-US" sz="1500" dirty="0">
              <a:latin typeface="Tahoma" pitchFamily="34" charset="0"/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3629628" y="343448"/>
            <a:ext cx="5184433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global</a:t>
            </a:r>
            <a:r>
              <a:rPr lang="en-US" sz="1600" dirty="0">
                <a:solidFill>
                  <a:srgbClr val="CCECFF"/>
                </a:solidFill>
              </a:rPr>
              <a:t> variables must be declared outside</a:t>
            </a:r>
          </a:p>
          <a:p>
            <a:r>
              <a:rPr lang="en-US" sz="1600" dirty="0">
                <a:solidFill>
                  <a:srgbClr val="CCECFF"/>
                </a:solidFill>
              </a:rPr>
              <a:t>of any </a:t>
            </a:r>
            <a:r>
              <a:rPr lang="en-US" sz="1600" dirty="0" smtClean="0">
                <a:solidFill>
                  <a:srgbClr val="CCECFF"/>
                </a:solidFill>
              </a:rPr>
              <a:t>method.  </a:t>
            </a:r>
            <a:r>
              <a:rPr lang="en-US" sz="1600" dirty="0">
                <a:solidFill>
                  <a:srgbClr val="CCECFF"/>
                </a:solidFill>
              </a:rPr>
              <a:t>They need to be </a:t>
            </a:r>
            <a:r>
              <a:rPr lang="en-US" sz="1600" dirty="0" smtClean="0">
                <a:solidFill>
                  <a:srgbClr val="CCECFF"/>
                </a:solidFill>
              </a:rPr>
              <a:t>declared within</a:t>
            </a:r>
          </a:p>
          <a:p>
            <a:r>
              <a:rPr lang="en-US" sz="1600" dirty="0" smtClean="0">
                <a:solidFill>
                  <a:srgbClr val="CCECFF"/>
                </a:solidFill>
              </a:rPr>
              <a:t>a class as </a:t>
            </a:r>
            <a:r>
              <a:rPr lang="en-US" sz="1600" dirty="0">
                <a:solidFill>
                  <a:srgbClr val="FFFF00"/>
                </a:solidFill>
              </a:rPr>
              <a:t>static</a:t>
            </a:r>
            <a:r>
              <a:rPr lang="en-US" sz="1600" dirty="0">
                <a:solidFill>
                  <a:srgbClr val="CCECFF"/>
                </a:solidFill>
              </a:rPr>
              <a:t>. Constants are automatically static.</a:t>
            </a:r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 flipV="1">
            <a:off x="3873500" y="1106905"/>
            <a:ext cx="1189388" cy="1098133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152400" y="2692400"/>
            <a:ext cx="2355850" cy="11699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CCECFF"/>
                </a:solidFill>
              </a:rPr>
              <a:t>the name </a:t>
            </a:r>
            <a:r>
              <a:rPr lang="en-US" sz="1400" dirty="0" err="1">
                <a:solidFill>
                  <a:srgbClr val="CCECFF"/>
                </a:solidFill>
              </a:rPr>
              <a:t>localValue</a:t>
            </a:r>
            <a:endParaRPr lang="en-US" sz="1400" dirty="0">
              <a:solidFill>
                <a:srgbClr val="CCECFF"/>
              </a:solidFill>
            </a:endParaRPr>
          </a:p>
          <a:p>
            <a:r>
              <a:rPr lang="en-US" sz="1400" dirty="0">
                <a:solidFill>
                  <a:srgbClr val="CCECFF"/>
                </a:solidFill>
              </a:rPr>
              <a:t>is used twice. In this case</a:t>
            </a:r>
          </a:p>
          <a:p>
            <a:r>
              <a:rPr lang="en-US" sz="1400" dirty="0">
                <a:solidFill>
                  <a:srgbClr val="CCECFF"/>
                </a:solidFill>
              </a:rPr>
              <a:t>the scope of </a:t>
            </a:r>
            <a:r>
              <a:rPr lang="en-US" sz="1400" dirty="0" err="1">
                <a:solidFill>
                  <a:srgbClr val="CCECFF"/>
                </a:solidFill>
              </a:rPr>
              <a:t>localValue</a:t>
            </a:r>
            <a:endParaRPr lang="en-US" sz="1400" dirty="0">
              <a:solidFill>
                <a:srgbClr val="CCECFF"/>
              </a:solidFill>
            </a:endParaRPr>
          </a:p>
          <a:p>
            <a:r>
              <a:rPr lang="en-US" sz="1400" dirty="0">
                <a:solidFill>
                  <a:srgbClr val="CCECFF"/>
                </a:solidFill>
              </a:rPr>
              <a:t>is inside of Main( ). It is</a:t>
            </a:r>
          </a:p>
          <a:p>
            <a:r>
              <a:rPr lang="en-US" sz="1400" dirty="0">
                <a:solidFill>
                  <a:srgbClr val="CCECFF"/>
                </a:solidFill>
              </a:rPr>
              <a:t>a </a:t>
            </a:r>
            <a:r>
              <a:rPr lang="en-US" sz="1400" b="1" dirty="0">
                <a:solidFill>
                  <a:srgbClr val="FFFF00"/>
                </a:solidFill>
              </a:rPr>
              <a:t>local</a:t>
            </a:r>
            <a:r>
              <a:rPr lang="en-US" sz="1400" b="1" dirty="0">
                <a:solidFill>
                  <a:srgbClr val="CCECFF"/>
                </a:solidFill>
              </a:rPr>
              <a:t> </a:t>
            </a:r>
            <a:r>
              <a:rPr lang="en-US" sz="1400" dirty="0">
                <a:solidFill>
                  <a:srgbClr val="CCECFF"/>
                </a:solidFill>
              </a:rPr>
              <a:t>variable.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0" y="4800600"/>
            <a:ext cx="2519363" cy="18161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CCECFF"/>
                </a:solidFill>
              </a:rPr>
              <a:t>localValue</a:t>
            </a:r>
            <a:r>
              <a:rPr lang="en-US" sz="1400" dirty="0">
                <a:solidFill>
                  <a:srgbClr val="CCECFF"/>
                </a:solidFill>
              </a:rPr>
              <a:t> is also declared</a:t>
            </a:r>
          </a:p>
          <a:p>
            <a:r>
              <a:rPr lang="en-US" sz="1400" dirty="0">
                <a:solidFill>
                  <a:srgbClr val="CCECFF"/>
                </a:solidFill>
              </a:rPr>
              <a:t>in this </a:t>
            </a:r>
            <a:r>
              <a:rPr lang="en-US" sz="1400" dirty="0" smtClean="0">
                <a:solidFill>
                  <a:srgbClr val="CCECFF"/>
                </a:solidFill>
              </a:rPr>
              <a:t>method, </a:t>
            </a:r>
            <a:r>
              <a:rPr lang="en-US" sz="1400" dirty="0">
                <a:solidFill>
                  <a:srgbClr val="CCECFF"/>
                </a:solidFill>
              </a:rPr>
              <a:t>but its</a:t>
            </a:r>
          </a:p>
          <a:p>
            <a:r>
              <a:rPr lang="en-US" sz="1400" dirty="0">
                <a:solidFill>
                  <a:srgbClr val="CCECFF"/>
                </a:solidFill>
              </a:rPr>
              <a:t>scope is just inside the</a:t>
            </a:r>
          </a:p>
          <a:p>
            <a:r>
              <a:rPr lang="en-US" sz="1400" dirty="0" smtClean="0">
                <a:solidFill>
                  <a:srgbClr val="CCECFF"/>
                </a:solidFill>
              </a:rPr>
              <a:t>method. </a:t>
            </a:r>
            <a:r>
              <a:rPr lang="en-US" sz="1400" dirty="0">
                <a:solidFill>
                  <a:srgbClr val="CCECFF"/>
                </a:solidFill>
              </a:rPr>
              <a:t>It cannot be seen</a:t>
            </a:r>
          </a:p>
          <a:p>
            <a:r>
              <a:rPr lang="en-US" sz="1400" dirty="0">
                <a:solidFill>
                  <a:srgbClr val="CCECFF"/>
                </a:solidFill>
              </a:rPr>
              <a:t>outside of the </a:t>
            </a:r>
            <a:r>
              <a:rPr lang="en-US" sz="1400" dirty="0" smtClean="0">
                <a:solidFill>
                  <a:srgbClr val="CCECFF"/>
                </a:solidFill>
              </a:rPr>
              <a:t>method. </a:t>
            </a:r>
            <a:r>
              <a:rPr lang="en-US" sz="1400" dirty="0">
                <a:solidFill>
                  <a:srgbClr val="CCECFF"/>
                </a:solidFill>
              </a:rPr>
              <a:t>It</a:t>
            </a:r>
          </a:p>
          <a:p>
            <a:r>
              <a:rPr lang="en-US" sz="1400" dirty="0">
                <a:solidFill>
                  <a:srgbClr val="CCECFF"/>
                </a:solidFill>
              </a:rPr>
              <a:t>is a different variable than</a:t>
            </a:r>
          </a:p>
          <a:p>
            <a:r>
              <a:rPr lang="en-US" sz="1400" dirty="0">
                <a:solidFill>
                  <a:srgbClr val="CCECFF"/>
                </a:solidFill>
              </a:rPr>
              <a:t> the one declared in Main( ).</a:t>
            </a:r>
          </a:p>
          <a:p>
            <a:r>
              <a:rPr lang="en-US" sz="1400" dirty="0">
                <a:solidFill>
                  <a:srgbClr val="CCECFF"/>
                </a:solidFill>
              </a:rPr>
              <a:t>It is a </a:t>
            </a:r>
            <a:r>
              <a:rPr lang="en-US" sz="1400" dirty="0">
                <a:solidFill>
                  <a:srgbClr val="FFFF00"/>
                </a:solidFill>
              </a:rPr>
              <a:t>local</a:t>
            </a:r>
            <a:r>
              <a:rPr lang="en-US" sz="1400" dirty="0">
                <a:solidFill>
                  <a:srgbClr val="CCECFF"/>
                </a:solidFill>
              </a:rPr>
              <a:t> variable.</a:t>
            </a:r>
          </a:p>
        </p:txBody>
      </p:sp>
      <p:cxnSp>
        <p:nvCxnSpPr>
          <p:cNvPr id="54280" name="Straight Arrow Connector 8"/>
          <p:cNvCxnSpPr>
            <a:cxnSpLocks noChangeShapeType="1"/>
          </p:cNvCxnSpPr>
          <p:nvPr/>
        </p:nvCxnSpPr>
        <p:spPr bwMode="auto">
          <a:xfrm>
            <a:off x="2343150" y="3594100"/>
            <a:ext cx="631825" cy="11113"/>
          </a:xfrm>
          <a:prstGeom prst="straightConnector1">
            <a:avLst/>
          </a:prstGeom>
          <a:noFill/>
          <a:ln w="25400" algn="ctr">
            <a:solidFill>
              <a:srgbClr val="CCECFF"/>
            </a:solidFill>
            <a:round/>
            <a:headEnd/>
            <a:tailEnd type="arrow" w="med" len="med"/>
          </a:ln>
        </p:spPr>
      </p:cxnSp>
      <p:cxnSp>
        <p:nvCxnSpPr>
          <p:cNvPr id="10" name="Straight Arrow Connector 9"/>
          <p:cNvCxnSpPr/>
          <p:nvPr/>
        </p:nvCxnSpPr>
        <p:spPr bwMode="auto">
          <a:xfrm>
            <a:off x="2400300" y="5644659"/>
            <a:ext cx="527538" cy="1588"/>
          </a:xfrm>
          <a:prstGeom prst="straightConnector1">
            <a:avLst/>
          </a:prstGeom>
          <a:noFill/>
          <a:ln w="22225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94" y="1915511"/>
            <a:ext cx="799941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533400"/>
            <a:ext cx="32035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CCECFF"/>
                </a:solidFill>
                <a:latin typeface="Comic Sans MS" pitchFamily="66" charset="0"/>
              </a:rPr>
              <a:t>Blocks</a:t>
            </a:r>
          </a:p>
        </p:txBody>
      </p:sp>
      <p:pic>
        <p:nvPicPr>
          <p:cNvPr id="56323" name="Picture 6" descr="WB02258_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66800" y="3124200"/>
            <a:ext cx="190500" cy="190500"/>
          </a:xfrm>
          <a:noFill/>
        </p:spPr>
      </p:pic>
      <p:pic>
        <p:nvPicPr>
          <p:cNvPr id="56324" name="Picture 8" descr="WB02258_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66800" y="1828800"/>
            <a:ext cx="190500" cy="190500"/>
          </a:xfrm>
          <a:noFill/>
        </p:spPr>
      </p:pic>
      <p:sp>
        <p:nvSpPr>
          <p:cNvPr id="56325" name="Text Box 3"/>
          <p:cNvSpPr txBox="1">
            <a:spLocks noChangeArrowheads="1"/>
          </p:cNvSpPr>
          <p:nvPr/>
        </p:nvSpPr>
        <p:spPr bwMode="auto">
          <a:xfrm>
            <a:off x="1355725" y="1770063"/>
            <a:ext cx="6991350" cy="1006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Anytime we use curly braces to delineate a piece of code,</a:t>
            </a:r>
          </a:p>
          <a:p>
            <a:r>
              <a:rPr lang="en-US" dirty="0"/>
              <a:t>that code is called a </a:t>
            </a:r>
            <a:r>
              <a:rPr lang="en-US" dirty="0">
                <a:solidFill>
                  <a:srgbClr val="FFFF00"/>
                </a:solidFill>
              </a:rPr>
              <a:t>block</a:t>
            </a:r>
            <a:r>
              <a:rPr lang="en-US" dirty="0"/>
              <a:t>. We can declare variables that</a:t>
            </a:r>
          </a:p>
          <a:p>
            <a:r>
              <a:rPr lang="en-US" dirty="0"/>
              <a:t>are local to a </a:t>
            </a:r>
            <a:r>
              <a:rPr lang="en-US" dirty="0" smtClean="0"/>
              <a:t>block and have </a:t>
            </a:r>
            <a:r>
              <a:rPr lang="en-US" dirty="0" smtClean="0">
                <a:solidFill>
                  <a:srgbClr val="FFFF00"/>
                </a:solidFill>
              </a:rPr>
              <a:t>block scope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6326" name="Text Box 4"/>
          <p:cNvSpPr txBox="1">
            <a:spLocks noChangeArrowheads="1"/>
          </p:cNvSpPr>
          <p:nvPr/>
        </p:nvSpPr>
        <p:spPr bwMode="auto">
          <a:xfrm>
            <a:off x="1371600" y="3059113"/>
            <a:ext cx="6110288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Local</a:t>
            </a:r>
            <a:r>
              <a:rPr lang="en-US" dirty="0"/>
              <a:t> variables declared in a </a:t>
            </a:r>
            <a:r>
              <a:rPr lang="en-US" u="sng" dirty="0"/>
              <a:t>nested</a:t>
            </a:r>
            <a:r>
              <a:rPr lang="en-US" dirty="0"/>
              <a:t> block are only</a:t>
            </a:r>
          </a:p>
          <a:p>
            <a:r>
              <a:rPr lang="en-US" dirty="0"/>
              <a:t>known to the </a:t>
            </a:r>
            <a:r>
              <a:rPr lang="en-US" dirty="0">
                <a:solidFill>
                  <a:srgbClr val="FFFF00"/>
                </a:solidFill>
              </a:rPr>
              <a:t>block</a:t>
            </a:r>
            <a:r>
              <a:rPr lang="en-US" dirty="0"/>
              <a:t> that they are declared in. </a:t>
            </a:r>
          </a:p>
        </p:txBody>
      </p:sp>
      <p:sp>
        <p:nvSpPr>
          <p:cNvPr id="56327" name="Text Box 5"/>
          <p:cNvSpPr txBox="1">
            <a:spLocks noChangeArrowheads="1"/>
          </p:cNvSpPr>
          <p:nvPr/>
        </p:nvSpPr>
        <p:spPr bwMode="auto">
          <a:xfrm>
            <a:off x="1371600" y="4056063"/>
            <a:ext cx="7077075" cy="16319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When we declare a variable as part of a loop, for example</a:t>
            </a:r>
          </a:p>
          <a:p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j = 0;  j&lt; MAX; j++)</a:t>
            </a:r>
          </a:p>
          <a:p>
            <a:r>
              <a:rPr lang="en-US" dirty="0"/>
              <a:t>	…</a:t>
            </a:r>
          </a:p>
          <a:p>
            <a:endParaRPr lang="en-US" dirty="0"/>
          </a:p>
          <a:p>
            <a:r>
              <a:rPr lang="en-US" dirty="0"/>
              <a:t>the variable j will have the </a:t>
            </a:r>
            <a:r>
              <a:rPr lang="en-US" dirty="0" smtClean="0">
                <a:solidFill>
                  <a:srgbClr val="FFFF00"/>
                </a:solidFill>
              </a:rPr>
              <a:t>block</a:t>
            </a:r>
            <a:r>
              <a:rPr lang="en-US" dirty="0" smtClean="0"/>
              <a:t> of the loop </a:t>
            </a:r>
            <a:r>
              <a:rPr lang="en-US" dirty="0"/>
              <a:t>as its </a:t>
            </a:r>
            <a:r>
              <a:rPr lang="en-US" dirty="0">
                <a:solidFill>
                  <a:srgbClr val="FFFF00"/>
                </a:solidFill>
              </a:rPr>
              <a:t>scope</a:t>
            </a:r>
            <a:r>
              <a:rPr lang="en-US" dirty="0"/>
              <a:t>.</a:t>
            </a:r>
          </a:p>
        </p:txBody>
      </p:sp>
      <p:pic>
        <p:nvPicPr>
          <p:cNvPr id="56328" name="Picture 10" descr="WB02258_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66800" y="4114800"/>
            <a:ext cx="190500" cy="1905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80803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CCECFF"/>
                </a:solidFill>
                <a:latin typeface="Comic Sans MS" pitchFamily="66" charset="0"/>
              </a:rPr>
              <a:t>Static Variables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838200" y="2590800"/>
            <a:ext cx="7853363" cy="13239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FF00"/>
                </a:solidFill>
              </a:rPr>
              <a:t>static </a:t>
            </a:r>
            <a:r>
              <a:rPr lang="en-US" dirty="0"/>
              <a:t>variable comes into existence when it is declared and it</a:t>
            </a:r>
          </a:p>
          <a:p>
            <a:r>
              <a:rPr lang="en-US" dirty="0"/>
              <a:t>lives until the program ends. A </a:t>
            </a:r>
            <a:r>
              <a:rPr lang="en-US" dirty="0">
                <a:solidFill>
                  <a:srgbClr val="FFFF00"/>
                </a:solidFill>
              </a:rPr>
              <a:t>static </a:t>
            </a:r>
            <a:r>
              <a:rPr lang="en-US" dirty="0"/>
              <a:t>variable has </a:t>
            </a:r>
            <a:r>
              <a:rPr lang="en-US" dirty="0">
                <a:solidFill>
                  <a:srgbClr val="FFFF00"/>
                </a:solidFill>
              </a:rPr>
              <a:t>class scope </a:t>
            </a:r>
            <a:r>
              <a:rPr lang="en-US" dirty="0"/>
              <a:t>–</a:t>
            </a:r>
          </a:p>
          <a:p>
            <a:r>
              <a:rPr lang="en-US" dirty="0"/>
              <a:t>that is, it is visible to all of the methods in the class. </a:t>
            </a:r>
            <a:r>
              <a:rPr lang="en-US" dirty="0">
                <a:solidFill>
                  <a:srgbClr val="FFFF00"/>
                </a:solidFill>
              </a:rPr>
              <a:t>Static </a:t>
            </a:r>
          </a:p>
          <a:p>
            <a:r>
              <a:rPr lang="en-US" dirty="0"/>
              <a:t>variables live in the </a:t>
            </a:r>
            <a:r>
              <a:rPr lang="en-US" dirty="0">
                <a:solidFill>
                  <a:srgbClr val="FFFF00"/>
                </a:solidFill>
              </a:rPr>
              <a:t>data segment</a:t>
            </a:r>
            <a:r>
              <a:rPr lang="en-US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91508" y="2699238"/>
            <a:ext cx="4713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PseudoCode</a:t>
            </a:r>
            <a:r>
              <a:rPr lang="en-US" dirty="0" smtClean="0"/>
              <a:t> Programming Process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10353" y="3086099"/>
            <a:ext cx="3225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From “Code Complete” by Steve McConnell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208" y="2312377"/>
            <a:ext cx="529664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One: Before doing any work on the </a:t>
            </a:r>
          </a:p>
          <a:p>
            <a:r>
              <a:rPr lang="en-US" dirty="0" smtClean="0"/>
              <a:t>method itself, make sure that the method</a:t>
            </a:r>
          </a:p>
          <a:p>
            <a:r>
              <a:rPr lang="en-US" dirty="0" smtClean="0"/>
              <a:t>is really required, and that the job of the</a:t>
            </a:r>
          </a:p>
          <a:p>
            <a:r>
              <a:rPr lang="en-US" dirty="0" smtClean="0"/>
              <a:t>method is well defined. Methods should do</a:t>
            </a:r>
          </a:p>
          <a:p>
            <a:r>
              <a:rPr lang="en-US" dirty="0" smtClean="0"/>
              <a:t>one thing!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208" y="2312377"/>
            <a:ext cx="561884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Two: Clearly state the problem that the</a:t>
            </a:r>
          </a:p>
          <a:p>
            <a:r>
              <a:rPr lang="en-US" dirty="0" smtClean="0"/>
              <a:t>method will solve.</a:t>
            </a:r>
          </a:p>
          <a:p>
            <a:r>
              <a:rPr lang="en-US" dirty="0" smtClean="0"/>
              <a:t>   - What does it do</a:t>
            </a:r>
          </a:p>
          <a:p>
            <a:r>
              <a:rPr lang="en-US" dirty="0" smtClean="0"/>
              <a:t>   - What are its inputs</a:t>
            </a:r>
          </a:p>
          <a:p>
            <a:r>
              <a:rPr lang="en-US" dirty="0" smtClean="0"/>
              <a:t>   - What are its outputs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822330"/>
            <a:ext cx="470994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Three: Write a method prologue</a:t>
            </a:r>
          </a:p>
          <a:p>
            <a:r>
              <a:rPr lang="en-US" dirty="0" smtClean="0"/>
              <a:t>   - The method name </a:t>
            </a:r>
          </a:p>
          <a:p>
            <a:r>
              <a:rPr lang="en-US" dirty="0" smtClean="0"/>
              <a:t>   - Purpose</a:t>
            </a:r>
          </a:p>
          <a:p>
            <a:r>
              <a:rPr lang="en-US" dirty="0" smtClean="0"/>
              <a:t>   - Parameters</a:t>
            </a:r>
          </a:p>
          <a:p>
            <a:r>
              <a:rPr lang="en-US" dirty="0" smtClean="0"/>
              <a:t>   - Return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822330"/>
            <a:ext cx="53399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Four: Think about how you will test</a:t>
            </a:r>
          </a:p>
          <a:p>
            <a:r>
              <a:rPr lang="en-US" dirty="0" smtClean="0"/>
              <a:t>your method once it is written. Write down</a:t>
            </a:r>
          </a:p>
          <a:p>
            <a:r>
              <a:rPr lang="en-US" dirty="0" smtClean="0"/>
              <a:t>some test cases (input and output)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2771" y="2802467"/>
            <a:ext cx="69621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 this set of slides we will explore the use</a:t>
            </a:r>
          </a:p>
          <a:p>
            <a:pPr algn="ctr"/>
            <a:r>
              <a:rPr lang="en-US" dirty="0" smtClean="0"/>
              <a:t>of methods as a way of breaking a problem</a:t>
            </a:r>
          </a:p>
          <a:p>
            <a:pPr algn="ctr"/>
            <a:r>
              <a:rPr lang="en-US" dirty="0" smtClean="0"/>
              <a:t>into smaller pieces where each piece is easier to solve.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219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7738" y="2795954"/>
            <a:ext cx="58160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Five: Research available code libraries </a:t>
            </a:r>
          </a:p>
          <a:p>
            <a:r>
              <a:rPr lang="en-US" dirty="0" smtClean="0"/>
              <a:t>and algorithms … has someone else written the</a:t>
            </a:r>
          </a:p>
          <a:p>
            <a:r>
              <a:rPr lang="en-US" dirty="0" smtClean="0"/>
              <a:t>code that you need?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7738" y="2795954"/>
            <a:ext cx="5120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Six: Write the </a:t>
            </a:r>
            <a:r>
              <a:rPr lang="en-US" dirty="0" err="1" smtClean="0"/>
              <a:t>Pseudocode</a:t>
            </a:r>
            <a:r>
              <a:rPr lang="en-US" dirty="0" smtClean="0"/>
              <a:t> for your</a:t>
            </a:r>
          </a:p>
          <a:p>
            <a:r>
              <a:rPr lang="en-US" dirty="0" smtClean="0"/>
              <a:t>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7738" y="2795954"/>
            <a:ext cx="60708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Seven: Walk through your </a:t>
            </a:r>
            <a:r>
              <a:rPr lang="en-US" dirty="0" err="1" smtClean="0"/>
              <a:t>pseudocode</a:t>
            </a:r>
            <a:endParaRPr lang="en-US" dirty="0" smtClean="0"/>
          </a:p>
          <a:p>
            <a:r>
              <a:rPr lang="en-US" dirty="0" smtClean="0"/>
              <a:t>and see if it makes sense. Does it work? If not --</a:t>
            </a:r>
          </a:p>
          <a:p>
            <a:r>
              <a:rPr lang="en-US" dirty="0" smtClean="0"/>
              <a:t>revisit your design.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7738" y="2795954"/>
            <a:ext cx="5897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Eight: Write down the method declaration</a:t>
            </a:r>
          </a:p>
          <a:p>
            <a:r>
              <a:rPr lang="en-US" dirty="0" smtClean="0"/>
              <a:t>(the first line of the method)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7738" y="2795954"/>
            <a:ext cx="60885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Nine: Add your </a:t>
            </a:r>
            <a:r>
              <a:rPr lang="en-US" dirty="0" err="1" smtClean="0"/>
              <a:t>pseudocode</a:t>
            </a:r>
            <a:r>
              <a:rPr lang="en-US" dirty="0" smtClean="0"/>
              <a:t> to your program</a:t>
            </a:r>
          </a:p>
          <a:p>
            <a:r>
              <a:rPr lang="en-US" dirty="0" smtClean="0"/>
              <a:t>as comments.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5999" y="2848708"/>
            <a:ext cx="47612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Ten: Fill in the actual code below</a:t>
            </a:r>
          </a:p>
          <a:p>
            <a:r>
              <a:rPr lang="en-US" dirty="0" smtClean="0"/>
              <a:t>each set of comments (</a:t>
            </a:r>
            <a:r>
              <a:rPr lang="en-US" dirty="0" err="1" smtClean="0"/>
              <a:t>pseudocode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5999" y="2848708"/>
            <a:ext cx="4697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Eleven: Walk through your code,</a:t>
            </a:r>
          </a:p>
          <a:p>
            <a:r>
              <a:rPr lang="en-US" dirty="0" smtClean="0"/>
              <a:t>mentally check for errors.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5999" y="2848708"/>
            <a:ext cx="4578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Twelve: Compile your code – fix</a:t>
            </a:r>
          </a:p>
          <a:p>
            <a:r>
              <a:rPr lang="en-US" dirty="0" smtClean="0"/>
              <a:t>syntax errors.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5999" y="2848708"/>
            <a:ext cx="5513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Thirteen: Use your test cases to see if</a:t>
            </a:r>
          </a:p>
          <a:p>
            <a:r>
              <a:rPr lang="en-US" dirty="0" smtClean="0"/>
              <a:t>your method works correctly.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4"/>
          <p:cNvSpPr>
            <a:spLocks noGrp="1" noChangeArrowheads="1"/>
          </p:cNvSpPr>
          <p:nvPr>
            <p:ph type="title"/>
          </p:nvPr>
        </p:nvSpPr>
        <p:spPr>
          <a:xfrm>
            <a:off x="3200400" y="1219200"/>
            <a:ext cx="35845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CCECFF"/>
                </a:solidFill>
                <a:latin typeface="Comic Sans MS" pitchFamily="66" charset="0"/>
              </a:rPr>
              <a:t>Practice</a:t>
            </a:r>
          </a:p>
        </p:txBody>
      </p:sp>
      <p:sp>
        <p:nvSpPr>
          <p:cNvPr id="58371" name="Text Box 6"/>
          <p:cNvSpPr txBox="1">
            <a:spLocks noChangeArrowheads="1"/>
          </p:cNvSpPr>
          <p:nvPr/>
        </p:nvSpPr>
        <p:spPr bwMode="auto">
          <a:xfrm>
            <a:off x="1238250" y="2871788"/>
            <a:ext cx="6942926" cy="86177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Write the prologue for a method named </a:t>
            </a:r>
            <a:r>
              <a:rPr lang="en-US" dirty="0" err="1"/>
              <a:t>CalcRatio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that takes two integer parameters and returns a </a:t>
            </a:r>
            <a:r>
              <a:rPr lang="en-US" dirty="0" smtClean="0"/>
              <a:t>double.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2"/>
          <p:cNvSpPr txBox="1">
            <a:spLocks noChangeArrowheads="1"/>
          </p:cNvSpPr>
          <p:nvPr/>
        </p:nvSpPr>
        <p:spPr bwMode="auto">
          <a:xfrm>
            <a:off x="2057400" y="1524000"/>
            <a:ext cx="549701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At this point </a:t>
            </a:r>
            <a:r>
              <a:rPr lang="en-US" dirty="0" smtClean="0"/>
              <a:t>you </a:t>
            </a:r>
            <a:r>
              <a:rPr lang="en-US" dirty="0"/>
              <a:t>have learned to write quite</a:t>
            </a:r>
          </a:p>
          <a:p>
            <a:r>
              <a:rPr lang="en-US" dirty="0"/>
              <a:t>complex programs, that contain decisions </a:t>
            </a:r>
          </a:p>
          <a:p>
            <a:r>
              <a:rPr lang="en-US" dirty="0"/>
              <a:t>and loops.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33600" y="3200400"/>
            <a:ext cx="53110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… but most of </a:t>
            </a:r>
            <a:r>
              <a:rPr lang="en-US" dirty="0" smtClean="0"/>
              <a:t>your </a:t>
            </a:r>
            <a:r>
              <a:rPr lang="en-US" dirty="0"/>
              <a:t>programs are still quite</a:t>
            </a:r>
          </a:p>
          <a:p>
            <a:r>
              <a:rPr lang="en-US" dirty="0"/>
              <a:t>small and easy to manage.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0" y="4419600"/>
            <a:ext cx="4572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What if I gave you an assignment to write a </a:t>
            </a:r>
            <a:r>
              <a:rPr lang="en-US" dirty="0" smtClean="0"/>
              <a:t>console program </a:t>
            </a:r>
            <a:r>
              <a:rPr lang="en-US" dirty="0"/>
              <a:t>that would </a:t>
            </a:r>
            <a:r>
              <a:rPr lang="en-US" dirty="0" smtClean="0"/>
              <a:t>contain 50,000 </a:t>
            </a:r>
            <a:r>
              <a:rPr lang="en-US" dirty="0"/>
              <a:t>lines of code?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1219200"/>
            <a:ext cx="35845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CCECFF"/>
                </a:solidFill>
                <a:latin typeface="Comic Sans MS" pitchFamily="66" charset="0"/>
              </a:rPr>
              <a:t>Practice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447800" y="2819400"/>
            <a:ext cx="6696075" cy="8540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Write the code for this method. The ratio</a:t>
            </a:r>
          </a:p>
          <a:p>
            <a:pPr>
              <a:spcBef>
                <a:spcPct val="50000"/>
              </a:spcBef>
            </a:pPr>
            <a:r>
              <a:rPr lang="en-US"/>
              <a:t>is found by dividing the first parameter by the second.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1219200"/>
            <a:ext cx="35845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CCECFF"/>
                </a:solidFill>
                <a:latin typeface="Comic Sans MS" pitchFamily="66" charset="0"/>
              </a:rPr>
              <a:t>Practice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600200" y="3048000"/>
            <a:ext cx="5891213" cy="17843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Write a complete program that</a:t>
            </a:r>
          </a:p>
          <a:p>
            <a:pPr>
              <a:spcBef>
                <a:spcPct val="50000"/>
              </a:spcBef>
            </a:pPr>
            <a:r>
              <a:rPr lang="en-US" dirty="0"/>
              <a:t>(1) gets two input values from the user</a:t>
            </a:r>
          </a:p>
          <a:p>
            <a:pPr>
              <a:spcBef>
                <a:spcPct val="50000"/>
              </a:spcBef>
            </a:pPr>
            <a:r>
              <a:rPr lang="en-US" dirty="0"/>
              <a:t>(2) passes those values to the </a:t>
            </a:r>
            <a:r>
              <a:rPr lang="en-US" dirty="0" err="1" smtClean="0"/>
              <a:t>CalcRatio</a:t>
            </a:r>
            <a:r>
              <a:rPr lang="en-US" dirty="0" smtClean="0"/>
              <a:t> </a:t>
            </a:r>
            <a:r>
              <a:rPr lang="en-US" dirty="0"/>
              <a:t>method</a:t>
            </a:r>
          </a:p>
          <a:p>
            <a:pPr>
              <a:spcBef>
                <a:spcPct val="50000"/>
              </a:spcBef>
            </a:pPr>
            <a:r>
              <a:rPr lang="en-US" dirty="0"/>
              <a:t>(3) displays the result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52400"/>
            <a:ext cx="35845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CCECFF"/>
                </a:solidFill>
                <a:latin typeface="Comic Sans MS" pitchFamily="66" charset="0"/>
              </a:rPr>
              <a:t>Practice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914400" y="1600200"/>
            <a:ext cx="7543800" cy="480131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Write a program that converts dollar values into another currency. The program should work as follows: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(1) Prints an introduction to the program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(2) Gets a currency conversion factor and currency name from user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(3) Gets a dollar value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(4) </a:t>
            </a:r>
            <a:r>
              <a:rPr lang="en-US" sz="1800" dirty="0" smtClean="0"/>
              <a:t>Calculates and </a:t>
            </a:r>
            <a:r>
              <a:rPr lang="en-US" sz="1800" dirty="0"/>
              <a:t>displays </a:t>
            </a:r>
            <a:r>
              <a:rPr lang="en-US" sz="1800" dirty="0" smtClean="0"/>
              <a:t>the value in the new currency </a:t>
            </a: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dirty="0"/>
              <a:t>(5) Asks if the user wants to do another conversion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(6) If the answer is yes, go back to step 3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(7) Ask if the user wants to do a different conversion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(8) If the answer is yes, go back to step </a:t>
            </a:r>
            <a:r>
              <a:rPr lang="en-US" sz="1800" dirty="0" smtClean="0"/>
              <a:t>2</a:t>
            </a:r>
          </a:p>
          <a:p>
            <a:pPr>
              <a:spcBef>
                <a:spcPct val="50000"/>
              </a:spcBef>
            </a:pPr>
            <a:endParaRPr lang="en-US" sz="1800" dirty="0" smtClean="0"/>
          </a:p>
          <a:p>
            <a:pPr>
              <a:spcBef>
                <a:spcPct val="50000"/>
              </a:spcBef>
            </a:pPr>
            <a:r>
              <a:rPr lang="en-US" sz="1800" dirty="0" smtClean="0"/>
              <a:t>-- Write a method to do the currency calculation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16824" y="2233247"/>
            <a:ext cx="414087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Sample Exchange Rates</a:t>
            </a:r>
          </a:p>
          <a:p>
            <a:endParaRPr lang="en-US" dirty="0" smtClean="0"/>
          </a:p>
          <a:p>
            <a:r>
              <a:rPr lang="en-US" dirty="0" smtClean="0"/>
              <a:t>$1.00 = 0.679459 Euros</a:t>
            </a:r>
          </a:p>
          <a:p>
            <a:endParaRPr lang="en-US" dirty="0" smtClean="0"/>
          </a:p>
          <a:p>
            <a:r>
              <a:rPr lang="en-US" dirty="0" smtClean="0"/>
              <a:t>$1.00 = 13.3134 Mexican Pesos</a:t>
            </a:r>
          </a:p>
          <a:p>
            <a:endParaRPr lang="en-US" dirty="0" smtClean="0"/>
          </a:p>
          <a:p>
            <a:r>
              <a:rPr lang="en-US" dirty="0" smtClean="0"/>
              <a:t>$1.00 = 1.04338 Canadian Dollars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0639" y="2409092"/>
            <a:ext cx="492634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that we have used Functional</a:t>
            </a:r>
          </a:p>
          <a:p>
            <a:r>
              <a:rPr lang="en-US" dirty="0" smtClean="0"/>
              <a:t>Decomposition to break this problem up</a:t>
            </a:r>
          </a:p>
          <a:p>
            <a:r>
              <a:rPr lang="en-US" dirty="0" smtClean="0"/>
              <a:t>into pieces, and have determined that</a:t>
            </a:r>
          </a:p>
          <a:p>
            <a:r>
              <a:rPr lang="en-US" dirty="0" smtClean="0"/>
              <a:t>we need a method that does the actual</a:t>
            </a:r>
          </a:p>
          <a:p>
            <a:r>
              <a:rPr lang="en-US" dirty="0" smtClean="0"/>
              <a:t>currency conversion.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8416" y="2690447"/>
            <a:ext cx="5168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the </a:t>
            </a:r>
            <a:r>
              <a:rPr lang="en-US" dirty="0" err="1" smtClean="0"/>
              <a:t>Pseudocode</a:t>
            </a:r>
            <a:r>
              <a:rPr lang="en-US" dirty="0" smtClean="0"/>
              <a:t> Programming Process</a:t>
            </a:r>
          </a:p>
          <a:p>
            <a:r>
              <a:rPr lang="en-US" dirty="0" smtClean="0"/>
              <a:t>to develop the code for this method.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745958" y="1431758"/>
            <a:ext cx="2478505" cy="4066674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A big Problem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that’s hard to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solve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97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745958" y="1431758"/>
            <a:ext cx="2478505" cy="1287379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45958" y="2821405"/>
            <a:ext cx="2478505" cy="1287379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45957" y="4211053"/>
            <a:ext cx="2478505" cy="1287379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5958" y="1746555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2"/>
                </a:solidFill>
              </a:rPr>
              <a:t>A smaller problem</a:t>
            </a:r>
          </a:p>
          <a:p>
            <a:pPr algn="ctr"/>
            <a:r>
              <a:rPr lang="en-US" sz="1800" dirty="0" smtClean="0">
                <a:solidFill>
                  <a:schemeClr val="bg2"/>
                </a:solidFill>
              </a:rPr>
              <a:t>that is easier to solve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9479" y="3141928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2"/>
                </a:solidFill>
              </a:rPr>
              <a:t>A smaller problem</a:t>
            </a:r>
          </a:p>
          <a:p>
            <a:pPr algn="ctr"/>
            <a:r>
              <a:rPr lang="en-US" sz="1800" dirty="0" smtClean="0">
                <a:solidFill>
                  <a:schemeClr val="bg2"/>
                </a:solidFill>
              </a:rPr>
              <a:t>that is easier to solve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958" y="4531576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2"/>
                </a:solidFill>
              </a:rPr>
              <a:t>A smaller problem</a:t>
            </a:r>
          </a:p>
          <a:p>
            <a:pPr algn="ctr"/>
            <a:r>
              <a:rPr lang="en-US" sz="1800" dirty="0" smtClean="0">
                <a:solidFill>
                  <a:schemeClr val="bg2"/>
                </a:solidFill>
              </a:rPr>
              <a:t>that is easier to solve</a:t>
            </a:r>
            <a:endParaRPr lang="en-US" sz="1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846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8"/>
          <p:cNvSpPr txBox="1">
            <a:spLocks noChangeArrowheads="1"/>
          </p:cNvSpPr>
          <p:nvPr/>
        </p:nvSpPr>
        <p:spPr bwMode="auto">
          <a:xfrm>
            <a:off x="396765" y="1245038"/>
            <a:ext cx="8327921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We often write a program as a series of </a:t>
            </a:r>
            <a:r>
              <a:rPr lang="en-US" sz="2400" dirty="0" smtClean="0"/>
              <a:t>pieces or blocks</a:t>
            </a:r>
            <a:endParaRPr lang="en-US" sz="2400" dirty="0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356314" y="3643108"/>
            <a:ext cx="6729416" cy="708025"/>
            <a:chOff x="1200" y="1355"/>
            <a:chExt cx="4239" cy="446"/>
          </a:xfrm>
        </p:grpSpPr>
        <p:sp>
          <p:nvSpPr>
            <p:cNvPr id="7181" name="Text Box 9"/>
            <p:cNvSpPr txBox="1">
              <a:spLocks noChangeArrowheads="1"/>
            </p:cNvSpPr>
            <p:nvPr/>
          </p:nvSpPr>
          <p:spPr bwMode="auto">
            <a:xfrm>
              <a:off x="1430" y="1355"/>
              <a:ext cx="4009" cy="44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We do this because </a:t>
              </a:r>
              <a:r>
                <a:rPr lang="en-US" dirty="0"/>
                <a:t>it is easier to understand what </a:t>
              </a:r>
              <a:endParaRPr lang="en-US" dirty="0" smtClean="0"/>
            </a:p>
            <a:p>
              <a:r>
                <a:rPr lang="en-US" dirty="0" smtClean="0"/>
                <a:t>goes on in </a:t>
              </a:r>
              <a:r>
                <a:rPr lang="en-US" dirty="0"/>
                <a:t>a small </a:t>
              </a:r>
              <a:r>
                <a:rPr lang="en-US" dirty="0" smtClean="0"/>
                <a:t>block (piece) of code,</a:t>
              </a:r>
              <a:endParaRPr lang="en-US" dirty="0"/>
            </a:p>
          </p:txBody>
        </p:sp>
        <p:pic>
          <p:nvPicPr>
            <p:cNvPr id="7182" name="Picture 14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00" y="1440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356314" y="4633708"/>
            <a:ext cx="6942140" cy="708025"/>
            <a:chOff x="1200" y="1979"/>
            <a:chExt cx="4373" cy="446"/>
          </a:xfrm>
        </p:grpSpPr>
        <p:sp>
          <p:nvSpPr>
            <p:cNvPr id="7179" name="Text Box 10"/>
            <p:cNvSpPr txBox="1">
              <a:spLocks noChangeArrowheads="1"/>
            </p:cNvSpPr>
            <p:nvPr/>
          </p:nvSpPr>
          <p:spPr bwMode="auto">
            <a:xfrm>
              <a:off x="1426" y="1979"/>
              <a:ext cx="4147" cy="44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because we can re-use the same </a:t>
              </a:r>
              <a:r>
                <a:rPr lang="en-US" dirty="0" smtClean="0"/>
                <a:t>block (piece) </a:t>
              </a:r>
              <a:r>
                <a:rPr lang="en-US" dirty="0"/>
                <a:t>of code</a:t>
              </a:r>
            </a:p>
            <a:p>
              <a:r>
                <a:rPr lang="en-US" dirty="0"/>
                <a:t>many times from within our </a:t>
              </a:r>
              <a:r>
                <a:rPr lang="en-US" dirty="0" smtClean="0"/>
                <a:t>program, and</a:t>
              </a:r>
              <a:endParaRPr lang="en-US" dirty="0"/>
            </a:p>
          </p:txBody>
        </p:sp>
        <p:pic>
          <p:nvPicPr>
            <p:cNvPr id="7180" name="Picture 15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00" y="2040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340483" y="1873541"/>
            <a:ext cx="5464175" cy="1006478"/>
            <a:chOff x="964" y="3621"/>
            <a:chExt cx="3442" cy="634"/>
          </a:xfrm>
        </p:grpSpPr>
        <p:sp>
          <p:nvSpPr>
            <p:cNvPr id="7177" name="Text Box 11"/>
            <p:cNvSpPr txBox="1">
              <a:spLocks noChangeArrowheads="1"/>
            </p:cNvSpPr>
            <p:nvPr/>
          </p:nvSpPr>
          <p:spPr bwMode="auto">
            <a:xfrm>
              <a:off x="1180" y="3621"/>
              <a:ext cx="3226" cy="63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we call this </a:t>
              </a:r>
              <a:r>
                <a:rPr lang="en-US" b="1" dirty="0"/>
                <a:t>functional decomposition</a:t>
              </a:r>
            </a:p>
            <a:p>
              <a:r>
                <a:rPr lang="en-US" dirty="0"/>
                <a:t>   -- breaking the program down into more</a:t>
              </a:r>
            </a:p>
            <a:p>
              <a:r>
                <a:rPr lang="en-US" dirty="0"/>
                <a:t>       manageable </a:t>
              </a:r>
              <a:r>
                <a:rPr lang="en-US" dirty="0" smtClean="0"/>
                <a:t>blocks (pieces).</a:t>
              </a:r>
              <a:endParaRPr lang="en-US" dirty="0"/>
            </a:p>
          </p:txBody>
        </p:sp>
        <p:pic>
          <p:nvPicPr>
            <p:cNvPr id="7178" name="Picture 16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64" y="3717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366284" y="2941302"/>
            <a:ext cx="7094540" cy="400050"/>
            <a:chOff x="1200" y="3319"/>
            <a:chExt cx="4469" cy="252"/>
          </a:xfrm>
        </p:grpSpPr>
        <p:sp>
          <p:nvSpPr>
            <p:cNvPr id="7175" name="Text Box 12"/>
            <p:cNvSpPr txBox="1">
              <a:spLocks noChangeArrowheads="1"/>
            </p:cNvSpPr>
            <p:nvPr/>
          </p:nvSpPr>
          <p:spPr bwMode="auto">
            <a:xfrm>
              <a:off x="1440" y="3319"/>
              <a:ext cx="4229" cy="25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in C# these smaller </a:t>
              </a:r>
              <a:r>
                <a:rPr lang="en-US" dirty="0" smtClean="0"/>
                <a:t>blocks (pieces) </a:t>
              </a:r>
              <a:r>
                <a:rPr lang="en-US" dirty="0"/>
                <a:t>are called </a:t>
              </a:r>
              <a:r>
                <a:rPr lang="en-US" b="1" dirty="0">
                  <a:solidFill>
                    <a:srgbClr val="FFFF00"/>
                  </a:solidFill>
                </a:rPr>
                <a:t>methods</a:t>
              </a:r>
            </a:p>
          </p:txBody>
        </p:sp>
        <p:pic>
          <p:nvPicPr>
            <p:cNvPr id="7176" name="Picture 17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00" y="3384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1339750" y="5541761"/>
            <a:ext cx="6913579" cy="708025"/>
            <a:chOff x="1200" y="3319"/>
            <a:chExt cx="4355" cy="44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1440" y="3319"/>
              <a:ext cx="4115" cy="44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because it allows a team of programmers to work on</a:t>
              </a:r>
            </a:p>
            <a:p>
              <a:r>
                <a:rPr lang="en-US" dirty="0" smtClean="0"/>
                <a:t>different part of a program in parallel</a:t>
              </a:r>
              <a:endParaRPr lang="en-US" dirty="0"/>
            </a:p>
          </p:txBody>
        </p:sp>
        <p:pic>
          <p:nvPicPr>
            <p:cNvPr id="17" name="Picture 17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00" y="3384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raining">
  <a:themeElements>
    <a:clrScheme name="Train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CCFF"/>
      </a:accent1>
      <a:accent2>
        <a:srgbClr val="FFFF00"/>
      </a:accent2>
      <a:accent3>
        <a:srgbClr val="AAAAFF"/>
      </a:accent3>
      <a:accent4>
        <a:srgbClr val="DADADA"/>
      </a:accent4>
      <a:accent5>
        <a:srgbClr val="AAE2FF"/>
      </a:accent5>
      <a:accent6>
        <a:srgbClr val="E7E700"/>
      </a:accent6>
      <a:hlink>
        <a:srgbClr val="FF0033"/>
      </a:hlink>
      <a:folHlink>
        <a:srgbClr val="3366FF"/>
      </a:folHlink>
    </a:clrScheme>
    <a:fontScheme name="Train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B1BACF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>
        <a:noAutofit/>
      </a:bodyPr>
      <a:lstStyle>
        <a:defPPr algn="ctr">
          <a:defRPr sz="1600" dirty="0">
            <a:solidFill>
              <a:schemeClr val="bg2"/>
            </a:solidFill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Train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CCFF"/>
        </a:accent1>
        <a:accent2>
          <a:srgbClr val="FFFF00"/>
        </a:accent2>
        <a:accent3>
          <a:srgbClr val="AAAAFF"/>
        </a:accent3>
        <a:accent4>
          <a:srgbClr val="DADADA"/>
        </a:accent4>
        <a:accent5>
          <a:srgbClr val="AAE2FF"/>
        </a:accent5>
        <a:accent6>
          <a:srgbClr val="E7E700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00CC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B9B9"/>
        </a:accent6>
        <a:hlink>
          <a:srgbClr val="CC99FF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FFFF0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E7E700"/>
        </a:accent6>
        <a:hlink>
          <a:srgbClr val="6600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FFFF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E7E700"/>
        </a:accent6>
        <a:hlink>
          <a:srgbClr val="CC0000"/>
        </a:hlink>
        <a:folHlink>
          <a:srgbClr val="CC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1188</TotalTime>
  <Words>2903</Words>
  <Application>Microsoft Office PowerPoint</Application>
  <PresentationFormat>On-screen Show (4:3)</PresentationFormat>
  <Paragraphs>545</Paragraphs>
  <Slides>65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Training</vt:lpstr>
      <vt:lpstr>Methods</vt:lpstr>
      <vt:lpstr>Topics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Built-in Methods</vt:lpstr>
      <vt:lpstr>Methods that return a value</vt:lpstr>
      <vt:lpstr>The Math class</vt:lpstr>
      <vt:lpstr>Random Number Generator</vt:lpstr>
      <vt:lpstr>Random Number Generator</vt:lpstr>
      <vt:lpstr>Random Number Generator</vt:lpstr>
      <vt:lpstr>Random Number Generator</vt:lpstr>
      <vt:lpstr>Random Number Generator</vt:lpstr>
      <vt:lpstr>Methods that don’t  return a value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Scope</vt:lpstr>
      <vt:lpstr>PowerPoint Presentation</vt:lpstr>
      <vt:lpstr>Example</vt:lpstr>
      <vt:lpstr>PowerPoint Presentation</vt:lpstr>
      <vt:lpstr>Blocks</vt:lpstr>
      <vt:lpstr>Static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</vt:lpstr>
      <vt:lpstr>Practice</vt:lpstr>
      <vt:lpstr>Practice</vt:lpstr>
      <vt:lpstr>Practice</vt:lpstr>
      <vt:lpstr>PowerPoint Presentation</vt:lpstr>
      <vt:lpstr>PowerPoint Presentation</vt:lpstr>
      <vt:lpstr>PowerPoint Presentation</vt:lpstr>
    </vt:vector>
  </TitlesOfParts>
  <Company>UVSC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subject>CS 1400</dc:subject>
  <dc:creator>Roger deBry</dc:creator>
  <cp:lastModifiedBy>Roger Debry</cp:lastModifiedBy>
  <cp:revision>113</cp:revision>
  <dcterms:created xsi:type="dcterms:W3CDTF">2002-03-06T19:41:56Z</dcterms:created>
  <dcterms:modified xsi:type="dcterms:W3CDTF">2013-05-09T17:41:29Z</dcterms:modified>
  <cp:category>CNS 1250</cp:category>
</cp:coreProperties>
</file>