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328" r:id="rId3"/>
    <p:sldId id="329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257" r:id="rId12"/>
    <p:sldId id="258" r:id="rId13"/>
    <p:sldId id="286" r:id="rId14"/>
    <p:sldId id="259" r:id="rId15"/>
    <p:sldId id="353" r:id="rId16"/>
    <p:sldId id="260" r:id="rId17"/>
    <p:sldId id="261" r:id="rId18"/>
    <p:sldId id="354" r:id="rId19"/>
    <p:sldId id="287" r:id="rId20"/>
    <p:sldId id="266" r:id="rId21"/>
    <p:sldId id="295" r:id="rId22"/>
    <p:sldId id="267" r:id="rId23"/>
    <p:sldId id="290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69" r:id="rId33"/>
    <p:sldId id="345" r:id="rId34"/>
    <p:sldId id="355" r:id="rId35"/>
    <p:sldId id="356" r:id="rId36"/>
    <p:sldId id="367" r:id="rId37"/>
    <p:sldId id="357" r:id="rId38"/>
    <p:sldId id="358" r:id="rId39"/>
    <p:sldId id="360" r:id="rId40"/>
    <p:sldId id="361" r:id="rId41"/>
    <p:sldId id="282" r:id="rId42"/>
    <p:sldId id="284" r:id="rId43"/>
    <p:sldId id="285" r:id="rId44"/>
    <p:sldId id="362" r:id="rId45"/>
    <p:sldId id="363" r:id="rId46"/>
    <p:sldId id="370" r:id="rId47"/>
    <p:sldId id="364" r:id="rId48"/>
    <p:sldId id="365" r:id="rId49"/>
    <p:sldId id="366" r:id="rId50"/>
    <p:sldId id="371" r:id="rId51"/>
    <p:sldId id="372" r:id="rId52"/>
    <p:sldId id="368" r:id="rId53"/>
  </p:sldIdLst>
  <p:sldSz cx="9144000" cy="6858000" type="screen4x3"/>
  <p:notesSz cx="6858000" cy="92805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CCECFF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18" autoAdjust="0"/>
  </p:normalViewPr>
  <p:slideViewPr>
    <p:cSldViewPr snapToGrid="0">
      <p:cViewPr varScale="1">
        <p:scale>
          <a:sx n="68" d="100"/>
          <a:sy n="68" d="100"/>
        </p:scale>
        <p:origin x="-9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1524000"/>
            <a:ext cx="6096000" cy="1879600"/>
          </a:xfrm>
        </p:spPr>
        <p:txBody>
          <a:bodyPr anchor="b"/>
          <a:lstStyle>
            <a:lvl1pPr>
              <a:lnSpc>
                <a:spcPct val="95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82750" y="4076700"/>
            <a:ext cx="5861050" cy="12573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A09DAFC-F7AB-479B-9639-86003556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36D9D-0CE5-43C2-B94C-CC0DA7CE56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FADB6-7AFE-47BC-9E33-17ABCAA507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2A3F9-C346-40B7-9488-934AB34C5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1FE74-84BD-4C2B-A876-504247A2E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514600"/>
            <a:ext cx="381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381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8D631-9261-4204-8759-DD4FB76CBA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7CF9D-8D67-4D4D-82CD-8F185059FA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8AA3E-091D-4AD0-9E9A-F7E2B8B98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AA399-954B-423B-9273-6F7CC0490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F318E-5AA0-47BC-BAB8-22A67CD074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8DC44-3EEE-46BF-A805-63540C192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514600"/>
            <a:ext cx="7772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98BACB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98BACB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98BACB"/>
                </a:solidFill>
                <a:latin typeface="+mn-lt"/>
              </a:defRPr>
            </a:lvl1pPr>
          </a:lstStyle>
          <a:p>
            <a:pPr>
              <a:defRPr/>
            </a:pPr>
            <a:fld id="{D22949EA-C59D-420F-940A-B773B33124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FormatShape" descr="SKIING" hidden="1"/>
          <p:cNvSpPr>
            <a:spLocks noChangeArrowheads="1"/>
          </p:cNvSpPr>
          <p:nvPr/>
        </p:nvSpPr>
        <p:spPr bwMode="auto">
          <a:xfrm>
            <a:off x="-1333500" y="1701800"/>
            <a:ext cx="1181100" cy="825500"/>
          </a:xfrm>
          <a:prstGeom prst="rect">
            <a:avLst/>
          </a:prstGeom>
          <a:noFill/>
          <a:ln w="101600" cmpd="thinThick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solidFill>
                <a:srgbClr val="98BACB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 thruBlk="1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98BAC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98BACB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98BACB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98BACB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title"/>
          </p:nvPr>
        </p:nvSpPr>
        <p:spPr>
          <a:xfrm>
            <a:off x="666750" y="2565400"/>
            <a:ext cx="77724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Arrays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261" y="350874"/>
            <a:ext cx="4404127" cy="3753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020726" y="4295554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Population data</a:t>
            </a:r>
            <a:endParaRPr lang="en-US" sz="1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5194" y="2516928"/>
            <a:ext cx="614362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657060" y="6007395"/>
            <a:ext cx="2295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Sales and marketing data</a:t>
            </a:r>
            <a:endParaRPr lang="en-US" sz="1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6477000" y="1447800"/>
            <a:ext cx="1524000" cy="457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6553200" y="1066800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examScores</a:t>
            </a:r>
          </a:p>
        </p:txBody>
      </p:sp>
      <p:sp>
        <p:nvSpPr>
          <p:cNvPr id="10244" name="Line 6"/>
          <p:cNvSpPr>
            <a:spLocks noChangeShapeType="1"/>
          </p:cNvSpPr>
          <p:nvPr/>
        </p:nvSpPr>
        <p:spPr bwMode="auto">
          <a:xfrm>
            <a:off x="6477000" y="1905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5" name="Line 7"/>
          <p:cNvSpPr>
            <a:spLocks noChangeShapeType="1"/>
          </p:cNvSpPr>
          <p:nvPr/>
        </p:nvSpPr>
        <p:spPr bwMode="auto">
          <a:xfrm>
            <a:off x="6477000" y="2362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6" name="Line 8"/>
          <p:cNvSpPr>
            <a:spLocks noChangeShapeType="1"/>
          </p:cNvSpPr>
          <p:nvPr/>
        </p:nvSpPr>
        <p:spPr bwMode="auto">
          <a:xfrm>
            <a:off x="6477000" y="2819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" name="Line 9"/>
          <p:cNvSpPr>
            <a:spLocks noChangeShapeType="1"/>
          </p:cNvSpPr>
          <p:nvPr/>
        </p:nvSpPr>
        <p:spPr bwMode="auto">
          <a:xfrm>
            <a:off x="6477000" y="3276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8" name="Line 10"/>
          <p:cNvSpPr>
            <a:spLocks noChangeShapeType="1"/>
          </p:cNvSpPr>
          <p:nvPr/>
        </p:nvSpPr>
        <p:spPr bwMode="auto">
          <a:xfrm>
            <a:off x="6477000" y="3733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" name="Line 11"/>
          <p:cNvSpPr>
            <a:spLocks noChangeShapeType="1"/>
          </p:cNvSpPr>
          <p:nvPr/>
        </p:nvSpPr>
        <p:spPr bwMode="auto">
          <a:xfrm>
            <a:off x="6477000" y="4191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0" name="Line 12"/>
          <p:cNvSpPr>
            <a:spLocks noChangeShapeType="1"/>
          </p:cNvSpPr>
          <p:nvPr/>
        </p:nvSpPr>
        <p:spPr bwMode="auto">
          <a:xfrm>
            <a:off x="6477000" y="4648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1" name="Line 13"/>
          <p:cNvSpPr>
            <a:spLocks noChangeShapeType="1"/>
          </p:cNvSpPr>
          <p:nvPr/>
        </p:nvSpPr>
        <p:spPr bwMode="auto">
          <a:xfrm>
            <a:off x="6477000" y="5105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2" name="Line 14"/>
          <p:cNvSpPr>
            <a:spLocks noChangeShapeType="1"/>
          </p:cNvSpPr>
          <p:nvPr/>
        </p:nvSpPr>
        <p:spPr bwMode="auto">
          <a:xfrm>
            <a:off x="6477000" y="5562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3" name="Text Box 15"/>
          <p:cNvSpPr txBox="1">
            <a:spLocks noChangeArrowheads="1"/>
          </p:cNvSpPr>
          <p:nvPr/>
        </p:nvSpPr>
        <p:spPr bwMode="auto">
          <a:xfrm>
            <a:off x="7010400" y="15240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89</a:t>
            </a:r>
          </a:p>
        </p:txBody>
      </p:sp>
      <p:sp>
        <p:nvSpPr>
          <p:cNvPr id="10254" name="Text Box 16"/>
          <p:cNvSpPr txBox="1">
            <a:spLocks noChangeArrowheads="1"/>
          </p:cNvSpPr>
          <p:nvPr/>
        </p:nvSpPr>
        <p:spPr bwMode="auto">
          <a:xfrm>
            <a:off x="7010400" y="19812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94</a:t>
            </a:r>
          </a:p>
        </p:txBody>
      </p:sp>
      <p:sp>
        <p:nvSpPr>
          <p:cNvPr id="10255" name="Text Box 17"/>
          <p:cNvSpPr txBox="1">
            <a:spLocks noChangeArrowheads="1"/>
          </p:cNvSpPr>
          <p:nvPr/>
        </p:nvSpPr>
        <p:spPr bwMode="auto">
          <a:xfrm>
            <a:off x="7010400" y="24384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78</a:t>
            </a:r>
          </a:p>
        </p:txBody>
      </p:sp>
      <p:sp>
        <p:nvSpPr>
          <p:cNvPr id="10256" name="Text Box 18"/>
          <p:cNvSpPr txBox="1">
            <a:spLocks noChangeArrowheads="1"/>
          </p:cNvSpPr>
          <p:nvPr/>
        </p:nvSpPr>
        <p:spPr bwMode="auto">
          <a:xfrm>
            <a:off x="7010400" y="28956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93</a:t>
            </a:r>
          </a:p>
        </p:txBody>
      </p:sp>
      <p:sp>
        <p:nvSpPr>
          <p:cNvPr id="10257" name="Text Box 19"/>
          <p:cNvSpPr txBox="1">
            <a:spLocks noChangeArrowheads="1"/>
          </p:cNvSpPr>
          <p:nvPr/>
        </p:nvSpPr>
        <p:spPr bwMode="auto">
          <a:xfrm>
            <a:off x="7010400" y="33528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75</a:t>
            </a:r>
          </a:p>
        </p:txBody>
      </p:sp>
      <p:sp>
        <p:nvSpPr>
          <p:cNvPr id="10258" name="Text Box 20"/>
          <p:cNvSpPr txBox="1">
            <a:spLocks noChangeArrowheads="1"/>
          </p:cNvSpPr>
          <p:nvPr/>
        </p:nvSpPr>
        <p:spPr bwMode="auto">
          <a:xfrm>
            <a:off x="7010400" y="38100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99</a:t>
            </a:r>
          </a:p>
        </p:txBody>
      </p:sp>
      <p:sp>
        <p:nvSpPr>
          <p:cNvPr id="10259" name="Text Box 21"/>
          <p:cNvSpPr txBox="1">
            <a:spLocks noChangeArrowheads="1"/>
          </p:cNvSpPr>
          <p:nvPr/>
        </p:nvSpPr>
        <p:spPr bwMode="auto">
          <a:xfrm>
            <a:off x="7010400" y="42672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82</a:t>
            </a:r>
          </a:p>
        </p:txBody>
      </p:sp>
      <p:sp>
        <p:nvSpPr>
          <p:cNvPr id="10260" name="Text Box 22"/>
          <p:cNvSpPr txBox="1">
            <a:spLocks noChangeArrowheads="1"/>
          </p:cNvSpPr>
          <p:nvPr/>
        </p:nvSpPr>
        <p:spPr bwMode="auto">
          <a:xfrm>
            <a:off x="7010400" y="47244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77</a:t>
            </a:r>
          </a:p>
        </p:txBody>
      </p:sp>
      <p:sp>
        <p:nvSpPr>
          <p:cNvPr id="10261" name="Text Box 23"/>
          <p:cNvSpPr txBox="1">
            <a:spLocks noChangeArrowheads="1"/>
          </p:cNvSpPr>
          <p:nvPr/>
        </p:nvSpPr>
        <p:spPr bwMode="auto">
          <a:xfrm>
            <a:off x="7010400" y="51816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53</a:t>
            </a:r>
          </a:p>
        </p:txBody>
      </p:sp>
      <p:sp>
        <p:nvSpPr>
          <p:cNvPr id="10262" name="Text Box 24"/>
          <p:cNvSpPr txBox="1">
            <a:spLocks noChangeArrowheads="1"/>
          </p:cNvSpPr>
          <p:nvPr/>
        </p:nvSpPr>
        <p:spPr bwMode="auto">
          <a:xfrm>
            <a:off x="7010400" y="56388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87</a:t>
            </a: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505286" y="0"/>
            <a:ext cx="70487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An array is a list 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or table of values</a:t>
            </a:r>
          </a:p>
          <a:p>
            <a:endParaRPr lang="en-US" sz="2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An array has a single </a:t>
            </a:r>
            <a:r>
              <a:rPr lang="en-US" sz="2400" b="1" dirty="0" smtClean="0">
                <a:solidFill>
                  <a:srgbClr val="FFFF00"/>
                </a:solidFill>
                <a:latin typeface="Comic Sans MS" pitchFamily="66" charset="0"/>
              </a:rPr>
              <a:t>identifier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for all its values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365125" y="1331081"/>
            <a:ext cx="5313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All values must be of the </a:t>
            </a: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same type</a:t>
            </a:r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381000" y="1841500"/>
            <a:ext cx="48173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Values are stored in </a:t>
            </a: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consecutive</a:t>
            </a:r>
          </a:p>
          <a:p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memory locations</a:t>
            </a:r>
          </a:p>
        </p:txBody>
      </p:sp>
      <p:sp>
        <p:nvSpPr>
          <p:cNvPr id="7197" name="Text Box 29"/>
          <p:cNvSpPr txBox="1">
            <a:spLocks noChangeArrowheads="1"/>
          </p:cNvSpPr>
          <p:nvPr/>
        </p:nvSpPr>
        <p:spPr bwMode="auto">
          <a:xfrm>
            <a:off x="381000" y="2832100"/>
            <a:ext cx="534352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The position where a value is stored</a:t>
            </a:r>
          </a:p>
          <a:p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in an array is given by its </a:t>
            </a: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index</a:t>
            </a:r>
            <a:r>
              <a:rPr lang="en-US" sz="2400" b="1" dirty="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  <a:p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We sometimes refer to this as the</a:t>
            </a:r>
          </a:p>
          <a:p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subscript</a:t>
            </a:r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7198" name="Text Box 30"/>
          <p:cNvSpPr txBox="1">
            <a:spLocks noChangeArrowheads="1"/>
          </p:cNvSpPr>
          <p:nvPr/>
        </p:nvSpPr>
        <p:spPr bwMode="auto">
          <a:xfrm>
            <a:off x="381000" y="4508500"/>
            <a:ext cx="4868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Comic Sans MS" pitchFamily="66" charset="0"/>
              </a:rPr>
              <a:t>Indexing</a:t>
            </a:r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 always begins with </a:t>
            </a:r>
            <a:r>
              <a:rPr lang="en-US" sz="2400" dirty="0">
                <a:solidFill>
                  <a:srgbClr val="FFFF00"/>
                </a:solidFill>
                <a:latin typeface="Comic Sans MS" pitchFamily="66" charset="0"/>
              </a:rPr>
              <a:t>zero</a:t>
            </a:r>
          </a:p>
        </p:txBody>
      </p:sp>
      <p:sp>
        <p:nvSpPr>
          <p:cNvPr id="7199" name="Text Box 31"/>
          <p:cNvSpPr txBox="1">
            <a:spLocks noChangeArrowheads="1"/>
          </p:cNvSpPr>
          <p:nvPr/>
        </p:nvSpPr>
        <p:spPr bwMode="auto">
          <a:xfrm>
            <a:off x="374650" y="5149850"/>
            <a:ext cx="619592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To access an element of an array, we</a:t>
            </a:r>
          </a:p>
          <a:p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use the array name, followed by the index</a:t>
            </a:r>
          </a:p>
          <a:p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inside of square 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brackets</a:t>
            </a:r>
          </a:p>
          <a:p>
            <a:r>
              <a:rPr lang="en-US" sz="2400" dirty="0" smtClean="0">
                <a:solidFill>
                  <a:srgbClr val="FFFF00"/>
                </a:solidFill>
                <a:latin typeface="Comic Sans MS" pitchFamily="66" charset="0"/>
              </a:rPr>
              <a:t>    </a:t>
            </a:r>
            <a:r>
              <a:rPr lang="en-US" sz="2400" dirty="0" err="1" smtClean="0">
                <a:solidFill>
                  <a:srgbClr val="FFFF00"/>
                </a:solidFill>
                <a:latin typeface="Comic Sans MS" pitchFamily="66" charset="0"/>
              </a:rPr>
              <a:t>int</a:t>
            </a:r>
            <a:r>
              <a:rPr lang="en-US" sz="2400" dirty="0" smtClean="0">
                <a:solidFill>
                  <a:srgbClr val="FFFF00"/>
                </a:solidFill>
                <a:latin typeface="Comic Sans MS" pitchFamily="66" charset="0"/>
              </a:rPr>
              <a:t>  </a:t>
            </a:r>
            <a:r>
              <a:rPr lang="en-US" sz="2400" dirty="0" err="1" smtClean="0">
                <a:solidFill>
                  <a:srgbClr val="FFFF00"/>
                </a:solidFill>
                <a:latin typeface="Comic Sans MS" pitchFamily="66" charset="0"/>
              </a:rPr>
              <a:t>aResult</a:t>
            </a:r>
            <a:r>
              <a:rPr lang="en-US" sz="2400" dirty="0" smtClean="0">
                <a:solidFill>
                  <a:srgbClr val="FFFF00"/>
                </a:solidFill>
                <a:latin typeface="Comic Sans MS" pitchFamily="66" charset="0"/>
              </a:rPr>
              <a:t> = </a:t>
            </a:r>
            <a:r>
              <a:rPr lang="en-US" sz="2400" dirty="0" err="1" smtClean="0">
                <a:solidFill>
                  <a:srgbClr val="FFFF00"/>
                </a:solidFill>
                <a:latin typeface="Comic Sans MS" pitchFamily="66" charset="0"/>
              </a:rPr>
              <a:t>examScores</a:t>
            </a:r>
            <a:r>
              <a:rPr lang="en-US" sz="2400" dirty="0" smtClean="0">
                <a:solidFill>
                  <a:srgbClr val="FFFF00"/>
                </a:solidFill>
                <a:latin typeface="Comic Sans MS" pitchFamily="66" charset="0"/>
              </a:rPr>
              <a:t>[3];</a:t>
            </a:r>
            <a:endParaRPr lang="en-US" sz="24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8213725" y="1479550"/>
            <a:ext cx="325438" cy="4405313"/>
            <a:chOff x="5174" y="932"/>
            <a:chExt cx="205" cy="2775"/>
          </a:xfrm>
        </p:grpSpPr>
        <p:sp>
          <p:nvSpPr>
            <p:cNvPr id="10270" name="Text Box 32"/>
            <p:cNvSpPr txBox="1">
              <a:spLocks noChangeArrowheads="1"/>
            </p:cNvSpPr>
            <p:nvPr/>
          </p:nvSpPr>
          <p:spPr bwMode="auto">
            <a:xfrm>
              <a:off x="5174" y="932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0271" name="Text Box 33"/>
            <p:cNvSpPr txBox="1">
              <a:spLocks noChangeArrowheads="1"/>
            </p:cNvSpPr>
            <p:nvPr/>
          </p:nvSpPr>
          <p:spPr bwMode="auto">
            <a:xfrm>
              <a:off x="5174" y="1220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272" name="Text Box 34"/>
            <p:cNvSpPr txBox="1">
              <a:spLocks noChangeArrowheads="1"/>
            </p:cNvSpPr>
            <p:nvPr/>
          </p:nvSpPr>
          <p:spPr bwMode="auto">
            <a:xfrm>
              <a:off x="5184" y="150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0273" name="Text Box 35"/>
            <p:cNvSpPr txBox="1">
              <a:spLocks noChangeArrowheads="1"/>
            </p:cNvSpPr>
            <p:nvPr/>
          </p:nvSpPr>
          <p:spPr bwMode="auto">
            <a:xfrm>
              <a:off x="5174" y="179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0274" name="Text Box 36"/>
            <p:cNvSpPr txBox="1">
              <a:spLocks noChangeArrowheads="1"/>
            </p:cNvSpPr>
            <p:nvPr/>
          </p:nvSpPr>
          <p:spPr bwMode="auto">
            <a:xfrm>
              <a:off x="5181" y="2084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0275" name="Text Box 37"/>
            <p:cNvSpPr txBox="1">
              <a:spLocks noChangeArrowheads="1"/>
            </p:cNvSpPr>
            <p:nvPr/>
          </p:nvSpPr>
          <p:spPr bwMode="auto">
            <a:xfrm>
              <a:off x="5174" y="2361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276" name="Text Box 38"/>
            <p:cNvSpPr txBox="1">
              <a:spLocks noChangeArrowheads="1"/>
            </p:cNvSpPr>
            <p:nvPr/>
          </p:nvSpPr>
          <p:spPr bwMode="auto">
            <a:xfrm>
              <a:off x="5181" y="2649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0277" name="Text Box 39"/>
            <p:cNvSpPr txBox="1">
              <a:spLocks noChangeArrowheads="1"/>
            </p:cNvSpPr>
            <p:nvPr/>
          </p:nvSpPr>
          <p:spPr bwMode="auto">
            <a:xfrm>
              <a:off x="5184" y="292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0278" name="Text Box 40"/>
            <p:cNvSpPr txBox="1">
              <a:spLocks noChangeArrowheads="1"/>
            </p:cNvSpPr>
            <p:nvPr/>
          </p:nvSpPr>
          <p:spPr bwMode="auto">
            <a:xfrm>
              <a:off x="5174" y="318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0279" name="Text Box 41"/>
            <p:cNvSpPr txBox="1">
              <a:spLocks noChangeArrowheads="1"/>
            </p:cNvSpPr>
            <p:nvPr/>
          </p:nvSpPr>
          <p:spPr bwMode="auto">
            <a:xfrm>
              <a:off x="5174" y="347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9</a:t>
              </a:r>
            </a:p>
          </p:txBody>
        </p:sp>
      </p:grpSp>
      <p:cxnSp>
        <p:nvCxnSpPr>
          <p:cNvPr id="41" name="Straight Arrow Connector 40"/>
          <p:cNvCxnSpPr>
            <a:stCxn id="7198" idx="3"/>
            <a:endCxn id="10270" idx="1"/>
          </p:cNvCxnSpPr>
          <p:nvPr/>
        </p:nvCxnSpPr>
        <p:spPr>
          <a:xfrm flipV="1">
            <a:off x="5249863" y="1662907"/>
            <a:ext cx="2963862" cy="3074193"/>
          </a:xfrm>
          <a:prstGeom prst="straightConnector1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0243" idx="1"/>
          </p:cNvCxnSpPr>
          <p:nvPr/>
        </p:nvCxnSpPr>
        <p:spPr>
          <a:xfrm rot="5400000" flipH="1" flipV="1">
            <a:off x="2508164" y="1606465"/>
            <a:ext cx="4401344" cy="3688728"/>
          </a:xfrm>
          <a:prstGeom prst="straightConnector1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0273" idx="1"/>
          </p:cNvCxnSpPr>
          <p:nvPr/>
        </p:nvCxnSpPr>
        <p:spPr>
          <a:xfrm rot="5400000" flipH="1" flipV="1">
            <a:off x="5734723" y="3145995"/>
            <a:ext cx="2590490" cy="2367514"/>
          </a:xfrm>
          <a:prstGeom prst="straightConnector1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3" grpId="0"/>
      <p:bldP spid="7194" grpId="0"/>
      <p:bldP spid="7195" grpId="0"/>
      <p:bldP spid="7197" grpId="0"/>
      <p:bldP spid="7198" grpId="0"/>
      <p:bldP spid="719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6477000" y="1447800"/>
            <a:ext cx="1524000" cy="457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6553200" y="1066800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examScores</a:t>
            </a:r>
          </a:p>
        </p:txBody>
      </p:sp>
      <p:sp>
        <p:nvSpPr>
          <p:cNvPr id="11268" name="Line 6"/>
          <p:cNvSpPr>
            <a:spLocks noChangeShapeType="1"/>
          </p:cNvSpPr>
          <p:nvPr/>
        </p:nvSpPr>
        <p:spPr bwMode="auto">
          <a:xfrm>
            <a:off x="6477000" y="1905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6477000" y="2362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6477000" y="2819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Line 9"/>
          <p:cNvSpPr>
            <a:spLocks noChangeShapeType="1"/>
          </p:cNvSpPr>
          <p:nvPr/>
        </p:nvSpPr>
        <p:spPr bwMode="auto">
          <a:xfrm>
            <a:off x="6477000" y="3276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2" name="Line 10"/>
          <p:cNvSpPr>
            <a:spLocks noChangeShapeType="1"/>
          </p:cNvSpPr>
          <p:nvPr/>
        </p:nvSpPr>
        <p:spPr bwMode="auto">
          <a:xfrm>
            <a:off x="6477000" y="3733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Line 11"/>
          <p:cNvSpPr>
            <a:spLocks noChangeShapeType="1"/>
          </p:cNvSpPr>
          <p:nvPr/>
        </p:nvSpPr>
        <p:spPr bwMode="auto">
          <a:xfrm>
            <a:off x="6477000" y="4191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4" name="Line 12"/>
          <p:cNvSpPr>
            <a:spLocks noChangeShapeType="1"/>
          </p:cNvSpPr>
          <p:nvPr/>
        </p:nvSpPr>
        <p:spPr bwMode="auto">
          <a:xfrm>
            <a:off x="6477000" y="4648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Line 13"/>
          <p:cNvSpPr>
            <a:spLocks noChangeShapeType="1"/>
          </p:cNvSpPr>
          <p:nvPr/>
        </p:nvSpPr>
        <p:spPr bwMode="auto">
          <a:xfrm>
            <a:off x="6477000" y="5105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Line 14"/>
          <p:cNvSpPr>
            <a:spLocks noChangeShapeType="1"/>
          </p:cNvSpPr>
          <p:nvPr/>
        </p:nvSpPr>
        <p:spPr bwMode="auto">
          <a:xfrm>
            <a:off x="6477000" y="5562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Text Box 15"/>
          <p:cNvSpPr txBox="1">
            <a:spLocks noChangeArrowheads="1"/>
          </p:cNvSpPr>
          <p:nvPr/>
        </p:nvSpPr>
        <p:spPr bwMode="auto">
          <a:xfrm>
            <a:off x="7010400" y="15240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89</a:t>
            </a:r>
          </a:p>
        </p:txBody>
      </p:sp>
      <p:sp>
        <p:nvSpPr>
          <p:cNvPr id="11278" name="Text Box 16"/>
          <p:cNvSpPr txBox="1">
            <a:spLocks noChangeArrowheads="1"/>
          </p:cNvSpPr>
          <p:nvPr/>
        </p:nvSpPr>
        <p:spPr bwMode="auto">
          <a:xfrm>
            <a:off x="7010400" y="19812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94</a:t>
            </a:r>
          </a:p>
        </p:txBody>
      </p:sp>
      <p:sp>
        <p:nvSpPr>
          <p:cNvPr id="11279" name="Text Box 17"/>
          <p:cNvSpPr txBox="1">
            <a:spLocks noChangeArrowheads="1"/>
          </p:cNvSpPr>
          <p:nvPr/>
        </p:nvSpPr>
        <p:spPr bwMode="auto">
          <a:xfrm>
            <a:off x="7010400" y="24384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78</a:t>
            </a:r>
          </a:p>
        </p:txBody>
      </p:sp>
      <p:sp>
        <p:nvSpPr>
          <p:cNvPr id="11280" name="Text Box 18"/>
          <p:cNvSpPr txBox="1">
            <a:spLocks noChangeArrowheads="1"/>
          </p:cNvSpPr>
          <p:nvPr/>
        </p:nvSpPr>
        <p:spPr bwMode="auto">
          <a:xfrm>
            <a:off x="7010400" y="28956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93</a:t>
            </a:r>
          </a:p>
        </p:txBody>
      </p:sp>
      <p:sp>
        <p:nvSpPr>
          <p:cNvPr id="11281" name="Text Box 19"/>
          <p:cNvSpPr txBox="1">
            <a:spLocks noChangeArrowheads="1"/>
          </p:cNvSpPr>
          <p:nvPr/>
        </p:nvSpPr>
        <p:spPr bwMode="auto">
          <a:xfrm>
            <a:off x="7010400" y="33528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75</a:t>
            </a:r>
          </a:p>
        </p:txBody>
      </p:sp>
      <p:sp>
        <p:nvSpPr>
          <p:cNvPr id="11282" name="Text Box 20"/>
          <p:cNvSpPr txBox="1">
            <a:spLocks noChangeArrowheads="1"/>
          </p:cNvSpPr>
          <p:nvPr/>
        </p:nvSpPr>
        <p:spPr bwMode="auto">
          <a:xfrm>
            <a:off x="7010400" y="38100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99</a:t>
            </a:r>
          </a:p>
        </p:txBody>
      </p:sp>
      <p:sp>
        <p:nvSpPr>
          <p:cNvPr id="11283" name="Text Box 21"/>
          <p:cNvSpPr txBox="1">
            <a:spLocks noChangeArrowheads="1"/>
          </p:cNvSpPr>
          <p:nvPr/>
        </p:nvSpPr>
        <p:spPr bwMode="auto">
          <a:xfrm>
            <a:off x="7010400" y="42672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82</a:t>
            </a:r>
          </a:p>
        </p:txBody>
      </p:sp>
      <p:sp>
        <p:nvSpPr>
          <p:cNvPr id="11284" name="Text Box 22"/>
          <p:cNvSpPr txBox="1">
            <a:spLocks noChangeArrowheads="1"/>
          </p:cNvSpPr>
          <p:nvPr/>
        </p:nvSpPr>
        <p:spPr bwMode="auto">
          <a:xfrm>
            <a:off x="7010400" y="47244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77</a:t>
            </a:r>
          </a:p>
        </p:txBody>
      </p:sp>
      <p:sp>
        <p:nvSpPr>
          <p:cNvPr id="11285" name="Text Box 23"/>
          <p:cNvSpPr txBox="1">
            <a:spLocks noChangeArrowheads="1"/>
          </p:cNvSpPr>
          <p:nvPr/>
        </p:nvSpPr>
        <p:spPr bwMode="auto">
          <a:xfrm>
            <a:off x="7010400" y="51816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53</a:t>
            </a:r>
          </a:p>
        </p:txBody>
      </p:sp>
      <p:sp>
        <p:nvSpPr>
          <p:cNvPr id="11286" name="Text Box 24"/>
          <p:cNvSpPr txBox="1">
            <a:spLocks noChangeArrowheads="1"/>
          </p:cNvSpPr>
          <p:nvPr/>
        </p:nvSpPr>
        <p:spPr bwMode="auto">
          <a:xfrm>
            <a:off x="7010400" y="56388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87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8213725" y="1479550"/>
            <a:ext cx="325438" cy="4405313"/>
            <a:chOff x="5174" y="932"/>
            <a:chExt cx="205" cy="2775"/>
          </a:xfrm>
        </p:grpSpPr>
        <p:sp>
          <p:nvSpPr>
            <p:cNvPr id="11295" name="Text Box 26"/>
            <p:cNvSpPr txBox="1">
              <a:spLocks noChangeArrowheads="1"/>
            </p:cNvSpPr>
            <p:nvPr/>
          </p:nvSpPr>
          <p:spPr bwMode="auto">
            <a:xfrm>
              <a:off x="5174" y="932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296" name="Text Box 27"/>
            <p:cNvSpPr txBox="1">
              <a:spLocks noChangeArrowheads="1"/>
            </p:cNvSpPr>
            <p:nvPr/>
          </p:nvSpPr>
          <p:spPr bwMode="auto">
            <a:xfrm>
              <a:off x="5174" y="1220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297" name="Text Box 28"/>
            <p:cNvSpPr txBox="1">
              <a:spLocks noChangeArrowheads="1"/>
            </p:cNvSpPr>
            <p:nvPr/>
          </p:nvSpPr>
          <p:spPr bwMode="auto">
            <a:xfrm>
              <a:off x="5184" y="150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298" name="Text Box 29"/>
            <p:cNvSpPr txBox="1">
              <a:spLocks noChangeArrowheads="1"/>
            </p:cNvSpPr>
            <p:nvPr/>
          </p:nvSpPr>
          <p:spPr bwMode="auto">
            <a:xfrm>
              <a:off x="5174" y="179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1299" name="Text Box 30"/>
            <p:cNvSpPr txBox="1">
              <a:spLocks noChangeArrowheads="1"/>
            </p:cNvSpPr>
            <p:nvPr/>
          </p:nvSpPr>
          <p:spPr bwMode="auto">
            <a:xfrm>
              <a:off x="5181" y="2084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1300" name="Text Box 31"/>
            <p:cNvSpPr txBox="1">
              <a:spLocks noChangeArrowheads="1"/>
            </p:cNvSpPr>
            <p:nvPr/>
          </p:nvSpPr>
          <p:spPr bwMode="auto">
            <a:xfrm>
              <a:off x="5174" y="2361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1301" name="Text Box 32"/>
            <p:cNvSpPr txBox="1">
              <a:spLocks noChangeArrowheads="1"/>
            </p:cNvSpPr>
            <p:nvPr/>
          </p:nvSpPr>
          <p:spPr bwMode="auto">
            <a:xfrm>
              <a:off x="5181" y="2649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1302" name="Text Box 33"/>
            <p:cNvSpPr txBox="1">
              <a:spLocks noChangeArrowheads="1"/>
            </p:cNvSpPr>
            <p:nvPr/>
          </p:nvSpPr>
          <p:spPr bwMode="auto">
            <a:xfrm>
              <a:off x="5184" y="292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1303" name="Text Box 34"/>
            <p:cNvSpPr txBox="1">
              <a:spLocks noChangeArrowheads="1"/>
            </p:cNvSpPr>
            <p:nvPr/>
          </p:nvSpPr>
          <p:spPr bwMode="auto">
            <a:xfrm>
              <a:off x="5174" y="318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1304" name="Text Box 35"/>
            <p:cNvSpPr txBox="1">
              <a:spLocks noChangeArrowheads="1"/>
            </p:cNvSpPr>
            <p:nvPr/>
          </p:nvSpPr>
          <p:spPr bwMode="auto">
            <a:xfrm>
              <a:off x="5174" y="347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9</a:t>
              </a:r>
            </a:p>
          </p:txBody>
        </p:sp>
      </p:grpSp>
      <p:sp>
        <p:nvSpPr>
          <p:cNvPr id="11288" name="Text Box 36"/>
          <p:cNvSpPr txBox="1">
            <a:spLocks noChangeArrowheads="1"/>
          </p:cNvSpPr>
          <p:nvPr/>
        </p:nvSpPr>
        <p:spPr bwMode="auto">
          <a:xfrm>
            <a:off x="2667000" y="1447800"/>
            <a:ext cx="171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array name</a:t>
            </a:r>
          </a:p>
        </p:txBody>
      </p:sp>
      <p:sp>
        <p:nvSpPr>
          <p:cNvPr id="11289" name="Line 37"/>
          <p:cNvSpPr>
            <a:spLocks noChangeShapeType="1"/>
          </p:cNvSpPr>
          <p:nvPr/>
        </p:nvSpPr>
        <p:spPr bwMode="auto">
          <a:xfrm flipV="1">
            <a:off x="4343400" y="1295400"/>
            <a:ext cx="2209800" cy="381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0" name="Text Box 38"/>
          <p:cNvSpPr txBox="1">
            <a:spLocks noChangeArrowheads="1"/>
          </p:cNvSpPr>
          <p:nvPr/>
        </p:nvSpPr>
        <p:spPr bwMode="auto">
          <a:xfrm>
            <a:off x="7756525" y="338138"/>
            <a:ext cx="903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11291" name="Line 39"/>
          <p:cNvSpPr>
            <a:spLocks noChangeShapeType="1"/>
          </p:cNvSpPr>
          <p:nvPr/>
        </p:nvSpPr>
        <p:spPr bwMode="auto">
          <a:xfrm>
            <a:off x="8153400" y="762000"/>
            <a:ext cx="152400" cy="609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2" name="Text Box 40"/>
          <p:cNvSpPr txBox="1">
            <a:spLocks noChangeArrowheads="1"/>
          </p:cNvSpPr>
          <p:nvPr/>
        </p:nvSpPr>
        <p:spPr bwMode="auto">
          <a:xfrm>
            <a:off x="1905000" y="3505200"/>
            <a:ext cx="3360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value of examScores[4]</a:t>
            </a:r>
          </a:p>
        </p:txBody>
      </p:sp>
      <p:sp>
        <p:nvSpPr>
          <p:cNvPr id="11293" name="Line 41"/>
          <p:cNvSpPr>
            <a:spLocks noChangeShapeType="1"/>
          </p:cNvSpPr>
          <p:nvPr/>
        </p:nvSpPr>
        <p:spPr bwMode="auto">
          <a:xfrm flipV="1">
            <a:off x="5257800" y="3505200"/>
            <a:ext cx="1752600" cy="228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4" name="Text Box 42"/>
          <p:cNvSpPr txBox="1">
            <a:spLocks noChangeArrowheads="1"/>
          </p:cNvSpPr>
          <p:nvPr/>
        </p:nvSpPr>
        <p:spPr bwMode="auto">
          <a:xfrm>
            <a:off x="1183690" y="4097045"/>
            <a:ext cx="50786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99CCFF"/>
                </a:solidFill>
                <a:latin typeface="Comic Sans MS" pitchFamily="66" charset="0"/>
              </a:rPr>
              <a:t>The array index </a:t>
            </a:r>
            <a:r>
              <a:rPr lang="en-US" sz="1600" dirty="0">
                <a:solidFill>
                  <a:srgbClr val="99CCFF"/>
                </a:solidFill>
                <a:latin typeface="Comic Sans MS" pitchFamily="66" charset="0"/>
              </a:rPr>
              <a:t>can also use an </a:t>
            </a:r>
            <a:r>
              <a:rPr lang="en-US" sz="1600" u="sng" dirty="0">
                <a:solidFill>
                  <a:srgbClr val="99CCFF"/>
                </a:solidFill>
                <a:latin typeface="Comic Sans MS" pitchFamily="66" charset="0"/>
              </a:rPr>
              <a:t>expression</a:t>
            </a:r>
            <a:r>
              <a:rPr lang="en-US" sz="1600" dirty="0">
                <a:solidFill>
                  <a:srgbClr val="99CCFF"/>
                </a:solidFill>
                <a:latin typeface="Comic Sans MS" pitchFamily="66" charset="0"/>
              </a:rPr>
              <a:t>, such as</a:t>
            </a:r>
          </a:p>
          <a:p>
            <a:r>
              <a:rPr lang="en-US" sz="1600" dirty="0" err="1">
                <a:solidFill>
                  <a:srgbClr val="99CCFF"/>
                </a:solidFill>
                <a:latin typeface="Comic Sans MS" pitchFamily="66" charset="0"/>
              </a:rPr>
              <a:t>examScores</a:t>
            </a:r>
            <a:r>
              <a:rPr lang="en-US" sz="1600" dirty="0">
                <a:solidFill>
                  <a:srgbClr val="99CCFF"/>
                </a:solidFill>
                <a:latin typeface="Comic Sans MS" pitchFamily="66" charset="0"/>
              </a:rPr>
              <a:t>[n+1];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477000" y="1447800"/>
            <a:ext cx="1524000" cy="457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553200" y="1066800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examScores</a:t>
            </a: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6477000" y="1905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6477000" y="2362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6477000" y="2819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6477000" y="3276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6477000" y="3733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6477000" y="4191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6477000" y="4648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6477000" y="5105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6477000" y="5562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7010400" y="15240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89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7010400" y="19812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94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7010400" y="24384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78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7010400" y="28956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93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7010400" y="33528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75</a:t>
            </a: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7010400" y="38100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99</a:t>
            </a: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7010400" y="42672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82</a:t>
            </a: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7010400" y="47244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77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7010400" y="51816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53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7010400" y="5638800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87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8213725" y="1479550"/>
            <a:ext cx="325438" cy="4405313"/>
            <a:chOff x="5174" y="932"/>
            <a:chExt cx="205" cy="2775"/>
          </a:xfrm>
        </p:grpSpPr>
        <p:sp>
          <p:nvSpPr>
            <p:cNvPr id="12325" name="Text Box 24"/>
            <p:cNvSpPr txBox="1">
              <a:spLocks noChangeArrowheads="1"/>
            </p:cNvSpPr>
            <p:nvPr/>
          </p:nvSpPr>
          <p:spPr bwMode="auto">
            <a:xfrm>
              <a:off x="5174" y="932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2326" name="Text Box 25"/>
            <p:cNvSpPr txBox="1">
              <a:spLocks noChangeArrowheads="1"/>
            </p:cNvSpPr>
            <p:nvPr/>
          </p:nvSpPr>
          <p:spPr bwMode="auto">
            <a:xfrm>
              <a:off x="5174" y="1220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327" name="Text Box 26"/>
            <p:cNvSpPr txBox="1">
              <a:spLocks noChangeArrowheads="1"/>
            </p:cNvSpPr>
            <p:nvPr/>
          </p:nvSpPr>
          <p:spPr bwMode="auto">
            <a:xfrm>
              <a:off x="5184" y="150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2328" name="Text Box 27"/>
            <p:cNvSpPr txBox="1">
              <a:spLocks noChangeArrowheads="1"/>
            </p:cNvSpPr>
            <p:nvPr/>
          </p:nvSpPr>
          <p:spPr bwMode="auto">
            <a:xfrm>
              <a:off x="5174" y="179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2329" name="Text Box 28"/>
            <p:cNvSpPr txBox="1">
              <a:spLocks noChangeArrowheads="1"/>
            </p:cNvSpPr>
            <p:nvPr/>
          </p:nvSpPr>
          <p:spPr bwMode="auto">
            <a:xfrm>
              <a:off x="5181" y="2084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2330" name="Text Box 29"/>
            <p:cNvSpPr txBox="1">
              <a:spLocks noChangeArrowheads="1"/>
            </p:cNvSpPr>
            <p:nvPr/>
          </p:nvSpPr>
          <p:spPr bwMode="auto">
            <a:xfrm>
              <a:off x="5174" y="2361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2331" name="Text Box 30"/>
            <p:cNvSpPr txBox="1">
              <a:spLocks noChangeArrowheads="1"/>
            </p:cNvSpPr>
            <p:nvPr/>
          </p:nvSpPr>
          <p:spPr bwMode="auto">
            <a:xfrm>
              <a:off x="5181" y="2649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2332" name="Text Box 31"/>
            <p:cNvSpPr txBox="1">
              <a:spLocks noChangeArrowheads="1"/>
            </p:cNvSpPr>
            <p:nvPr/>
          </p:nvSpPr>
          <p:spPr bwMode="auto">
            <a:xfrm>
              <a:off x="5184" y="292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2333" name="Text Box 32"/>
            <p:cNvSpPr txBox="1">
              <a:spLocks noChangeArrowheads="1"/>
            </p:cNvSpPr>
            <p:nvPr/>
          </p:nvSpPr>
          <p:spPr bwMode="auto">
            <a:xfrm>
              <a:off x="5174" y="318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2334" name="Text Box 33"/>
            <p:cNvSpPr txBox="1">
              <a:spLocks noChangeArrowheads="1"/>
            </p:cNvSpPr>
            <p:nvPr/>
          </p:nvSpPr>
          <p:spPr bwMode="auto">
            <a:xfrm>
              <a:off x="5174" y="347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9</a:t>
              </a:r>
            </a:p>
          </p:txBody>
        </p:sp>
      </p:grpSp>
      <p:sp>
        <p:nvSpPr>
          <p:cNvPr id="12312" name="Text Box 36"/>
          <p:cNvSpPr txBox="1">
            <a:spLocks noChangeArrowheads="1"/>
          </p:cNvSpPr>
          <p:nvPr/>
        </p:nvSpPr>
        <p:spPr bwMode="auto">
          <a:xfrm>
            <a:off x="7756525" y="338138"/>
            <a:ext cx="903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12313" name="Line 37"/>
          <p:cNvSpPr>
            <a:spLocks noChangeShapeType="1"/>
          </p:cNvSpPr>
          <p:nvPr/>
        </p:nvSpPr>
        <p:spPr bwMode="auto">
          <a:xfrm>
            <a:off x="8153400" y="762000"/>
            <a:ext cx="152400" cy="609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4" name="Text Box 38"/>
          <p:cNvSpPr txBox="1">
            <a:spLocks noChangeArrowheads="1"/>
          </p:cNvSpPr>
          <p:nvPr/>
        </p:nvSpPr>
        <p:spPr bwMode="auto">
          <a:xfrm>
            <a:off x="1828800" y="2667000"/>
            <a:ext cx="2195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examScores[4]</a:t>
            </a:r>
          </a:p>
        </p:txBody>
      </p:sp>
      <p:sp>
        <p:nvSpPr>
          <p:cNvPr id="12315" name="Line 39"/>
          <p:cNvSpPr>
            <a:spLocks noChangeShapeType="1"/>
          </p:cNvSpPr>
          <p:nvPr/>
        </p:nvSpPr>
        <p:spPr bwMode="auto">
          <a:xfrm>
            <a:off x="4191000" y="2895600"/>
            <a:ext cx="2819400" cy="609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6" name="Text Box 41"/>
          <p:cNvSpPr txBox="1">
            <a:spLocks noChangeArrowheads="1"/>
          </p:cNvSpPr>
          <p:nvPr/>
        </p:nvSpPr>
        <p:spPr bwMode="auto">
          <a:xfrm>
            <a:off x="609600" y="3743325"/>
            <a:ext cx="548322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Array elements are stored in consecutive memory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locations. The compiler calculates the address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of a specific array element using the equation</a:t>
            </a:r>
          </a:p>
          <a:p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rgbClr val="FFFF00"/>
                </a:solidFill>
                <a:latin typeface="Comic Sans MS" pitchFamily="66" charset="0"/>
              </a:rPr>
              <a:t>address = base address + index * element size</a:t>
            </a:r>
          </a:p>
        </p:txBody>
      </p:sp>
      <p:sp>
        <p:nvSpPr>
          <p:cNvPr id="12317" name="Text Box 42"/>
          <p:cNvSpPr txBox="1">
            <a:spLocks noChangeArrowheads="1"/>
          </p:cNvSpPr>
          <p:nvPr/>
        </p:nvSpPr>
        <p:spPr bwMode="auto">
          <a:xfrm>
            <a:off x="3352800" y="1524000"/>
            <a:ext cx="1506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base address</a:t>
            </a:r>
          </a:p>
        </p:txBody>
      </p:sp>
      <p:sp>
        <p:nvSpPr>
          <p:cNvPr id="12318" name="Line 43"/>
          <p:cNvSpPr>
            <a:spLocks noChangeShapeType="1"/>
          </p:cNvSpPr>
          <p:nvPr/>
        </p:nvSpPr>
        <p:spPr bwMode="auto">
          <a:xfrm>
            <a:off x="4876800" y="1752600"/>
            <a:ext cx="762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9" name="Text Box 44"/>
          <p:cNvSpPr txBox="1">
            <a:spLocks noChangeArrowheads="1"/>
          </p:cNvSpPr>
          <p:nvPr/>
        </p:nvSpPr>
        <p:spPr bwMode="auto">
          <a:xfrm>
            <a:off x="5715000" y="1524000"/>
            <a:ext cx="777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1200</a:t>
            </a:r>
          </a:p>
        </p:txBody>
      </p:sp>
      <p:sp>
        <p:nvSpPr>
          <p:cNvPr id="12320" name="Text Box 45"/>
          <p:cNvSpPr txBox="1">
            <a:spLocks noChangeArrowheads="1"/>
          </p:cNvSpPr>
          <p:nvPr/>
        </p:nvSpPr>
        <p:spPr bwMode="auto">
          <a:xfrm>
            <a:off x="5715000" y="1981200"/>
            <a:ext cx="628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1204</a:t>
            </a:r>
          </a:p>
        </p:txBody>
      </p:sp>
      <p:sp>
        <p:nvSpPr>
          <p:cNvPr id="12321" name="Text Box 46"/>
          <p:cNvSpPr txBox="1">
            <a:spLocks noChangeArrowheads="1"/>
          </p:cNvSpPr>
          <p:nvPr/>
        </p:nvSpPr>
        <p:spPr bwMode="auto">
          <a:xfrm>
            <a:off x="5715000" y="2406650"/>
            <a:ext cx="628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1208</a:t>
            </a:r>
          </a:p>
        </p:txBody>
      </p:sp>
      <p:sp>
        <p:nvSpPr>
          <p:cNvPr id="12322" name="Text Box 47"/>
          <p:cNvSpPr txBox="1">
            <a:spLocks noChangeArrowheads="1"/>
          </p:cNvSpPr>
          <p:nvPr/>
        </p:nvSpPr>
        <p:spPr bwMode="auto">
          <a:xfrm>
            <a:off x="5715000" y="2863850"/>
            <a:ext cx="628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1212</a:t>
            </a:r>
          </a:p>
        </p:txBody>
      </p:sp>
      <p:sp>
        <p:nvSpPr>
          <p:cNvPr id="12323" name="Text Box 48"/>
          <p:cNvSpPr txBox="1">
            <a:spLocks noChangeArrowheads="1"/>
          </p:cNvSpPr>
          <p:nvPr/>
        </p:nvSpPr>
        <p:spPr bwMode="auto">
          <a:xfrm>
            <a:off x="5715000" y="3321050"/>
            <a:ext cx="628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1216</a:t>
            </a:r>
          </a:p>
        </p:txBody>
      </p:sp>
      <p:sp>
        <p:nvSpPr>
          <p:cNvPr id="12324" name="Text Box 49"/>
          <p:cNvSpPr txBox="1">
            <a:spLocks noChangeArrowheads="1"/>
          </p:cNvSpPr>
          <p:nvPr/>
        </p:nvSpPr>
        <p:spPr bwMode="auto">
          <a:xfrm>
            <a:off x="2438400" y="5410200"/>
            <a:ext cx="158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1200  + 4 * 4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Declaring an Array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858000" y="1828800"/>
            <a:ext cx="1524000" cy="457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934200" y="1447800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examScores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6858000" y="2286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6858000" y="2743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6858000" y="3200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6858000" y="3657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6858000" y="4114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6858000" y="4572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6858000" y="5029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6858000" y="5486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6858000" y="5943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8594725" y="1860550"/>
            <a:ext cx="325438" cy="4405313"/>
            <a:chOff x="5174" y="932"/>
            <a:chExt cx="205" cy="2775"/>
          </a:xfrm>
        </p:grpSpPr>
        <p:sp>
          <p:nvSpPr>
            <p:cNvPr id="13335" name="Text Box 25"/>
            <p:cNvSpPr txBox="1">
              <a:spLocks noChangeArrowheads="1"/>
            </p:cNvSpPr>
            <p:nvPr/>
          </p:nvSpPr>
          <p:spPr bwMode="auto">
            <a:xfrm>
              <a:off x="5174" y="932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3336" name="Text Box 26"/>
            <p:cNvSpPr txBox="1">
              <a:spLocks noChangeArrowheads="1"/>
            </p:cNvSpPr>
            <p:nvPr/>
          </p:nvSpPr>
          <p:spPr bwMode="auto">
            <a:xfrm>
              <a:off x="5174" y="1220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337" name="Text Box 27"/>
            <p:cNvSpPr txBox="1">
              <a:spLocks noChangeArrowheads="1"/>
            </p:cNvSpPr>
            <p:nvPr/>
          </p:nvSpPr>
          <p:spPr bwMode="auto">
            <a:xfrm>
              <a:off x="5184" y="150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338" name="Text Box 28"/>
            <p:cNvSpPr txBox="1">
              <a:spLocks noChangeArrowheads="1"/>
            </p:cNvSpPr>
            <p:nvPr/>
          </p:nvSpPr>
          <p:spPr bwMode="auto">
            <a:xfrm>
              <a:off x="5174" y="179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3339" name="Text Box 29"/>
            <p:cNvSpPr txBox="1">
              <a:spLocks noChangeArrowheads="1"/>
            </p:cNvSpPr>
            <p:nvPr/>
          </p:nvSpPr>
          <p:spPr bwMode="auto">
            <a:xfrm>
              <a:off x="5181" y="2084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3340" name="Text Box 30"/>
            <p:cNvSpPr txBox="1">
              <a:spLocks noChangeArrowheads="1"/>
            </p:cNvSpPr>
            <p:nvPr/>
          </p:nvSpPr>
          <p:spPr bwMode="auto">
            <a:xfrm>
              <a:off x="5174" y="2361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3341" name="Text Box 31"/>
            <p:cNvSpPr txBox="1">
              <a:spLocks noChangeArrowheads="1"/>
            </p:cNvSpPr>
            <p:nvPr/>
          </p:nvSpPr>
          <p:spPr bwMode="auto">
            <a:xfrm>
              <a:off x="5181" y="2649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3342" name="Text Box 32"/>
            <p:cNvSpPr txBox="1">
              <a:spLocks noChangeArrowheads="1"/>
            </p:cNvSpPr>
            <p:nvPr/>
          </p:nvSpPr>
          <p:spPr bwMode="auto">
            <a:xfrm>
              <a:off x="5184" y="292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3343" name="Text Box 33"/>
            <p:cNvSpPr txBox="1">
              <a:spLocks noChangeArrowheads="1"/>
            </p:cNvSpPr>
            <p:nvPr/>
          </p:nvSpPr>
          <p:spPr bwMode="auto">
            <a:xfrm>
              <a:off x="5174" y="318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3344" name="Text Box 34"/>
            <p:cNvSpPr txBox="1">
              <a:spLocks noChangeArrowheads="1"/>
            </p:cNvSpPr>
            <p:nvPr/>
          </p:nvSpPr>
          <p:spPr bwMode="auto">
            <a:xfrm>
              <a:off x="5174" y="347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9</a:t>
              </a:r>
            </a:p>
          </p:txBody>
        </p:sp>
      </p:grpSp>
      <p:sp>
        <p:nvSpPr>
          <p:cNvPr id="13327" name="Text Box 35"/>
          <p:cNvSpPr txBox="1">
            <a:spLocks noChangeArrowheads="1"/>
          </p:cNvSpPr>
          <p:nvPr/>
        </p:nvSpPr>
        <p:spPr bwMode="auto">
          <a:xfrm>
            <a:off x="1531089" y="2970028"/>
            <a:ext cx="48261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int</a:t>
            </a:r>
            <a:r>
              <a:rPr lang="en-US" sz="2400" dirty="0" smtClean="0">
                <a:solidFill>
                  <a:schemeClr val="bg1"/>
                </a:solidFill>
              </a:rPr>
              <a:t>[ ]  </a:t>
            </a:r>
            <a:r>
              <a:rPr lang="en-US" sz="2400" dirty="0" err="1" smtClean="0">
                <a:solidFill>
                  <a:schemeClr val="bg1"/>
                </a:solidFill>
              </a:rPr>
              <a:t>examScores</a:t>
            </a:r>
            <a:r>
              <a:rPr lang="en-US" sz="2400" dirty="0" smtClean="0">
                <a:solidFill>
                  <a:schemeClr val="bg1"/>
                </a:solidFill>
              </a:rPr>
              <a:t> = new </a:t>
            </a:r>
            <a:r>
              <a:rPr lang="en-US" sz="2400" dirty="0" err="1" smtClean="0">
                <a:solidFill>
                  <a:schemeClr val="bg1"/>
                </a:solidFill>
              </a:rPr>
              <a:t>int</a:t>
            </a:r>
            <a:r>
              <a:rPr lang="en-US" sz="2400" dirty="0" smtClean="0">
                <a:solidFill>
                  <a:schemeClr val="bg1"/>
                </a:solidFill>
              </a:rPr>
              <a:t>[10</a:t>
            </a:r>
            <a:r>
              <a:rPr lang="en-US" sz="2400" dirty="0">
                <a:solidFill>
                  <a:schemeClr val="bg1"/>
                </a:solidFill>
              </a:rPr>
              <a:t>];</a:t>
            </a:r>
          </a:p>
        </p:txBody>
      </p:sp>
      <p:sp>
        <p:nvSpPr>
          <p:cNvPr id="13330" name="Text Box 40"/>
          <p:cNvSpPr txBox="1">
            <a:spLocks noChangeArrowheads="1"/>
          </p:cNvSpPr>
          <p:nvPr/>
        </p:nvSpPr>
        <p:spPr bwMode="auto">
          <a:xfrm>
            <a:off x="676939" y="1993605"/>
            <a:ext cx="2981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data type of array elements</a:t>
            </a:r>
          </a:p>
        </p:txBody>
      </p:sp>
      <p:sp>
        <p:nvSpPr>
          <p:cNvPr id="13331" name="Line 41"/>
          <p:cNvSpPr>
            <a:spLocks noChangeShapeType="1"/>
          </p:cNvSpPr>
          <p:nvPr/>
        </p:nvSpPr>
        <p:spPr bwMode="auto">
          <a:xfrm>
            <a:off x="1584251" y="2415363"/>
            <a:ext cx="228600" cy="609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2" name="Text Box 42"/>
          <p:cNvSpPr txBox="1">
            <a:spLocks noChangeArrowheads="1"/>
          </p:cNvSpPr>
          <p:nvPr/>
        </p:nvSpPr>
        <p:spPr bwMode="auto">
          <a:xfrm>
            <a:off x="5456274" y="2011326"/>
            <a:ext cx="1152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array size</a:t>
            </a:r>
          </a:p>
        </p:txBody>
      </p:sp>
      <p:sp>
        <p:nvSpPr>
          <p:cNvPr id="13333" name="Line 43"/>
          <p:cNvSpPr>
            <a:spLocks noChangeShapeType="1"/>
          </p:cNvSpPr>
          <p:nvPr/>
        </p:nvSpPr>
        <p:spPr bwMode="auto">
          <a:xfrm flipH="1">
            <a:off x="5706139" y="2402958"/>
            <a:ext cx="304800" cy="609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4" name="Text Box 44"/>
          <p:cNvSpPr txBox="1">
            <a:spLocks noChangeArrowheads="1"/>
          </p:cNvSpPr>
          <p:nvPr/>
        </p:nvSpPr>
        <p:spPr bwMode="auto">
          <a:xfrm>
            <a:off x="1143000" y="4810125"/>
            <a:ext cx="5294313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Good programming style uses a constant for the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array size. For example</a:t>
            </a:r>
          </a:p>
          <a:p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800" dirty="0" err="1">
                <a:solidFill>
                  <a:schemeClr val="bg1"/>
                </a:solidFill>
              </a:rPr>
              <a:t>const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int</a:t>
            </a:r>
            <a:r>
              <a:rPr lang="en-US" sz="1800" dirty="0">
                <a:solidFill>
                  <a:schemeClr val="bg1"/>
                </a:solidFill>
              </a:rPr>
              <a:t> SIZE = 10;</a:t>
            </a:r>
          </a:p>
          <a:p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800" dirty="0" err="1" smtClean="0">
                <a:solidFill>
                  <a:schemeClr val="bg1"/>
                </a:solidFill>
              </a:rPr>
              <a:t>int</a:t>
            </a:r>
            <a:r>
              <a:rPr lang="en-US" sz="1800" dirty="0" smtClean="0">
                <a:solidFill>
                  <a:schemeClr val="bg1"/>
                </a:solidFill>
              </a:rPr>
              <a:t>[ ]  </a:t>
            </a:r>
            <a:r>
              <a:rPr lang="en-US" sz="1800" dirty="0" err="1" smtClean="0">
                <a:solidFill>
                  <a:schemeClr val="bg1"/>
                </a:solidFill>
              </a:rPr>
              <a:t>examScores</a:t>
            </a:r>
            <a:r>
              <a:rPr lang="en-US" sz="1800" dirty="0" smtClean="0">
                <a:solidFill>
                  <a:schemeClr val="bg1"/>
                </a:solidFill>
              </a:rPr>
              <a:t> = new </a:t>
            </a:r>
            <a:r>
              <a:rPr lang="en-US" sz="1800" dirty="0" err="1" smtClean="0">
                <a:solidFill>
                  <a:schemeClr val="bg1"/>
                </a:solidFill>
              </a:rPr>
              <a:t>int</a:t>
            </a:r>
            <a:r>
              <a:rPr lang="en-US" sz="1800" dirty="0" smtClean="0">
                <a:solidFill>
                  <a:schemeClr val="bg1"/>
                </a:solidFill>
              </a:rPr>
              <a:t>[SIZE</a:t>
            </a:r>
            <a:r>
              <a:rPr lang="en-US" sz="1800" dirty="0">
                <a:solidFill>
                  <a:schemeClr val="bg1"/>
                </a:solidFill>
              </a:rPr>
              <a:t>];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01630" y="1855433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492752" y="2325950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510507" y="2769833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501629" y="3231472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19384" y="3684233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519384" y="4154749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528261" y="4598633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528261" y="5060272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28261" y="5513033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563771" y="5965795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1446028" y="2583712"/>
            <a:ext cx="1839433" cy="701749"/>
          </a:xfrm>
          <a:prstGeom prst="round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50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Arrays are Objects</a:t>
            </a:r>
          </a:p>
        </p:txBody>
      </p:sp>
      <p:sp>
        <p:nvSpPr>
          <p:cNvPr id="13327" name="Text Box 35"/>
          <p:cNvSpPr txBox="1">
            <a:spLocks noChangeArrowheads="1"/>
          </p:cNvSpPr>
          <p:nvPr/>
        </p:nvSpPr>
        <p:spPr bwMode="auto">
          <a:xfrm>
            <a:off x="1520456" y="2714846"/>
            <a:ext cx="16401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examScores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70521" y="2966484"/>
            <a:ext cx="3211032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07536" y="3381154"/>
            <a:ext cx="102784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reference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variable</a:t>
            </a:r>
            <a:endParaRPr lang="en-US" sz="1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6858000" y="1828800"/>
            <a:ext cx="1524000" cy="457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5"/>
          <p:cNvSpPr>
            <a:spLocks noChangeShapeType="1"/>
          </p:cNvSpPr>
          <p:nvPr/>
        </p:nvSpPr>
        <p:spPr bwMode="auto">
          <a:xfrm>
            <a:off x="6858000" y="2286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6"/>
          <p:cNvSpPr>
            <a:spLocks noChangeShapeType="1"/>
          </p:cNvSpPr>
          <p:nvPr/>
        </p:nvSpPr>
        <p:spPr bwMode="auto">
          <a:xfrm>
            <a:off x="6858000" y="2743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>
            <a:off x="6858000" y="3200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8"/>
          <p:cNvSpPr>
            <a:spLocks noChangeShapeType="1"/>
          </p:cNvSpPr>
          <p:nvPr/>
        </p:nvSpPr>
        <p:spPr bwMode="auto">
          <a:xfrm>
            <a:off x="6858000" y="3657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9"/>
          <p:cNvSpPr>
            <a:spLocks noChangeShapeType="1"/>
          </p:cNvSpPr>
          <p:nvPr/>
        </p:nvSpPr>
        <p:spPr bwMode="auto">
          <a:xfrm>
            <a:off x="6858000" y="4114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>
            <a:off x="6858000" y="4572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11"/>
          <p:cNvSpPr>
            <a:spLocks noChangeShapeType="1"/>
          </p:cNvSpPr>
          <p:nvPr/>
        </p:nvSpPr>
        <p:spPr bwMode="auto">
          <a:xfrm>
            <a:off x="6858000" y="5029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>
            <a:off x="6858000" y="5486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Line 13"/>
          <p:cNvSpPr>
            <a:spLocks noChangeShapeType="1"/>
          </p:cNvSpPr>
          <p:nvPr/>
        </p:nvSpPr>
        <p:spPr bwMode="auto">
          <a:xfrm>
            <a:off x="6858000" y="5943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3" name="Group 24"/>
          <p:cNvGrpSpPr>
            <a:grpSpLocks/>
          </p:cNvGrpSpPr>
          <p:nvPr/>
        </p:nvGrpSpPr>
        <p:grpSpPr bwMode="auto">
          <a:xfrm>
            <a:off x="8594725" y="1860550"/>
            <a:ext cx="325438" cy="4405313"/>
            <a:chOff x="5174" y="932"/>
            <a:chExt cx="205" cy="2775"/>
          </a:xfrm>
        </p:grpSpPr>
        <p:sp>
          <p:nvSpPr>
            <p:cNvPr id="44" name="Text Box 25"/>
            <p:cNvSpPr txBox="1">
              <a:spLocks noChangeArrowheads="1"/>
            </p:cNvSpPr>
            <p:nvPr/>
          </p:nvSpPr>
          <p:spPr bwMode="auto">
            <a:xfrm>
              <a:off x="5174" y="932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5" name="Text Box 26"/>
            <p:cNvSpPr txBox="1">
              <a:spLocks noChangeArrowheads="1"/>
            </p:cNvSpPr>
            <p:nvPr/>
          </p:nvSpPr>
          <p:spPr bwMode="auto">
            <a:xfrm>
              <a:off x="5174" y="1220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6" name="Text Box 27"/>
            <p:cNvSpPr txBox="1">
              <a:spLocks noChangeArrowheads="1"/>
            </p:cNvSpPr>
            <p:nvPr/>
          </p:nvSpPr>
          <p:spPr bwMode="auto">
            <a:xfrm>
              <a:off x="5184" y="150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7" name="Text Box 28"/>
            <p:cNvSpPr txBox="1">
              <a:spLocks noChangeArrowheads="1"/>
            </p:cNvSpPr>
            <p:nvPr/>
          </p:nvSpPr>
          <p:spPr bwMode="auto">
            <a:xfrm>
              <a:off x="5174" y="179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8" name="Text Box 29"/>
            <p:cNvSpPr txBox="1">
              <a:spLocks noChangeArrowheads="1"/>
            </p:cNvSpPr>
            <p:nvPr/>
          </p:nvSpPr>
          <p:spPr bwMode="auto">
            <a:xfrm>
              <a:off x="5181" y="2084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9" name="Text Box 30"/>
            <p:cNvSpPr txBox="1">
              <a:spLocks noChangeArrowheads="1"/>
            </p:cNvSpPr>
            <p:nvPr/>
          </p:nvSpPr>
          <p:spPr bwMode="auto">
            <a:xfrm>
              <a:off x="5174" y="2361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50" name="Text Box 31"/>
            <p:cNvSpPr txBox="1">
              <a:spLocks noChangeArrowheads="1"/>
            </p:cNvSpPr>
            <p:nvPr/>
          </p:nvSpPr>
          <p:spPr bwMode="auto">
            <a:xfrm>
              <a:off x="5181" y="2649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51" name="Text Box 32"/>
            <p:cNvSpPr txBox="1">
              <a:spLocks noChangeArrowheads="1"/>
            </p:cNvSpPr>
            <p:nvPr/>
          </p:nvSpPr>
          <p:spPr bwMode="auto">
            <a:xfrm>
              <a:off x="5184" y="292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52" name="Text Box 33"/>
            <p:cNvSpPr txBox="1">
              <a:spLocks noChangeArrowheads="1"/>
            </p:cNvSpPr>
            <p:nvPr/>
          </p:nvSpPr>
          <p:spPr bwMode="auto">
            <a:xfrm>
              <a:off x="5174" y="318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53" name="Text Box 34"/>
            <p:cNvSpPr txBox="1">
              <a:spLocks noChangeArrowheads="1"/>
            </p:cNvSpPr>
            <p:nvPr/>
          </p:nvSpPr>
          <p:spPr bwMode="auto">
            <a:xfrm>
              <a:off x="5174" y="347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9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501630" y="1855433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492752" y="2325950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510507" y="2769833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501629" y="3231472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519384" y="3684233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519384" y="4154749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528261" y="4598633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528261" y="5060272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528261" y="5513033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563771" y="5965795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495742" y="1421535"/>
            <a:ext cx="233269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Array object on the Heap</a:t>
            </a:r>
            <a:endParaRPr lang="en-US" sz="1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Accessing Array Elements</a:t>
            </a:r>
          </a:p>
        </p:txBody>
      </p:sp>
      <p:sp>
        <p:nvSpPr>
          <p:cNvPr id="14339" name="Rectangle 35"/>
          <p:cNvSpPr>
            <a:spLocks noChangeArrowheads="1"/>
          </p:cNvSpPr>
          <p:nvPr/>
        </p:nvSpPr>
        <p:spPr bwMode="auto">
          <a:xfrm>
            <a:off x="6858000" y="1828800"/>
            <a:ext cx="1524000" cy="457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Text Box 36"/>
          <p:cNvSpPr txBox="1">
            <a:spLocks noChangeArrowheads="1"/>
          </p:cNvSpPr>
          <p:nvPr/>
        </p:nvSpPr>
        <p:spPr bwMode="auto">
          <a:xfrm>
            <a:off x="6934200" y="1447800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examScores</a:t>
            </a:r>
          </a:p>
        </p:txBody>
      </p:sp>
      <p:sp>
        <p:nvSpPr>
          <p:cNvPr id="14341" name="Line 37"/>
          <p:cNvSpPr>
            <a:spLocks noChangeShapeType="1"/>
          </p:cNvSpPr>
          <p:nvPr/>
        </p:nvSpPr>
        <p:spPr bwMode="auto">
          <a:xfrm>
            <a:off x="6858000" y="2286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2" name="Line 38"/>
          <p:cNvSpPr>
            <a:spLocks noChangeShapeType="1"/>
          </p:cNvSpPr>
          <p:nvPr/>
        </p:nvSpPr>
        <p:spPr bwMode="auto">
          <a:xfrm>
            <a:off x="6858000" y="2743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3" name="Line 39"/>
          <p:cNvSpPr>
            <a:spLocks noChangeShapeType="1"/>
          </p:cNvSpPr>
          <p:nvPr/>
        </p:nvSpPr>
        <p:spPr bwMode="auto">
          <a:xfrm>
            <a:off x="6858000" y="3200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4" name="Line 40"/>
          <p:cNvSpPr>
            <a:spLocks noChangeShapeType="1"/>
          </p:cNvSpPr>
          <p:nvPr/>
        </p:nvSpPr>
        <p:spPr bwMode="auto">
          <a:xfrm>
            <a:off x="6858000" y="3657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5" name="Line 41"/>
          <p:cNvSpPr>
            <a:spLocks noChangeShapeType="1"/>
          </p:cNvSpPr>
          <p:nvPr/>
        </p:nvSpPr>
        <p:spPr bwMode="auto">
          <a:xfrm>
            <a:off x="6858000" y="4114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6" name="Line 42"/>
          <p:cNvSpPr>
            <a:spLocks noChangeShapeType="1"/>
          </p:cNvSpPr>
          <p:nvPr/>
        </p:nvSpPr>
        <p:spPr bwMode="auto">
          <a:xfrm>
            <a:off x="6858000" y="4572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7" name="Line 43"/>
          <p:cNvSpPr>
            <a:spLocks noChangeShapeType="1"/>
          </p:cNvSpPr>
          <p:nvPr/>
        </p:nvSpPr>
        <p:spPr bwMode="auto">
          <a:xfrm>
            <a:off x="6858000" y="5029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Line 44"/>
          <p:cNvSpPr>
            <a:spLocks noChangeShapeType="1"/>
          </p:cNvSpPr>
          <p:nvPr/>
        </p:nvSpPr>
        <p:spPr bwMode="auto">
          <a:xfrm>
            <a:off x="6858000" y="5486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9" name="Line 45"/>
          <p:cNvSpPr>
            <a:spLocks noChangeShapeType="1"/>
          </p:cNvSpPr>
          <p:nvPr/>
        </p:nvSpPr>
        <p:spPr bwMode="auto">
          <a:xfrm>
            <a:off x="6858000" y="5943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8594725" y="1860550"/>
            <a:ext cx="325438" cy="4405313"/>
            <a:chOff x="5174" y="932"/>
            <a:chExt cx="205" cy="2775"/>
          </a:xfrm>
        </p:grpSpPr>
        <p:sp>
          <p:nvSpPr>
            <p:cNvPr id="14361" name="Text Box 47"/>
            <p:cNvSpPr txBox="1">
              <a:spLocks noChangeArrowheads="1"/>
            </p:cNvSpPr>
            <p:nvPr/>
          </p:nvSpPr>
          <p:spPr bwMode="auto">
            <a:xfrm>
              <a:off x="5174" y="932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4362" name="Text Box 48"/>
            <p:cNvSpPr txBox="1">
              <a:spLocks noChangeArrowheads="1"/>
            </p:cNvSpPr>
            <p:nvPr/>
          </p:nvSpPr>
          <p:spPr bwMode="auto">
            <a:xfrm>
              <a:off x="5174" y="1220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4363" name="Text Box 49"/>
            <p:cNvSpPr txBox="1">
              <a:spLocks noChangeArrowheads="1"/>
            </p:cNvSpPr>
            <p:nvPr/>
          </p:nvSpPr>
          <p:spPr bwMode="auto">
            <a:xfrm>
              <a:off x="5184" y="150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4364" name="Text Box 50"/>
            <p:cNvSpPr txBox="1">
              <a:spLocks noChangeArrowheads="1"/>
            </p:cNvSpPr>
            <p:nvPr/>
          </p:nvSpPr>
          <p:spPr bwMode="auto">
            <a:xfrm>
              <a:off x="5174" y="179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4365" name="Text Box 51"/>
            <p:cNvSpPr txBox="1">
              <a:spLocks noChangeArrowheads="1"/>
            </p:cNvSpPr>
            <p:nvPr/>
          </p:nvSpPr>
          <p:spPr bwMode="auto">
            <a:xfrm>
              <a:off x="5181" y="2084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4366" name="Text Box 52"/>
            <p:cNvSpPr txBox="1">
              <a:spLocks noChangeArrowheads="1"/>
            </p:cNvSpPr>
            <p:nvPr/>
          </p:nvSpPr>
          <p:spPr bwMode="auto">
            <a:xfrm>
              <a:off x="5174" y="2361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4367" name="Text Box 53"/>
            <p:cNvSpPr txBox="1">
              <a:spLocks noChangeArrowheads="1"/>
            </p:cNvSpPr>
            <p:nvPr/>
          </p:nvSpPr>
          <p:spPr bwMode="auto">
            <a:xfrm>
              <a:off x="5181" y="2649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4368" name="Text Box 54"/>
            <p:cNvSpPr txBox="1">
              <a:spLocks noChangeArrowheads="1"/>
            </p:cNvSpPr>
            <p:nvPr/>
          </p:nvSpPr>
          <p:spPr bwMode="auto">
            <a:xfrm>
              <a:off x="5184" y="292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4369" name="Text Box 55"/>
            <p:cNvSpPr txBox="1">
              <a:spLocks noChangeArrowheads="1"/>
            </p:cNvSpPr>
            <p:nvPr/>
          </p:nvSpPr>
          <p:spPr bwMode="auto">
            <a:xfrm>
              <a:off x="5174" y="318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4370" name="Text Box 56"/>
            <p:cNvSpPr txBox="1">
              <a:spLocks noChangeArrowheads="1"/>
            </p:cNvSpPr>
            <p:nvPr/>
          </p:nvSpPr>
          <p:spPr bwMode="auto">
            <a:xfrm>
              <a:off x="5174" y="347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9</a:t>
              </a:r>
            </a:p>
          </p:txBody>
        </p:sp>
      </p:grpSp>
      <p:sp>
        <p:nvSpPr>
          <p:cNvPr id="14351" name="Text Box 57"/>
          <p:cNvSpPr txBox="1">
            <a:spLocks noChangeArrowheads="1"/>
          </p:cNvSpPr>
          <p:nvPr/>
        </p:nvSpPr>
        <p:spPr bwMode="auto">
          <a:xfrm>
            <a:off x="1905000" y="2057400"/>
            <a:ext cx="2803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examScores [ 0 ] = 12;</a:t>
            </a:r>
          </a:p>
        </p:txBody>
      </p:sp>
      <p:sp>
        <p:nvSpPr>
          <p:cNvPr id="14352" name="Text Box 58"/>
          <p:cNvSpPr txBox="1">
            <a:spLocks noChangeArrowheads="1"/>
          </p:cNvSpPr>
          <p:nvPr/>
        </p:nvSpPr>
        <p:spPr bwMode="auto">
          <a:xfrm>
            <a:off x="7391400" y="19050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12</a:t>
            </a:r>
          </a:p>
        </p:txBody>
      </p:sp>
      <p:sp>
        <p:nvSpPr>
          <p:cNvPr id="14353" name="Text Box 59"/>
          <p:cNvSpPr txBox="1">
            <a:spLocks noChangeArrowheads="1"/>
          </p:cNvSpPr>
          <p:nvPr/>
        </p:nvSpPr>
        <p:spPr bwMode="auto">
          <a:xfrm>
            <a:off x="1524000" y="3581400"/>
            <a:ext cx="1336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array name</a:t>
            </a:r>
          </a:p>
        </p:txBody>
      </p:sp>
      <p:sp>
        <p:nvSpPr>
          <p:cNvPr id="14354" name="Line 60"/>
          <p:cNvSpPr>
            <a:spLocks noChangeShapeType="1"/>
          </p:cNvSpPr>
          <p:nvPr/>
        </p:nvSpPr>
        <p:spPr bwMode="auto">
          <a:xfrm flipV="1">
            <a:off x="1905000" y="2438400"/>
            <a:ext cx="533400" cy="1219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5" name="Text Box 61"/>
          <p:cNvSpPr txBox="1">
            <a:spLocks noChangeArrowheads="1"/>
          </p:cNvSpPr>
          <p:nvPr/>
        </p:nvSpPr>
        <p:spPr bwMode="auto">
          <a:xfrm>
            <a:off x="3565525" y="3994150"/>
            <a:ext cx="723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14356" name="Line 62"/>
          <p:cNvSpPr>
            <a:spLocks noChangeShapeType="1"/>
          </p:cNvSpPr>
          <p:nvPr/>
        </p:nvSpPr>
        <p:spPr bwMode="auto">
          <a:xfrm flipH="1" flipV="1">
            <a:off x="3657600" y="2514600"/>
            <a:ext cx="228600" cy="1600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7" name="Text Box 63"/>
          <p:cNvSpPr txBox="1">
            <a:spLocks noChangeArrowheads="1"/>
          </p:cNvSpPr>
          <p:nvPr/>
        </p:nvSpPr>
        <p:spPr bwMode="auto">
          <a:xfrm>
            <a:off x="808074" y="5213498"/>
            <a:ext cx="43443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examScores</a:t>
            </a:r>
            <a:r>
              <a:rPr lang="en-US" dirty="0" smtClean="0">
                <a:solidFill>
                  <a:schemeClr val="bg1"/>
                </a:solidFill>
              </a:rPr>
              <a:t>[0] ) 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358" name="Line 64"/>
          <p:cNvSpPr>
            <a:spLocks noChangeShapeType="1"/>
          </p:cNvSpPr>
          <p:nvPr/>
        </p:nvSpPr>
        <p:spPr bwMode="auto">
          <a:xfrm>
            <a:off x="2353340" y="4047460"/>
            <a:ext cx="990600" cy="1219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9" name="Line 65"/>
          <p:cNvSpPr>
            <a:spLocks noChangeShapeType="1"/>
          </p:cNvSpPr>
          <p:nvPr/>
        </p:nvSpPr>
        <p:spPr bwMode="auto">
          <a:xfrm>
            <a:off x="3886199" y="4343399"/>
            <a:ext cx="547577" cy="866553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0" name="Text Box 66"/>
          <p:cNvSpPr txBox="1">
            <a:spLocks noChangeArrowheads="1"/>
          </p:cNvSpPr>
          <p:nvPr/>
        </p:nvSpPr>
        <p:spPr bwMode="auto">
          <a:xfrm>
            <a:off x="4251325" y="4038600"/>
            <a:ext cx="26193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99CCFF"/>
                </a:solidFill>
                <a:latin typeface="Comic Sans MS" pitchFamily="66" charset="0"/>
              </a:rPr>
              <a:t>(must be an integer value or</a:t>
            </a:r>
          </a:p>
          <a:p>
            <a:r>
              <a:rPr lang="en-US" sz="1400">
                <a:solidFill>
                  <a:srgbClr val="99CCFF"/>
                </a:solidFill>
                <a:latin typeface="Comic Sans MS" pitchFamily="66" charset="0"/>
              </a:rPr>
              <a:t>an expression that results in</a:t>
            </a:r>
          </a:p>
          <a:p>
            <a:r>
              <a:rPr lang="en-US" sz="1400">
                <a:solidFill>
                  <a:srgbClr val="99CCFF"/>
                </a:solidFill>
                <a:latin typeface="Comic Sans MS" pitchFamily="66" charset="0"/>
              </a:rPr>
              <a:t>an integer value )</a:t>
            </a: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6858000" y="1828800"/>
            <a:ext cx="1524000" cy="457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6934200" y="1447800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examScores</a:t>
            </a:r>
          </a:p>
        </p:txBody>
      </p:sp>
      <p:sp>
        <p:nvSpPr>
          <p:cNvPr id="37" name="Line 5"/>
          <p:cNvSpPr>
            <a:spLocks noChangeShapeType="1"/>
          </p:cNvSpPr>
          <p:nvPr/>
        </p:nvSpPr>
        <p:spPr bwMode="auto">
          <a:xfrm>
            <a:off x="6858000" y="2286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>
            <a:off x="6858000" y="2743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6858000" y="3200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8"/>
          <p:cNvSpPr>
            <a:spLocks noChangeShapeType="1"/>
          </p:cNvSpPr>
          <p:nvPr/>
        </p:nvSpPr>
        <p:spPr bwMode="auto">
          <a:xfrm>
            <a:off x="6858000" y="3657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Line 9"/>
          <p:cNvSpPr>
            <a:spLocks noChangeShapeType="1"/>
          </p:cNvSpPr>
          <p:nvPr/>
        </p:nvSpPr>
        <p:spPr bwMode="auto">
          <a:xfrm>
            <a:off x="6858000" y="4114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Line 10"/>
          <p:cNvSpPr>
            <a:spLocks noChangeShapeType="1"/>
          </p:cNvSpPr>
          <p:nvPr/>
        </p:nvSpPr>
        <p:spPr bwMode="auto">
          <a:xfrm>
            <a:off x="6858000" y="4572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1"/>
          <p:cNvSpPr>
            <a:spLocks noChangeShapeType="1"/>
          </p:cNvSpPr>
          <p:nvPr/>
        </p:nvSpPr>
        <p:spPr bwMode="auto">
          <a:xfrm>
            <a:off x="6858000" y="5029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6858000" y="5486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Line 13"/>
          <p:cNvSpPr>
            <a:spLocks noChangeShapeType="1"/>
          </p:cNvSpPr>
          <p:nvPr/>
        </p:nvSpPr>
        <p:spPr bwMode="auto">
          <a:xfrm>
            <a:off x="6858000" y="5943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6" name="Group 24"/>
          <p:cNvGrpSpPr>
            <a:grpSpLocks/>
          </p:cNvGrpSpPr>
          <p:nvPr/>
        </p:nvGrpSpPr>
        <p:grpSpPr bwMode="auto">
          <a:xfrm>
            <a:off x="8594725" y="1860550"/>
            <a:ext cx="325438" cy="4405313"/>
            <a:chOff x="5174" y="932"/>
            <a:chExt cx="205" cy="2775"/>
          </a:xfrm>
        </p:grpSpPr>
        <p:sp>
          <p:nvSpPr>
            <p:cNvPr id="47" name="Text Box 25"/>
            <p:cNvSpPr txBox="1">
              <a:spLocks noChangeArrowheads="1"/>
            </p:cNvSpPr>
            <p:nvPr/>
          </p:nvSpPr>
          <p:spPr bwMode="auto">
            <a:xfrm>
              <a:off x="5174" y="932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8" name="Text Box 26"/>
            <p:cNvSpPr txBox="1">
              <a:spLocks noChangeArrowheads="1"/>
            </p:cNvSpPr>
            <p:nvPr/>
          </p:nvSpPr>
          <p:spPr bwMode="auto">
            <a:xfrm>
              <a:off x="5174" y="1220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9" name="Text Box 27"/>
            <p:cNvSpPr txBox="1">
              <a:spLocks noChangeArrowheads="1"/>
            </p:cNvSpPr>
            <p:nvPr/>
          </p:nvSpPr>
          <p:spPr bwMode="auto">
            <a:xfrm>
              <a:off x="5184" y="150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0" name="Text Box 28"/>
            <p:cNvSpPr txBox="1">
              <a:spLocks noChangeArrowheads="1"/>
            </p:cNvSpPr>
            <p:nvPr/>
          </p:nvSpPr>
          <p:spPr bwMode="auto">
            <a:xfrm>
              <a:off x="5174" y="179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1" name="Text Box 29"/>
            <p:cNvSpPr txBox="1">
              <a:spLocks noChangeArrowheads="1"/>
            </p:cNvSpPr>
            <p:nvPr/>
          </p:nvSpPr>
          <p:spPr bwMode="auto">
            <a:xfrm>
              <a:off x="5181" y="2084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2" name="Text Box 30"/>
            <p:cNvSpPr txBox="1">
              <a:spLocks noChangeArrowheads="1"/>
            </p:cNvSpPr>
            <p:nvPr/>
          </p:nvSpPr>
          <p:spPr bwMode="auto">
            <a:xfrm>
              <a:off x="5174" y="2361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53" name="Text Box 31"/>
            <p:cNvSpPr txBox="1">
              <a:spLocks noChangeArrowheads="1"/>
            </p:cNvSpPr>
            <p:nvPr/>
          </p:nvSpPr>
          <p:spPr bwMode="auto">
            <a:xfrm>
              <a:off x="5181" y="2649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5184" y="292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55" name="Text Box 33"/>
            <p:cNvSpPr txBox="1">
              <a:spLocks noChangeArrowheads="1"/>
            </p:cNvSpPr>
            <p:nvPr/>
          </p:nvSpPr>
          <p:spPr bwMode="auto">
            <a:xfrm>
              <a:off x="5174" y="318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56" name="Text Box 34"/>
            <p:cNvSpPr txBox="1">
              <a:spLocks noChangeArrowheads="1"/>
            </p:cNvSpPr>
            <p:nvPr/>
          </p:nvSpPr>
          <p:spPr bwMode="auto">
            <a:xfrm>
              <a:off x="5174" y="347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9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7359582" y="1855433"/>
            <a:ext cx="46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492752" y="2325950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510507" y="2769833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501629" y="3231472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519384" y="3684233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519384" y="4154749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528261" y="4598633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528261" y="5060272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528261" y="5513033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563771" y="5965795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Arrays and Loops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6858000" y="1828800"/>
            <a:ext cx="1524000" cy="457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934200" y="1447800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examScores</a:t>
            </a:r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6858000" y="2286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6858000" y="2743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6858000" y="3200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6858000" y="3657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6858000" y="4114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6858000" y="4572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6858000" y="5029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6858000" y="5486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6858000" y="5943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8594725" y="1860550"/>
            <a:ext cx="325438" cy="4405313"/>
            <a:chOff x="5174" y="932"/>
            <a:chExt cx="205" cy="2775"/>
          </a:xfrm>
        </p:grpSpPr>
        <p:sp>
          <p:nvSpPr>
            <p:cNvPr id="15381" name="Text Box 15"/>
            <p:cNvSpPr txBox="1">
              <a:spLocks noChangeArrowheads="1"/>
            </p:cNvSpPr>
            <p:nvPr/>
          </p:nvSpPr>
          <p:spPr bwMode="auto">
            <a:xfrm>
              <a:off x="5174" y="932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5382" name="Text Box 16"/>
            <p:cNvSpPr txBox="1">
              <a:spLocks noChangeArrowheads="1"/>
            </p:cNvSpPr>
            <p:nvPr/>
          </p:nvSpPr>
          <p:spPr bwMode="auto">
            <a:xfrm>
              <a:off x="5174" y="1220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383" name="Text Box 17"/>
            <p:cNvSpPr txBox="1">
              <a:spLocks noChangeArrowheads="1"/>
            </p:cNvSpPr>
            <p:nvPr/>
          </p:nvSpPr>
          <p:spPr bwMode="auto">
            <a:xfrm>
              <a:off x="5184" y="150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384" name="Text Box 18"/>
            <p:cNvSpPr txBox="1">
              <a:spLocks noChangeArrowheads="1"/>
            </p:cNvSpPr>
            <p:nvPr/>
          </p:nvSpPr>
          <p:spPr bwMode="auto">
            <a:xfrm>
              <a:off x="5174" y="179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5385" name="Text Box 19"/>
            <p:cNvSpPr txBox="1">
              <a:spLocks noChangeArrowheads="1"/>
            </p:cNvSpPr>
            <p:nvPr/>
          </p:nvSpPr>
          <p:spPr bwMode="auto">
            <a:xfrm>
              <a:off x="5181" y="2084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5386" name="Text Box 20"/>
            <p:cNvSpPr txBox="1">
              <a:spLocks noChangeArrowheads="1"/>
            </p:cNvSpPr>
            <p:nvPr/>
          </p:nvSpPr>
          <p:spPr bwMode="auto">
            <a:xfrm>
              <a:off x="5174" y="2361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5387" name="Text Box 21"/>
            <p:cNvSpPr txBox="1">
              <a:spLocks noChangeArrowheads="1"/>
            </p:cNvSpPr>
            <p:nvPr/>
          </p:nvSpPr>
          <p:spPr bwMode="auto">
            <a:xfrm>
              <a:off x="5181" y="2649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5388" name="Text Box 22"/>
            <p:cNvSpPr txBox="1">
              <a:spLocks noChangeArrowheads="1"/>
            </p:cNvSpPr>
            <p:nvPr/>
          </p:nvSpPr>
          <p:spPr bwMode="auto">
            <a:xfrm>
              <a:off x="5184" y="292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5389" name="Text Box 23"/>
            <p:cNvSpPr txBox="1">
              <a:spLocks noChangeArrowheads="1"/>
            </p:cNvSpPr>
            <p:nvPr/>
          </p:nvSpPr>
          <p:spPr bwMode="auto">
            <a:xfrm>
              <a:off x="5174" y="318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5390" name="Text Box 24"/>
            <p:cNvSpPr txBox="1">
              <a:spLocks noChangeArrowheads="1"/>
            </p:cNvSpPr>
            <p:nvPr/>
          </p:nvSpPr>
          <p:spPr bwMode="auto">
            <a:xfrm>
              <a:off x="5174" y="347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9</a:t>
              </a:r>
            </a:p>
          </p:txBody>
        </p:sp>
      </p:grp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1447800" y="1828800"/>
            <a:ext cx="4645824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. . .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     const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SIZE = 10;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     const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MULTIPLE = 3;</a:t>
            </a:r>
          </a:p>
          <a:p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     </a:t>
            </a:r>
            <a:r>
              <a:rPr lang="en-US" sz="1800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[ ] </a:t>
            </a:r>
            <a:r>
              <a:rPr lang="en-US" sz="1800" dirty="0" err="1" smtClean="0">
                <a:solidFill>
                  <a:schemeClr val="bg1"/>
                </a:solidFill>
                <a:latin typeface="Comic Sans MS" pitchFamily="66" charset="0"/>
              </a:rPr>
              <a:t>examScores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= new </a:t>
            </a:r>
            <a:r>
              <a:rPr lang="en-US" sz="1800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[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SIZE ];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     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     for (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= 0;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&lt; SIZE;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++ )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     {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       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examScores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[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] =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* MULTIPLE;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     }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. . .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 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  </a:t>
            </a: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7391400" y="19050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7391400" y="23622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3</a:t>
            </a:r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7391400" y="28194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6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7391400" y="32766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9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7315200" y="37338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12</a:t>
            </a: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7325619" y="4159928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15</a:t>
            </a:r>
            <a:endParaRPr lang="en-US" sz="1800" dirty="0"/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7343374" y="4621567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18</a:t>
            </a:r>
            <a:endParaRPr lang="en-US" sz="1800" dirty="0"/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7358990" y="5083206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21</a:t>
            </a:r>
            <a:endParaRPr lang="en-US" sz="1800" dirty="0"/>
          </a:p>
        </p:txBody>
      </p:sp>
      <p:sp>
        <p:nvSpPr>
          <p:cNvPr id="34" name="Text Box 26"/>
          <p:cNvSpPr txBox="1">
            <a:spLocks noChangeArrowheads="1"/>
          </p:cNvSpPr>
          <p:nvPr/>
        </p:nvSpPr>
        <p:spPr bwMode="auto">
          <a:xfrm>
            <a:off x="7376746" y="5535967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24</a:t>
            </a:r>
            <a:endParaRPr lang="en-US" sz="1800" dirty="0"/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383484" y="5970973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27</a:t>
            </a:r>
            <a:endParaRPr lang="en-US" sz="1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2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000" fill="hold"/>
                                        <p:tgtEl>
                                          <p:spTgt spid="123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/>
      <p:bldP spid="12292" grpId="0"/>
      <p:bldP spid="12293" grpId="0" animBg="1"/>
      <p:bldP spid="12294" grpId="0" animBg="1"/>
      <p:bldP spid="12295" grpId="0" animBg="1"/>
      <p:bldP spid="12296" grpId="0" animBg="1"/>
      <p:bldP spid="12297" grpId="0" animBg="1"/>
      <p:bldP spid="12298" grpId="0" animBg="1"/>
      <p:bldP spid="12299" grpId="0" animBg="1"/>
      <p:bldP spid="12300" grpId="0" animBg="1"/>
      <p:bldP spid="12301" grpId="0" animBg="1"/>
      <p:bldP spid="12314" grpId="0"/>
      <p:bldP spid="12315" grpId="0"/>
      <p:bldP spid="12316" grpId="0"/>
      <p:bldP spid="12317" grpId="0"/>
      <p:bldP spid="12318" grpId="0"/>
      <p:bldP spid="31" grpId="0"/>
      <p:bldP spid="32" grpId="0"/>
      <p:bldP spid="33" grpId="0"/>
      <p:bldP spid="34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Arrays and Loops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6858000" y="1828800"/>
            <a:ext cx="1524000" cy="457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934200" y="1447800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examScores</a:t>
            </a:r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6858000" y="2286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6858000" y="2743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6858000" y="3200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6858000" y="3657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6858000" y="4114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6858000" y="4572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6858000" y="5029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6858000" y="5486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6858000" y="5943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8594725" y="1860550"/>
            <a:ext cx="325438" cy="4405313"/>
            <a:chOff x="5174" y="932"/>
            <a:chExt cx="205" cy="2775"/>
          </a:xfrm>
        </p:grpSpPr>
        <p:sp>
          <p:nvSpPr>
            <p:cNvPr id="15381" name="Text Box 15"/>
            <p:cNvSpPr txBox="1">
              <a:spLocks noChangeArrowheads="1"/>
            </p:cNvSpPr>
            <p:nvPr/>
          </p:nvSpPr>
          <p:spPr bwMode="auto">
            <a:xfrm>
              <a:off x="5174" y="932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5382" name="Text Box 16"/>
            <p:cNvSpPr txBox="1">
              <a:spLocks noChangeArrowheads="1"/>
            </p:cNvSpPr>
            <p:nvPr/>
          </p:nvSpPr>
          <p:spPr bwMode="auto">
            <a:xfrm>
              <a:off x="5174" y="1220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383" name="Text Box 17"/>
            <p:cNvSpPr txBox="1">
              <a:spLocks noChangeArrowheads="1"/>
            </p:cNvSpPr>
            <p:nvPr/>
          </p:nvSpPr>
          <p:spPr bwMode="auto">
            <a:xfrm>
              <a:off x="5184" y="150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384" name="Text Box 18"/>
            <p:cNvSpPr txBox="1">
              <a:spLocks noChangeArrowheads="1"/>
            </p:cNvSpPr>
            <p:nvPr/>
          </p:nvSpPr>
          <p:spPr bwMode="auto">
            <a:xfrm>
              <a:off x="5174" y="179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5385" name="Text Box 19"/>
            <p:cNvSpPr txBox="1">
              <a:spLocks noChangeArrowheads="1"/>
            </p:cNvSpPr>
            <p:nvPr/>
          </p:nvSpPr>
          <p:spPr bwMode="auto">
            <a:xfrm>
              <a:off x="5181" y="2084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5386" name="Text Box 20"/>
            <p:cNvSpPr txBox="1">
              <a:spLocks noChangeArrowheads="1"/>
            </p:cNvSpPr>
            <p:nvPr/>
          </p:nvSpPr>
          <p:spPr bwMode="auto">
            <a:xfrm>
              <a:off x="5174" y="2361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5387" name="Text Box 21"/>
            <p:cNvSpPr txBox="1">
              <a:spLocks noChangeArrowheads="1"/>
            </p:cNvSpPr>
            <p:nvPr/>
          </p:nvSpPr>
          <p:spPr bwMode="auto">
            <a:xfrm>
              <a:off x="5181" y="2649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5388" name="Text Box 22"/>
            <p:cNvSpPr txBox="1">
              <a:spLocks noChangeArrowheads="1"/>
            </p:cNvSpPr>
            <p:nvPr/>
          </p:nvSpPr>
          <p:spPr bwMode="auto">
            <a:xfrm>
              <a:off x="5184" y="292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5389" name="Text Box 23"/>
            <p:cNvSpPr txBox="1">
              <a:spLocks noChangeArrowheads="1"/>
            </p:cNvSpPr>
            <p:nvPr/>
          </p:nvSpPr>
          <p:spPr bwMode="auto">
            <a:xfrm>
              <a:off x="5174" y="318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5390" name="Text Box 24"/>
            <p:cNvSpPr txBox="1">
              <a:spLocks noChangeArrowheads="1"/>
            </p:cNvSpPr>
            <p:nvPr/>
          </p:nvSpPr>
          <p:spPr bwMode="auto">
            <a:xfrm>
              <a:off x="5174" y="347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9</a:t>
              </a:r>
            </a:p>
          </p:txBody>
        </p:sp>
      </p:grp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1447800" y="1828800"/>
            <a:ext cx="4645824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. . .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     const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SIZE = 10;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     const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MULTIPLE = 3;</a:t>
            </a:r>
          </a:p>
          <a:p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     </a:t>
            </a:r>
            <a:r>
              <a:rPr lang="en-US" sz="1800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[ ] </a:t>
            </a:r>
            <a:r>
              <a:rPr lang="en-US" sz="1800" dirty="0" err="1" smtClean="0">
                <a:solidFill>
                  <a:schemeClr val="bg1"/>
                </a:solidFill>
                <a:latin typeface="Comic Sans MS" pitchFamily="66" charset="0"/>
              </a:rPr>
              <a:t>examScores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= new </a:t>
            </a:r>
            <a:r>
              <a:rPr lang="en-US" sz="1800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[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SIZE ];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     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     for (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= 0;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&lt; SIZE;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++ )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     {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       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examScores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[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] =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* MULTIPLE;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     }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. . .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 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  </a:t>
            </a: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7391400" y="19050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7391400" y="23622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3</a:t>
            </a:r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7391400" y="28194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6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7391400" y="32766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9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7315200" y="37338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12</a:t>
            </a:r>
          </a:p>
        </p:txBody>
      </p:sp>
      <p:sp>
        <p:nvSpPr>
          <p:cNvPr id="31" name="Line Callout 2 (Border and Accent Bar) 30"/>
          <p:cNvSpPr/>
          <p:nvPr/>
        </p:nvSpPr>
        <p:spPr>
          <a:xfrm rot="16200000">
            <a:off x="3411866" y="3212064"/>
            <a:ext cx="887819" cy="970816"/>
          </a:xfrm>
          <a:prstGeom prst="accentBorderCallout2">
            <a:avLst/>
          </a:prstGeom>
          <a:solidFill>
            <a:schemeClr val="accent1">
              <a:alpha val="33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019106" y="4444409"/>
            <a:ext cx="27638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Watch for off-by-one errors</a:t>
            </a:r>
          </a:p>
          <a:p>
            <a:endParaRPr lang="en-US" sz="1400" dirty="0" smtClean="0">
              <a:solidFill>
                <a:srgbClr val="FFC000"/>
              </a:solidFill>
              <a:latin typeface="Comic Sans MS" pitchFamily="66" charset="0"/>
            </a:endParaRPr>
          </a:p>
          <a:p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The maximum index in an array</a:t>
            </a:r>
          </a:p>
          <a:p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is one less than its size.</a:t>
            </a:r>
            <a:endParaRPr lang="en-US" sz="1400" dirty="0">
              <a:solidFill>
                <a:srgbClr val="FFC000"/>
              </a:solidFill>
              <a:latin typeface="Comic Sans MS" pitchFamily="66" charset="0"/>
            </a:endParaRP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7435788" y="4168806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15</a:t>
            </a:r>
            <a:endParaRPr lang="en-US" sz="1800" dirty="0"/>
          </a:p>
        </p:txBody>
      </p:sp>
      <p:sp>
        <p:nvSpPr>
          <p:cNvPr id="34" name="Text Box 26"/>
          <p:cNvSpPr txBox="1">
            <a:spLocks noChangeArrowheads="1"/>
          </p:cNvSpPr>
          <p:nvPr/>
        </p:nvSpPr>
        <p:spPr bwMode="auto">
          <a:xfrm>
            <a:off x="7489054" y="4612690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18</a:t>
            </a:r>
            <a:endParaRPr lang="en-US" sz="1800" dirty="0"/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0176" y="5083206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21</a:t>
            </a:r>
            <a:endParaRPr lang="en-US" sz="1800" dirty="0"/>
          </a:p>
        </p:txBody>
      </p:sp>
      <p:sp>
        <p:nvSpPr>
          <p:cNvPr id="36" name="Text Box 26"/>
          <p:cNvSpPr txBox="1">
            <a:spLocks noChangeArrowheads="1"/>
          </p:cNvSpPr>
          <p:nvPr/>
        </p:nvSpPr>
        <p:spPr bwMode="auto">
          <a:xfrm>
            <a:off x="7515686" y="5562600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24</a:t>
            </a:r>
            <a:endParaRPr lang="en-US" sz="1800" dirty="0"/>
          </a:p>
        </p:txBody>
      </p:sp>
      <p:sp>
        <p:nvSpPr>
          <p:cNvPr id="37" name="Text Box 26"/>
          <p:cNvSpPr txBox="1">
            <a:spLocks noChangeArrowheads="1"/>
          </p:cNvSpPr>
          <p:nvPr/>
        </p:nvSpPr>
        <p:spPr bwMode="auto">
          <a:xfrm>
            <a:off x="7515686" y="5988729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27</a:t>
            </a:r>
            <a:endParaRPr lang="en-US" sz="1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Out of Bounds Errors</a:t>
            </a:r>
          </a:p>
        </p:txBody>
      </p:sp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1438939" y="1740676"/>
            <a:ext cx="7162538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When a 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C# 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program 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executes a statement that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accesses an array, it checks to make sure that the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element you are trying to access is actually 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within the boundaries of the array (0 to SIZE-1). 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If it is not, your program will terminate with an exception.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2330" y="3564566"/>
            <a:ext cx="4724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676275" y="1687513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Topics</a:t>
            </a:r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2809875" y="3298825"/>
            <a:ext cx="460254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Tables of Data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Arrays – Single Dimensional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Parsing a String into Multiple Tokens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Arrays - Multi-dimensional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4100" name="Picture 6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8425" y="340677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8425" y="369887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8425" y="401002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1963" y="432192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651000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Initializer lists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209800" y="3276600"/>
            <a:ext cx="55410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chemeClr val="bg1"/>
                </a:solidFill>
              </a:rPr>
              <a:t>int</a:t>
            </a:r>
            <a:r>
              <a:rPr lang="en-US" sz="1800" dirty="0" smtClean="0">
                <a:solidFill>
                  <a:schemeClr val="bg1"/>
                </a:solidFill>
              </a:rPr>
              <a:t>[ ]  </a:t>
            </a:r>
            <a:r>
              <a:rPr lang="en-US" sz="1800" dirty="0" err="1" smtClean="0">
                <a:solidFill>
                  <a:schemeClr val="bg1"/>
                </a:solidFill>
              </a:rPr>
              <a:t>examScores</a:t>
            </a:r>
            <a:r>
              <a:rPr lang="en-US" sz="1800" dirty="0" smtClean="0">
                <a:solidFill>
                  <a:schemeClr val="bg1"/>
                </a:solidFill>
              </a:rPr>
              <a:t>  </a:t>
            </a:r>
            <a:r>
              <a:rPr lang="en-US" sz="1800" dirty="0">
                <a:solidFill>
                  <a:schemeClr val="bg1"/>
                </a:solidFill>
              </a:rPr>
              <a:t>= { 87, 83, 94, 99, 74, 66, 88 };</a:t>
            </a: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2231572" y="4141788"/>
            <a:ext cx="591379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99CCFF"/>
                </a:solidFill>
                <a:latin typeface="Comic Sans MS" pitchFamily="66" charset="0"/>
              </a:rPr>
              <a:t>The array object is automatically created. The </a:t>
            </a:r>
            <a:r>
              <a:rPr lang="en-US" sz="1600" dirty="0">
                <a:solidFill>
                  <a:srgbClr val="99CCFF"/>
                </a:solidFill>
                <a:latin typeface="Comic Sans MS" pitchFamily="66" charset="0"/>
              </a:rPr>
              <a:t>array size </a:t>
            </a:r>
            <a:endParaRPr lang="en-US" sz="1600" dirty="0" smtClean="0">
              <a:solidFill>
                <a:srgbClr val="99CCFF"/>
              </a:solidFill>
              <a:latin typeface="Comic Sans MS" pitchFamily="66" charset="0"/>
            </a:endParaRPr>
          </a:p>
          <a:p>
            <a:r>
              <a:rPr lang="en-US" sz="1600" dirty="0" smtClean="0">
                <a:solidFill>
                  <a:srgbClr val="99CCFF"/>
                </a:solidFill>
                <a:latin typeface="Comic Sans MS" pitchFamily="66" charset="0"/>
              </a:rPr>
              <a:t>is determined </a:t>
            </a:r>
            <a:r>
              <a:rPr lang="en-US" sz="1600" dirty="0">
                <a:solidFill>
                  <a:srgbClr val="99CCFF"/>
                </a:solidFill>
                <a:latin typeface="Comic Sans MS" pitchFamily="66" charset="0"/>
              </a:rPr>
              <a:t>by the </a:t>
            </a:r>
            <a:r>
              <a:rPr lang="en-US" sz="1600" dirty="0" smtClean="0">
                <a:solidFill>
                  <a:srgbClr val="99CCFF"/>
                </a:solidFill>
                <a:latin typeface="Comic Sans MS" pitchFamily="66" charset="0"/>
              </a:rPr>
              <a:t>number </a:t>
            </a:r>
            <a:r>
              <a:rPr lang="en-US" sz="1600" dirty="0">
                <a:solidFill>
                  <a:srgbClr val="99CCFF"/>
                </a:solidFill>
                <a:latin typeface="Comic Sans MS" pitchFamily="66" charset="0"/>
              </a:rPr>
              <a:t>of items in the </a:t>
            </a:r>
            <a:r>
              <a:rPr lang="en-US" sz="1600" dirty="0" err="1">
                <a:solidFill>
                  <a:srgbClr val="99CCFF"/>
                </a:solidFill>
                <a:latin typeface="Comic Sans MS" pitchFamily="66" charset="0"/>
              </a:rPr>
              <a:t>initializer</a:t>
            </a:r>
            <a:r>
              <a:rPr lang="en-US" sz="1600" dirty="0">
                <a:solidFill>
                  <a:srgbClr val="99CCFF"/>
                </a:solidFill>
                <a:latin typeface="Comic Sans MS" pitchFamily="66" charset="0"/>
              </a:rPr>
              <a:t> </a:t>
            </a:r>
            <a:r>
              <a:rPr lang="en-US" sz="1600" dirty="0" smtClean="0">
                <a:solidFill>
                  <a:srgbClr val="99CCFF"/>
                </a:solidFill>
                <a:latin typeface="Comic Sans MS" pitchFamily="66" charset="0"/>
              </a:rPr>
              <a:t>list.</a:t>
            </a:r>
          </a:p>
          <a:p>
            <a:r>
              <a:rPr lang="en-US" sz="1600" dirty="0" smtClean="0">
                <a:solidFill>
                  <a:srgbClr val="99CCFF"/>
                </a:solidFill>
                <a:latin typeface="Comic Sans MS" pitchFamily="66" charset="0"/>
              </a:rPr>
              <a:t>The elements of the array are set to equal the values in the</a:t>
            </a:r>
          </a:p>
          <a:p>
            <a:r>
              <a:rPr lang="en-US" sz="1600" dirty="0" err="1" smtClean="0">
                <a:solidFill>
                  <a:srgbClr val="99CCFF"/>
                </a:solidFill>
                <a:latin typeface="Comic Sans MS" pitchFamily="66" charset="0"/>
              </a:rPr>
              <a:t>initializer</a:t>
            </a:r>
            <a:r>
              <a:rPr lang="en-US" sz="1600" dirty="0" smtClean="0">
                <a:solidFill>
                  <a:srgbClr val="99CCFF"/>
                </a:solidFill>
                <a:latin typeface="Comic Sans MS" pitchFamily="66" charset="0"/>
              </a:rPr>
              <a:t> list.</a:t>
            </a:r>
            <a:endParaRPr lang="en-US" sz="1600" dirty="0">
              <a:solidFill>
                <a:srgbClr val="99CCFF"/>
              </a:solidFill>
              <a:latin typeface="Comic Sans MS" pitchFamily="66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5883965" y="3604591"/>
            <a:ext cx="1219200" cy="861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>
          <a:xfrm>
            <a:off x="722313" y="1270000"/>
            <a:ext cx="7772400" cy="10668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Comic Sans MS" pitchFamily="66" charset="0"/>
              </a:rPr>
              <a:t>Array Elements as Parameters</a:t>
            </a:r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1084263" y="2808288"/>
            <a:ext cx="7307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Array elements can be passed just as any other parameter…</a:t>
            </a: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1934547" y="3494165"/>
            <a:ext cx="5626861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for example</a:t>
            </a:r>
          </a:p>
          <a:p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given the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method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     </a:t>
            </a:r>
            <a:r>
              <a:rPr lang="en-US" sz="1800" dirty="0" smtClean="0">
                <a:solidFill>
                  <a:schemeClr val="bg1"/>
                </a:solidFill>
              </a:rPr>
              <a:t>static void </a:t>
            </a:r>
            <a:r>
              <a:rPr lang="en-US" sz="1800" dirty="0" err="1" smtClean="0">
                <a:solidFill>
                  <a:schemeClr val="bg1"/>
                </a:solidFill>
              </a:rPr>
              <a:t>PrintInteger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(</a:t>
            </a:r>
            <a:r>
              <a:rPr lang="en-US" sz="1800" dirty="0" err="1">
                <a:solidFill>
                  <a:schemeClr val="bg1"/>
                </a:solidFill>
              </a:rPr>
              <a:t>int</a:t>
            </a:r>
            <a:r>
              <a:rPr lang="en-US" sz="1800" dirty="0">
                <a:solidFill>
                  <a:schemeClr val="bg1"/>
                </a:solidFill>
              </a:rPr>
              <a:t> n);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we can pass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a single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element of an integer array as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     </a:t>
            </a:r>
            <a:r>
              <a:rPr lang="en-US" sz="1800" dirty="0" err="1" smtClean="0">
                <a:solidFill>
                  <a:schemeClr val="bg1"/>
                </a:solidFill>
              </a:rPr>
              <a:t>PrintInteger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(</a:t>
            </a:r>
            <a:r>
              <a:rPr lang="en-US" sz="1800" dirty="0" err="1">
                <a:solidFill>
                  <a:schemeClr val="bg1"/>
                </a:solidFill>
              </a:rPr>
              <a:t>someData</a:t>
            </a:r>
            <a:r>
              <a:rPr lang="en-US" sz="1800" dirty="0">
                <a:solidFill>
                  <a:schemeClr val="bg1"/>
                </a:solidFill>
              </a:rPr>
              <a:t>[n]);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Arrays as Parameters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133600" y="2133600"/>
            <a:ext cx="404726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void </a:t>
            </a:r>
            <a:r>
              <a:rPr lang="en-US" sz="1800" dirty="0" err="1" smtClean="0">
                <a:solidFill>
                  <a:schemeClr val="bg1"/>
                </a:solidFill>
              </a:rPr>
              <a:t>PrintEm</a:t>
            </a:r>
            <a:r>
              <a:rPr lang="en-US" sz="1800" dirty="0">
                <a:solidFill>
                  <a:schemeClr val="bg1"/>
                </a:solidFill>
              </a:rPr>
              <a:t>( </a:t>
            </a:r>
            <a:r>
              <a:rPr lang="en-US" sz="1800" dirty="0" err="1" smtClean="0">
                <a:solidFill>
                  <a:schemeClr val="bg1"/>
                </a:solidFill>
              </a:rPr>
              <a:t>int</a:t>
            </a:r>
            <a:r>
              <a:rPr lang="en-US" sz="1800" dirty="0" smtClean="0">
                <a:solidFill>
                  <a:schemeClr val="bg1"/>
                </a:solidFill>
              </a:rPr>
              <a:t>[ ] r )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  for( </a:t>
            </a:r>
            <a:r>
              <a:rPr lang="en-US" sz="1800" dirty="0" err="1">
                <a:solidFill>
                  <a:schemeClr val="bg1"/>
                </a:solidFill>
              </a:rPr>
              <a:t>int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 = 0; </a:t>
            </a:r>
            <a:r>
              <a:rPr lang="en-US" sz="1800" dirty="0" err="1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 &lt; </a:t>
            </a:r>
            <a:r>
              <a:rPr lang="en-US" sz="1800" dirty="0" err="1" smtClean="0">
                <a:solidFill>
                  <a:schemeClr val="bg1"/>
                </a:solidFill>
              </a:rPr>
              <a:t>r.Length</a:t>
            </a:r>
            <a:r>
              <a:rPr lang="en-US" sz="1800" dirty="0" smtClean="0">
                <a:solidFill>
                  <a:schemeClr val="bg1"/>
                </a:solidFill>
              </a:rPr>
              <a:t>; </a:t>
            </a:r>
            <a:r>
              <a:rPr lang="en-US" sz="1800" dirty="0" err="1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++ 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 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     </a:t>
            </a:r>
            <a:r>
              <a:rPr lang="en-US" sz="1800" dirty="0" err="1" smtClean="0">
                <a:solidFill>
                  <a:schemeClr val="bg1"/>
                </a:solidFill>
              </a:rPr>
              <a:t>Console.WriteLine</a:t>
            </a:r>
            <a:r>
              <a:rPr lang="en-US" sz="1800" dirty="0" smtClean="0">
                <a:solidFill>
                  <a:schemeClr val="bg1"/>
                </a:solidFill>
              </a:rPr>
              <a:t>( r [ </a:t>
            </a:r>
            <a:r>
              <a:rPr lang="en-US" sz="1800" dirty="0" err="1" smtClean="0">
                <a:solidFill>
                  <a:schemeClr val="bg1"/>
                </a:solidFill>
              </a:rPr>
              <a:t>i</a:t>
            </a:r>
            <a:r>
              <a:rPr lang="en-US" sz="1800" dirty="0" smtClean="0">
                <a:solidFill>
                  <a:schemeClr val="bg1"/>
                </a:solidFill>
              </a:rPr>
              <a:t> ] );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      }</a:t>
            </a:r>
          </a:p>
          <a:p>
            <a:r>
              <a:rPr lang="en-US" sz="1800" dirty="0">
                <a:solidFill>
                  <a:schemeClr val="bg1"/>
                </a:solidFill>
              </a:rPr>
              <a:t>} 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static void Main</a:t>
            </a:r>
            <a:r>
              <a:rPr lang="en-US" sz="1800" dirty="0">
                <a:solidFill>
                  <a:schemeClr val="bg1"/>
                </a:solidFill>
              </a:rPr>
              <a:t>(  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   </a:t>
            </a:r>
            <a:r>
              <a:rPr lang="en-US" sz="1800" dirty="0" err="1" smtClean="0">
                <a:solidFill>
                  <a:schemeClr val="bg1"/>
                </a:solidFill>
              </a:rPr>
              <a:t>int</a:t>
            </a:r>
            <a:r>
              <a:rPr lang="en-US" sz="1800" dirty="0" smtClean="0">
                <a:solidFill>
                  <a:schemeClr val="bg1"/>
                </a:solidFill>
              </a:rPr>
              <a:t>[ ] mine = </a:t>
            </a:r>
            <a:r>
              <a:rPr lang="en-US" sz="1800" dirty="0">
                <a:solidFill>
                  <a:schemeClr val="bg1"/>
                </a:solidFill>
              </a:rPr>
              <a:t>{ 1, 2, 3, 4, 5 };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       </a:t>
            </a:r>
            <a:r>
              <a:rPr lang="en-US" sz="1800" dirty="0" err="1" smtClean="0">
                <a:solidFill>
                  <a:schemeClr val="bg1"/>
                </a:solidFill>
              </a:rPr>
              <a:t>PrintEm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( </a:t>
            </a:r>
            <a:r>
              <a:rPr lang="en-US" sz="1800" dirty="0" smtClean="0">
                <a:solidFill>
                  <a:schemeClr val="bg1"/>
                </a:solidFill>
              </a:rPr>
              <a:t>mine </a:t>
            </a:r>
            <a:r>
              <a:rPr lang="en-US" sz="1800" dirty="0">
                <a:solidFill>
                  <a:schemeClr val="bg1"/>
                </a:solidFill>
              </a:rPr>
              <a:t>);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800" dirty="0">
                <a:solidFill>
                  <a:schemeClr val="bg1"/>
                </a:solidFill>
              </a:rPr>
              <a:t> }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4497572" y="1505910"/>
            <a:ext cx="37179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9CCFF"/>
                </a:solidFill>
                <a:latin typeface="Comic Sans MS" pitchFamily="66" charset="0"/>
              </a:rPr>
              <a:t>the square brackets tell the compiler</a:t>
            </a:r>
          </a:p>
          <a:p>
            <a:r>
              <a:rPr lang="en-US" sz="1600" dirty="0">
                <a:solidFill>
                  <a:srgbClr val="99CCFF"/>
                </a:solidFill>
                <a:latin typeface="Comic Sans MS" pitchFamily="66" charset="0"/>
              </a:rPr>
              <a:t>that an array </a:t>
            </a:r>
            <a:r>
              <a:rPr lang="en-US" sz="1600" dirty="0" smtClean="0">
                <a:solidFill>
                  <a:srgbClr val="99CCFF"/>
                </a:solidFill>
                <a:latin typeface="Comic Sans MS" pitchFamily="66" charset="0"/>
              </a:rPr>
              <a:t>object will </a:t>
            </a:r>
            <a:r>
              <a:rPr lang="en-US" sz="1600" dirty="0">
                <a:solidFill>
                  <a:srgbClr val="99CCFF"/>
                </a:solidFill>
                <a:latin typeface="Comic Sans MS" pitchFamily="66" charset="0"/>
              </a:rPr>
              <a:t>be passed.</a:t>
            </a:r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flipH="1">
            <a:off x="4052776" y="1786270"/>
            <a:ext cx="457200" cy="381000"/>
          </a:xfrm>
          <a:prstGeom prst="line">
            <a:avLst/>
          </a:prstGeom>
          <a:noFill/>
          <a:ln w="25400">
            <a:solidFill>
              <a:srgbClr val="99CC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03089" y="3253563"/>
            <a:ext cx="2678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9CCFF"/>
                </a:solidFill>
                <a:latin typeface="Comic Sans MS" pitchFamily="66" charset="0"/>
              </a:rPr>
              <a:t>The Array object has a</a:t>
            </a:r>
          </a:p>
          <a:p>
            <a:r>
              <a:rPr lang="en-US" sz="1600" i="1" dirty="0" smtClean="0">
                <a:solidFill>
                  <a:srgbClr val="99CCFF"/>
                </a:solidFill>
                <a:latin typeface="Comic Sans MS" pitchFamily="66" charset="0"/>
              </a:rPr>
              <a:t>Length </a:t>
            </a:r>
            <a:r>
              <a:rPr lang="en-US" sz="1600" dirty="0" smtClean="0">
                <a:solidFill>
                  <a:srgbClr val="99CCFF"/>
                </a:solidFill>
                <a:latin typeface="Comic Sans MS" pitchFamily="66" charset="0"/>
              </a:rPr>
              <a:t>field that contains</a:t>
            </a:r>
          </a:p>
          <a:p>
            <a:r>
              <a:rPr lang="en-US" sz="1600" dirty="0" smtClean="0">
                <a:solidFill>
                  <a:srgbClr val="99CCFF"/>
                </a:solidFill>
                <a:latin typeface="Comic Sans MS" pitchFamily="66" charset="0"/>
              </a:rPr>
              <a:t>the size of the array</a:t>
            </a:r>
            <a:endParaRPr lang="en-US" sz="1600" dirty="0">
              <a:solidFill>
                <a:srgbClr val="99CCFF"/>
              </a:solidFill>
              <a:latin typeface="Comic Sans MS" pitchFamily="66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5135529" y="3104708"/>
            <a:ext cx="978193" cy="393405"/>
          </a:xfrm>
          <a:prstGeom prst="straightConnector1">
            <a:avLst/>
          </a:prstGeom>
          <a:ln w="25400">
            <a:solidFill>
              <a:srgbClr val="99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18885" y="6085366"/>
            <a:ext cx="3347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9CCFF"/>
                </a:solidFill>
                <a:latin typeface="Comic Sans MS" pitchFamily="66" charset="0"/>
              </a:rPr>
              <a:t>Just pass the name of the</a:t>
            </a:r>
          </a:p>
          <a:p>
            <a:r>
              <a:rPr lang="en-US" sz="1600" dirty="0" smtClean="0">
                <a:solidFill>
                  <a:srgbClr val="99CCFF"/>
                </a:solidFill>
                <a:latin typeface="Comic Sans MS" pitchFamily="66" charset="0"/>
              </a:rPr>
              <a:t>Array when invoking the method</a:t>
            </a:r>
            <a:endParaRPr lang="en-US" sz="1600" dirty="0">
              <a:solidFill>
                <a:srgbClr val="99CCFF"/>
              </a:solidFill>
              <a:latin typeface="Comic Sans MS" pitchFamily="66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16200000" flipV="1">
            <a:off x="3902150" y="5869172"/>
            <a:ext cx="361507" cy="106325"/>
          </a:xfrm>
          <a:prstGeom prst="straightConnector1">
            <a:avLst/>
          </a:prstGeom>
          <a:ln w="25400">
            <a:solidFill>
              <a:srgbClr val="99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1944688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Partially Filled Arrays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773238" y="3638550"/>
            <a:ext cx="62579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Often in a program, you don’t know how much data</a:t>
            </a:r>
          </a:p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will be stored in an array. So, you make the array</a:t>
            </a:r>
          </a:p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some very large maximum size, and then keep track</a:t>
            </a:r>
          </a:p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of how much data is in the array.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800100" y="3117850"/>
            <a:ext cx="8066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Comic Sans MS" pitchFamily="66" charset="0"/>
              </a:rPr>
              <a:t>Developing a Program that Uses An Array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1262063" y="1738313"/>
            <a:ext cx="73072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Arrays are used most often when writing an application that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deals with tabular data, for example …</a:t>
            </a: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2378075" y="2711450"/>
            <a:ext cx="4484688" cy="3324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0" name="Line 6"/>
          <p:cNvSpPr>
            <a:spLocks noChangeShapeType="1"/>
          </p:cNvSpPr>
          <p:nvPr/>
        </p:nvSpPr>
        <p:spPr bwMode="auto">
          <a:xfrm>
            <a:off x="4625975" y="2720975"/>
            <a:ext cx="0" cy="33353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1" name="Line 7"/>
          <p:cNvSpPr>
            <a:spLocks noChangeShapeType="1"/>
          </p:cNvSpPr>
          <p:nvPr/>
        </p:nvSpPr>
        <p:spPr bwMode="auto">
          <a:xfrm>
            <a:off x="2387600" y="3087688"/>
            <a:ext cx="4454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2" name="Text Box 9"/>
          <p:cNvSpPr txBox="1">
            <a:spLocks noChangeArrowheads="1"/>
          </p:cNvSpPr>
          <p:nvPr/>
        </p:nvSpPr>
        <p:spPr bwMode="auto">
          <a:xfrm>
            <a:off x="3144838" y="2728913"/>
            <a:ext cx="627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Year</a:t>
            </a:r>
          </a:p>
        </p:txBody>
      </p:sp>
      <p:sp>
        <p:nvSpPr>
          <p:cNvPr id="24583" name="Text Box 10"/>
          <p:cNvSpPr txBox="1">
            <a:spLocks noChangeArrowheads="1"/>
          </p:cNvSpPr>
          <p:nvPr/>
        </p:nvSpPr>
        <p:spPr bwMode="auto">
          <a:xfrm>
            <a:off x="4694238" y="2770188"/>
            <a:ext cx="20843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Average rainfall (in)</a:t>
            </a:r>
          </a:p>
        </p:txBody>
      </p:sp>
      <p:sp>
        <p:nvSpPr>
          <p:cNvPr id="24584" name="Text Box 11"/>
          <p:cNvSpPr txBox="1">
            <a:spLocks noChangeArrowheads="1"/>
          </p:cNvSpPr>
          <p:nvPr/>
        </p:nvSpPr>
        <p:spPr bwMode="auto">
          <a:xfrm>
            <a:off x="3232150" y="3276600"/>
            <a:ext cx="647700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1941</a:t>
            </a:r>
          </a:p>
          <a:p>
            <a:r>
              <a:rPr lang="en-US" sz="1600">
                <a:latin typeface="Comic Sans MS" pitchFamily="66" charset="0"/>
              </a:rPr>
              <a:t>1942</a:t>
            </a:r>
          </a:p>
          <a:p>
            <a:r>
              <a:rPr lang="en-US" sz="1600">
                <a:latin typeface="Comic Sans MS" pitchFamily="66" charset="0"/>
              </a:rPr>
              <a:t>1943</a:t>
            </a:r>
          </a:p>
          <a:p>
            <a:r>
              <a:rPr lang="en-US" sz="1600">
                <a:latin typeface="Comic Sans MS" pitchFamily="66" charset="0"/>
              </a:rPr>
              <a:t>1944</a:t>
            </a:r>
          </a:p>
          <a:p>
            <a:r>
              <a:rPr lang="en-US" sz="1600">
                <a:latin typeface="Comic Sans MS" pitchFamily="66" charset="0"/>
              </a:rPr>
              <a:t>1945</a:t>
            </a:r>
          </a:p>
          <a:p>
            <a:r>
              <a:rPr lang="en-US" sz="1600">
                <a:latin typeface="Comic Sans MS" pitchFamily="66" charset="0"/>
              </a:rPr>
              <a:t>1946</a:t>
            </a:r>
          </a:p>
          <a:p>
            <a:r>
              <a:rPr lang="en-US" sz="1600">
                <a:latin typeface="Comic Sans MS" pitchFamily="66" charset="0"/>
              </a:rPr>
              <a:t>1947</a:t>
            </a:r>
          </a:p>
          <a:p>
            <a:r>
              <a:rPr lang="en-US" sz="1600">
                <a:latin typeface="Comic Sans MS" pitchFamily="66" charset="0"/>
              </a:rPr>
              <a:t>1948</a:t>
            </a:r>
          </a:p>
          <a:p>
            <a:r>
              <a:rPr lang="en-US" sz="1600">
                <a:latin typeface="Comic Sans MS" pitchFamily="66" charset="0"/>
              </a:rPr>
              <a:t>1949</a:t>
            </a:r>
          </a:p>
          <a:p>
            <a:r>
              <a:rPr lang="en-US" sz="1600">
                <a:latin typeface="Comic Sans MS" pitchFamily="66" charset="0"/>
              </a:rPr>
              <a:t>1950</a:t>
            </a:r>
          </a:p>
        </p:txBody>
      </p:sp>
      <p:sp>
        <p:nvSpPr>
          <p:cNvPr id="24585" name="Text Box 12"/>
          <p:cNvSpPr txBox="1">
            <a:spLocks noChangeArrowheads="1"/>
          </p:cNvSpPr>
          <p:nvPr/>
        </p:nvSpPr>
        <p:spPr bwMode="auto">
          <a:xfrm>
            <a:off x="5395913" y="3240088"/>
            <a:ext cx="482600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4.5</a:t>
            </a:r>
          </a:p>
          <a:p>
            <a:r>
              <a:rPr lang="en-US" sz="1600">
                <a:latin typeface="Comic Sans MS" pitchFamily="66" charset="0"/>
              </a:rPr>
              <a:t>5.4</a:t>
            </a:r>
          </a:p>
          <a:p>
            <a:r>
              <a:rPr lang="en-US" sz="1600">
                <a:latin typeface="Comic Sans MS" pitchFamily="66" charset="0"/>
              </a:rPr>
              <a:t>3.9</a:t>
            </a:r>
          </a:p>
          <a:p>
            <a:r>
              <a:rPr lang="en-US" sz="1600">
                <a:latin typeface="Comic Sans MS" pitchFamily="66" charset="0"/>
              </a:rPr>
              <a:t>7.1</a:t>
            </a:r>
          </a:p>
          <a:p>
            <a:r>
              <a:rPr lang="en-US" sz="1600">
                <a:latin typeface="Comic Sans MS" pitchFamily="66" charset="0"/>
              </a:rPr>
              <a:t>6.9</a:t>
            </a:r>
          </a:p>
          <a:p>
            <a:r>
              <a:rPr lang="en-US" sz="1600">
                <a:latin typeface="Comic Sans MS" pitchFamily="66" charset="0"/>
              </a:rPr>
              <a:t>7.3</a:t>
            </a:r>
          </a:p>
          <a:p>
            <a:r>
              <a:rPr lang="en-US" sz="1600">
                <a:latin typeface="Comic Sans MS" pitchFamily="66" charset="0"/>
              </a:rPr>
              <a:t>5.8</a:t>
            </a:r>
          </a:p>
          <a:p>
            <a:r>
              <a:rPr lang="en-US" sz="1600">
                <a:latin typeface="Comic Sans MS" pitchFamily="66" charset="0"/>
              </a:rPr>
              <a:t>4.9</a:t>
            </a:r>
          </a:p>
          <a:p>
            <a:r>
              <a:rPr lang="en-US" sz="1600">
                <a:latin typeface="Comic Sans MS" pitchFamily="66" charset="0"/>
              </a:rPr>
              <a:t>4.4</a:t>
            </a:r>
          </a:p>
          <a:p>
            <a:r>
              <a:rPr lang="en-US" sz="1600">
                <a:latin typeface="Comic Sans MS" pitchFamily="66" charset="0"/>
              </a:rPr>
              <a:t>5.1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354138" y="1231900"/>
            <a:ext cx="708183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Suppose that we are given the average amounts of rainfall</a:t>
            </a:r>
          </a:p>
          <a:p>
            <a:pPr marL="342900" indent="-342900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for each of ten consecutive years, and we want to find</a:t>
            </a:r>
          </a:p>
          <a:p>
            <a:pPr marL="342900" indent="-342900">
              <a:buFontTx/>
              <a:buAutoNum type="alphaLcParenBoth"/>
            </a:pPr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The average over the ten year period</a:t>
            </a:r>
          </a:p>
          <a:p>
            <a:pPr marL="342900" indent="-342900">
              <a:buFontTx/>
              <a:buAutoNum type="alphaLcParenBoth"/>
            </a:pPr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 The standard deviation of the rainfall data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366963" y="2851150"/>
            <a:ext cx="4484687" cy="3324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4614863" y="2860675"/>
            <a:ext cx="0" cy="33353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2376488" y="3227388"/>
            <a:ext cx="4454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3133725" y="2868613"/>
            <a:ext cx="627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Year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4683125" y="2909888"/>
            <a:ext cx="2084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Average rainfall (in)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3221038" y="3416300"/>
            <a:ext cx="647700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1941</a:t>
            </a:r>
          </a:p>
          <a:p>
            <a:r>
              <a:rPr lang="en-US" sz="1600">
                <a:latin typeface="Comic Sans MS" pitchFamily="66" charset="0"/>
              </a:rPr>
              <a:t>1942</a:t>
            </a:r>
          </a:p>
          <a:p>
            <a:r>
              <a:rPr lang="en-US" sz="1600">
                <a:latin typeface="Comic Sans MS" pitchFamily="66" charset="0"/>
              </a:rPr>
              <a:t>1943</a:t>
            </a:r>
          </a:p>
          <a:p>
            <a:r>
              <a:rPr lang="en-US" sz="1600">
                <a:latin typeface="Comic Sans MS" pitchFamily="66" charset="0"/>
              </a:rPr>
              <a:t>1944</a:t>
            </a:r>
          </a:p>
          <a:p>
            <a:r>
              <a:rPr lang="en-US" sz="1600">
                <a:latin typeface="Comic Sans MS" pitchFamily="66" charset="0"/>
              </a:rPr>
              <a:t>1945</a:t>
            </a:r>
          </a:p>
          <a:p>
            <a:r>
              <a:rPr lang="en-US" sz="1600">
                <a:latin typeface="Comic Sans MS" pitchFamily="66" charset="0"/>
              </a:rPr>
              <a:t>1946</a:t>
            </a:r>
          </a:p>
          <a:p>
            <a:r>
              <a:rPr lang="en-US" sz="1600">
                <a:latin typeface="Comic Sans MS" pitchFamily="66" charset="0"/>
              </a:rPr>
              <a:t>1947</a:t>
            </a:r>
          </a:p>
          <a:p>
            <a:r>
              <a:rPr lang="en-US" sz="1600">
                <a:latin typeface="Comic Sans MS" pitchFamily="66" charset="0"/>
              </a:rPr>
              <a:t>1948</a:t>
            </a:r>
          </a:p>
          <a:p>
            <a:r>
              <a:rPr lang="en-US" sz="1600">
                <a:latin typeface="Comic Sans MS" pitchFamily="66" charset="0"/>
              </a:rPr>
              <a:t>1949</a:t>
            </a:r>
          </a:p>
          <a:p>
            <a:r>
              <a:rPr lang="en-US" sz="1600">
                <a:latin typeface="Comic Sans MS" pitchFamily="66" charset="0"/>
              </a:rPr>
              <a:t>1950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5384800" y="3379788"/>
            <a:ext cx="482600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4.5</a:t>
            </a:r>
          </a:p>
          <a:p>
            <a:r>
              <a:rPr lang="en-US" sz="1600">
                <a:latin typeface="Comic Sans MS" pitchFamily="66" charset="0"/>
              </a:rPr>
              <a:t>5.4</a:t>
            </a:r>
          </a:p>
          <a:p>
            <a:r>
              <a:rPr lang="en-US" sz="1600">
                <a:latin typeface="Comic Sans MS" pitchFamily="66" charset="0"/>
              </a:rPr>
              <a:t>3.9</a:t>
            </a:r>
          </a:p>
          <a:p>
            <a:r>
              <a:rPr lang="en-US" sz="1600">
                <a:latin typeface="Comic Sans MS" pitchFamily="66" charset="0"/>
              </a:rPr>
              <a:t>7.1</a:t>
            </a:r>
          </a:p>
          <a:p>
            <a:r>
              <a:rPr lang="en-US" sz="1600">
                <a:latin typeface="Comic Sans MS" pitchFamily="66" charset="0"/>
              </a:rPr>
              <a:t>6.9</a:t>
            </a:r>
          </a:p>
          <a:p>
            <a:r>
              <a:rPr lang="en-US" sz="1600">
                <a:latin typeface="Comic Sans MS" pitchFamily="66" charset="0"/>
              </a:rPr>
              <a:t>7.3</a:t>
            </a:r>
          </a:p>
          <a:p>
            <a:r>
              <a:rPr lang="en-US" sz="1600">
                <a:latin typeface="Comic Sans MS" pitchFamily="66" charset="0"/>
              </a:rPr>
              <a:t>5.8</a:t>
            </a:r>
          </a:p>
          <a:p>
            <a:r>
              <a:rPr lang="en-US" sz="1600">
                <a:latin typeface="Comic Sans MS" pitchFamily="66" charset="0"/>
              </a:rPr>
              <a:t>4.9</a:t>
            </a:r>
          </a:p>
          <a:p>
            <a:r>
              <a:rPr lang="en-US" sz="1600">
                <a:latin typeface="Comic Sans MS" pitchFamily="66" charset="0"/>
              </a:rPr>
              <a:t>4.4</a:t>
            </a:r>
          </a:p>
          <a:p>
            <a:r>
              <a:rPr lang="en-US" sz="1600">
                <a:latin typeface="Comic Sans MS" pitchFamily="66" charset="0"/>
              </a:rPr>
              <a:t>5.1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354138" y="1231900"/>
            <a:ext cx="71389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Since we are going to process each of these data elements</a:t>
            </a:r>
          </a:p>
          <a:p>
            <a:pPr marL="342900" indent="-342900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in turn as we do the calculations, an array is a handy way</a:t>
            </a:r>
          </a:p>
          <a:p>
            <a:pPr marL="342900" indent="-342900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of storing the data.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366963" y="2851150"/>
            <a:ext cx="4484687" cy="3324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4614863" y="2860675"/>
            <a:ext cx="0" cy="33353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2376488" y="3227388"/>
            <a:ext cx="4454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133725" y="2868613"/>
            <a:ext cx="627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Year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4683125" y="2909888"/>
            <a:ext cx="2084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Average rainfall (in)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3221038" y="3416300"/>
            <a:ext cx="647700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1941</a:t>
            </a:r>
          </a:p>
          <a:p>
            <a:r>
              <a:rPr lang="en-US" sz="1600">
                <a:latin typeface="Comic Sans MS" pitchFamily="66" charset="0"/>
              </a:rPr>
              <a:t>1942</a:t>
            </a:r>
          </a:p>
          <a:p>
            <a:r>
              <a:rPr lang="en-US" sz="1600">
                <a:latin typeface="Comic Sans MS" pitchFamily="66" charset="0"/>
              </a:rPr>
              <a:t>1943</a:t>
            </a:r>
          </a:p>
          <a:p>
            <a:r>
              <a:rPr lang="en-US" sz="1600">
                <a:latin typeface="Comic Sans MS" pitchFamily="66" charset="0"/>
              </a:rPr>
              <a:t>1944</a:t>
            </a:r>
          </a:p>
          <a:p>
            <a:r>
              <a:rPr lang="en-US" sz="1600">
                <a:latin typeface="Comic Sans MS" pitchFamily="66" charset="0"/>
              </a:rPr>
              <a:t>1945</a:t>
            </a:r>
          </a:p>
          <a:p>
            <a:r>
              <a:rPr lang="en-US" sz="1600">
                <a:latin typeface="Comic Sans MS" pitchFamily="66" charset="0"/>
              </a:rPr>
              <a:t>1946</a:t>
            </a:r>
          </a:p>
          <a:p>
            <a:r>
              <a:rPr lang="en-US" sz="1600">
                <a:latin typeface="Comic Sans MS" pitchFamily="66" charset="0"/>
              </a:rPr>
              <a:t>1947</a:t>
            </a:r>
          </a:p>
          <a:p>
            <a:r>
              <a:rPr lang="en-US" sz="1600">
                <a:latin typeface="Comic Sans MS" pitchFamily="66" charset="0"/>
              </a:rPr>
              <a:t>1948</a:t>
            </a:r>
          </a:p>
          <a:p>
            <a:r>
              <a:rPr lang="en-US" sz="1600">
                <a:latin typeface="Comic Sans MS" pitchFamily="66" charset="0"/>
              </a:rPr>
              <a:t>1949</a:t>
            </a:r>
          </a:p>
          <a:p>
            <a:r>
              <a:rPr lang="en-US" sz="1600">
                <a:latin typeface="Comic Sans MS" pitchFamily="66" charset="0"/>
              </a:rPr>
              <a:t>1950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5384800" y="3379788"/>
            <a:ext cx="482600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4.5</a:t>
            </a:r>
          </a:p>
          <a:p>
            <a:r>
              <a:rPr lang="en-US" sz="1600">
                <a:latin typeface="Comic Sans MS" pitchFamily="66" charset="0"/>
              </a:rPr>
              <a:t>5.4</a:t>
            </a:r>
          </a:p>
          <a:p>
            <a:r>
              <a:rPr lang="en-US" sz="1600">
                <a:latin typeface="Comic Sans MS" pitchFamily="66" charset="0"/>
              </a:rPr>
              <a:t>3.9</a:t>
            </a:r>
          </a:p>
          <a:p>
            <a:r>
              <a:rPr lang="en-US" sz="1600">
                <a:latin typeface="Comic Sans MS" pitchFamily="66" charset="0"/>
              </a:rPr>
              <a:t>7.1</a:t>
            </a:r>
          </a:p>
          <a:p>
            <a:r>
              <a:rPr lang="en-US" sz="1600">
                <a:latin typeface="Comic Sans MS" pitchFamily="66" charset="0"/>
              </a:rPr>
              <a:t>6.9</a:t>
            </a:r>
          </a:p>
          <a:p>
            <a:r>
              <a:rPr lang="en-US" sz="1600">
                <a:latin typeface="Comic Sans MS" pitchFamily="66" charset="0"/>
              </a:rPr>
              <a:t>7.3</a:t>
            </a:r>
          </a:p>
          <a:p>
            <a:r>
              <a:rPr lang="en-US" sz="1600">
                <a:latin typeface="Comic Sans MS" pitchFamily="66" charset="0"/>
              </a:rPr>
              <a:t>5.8</a:t>
            </a:r>
          </a:p>
          <a:p>
            <a:r>
              <a:rPr lang="en-US" sz="1600">
                <a:latin typeface="Comic Sans MS" pitchFamily="66" charset="0"/>
              </a:rPr>
              <a:t>4.9</a:t>
            </a:r>
          </a:p>
          <a:p>
            <a:r>
              <a:rPr lang="en-US" sz="1600">
                <a:latin typeface="Comic Sans MS" pitchFamily="66" charset="0"/>
              </a:rPr>
              <a:t>4.4</a:t>
            </a:r>
          </a:p>
          <a:p>
            <a:r>
              <a:rPr lang="en-US" sz="1600">
                <a:latin typeface="Comic Sans MS" pitchFamily="66" charset="0"/>
              </a:rPr>
              <a:t>5.1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7" name="Text Box 10"/>
          <p:cNvSpPr txBox="1">
            <a:spLocks noChangeArrowheads="1"/>
          </p:cNvSpPr>
          <p:nvPr/>
        </p:nvSpPr>
        <p:spPr bwMode="auto">
          <a:xfrm>
            <a:off x="955421" y="2147345"/>
            <a:ext cx="43733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double[ ]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rainFall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= new double[10];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7658" name="Text Box 11"/>
          <p:cNvSpPr txBox="1">
            <a:spLocks noChangeArrowheads="1"/>
          </p:cNvSpPr>
          <p:nvPr/>
        </p:nvSpPr>
        <p:spPr bwMode="auto">
          <a:xfrm>
            <a:off x="1833895" y="1423028"/>
            <a:ext cx="2292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Declare the array</a:t>
            </a:r>
          </a:p>
        </p:txBody>
      </p:sp>
      <p:sp>
        <p:nvSpPr>
          <p:cNvPr id="27659" name="Rectangle 22"/>
          <p:cNvSpPr>
            <a:spLocks noChangeArrowheads="1"/>
          </p:cNvSpPr>
          <p:nvPr/>
        </p:nvSpPr>
        <p:spPr bwMode="auto">
          <a:xfrm>
            <a:off x="6529720" y="3261859"/>
            <a:ext cx="1700212" cy="2592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23"/>
          <p:cNvSpPr>
            <a:spLocks noChangeShapeType="1"/>
          </p:cNvSpPr>
          <p:nvPr/>
        </p:nvSpPr>
        <p:spPr bwMode="auto">
          <a:xfrm>
            <a:off x="6591864" y="3584121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1" name="Line 24"/>
          <p:cNvSpPr>
            <a:spLocks noChangeShapeType="1"/>
          </p:cNvSpPr>
          <p:nvPr/>
        </p:nvSpPr>
        <p:spPr bwMode="auto">
          <a:xfrm>
            <a:off x="6602976" y="3822246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2" name="Line 25"/>
          <p:cNvSpPr>
            <a:spLocks noChangeShapeType="1"/>
          </p:cNvSpPr>
          <p:nvPr/>
        </p:nvSpPr>
        <p:spPr bwMode="auto">
          <a:xfrm>
            <a:off x="6604564" y="4081009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3" name="Line 26"/>
          <p:cNvSpPr>
            <a:spLocks noChangeShapeType="1"/>
          </p:cNvSpPr>
          <p:nvPr/>
        </p:nvSpPr>
        <p:spPr bwMode="auto">
          <a:xfrm>
            <a:off x="6604564" y="4339771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4" name="Line 27"/>
          <p:cNvSpPr>
            <a:spLocks noChangeShapeType="1"/>
          </p:cNvSpPr>
          <p:nvPr/>
        </p:nvSpPr>
        <p:spPr bwMode="auto">
          <a:xfrm>
            <a:off x="6604564" y="4565196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5" name="Line 28"/>
          <p:cNvSpPr>
            <a:spLocks noChangeShapeType="1"/>
          </p:cNvSpPr>
          <p:nvPr/>
        </p:nvSpPr>
        <p:spPr bwMode="auto">
          <a:xfrm>
            <a:off x="6604564" y="4814434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6" name="Line 29"/>
          <p:cNvSpPr>
            <a:spLocks noChangeShapeType="1"/>
          </p:cNvSpPr>
          <p:nvPr/>
        </p:nvSpPr>
        <p:spPr bwMode="auto">
          <a:xfrm>
            <a:off x="6606151" y="5052559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7" name="Line 30"/>
          <p:cNvSpPr>
            <a:spLocks noChangeShapeType="1"/>
          </p:cNvSpPr>
          <p:nvPr/>
        </p:nvSpPr>
        <p:spPr bwMode="auto">
          <a:xfrm>
            <a:off x="6595039" y="5289096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8" name="Line 31"/>
          <p:cNvSpPr>
            <a:spLocks noChangeShapeType="1"/>
          </p:cNvSpPr>
          <p:nvPr/>
        </p:nvSpPr>
        <p:spPr bwMode="auto">
          <a:xfrm>
            <a:off x="6606151" y="5547859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4512266" y="3212879"/>
            <a:ext cx="1074333" cy="40011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50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rainFall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688419" y="3413052"/>
            <a:ext cx="765544" cy="15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257494" y="3568823"/>
            <a:ext cx="221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0</a:t>
            </a:r>
            <a:endParaRPr lang="en-US" sz="105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257494" y="3284738"/>
            <a:ext cx="221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0</a:t>
            </a:r>
            <a:endParaRPr lang="en-US" sz="105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257494" y="3835153"/>
            <a:ext cx="221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0</a:t>
            </a:r>
            <a:endParaRPr lang="en-US" sz="105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257494" y="4092605"/>
            <a:ext cx="221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0</a:t>
            </a:r>
            <a:endParaRPr lang="en-US" sz="105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257494" y="4314547"/>
            <a:ext cx="221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0</a:t>
            </a:r>
            <a:endParaRPr lang="en-US" sz="105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257494" y="4571999"/>
            <a:ext cx="221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0</a:t>
            </a:r>
            <a:endParaRPr lang="en-US" sz="105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257494" y="4802819"/>
            <a:ext cx="221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0</a:t>
            </a:r>
            <a:endParaRPr lang="en-US" sz="105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257494" y="5033638"/>
            <a:ext cx="221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0</a:t>
            </a:r>
            <a:endParaRPr lang="en-US" sz="105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257494" y="5291091"/>
            <a:ext cx="221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0</a:t>
            </a:r>
            <a:endParaRPr lang="en-US" sz="105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7257494" y="5566299"/>
            <a:ext cx="221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0</a:t>
            </a:r>
            <a:endParaRPr lang="en-US" sz="105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9"/>
          <p:cNvSpPr txBox="1">
            <a:spLocks noChangeArrowheads="1"/>
          </p:cNvSpPr>
          <p:nvPr/>
        </p:nvSpPr>
        <p:spPr bwMode="auto">
          <a:xfrm>
            <a:off x="4459103" y="3074655"/>
            <a:ext cx="1074333" cy="40011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50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rainFall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28675" name="Text Box 10"/>
          <p:cNvSpPr txBox="1">
            <a:spLocks noChangeArrowheads="1"/>
          </p:cNvSpPr>
          <p:nvPr/>
        </p:nvSpPr>
        <p:spPr bwMode="auto">
          <a:xfrm>
            <a:off x="2698750" y="1390650"/>
            <a:ext cx="47037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Read the data into the array</a:t>
            </a:r>
          </a:p>
          <a:p>
            <a:pPr algn="ctr"/>
            <a:r>
              <a:rPr lang="en-US" sz="1400">
                <a:solidFill>
                  <a:schemeClr val="bg1"/>
                </a:solidFill>
                <a:latin typeface="Comic Sans MS" pitchFamily="66" charset="0"/>
              </a:rPr>
              <a:t>(assume that the user enters data from the keyboard)</a:t>
            </a:r>
          </a:p>
        </p:txBody>
      </p:sp>
      <p:sp>
        <p:nvSpPr>
          <p:cNvPr id="28676" name="Rectangle 11"/>
          <p:cNvSpPr>
            <a:spLocks noChangeArrowheads="1"/>
          </p:cNvSpPr>
          <p:nvPr/>
        </p:nvSpPr>
        <p:spPr bwMode="auto">
          <a:xfrm>
            <a:off x="6475413" y="3087688"/>
            <a:ext cx="1700212" cy="2592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Line 12"/>
          <p:cNvSpPr>
            <a:spLocks noChangeShapeType="1"/>
          </p:cNvSpPr>
          <p:nvPr/>
        </p:nvSpPr>
        <p:spPr bwMode="auto">
          <a:xfrm>
            <a:off x="6475413" y="3409950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8" name="Line 13"/>
          <p:cNvSpPr>
            <a:spLocks noChangeShapeType="1"/>
          </p:cNvSpPr>
          <p:nvPr/>
        </p:nvSpPr>
        <p:spPr bwMode="auto">
          <a:xfrm>
            <a:off x="6486525" y="3648075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9" name="Line 14"/>
          <p:cNvSpPr>
            <a:spLocks noChangeShapeType="1"/>
          </p:cNvSpPr>
          <p:nvPr/>
        </p:nvSpPr>
        <p:spPr bwMode="auto">
          <a:xfrm>
            <a:off x="6488113" y="3906838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0" name="Line 15"/>
          <p:cNvSpPr>
            <a:spLocks noChangeShapeType="1"/>
          </p:cNvSpPr>
          <p:nvPr/>
        </p:nvSpPr>
        <p:spPr bwMode="auto">
          <a:xfrm>
            <a:off x="6488113" y="4165600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1" name="Line 16"/>
          <p:cNvSpPr>
            <a:spLocks noChangeShapeType="1"/>
          </p:cNvSpPr>
          <p:nvPr/>
        </p:nvSpPr>
        <p:spPr bwMode="auto">
          <a:xfrm>
            <a:off x="6488113" y="4391025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2" name="Line 17"/>
          <p:cNvSpPr>
            <a:spLocks noChangeShapeType="1"/>
          </p:cNvSpPr>
          <p:nvPr/>
        </p:nvSpPr>
        <p:spPr bwMode="auto">
          <a:xfrm>
            <a:off x="6488113" y="4640263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3" name="Line 18"/>
          <p:cNvSpPr>
            <a:spLocks noChangeShapeType="1"/>
          </p:cNvSpPr>
          <p:nvPr/>
        </p:nvSpPr>
        <p:spPr bwMode="auto">
          <a:xfrm>
            <a:off x="6489700" y="4878388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4" name="Line 19"/>
          <p:cNvSpPr>
            <a:spLocks noChangeShapeType="1"/>
          </p:cNvSpPr>
          <p:nvPr/>
        </p:nvSpPr>
        <p:spPr bwMode="auto">
          <a:xfrm>
            <a:off x="6478588" y="5114925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5" name="Line 20"/>
          <p:cNvSpPr>
            <a:spLocks noChangeShapeType="1"/>
          </p:cNvSpPr>
          <p:nvPr/>
        </p:nvSpPr>
        <p:spPr bwMode="auto">
          <a:xfrm>
            <a:off x="6489700" y="5373688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6" name="Text Box 21"/>
          <p:cNvSpPr txBox="1">
            <a:spLocks noChangeArrowheads="1"/>
          </p:cNvSpPr>
          <p:nvPr/>
        </p:nvSpPr>
        <p:spPr bwMode="auto">
          <a:xfrm>
            <a:off x="287079" y="3317766"/>
            <a:ext cx="593944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const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SIZE=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10;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for (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= 0;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&lt;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SIZE;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++)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    </a:t>
            </a:r>
            <a:r>
              <a:rPr lang="en-US" sz="1800" dirty="0" err="1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(“Enter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the amount of rainfall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”);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    </a:t>
            </a:r>
            <a:r>
              <a:rPr lang="en-US" sz="1800" dirty="0" err="1" smtClean="0">
                <a:solidFill>
                  <a:schemeClr val="bg1"/>
                </a:solidFill>
                <a:latin typeface="Comic Sans MS" pitchFamily="66" charset="0"/>
              </a:rPr>
              <a:t>Console.Write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(“for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year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{0}: “, </a:t>
            </a:r>
            <a:r>
              <a:rPr lang="en-US" sz="1800" dirty="0" err="1" smtClean="0">
                <a:solidFill>
                  <a:schemeClr val="bg1"/>
                </a:solidFill>
                <a:latin typeface="Comic Sans MS" pitchFamily="66" charset="0"/>
              </a:rPr>
              <a:t>i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+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1);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   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rainfall[</a:t>
            </a:r>
            <a:r>
              <a:rPr lang="en-US" sz="1800" dirty="0" err="1" smtClean="0">
                <a:solidFill>
                  <a:schemeClr val="bg1"/>
                </a:solidFill>
                <a:latin typeface="Comic Sans MS" pitchFamily="66" charset="0"/>
              </a:rPr>
              <a:t>i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] = </a:t>
            </a:r>
            <a:r>
              <a:rPr lang="en-US" sz="1800" dirty="0" err="1" smtClean="0">
                <a:solidFill>
                  <a:schemeClr val="bg1"/>
                </a:solidFill>
                <a:latin typeface="Comic Sans MS" pitchFamily="66" charset="0"/>
              </a:rPr>
              <a:t>double.Parse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mic Sans MS" pitchFamily="66" charset="0"/>
              </a:rPr>
              <a:t>Console.ReadLine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( ) );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28687" name="Text Box 22"/>
          <p:cNvSpPr txBox="1">
            <a:spLocks noChangeArrowheads="1"/>
          </p:cNvSpPr>
          <p:nvPr/>
        </p:nvSpPr>
        <p:spPr bwMode="auto">
          <a:xfrm>
            <a:off x="7031038" y="3121025"/>
            <a:ext cx="482600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4.5</a:t>
            </a:r>
          </a:p>
          <a:p>
            <a:r>
              <a:rPr lang="en-US" sz="1600">
                <a:latin typeface="Comic Sans MS" pitchFamily="66" charset="0"/>
              </a:rPr>
              <a:t>5.4</a:t>
            </a:r>
          </a:p>
          <a:p>
            <a:r>
              <a:rPr lang="en-US" sz="1600">
                <a:latin typeface="Comic Sans MS" pitchFamily="66" charset="0"/>
              </a:rPr>
              <a:t>3.9</a:t>
            </a:r>
          </a:p>
          <a:p>
            <a:r>
              <a:rPr lang="en-US" sz="1600">
                <a:latin typeface="Comic Sans MS" pitchFamily="66" charset="0"/>
              </a:rPr>
              <a:t>7.1</a:t>
            </a:r>
          </a:p>
          <a:p>
            <a:r>
              <a:rPr lang="en-US" sz="1600">
                <a:latin typeface="Comic Sans MS" pitchFamily="66" charset="0"/>
              </a:rPr>
              <a:t>6.9</a:t>
            </a:r>
          </a:p>
          <a:p>
            <a:r>
              <a:rPr lang="en-US" sz="1600">
                <a:latin typeface="Comic Sans MS" pitchFamily="66" charset="0"/>
              </a:rPr>
              <a:t>7.3</a:t>
            </a:r>
          </a:p>
          <a:p>
            <a:r>
              <a:rPr lang="en-US" sz="1600">
                <a:latin typeface="Comic Sans MS" pitchFamily="66" charset="0"/>
              </a:rPr>
              <a:t>5.8</a:t>
            </a:r>
          </a:p>
          <a:p>
            <a:r>
              <a:rPr lang="en-US" sz="1600">
                <a:latin typeface="Comic Sans MS" pitchFamily="66" charset="0"/>
              </a:rPr>
              <a:t>4.9</a:t>
            </a:r>
          </a:p>
          <a:p>
            <a:r>
              <a:rPr lang="en-US" sz="1600">
                <a:latin typeface="Comic Sans MS" pitchFamily="66" charset="0"/>
              </a:rPr>
              <a:t>4.4</a:t>
            </a:r>
          </a:p>
          <a:p>
            <a:r>
              <a:rPr lang="en-US" sz="1600">
                <a:latin typeface="Comic Sans MS" pitchFamily="66" charset="0"/>
              </a:rPr>
              <a:t>5.1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635256" y="3274828"/>
            <a:ext cx="765544" cy="15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455613" y="1358900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Objectives</a:t>
            </a: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989013" y="2741613"/>
            <a:ext cx="7205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At the completion of this topic, students should be able to:</a:t>
            </a: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1673048" y="3427413"/>
            <a:ext cx="7435049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Write programs that correctly</a:t>
            </a: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* Declare and use 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single and multidimensional arrays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* Use loops to manipulate array elements</a:t>
            </a: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* Pass arrays to 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methods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Explain what an out of bounds error 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is and why it occurs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Declare and use 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single and 2-dimensional 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arrays in a program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Use the Split method to parse a string into multiple tokens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5125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1450" y="35052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0975" y="471011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0975" y="505301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10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0975" y="535463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589338" y="1401763"/>
            <a:ext cx="2735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Calculate the average</a:t>
            </a:r>
            <a:endParaRPr lang="en-US" sz="140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475413" y="3087688"/>
            <a:ext cx="1700212" cy="2592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6475413" y="3409950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6486525" y="3648075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6488113" y="3906838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6488113" y="4165600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6488113" y="4391025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6488113" y="4640263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6489700" y="4878388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6478588" y="5114925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6489700" y="5373688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1211030" y="3218757"/>
            <a:ext cx="373371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double 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sum  = 0;</a:t>
            </a: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for (</a:t>
            </a:r>
            <a:r>
              <a:rPr lang="en-US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mic Sans MS" pitchFamily="66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= 0; </a:t>
            </a:r>
            <a:r>
              <a:rPr lang="en-US" dirty="0" err="1">
                <a:solidFill>
                  <a:schemeClr val="bg1"/>
                </a:solidFill>
                <a:latin typeface="Comic Sans MS" pitchFamily="66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&lt; 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SIZE; </a:t>
            </a:r>
            <a:r>
              <a:rPr lang="en-US" dirty="0" err="1">
                <a:solidFill>
                  <a:schemeClr val="bg1"/>
                </a:solidFill>
                <a:latin typeface="Comic Sans MS" pitchFamily="66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++)</a:t>
            </a: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    sum += rainfall[ </a:t>
            </a:r>
            <a:r>
              <a:rPr lang="en-US" dirty="0" err="1">
                <a:solidFill>
                  <a:schemeClr val="bg1"/>
                </a:solidFill>
                <a:latin typeface="Comic Sans MS" pitchFamily="66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];</a:t>
            </a: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}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double 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average = sum / 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SIZE;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7031038" y="3121025"/>
            <a:ext cx="482600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4.5</a:t>
            </a:r>
          </a:p>
          <a:p>
            <a:r>
              <a:rPr lang="en-US" sz="1600">
                <a:latin typeface="Comic Sans MS" pitchFamily="66" charset="0"/>
              </a:rPr>
              <a:t>5.4</a:t>
            </a:r>
          </a:p>
          <a:p>
            <a:r>
              <a:rPr lang="en-US" sz="1600">
                <a:latin typeface="Comic Sans MS" pitchFamily="66" charset="0"/>
              </a:rPr>
              <a:t>3.9</a:t>
            </a:r>
          </a:p>
          <a:p>
            <a:r>
              <a:rPr lang="en-US" sz="1600">
                <a:latin typeface="Comic Sans MS" pitchFamily="66" charset="0"/>
              </a:rPr>
              <a:t>7.1</a:t>
            </a:r>
          </a:p>
          <a:p>
            <a:r>
              <a:rPr lang="en-US" sz="1600">
                <a:latin typeface="Comic Sans MS" pitchFamily="66" charset="0"/>
              </a:rPr>
              <a:t>6.9</a:t>
            </a:r>
          </a:p>
          <a:p>
            <a:r>
              <a:rPr lang="en-US" sz="1600">
                <a:latin typeface="Comic Sans MS" pitchFamily="66" charset="0"/>
              </a:rPr>
              <a:t>7.3</a:t>
            </a:r>
          </a:p>
          <a:p>
            <a:r>
              <a:rPr lang="en-US" sz="1600">
                <a:latin typeface="Comic Sans MS" pitchFamily="66" charset="0"/>
              </a:rPr>
              <a:t>5.8</a:t>
            </a:r>
          </a:p>
          <a:p>
            <a:r>
              <a:rPr lang="en-US" sz="1600">
                <a:latin typeface="Comic Sans MS" pitchFamily="66" charset="0"/>
              </a:rPr>
              <a:t>4.9</a:t>
            </a:r>
          </a:p>
          <a:p>
            <a:r>
              <a:rPr lang="en-US" sz="1600">
                <a:latin typeface="Comic Sans MS" pitchFamily="66" charset="0"/>
              </a:rPr>
              <a:t>4.4</a:t>
            </a:r>
          </a:p>
          <a:p>
            <a:r>
              <a:rPr lang="en-US" sz="1600">
                <a:latin typeface="Comic Sans MS" pitchFamily="66" charset="0"/>
              </a:rPr>
              <a:t>5.1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4459103" y="3074655"/>
            <a:ext cx="1074333" cy="40011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50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rainFall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635256" y="3274828"/>
            <a:ext cx="765544" cy="15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951163" y="1401763"/>
            <a:ext cx="4019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Calculate the standard deviation</a:t>
            </a:r>
            <a:endParaRPr lang="en-US" sz="140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475413" y="3087688"/>
            <a:ext cx="1700212" cy="2592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6475413" y="3409950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6486525" y="3648075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6488113" y="3906838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6488113" y="4165600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6488113" y="4391025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6488113" y="4640263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6489700" y="4878388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6478588" y="5114925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6489700" y="5373688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539750" y="2660650"/>
            <a:ext cx="5751513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Standard deviation is a measure of how </a:t>
            </a:r>
          </a:p>
          <a:p>
            <a:pPr marL="342900" indent="-342900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closely the data points are clustered </a:t>
            </a:r>
          </a:p>
          <a:p>
            <a:pPr marL="342900" indent="-342900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around the mean. The standard deviation</a:t>
            </a:r>
          </a:p>
          <a:p>
            <a:pPr marL="342900" indent="-342900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is found by</a:t>
            </a:r>
          </a:p>
          <a:p>
            <a:pPr marL="342900" indent="-342900"/>
            <a:endParaRPr lang="en-US">
              <a:solidFill>
                <a:schemeClr val="bg1"/>
              </a:solidFill>
              <a:latin typeface="Comic Sans MS" pitchFamily="66" charset="0"/>
            </a:endParaRPr>
          </a:p>
          <a:p>
            <a:pPr marL="342900" indent="-342900">
              <a:buFontTx/>
              <a:buAutoNum type="arabicParenBoth"/>
            </a:pPr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Finding how much each data point differs</a:t>
            </a:r>
          </a:p>
          <a:p>
            <a:pPr marL="342900" indent="-342900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     from the average.</a:t>
            </a:r>
          </a:p>
          <a:p>
            <a:pPr marL="342900" indent="-342900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(2) Squaring this difference.</a:t>
            </a:r>
          </a:p>
          <a:p>
            <a:pPr marL="342900" indent="-342900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(2) Summing up the squares of the differences</a:t>
            </a:r>
          </a:p>
          <a:p>
            <a:pPr marL="342900" indent="-342900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(3) Dividing by the number of data points - 1</a:t>
            </a:r>
          </a:p>
          <a:p>
            <a:pPr marL="342900" indent="-342900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(4) And taking the square root of the result.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7031038" y="3121025"/>
            <a:ext cx="482600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4.5</a:t>
            </a:r>
          </a:p>
          <a:p>
            <a:r>
              <a:rPr lang="en-US" sz="1600">
                <a:latin typeface="Comic Sans MS" pitchFamily="66" charset="0"/>
              </a:rPr>
              <a:t>5.4</a:t>
            </a:r>
          </a:p>
          <a:p>
            <a:r>
              <a:rPr lang="en-US" sz="1600">
                <a:latin typeface="Comic Sans MS" pitchFamily="66" charset="0"/>
              </a:rPr>
              <a:t>3.9</a:t>
            </a:r>
          </a:p>
          <a:p>
            <a:r>
              <a:rPr lang="en-US" sz="1600">
                <a:latin typeface="Comic Sans MS" pitchFamily="66" charset="0"/>
              </a:rPr>
              <a:t>7.1</a:t>
            </a:r>
          </a:p>
          <a:p>
            <a:r>
              <a:rPr lang="en-US" sz="1600">
                <a:latin typeface="Comic Sans MS" pitchFamily="66" charset="0"/>
              </a:rPr>
              <a:t>6.9</a:t>
            </a:r>
          </a:p>
          <a:p>
            <a:r>
              <a:rPr lang="en-US" sz="1600">
                <a:latin typeface="Comic Sans MS" pitchFamily="66" charset="0"/>
              </a:rPr>
              <a:t>7.3</a:t>
            </a:r>
          </a:p>
          <a:p>
            <a:r>
              <a:rPr lang="en-US" sz="1600">
                <a:latin typeface="Comic Sans MS" pitchFamily="66" charset="0"/>
              </a:rPr>
              <a:t>5.8</a:t>
            </a:r>
          </a:p>
          <a:p>
            <a:r>
              <a:rPr lang="en-US" sz="1600">
                <a:latin typeface="Comic Sans MS" pitchFamily="66" charset="0"/>
              </a:rPr>
              <a:t>4.9</a:t>
            </a:r>
          </a:p>
          <a:p>
            <a:r>
              <a:rPr lang="en-US" sz="1600">
                <a:latin typeface="Comic Sans MS" pitchFamily="66" charset="0"/>
              </a:rPr>
              <a:t>4.4</a:t>
            </a:r>
          </a:p>
          <a:p>
            <a:r>
              <a:rPr lang="en-US" sz="1600">
                <a:latin typeface="Comic Sans MS" pitchFamily="66" charset="0"/>
              </a:rPr>
              <a:t>5.1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2222" y="2874175"/>
            <a:ext cx="509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sym typeface="Symbol"/>
              </a:rPr>
              <a:t>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2222" y="3455284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 = 0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10288" y="275824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8781" y="3055174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(x – x[i])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964406" y="3183188"/>
            <a:ext cx="131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02005" y="293846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955196" y="3493592"/>
            <a:ext cx="8331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08703" y="3509993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n-1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622014" y="3455284"/>
            <a:ext cx="165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787267" y="3455284"/>
            <a:ext cx="176270" cy="609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963537" y="2758240"/>
            <a:ext cx="0" cy="1306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77970" y="2758240"/>
            <a:ext cx="2324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904246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951163" y="1401763"/>
            <a:ext cx="4019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Calculate the standard deviation</a:t>
            </a:r>
            <a:endParaRPr lang="en-US" sz="140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6880815" y="2364674"/>
            <a:ext cx="1700213" cy="2592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6880815" y="2686936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6891928" y="2925061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6893515" y="3183824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6893515" y="3442586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6893515" y="3668011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6893515" y="3917249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6895103" y="4155374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6883990" y="4391911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6895103" y="4650674"/>
            <a:ext cx="167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486587" y="3107217"/>
            <a:ext cx="691247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double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sumDeviation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= 0;</a:t>
            </a:r>
          </a:p>
          <a:p>
            <a:pPr marL="342900" indent="-342900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double variation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= 0;</a:t>
            </a:r>
          </a:p>
          <a:p>
            <a:pPr marL="342900" indent="-342900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for (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= 0;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&lt;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SIZE;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++)</a:t>
            </a:r>
          </a:p>
          <a:p>
            <a:pPr marL="342900" indent="-342900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pPr marL="342900" indent="-342900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    variation =  (average – rainfall[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]);</a:t>
            </a:r>
          </a:p>
          <a:p>
            <a:pPr marL="342900" indent="-342900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   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sumDeviation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+= variation * variation;</a:t>
            </a:r>
          </a:p>
          <a:p>
            <a:pPr marL="342900" indent="-342900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} </a:t>
            </a:r>
          </a:p>
          <a:p>
            <a:pPr marL="342900" indent="-342900"/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pPr marL="342900" indent="-342900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double 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stdDeviation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= </a:t>
            </a:r>
            <a:r>
              <a:rPr lang="en-US" sz="1800" dirty="0" err="1" smtClean="0">
                <a:solidFill>
                  <a:schemeClr val="bg1"/>
                </a:solidFill>
                <a:latin typeface="Comic Sans MS" pitchFamily="66" charset="0"/>
              </a:rPr>
              <a:t>Math.Sqrt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mic Sans MS" pitchFamily="66" charset="0"/>
              </a:rPr>
              <a:t>sumDeviation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/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(SIZE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- 1 ) );</a:t>
            </a:r>
          </a:p>
          <a:p>
            <a:pPr marL="342900" indent="-342900"/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7436440" y="2398011"/>
            <a:ext cx="482600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4.5</a:t>
            </a:r>
          </a:p>
          <a:p>
            <a:r>
              <a:rPr lang="en-US" sz="1600">
                <a:latin typeface="Comic Sans MS" pitchFamily="66" charset="0"/>
              </a:rPr>
              <a:t>5.4</a:t>
            </a:r>
          </a:p>
          <a:p>
            <a:r>
              <a:rPr lang="en-US" sz="1600">
                <a:latin typeface="Comic Sans MS" pitchFamily="66" charset="0"/>
              </a:rPr>
              <a:t>3.9</a:t>
            </a:r>
          </a:p>
          <a:p>
            <a:r>
              <a:rPr lang="en-US" sz="1600">
                <a:latin typeface="Comic Sans MS" pitchFamily="66" charset="0"/>
              </a:rPr>
              <a:t>7.1</a:t>
            </a:r>
          </a:p>
          <a:p>
            <a:r>
              <a:rPr lang="en-US" sz="1600">
                <a:latin typeface="Comic Sans MS" pitchFamily="66" charset="0"/>
              </a:rPr>
              <a:t>6.9</a:t>
            </a:r>
          </a:p>
          <a:p>
            <a:r>
              <a:rPr lang="en-US" sz="1600">
                <a:latin typeface="Comic Sans MS" pitchFamily="66" charset="0"/>
              </a:rPr>
              <a:t>7.3</a:t>
            </a:r>
          </a:p>
          <a:p>
            <a:r>
              <a:rPr lang="en-US" sz="1600">
                <a:latin typeface="Comic Sans MS" pitchFamily="66" charset="0"/>
              </a:rPr>
              <a:t>5.8</a:t>
            </a:r>
          </a:p>
          <a:p>
            <a:r>
              <a:rPr lang="en-US" sz="1600">
                <a:latin typeface="Comic Sans MS" pitchFamily="66" charset="0"/>
              </a:rPr>
              <a:t>4.9</a:t>
            </a:r>
          </a:p>
          <a:p>
            <a:r>
              <a:rPr lang="en-US" sz="1600">
                <a:latin typeface="Comic Sans MS" pitchFamily="66" charset="0"/>
              </a:rPr>
              <a:t>4.4</a:t>
            </a:r>
          </a:p>
          <a:p>
            <a:r>
              <a:rPr lang="en-US" sz="1600">
                <a:latin typeface="Comic Sans MS" pitchFamily="66" charset="0"/>
              </a:rPr>
              <a:t>5.1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4873772" y="2372906"/>
            <a:ext cx="1074333" cy="40011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50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rainFall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049925" y="2573079"/>
            <a:ext cx="765544" cy="158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8381" y="1701209"/>
            <a:ext cx="2710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The </a:t>
            </a:r>
            <a:r>
              <a:rPr lang="en-US" sz="2400" dirty="0" err="1" smtClean="0">
                <a:solidFill>
                  <a:schemeClr val="bg1"/>
                </a:solidFill>
                <a:latin typeface="Comic Sans MS" pitchFamily="66" charset="0"/>
              </a:rPr>
              <a:t>foreach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Loop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0968" y="2881423"/>
            <a:ext cx="72955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Processing each element of an array is such a common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operation, that C# provides a special loop construct to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do this. The </a:t>
            </a:r>
            <a:r>
              <a:rPr lang="en-US" dirty="0" err="1" smtClean="0">
                <a:solidFill>
                  <a:srgbClr val="FFFF00"/>
                </a:solidFill>
                <a:latin typeface="Comic Sans MS" pitchFamily="66" charset="0"/>
              </a:rPr>
              <a:t>foreach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loop allows you to access each element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of an array in turn.</a:t>
            </a:r>
          </a:p>
          <a:p>
            <a:endParaRPr lang="en-US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	* You must process the entire array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	* You cannot modify data in the array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8381" y="1701209"/>
            <a:ext cx="2710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The </a:t>
            </a:r>
            <a:r>
              <a:rPr lang="en-US" sz="2400" dirty="0" err="1" smtClean="0">
                <a:solidFill>
                  <a:schemeClr val="bg1"/>
                </a:solidFill>
                <a:latin typeface="Comic Sans MS" pitchFamily="66" charset="0"/>
              </a:rPr>
              <a:t>foreach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Loop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9676" y="2743200"/>
            <a:ext cx="465223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[ ]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myScores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= {56, 78, 81, 93, 21};</a:t>
            </a:r>
          </a:p>
          <a:p>
            <a:endParaRPr lang="en-US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. . .</a:t>
            </a:r>
          </a:p>
          <a:p>
            <a:endParaRPr lang="en-US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 err="1" smtClean="0">
                <a:solidFill>
                  <a:srgbClr val="FFFF00"/>
                </a:solidFill>
                <a:latin typeface="Comic Sans MS" pitchFamily="66" charset="0"/>
              </a:rPr>
              <a:t>foreach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(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score in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myScores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 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( score );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}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1272" y="979054"/>
            <a:ext cx="2154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omic Sans MS" pitchFamily="66" charset="0"/>
              </a:rPr>
              <a:t>Practice</a:t>
            </a:r>
            <a:endParaRPr lang="en-US" sz="4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3522" y="2397335"/>
            <a:ext cx="812754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Write a program that does the following: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Creates an array of 10 integer values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Fills the array with random numbers between 0 and 50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Displays the contents of the array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Displays the values that are at an odd index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Displays the values in the array that are odd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Displays the values in the array in reverse order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Uses a method to add the numbers in the array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Uses a method to compute the average of the values in the array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8502" y="1467294"/>
            <a:ext cx="2347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Copying Arrays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2987" y="2445488"/>
            <a:ext cx="609814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Suppose that two arrays were declared as shown:</a:t>
            </a:r>
          </a:p>
          <a:p>
            <a:endParaRPr lang="en-US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   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[ ] odds = {1,3,5,9};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   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[ ] evens = {2,4,6,8};</a:t>
            </a:r>
          </a:p>
          <a:p>
            <a:endParaRPr lang="en-US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And you wrote …</a:t>
            </a:r>
          </a:p>
          <a:p>
            <a:endParaRPr lang="en-US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    odds = evens;</a:t>
            </a:r>
          </a:p>
          <a:p>
            <a:endParaRPr lang="en-US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What do you expect would happen?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5517" y="2211572"/>
            <a:ext cx="691215" cy="369332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50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odds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34587" y="2200939"/>
            <a:ext cx="1275907" cy="1541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91787" y="2158408"/>
            <a:ext cx="309700" cy="1528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Comic Sans MS" pitchFamily="66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mic Sans MS" pitchFamily="66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mic Sans MS" pitchFamily="66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mic Sans MS" pitchFamily="66" charset="0"/>
              </a:rPr>
              <a:t>9</a:t>
            </a:r>
            <a:endParaRPr lang="en-US" sz="1600" dirty="0">
              <a:latin typeface="Comic Sans MS" pitchFamily="66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934587" y="2594344"/>
            <a:ext cx="1254642" cy="10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948757" y="2938142"/>
            <a:ext cx="1254642" cy="10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948757" y="3342196"/>
            <a:ext cx="1254642" cy="10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349797" y="2381692"/>
            <a:ext cx="574158" cy="1063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30326" y="4543646"/>
            <a:ext cx="782587" cy="369332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50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evens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59396" y="4533013"/>
            <a:ext cx="1275907" cy="1541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16596" y="4490482"/>
            <a:ext cx="3097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Comic Sans MS" pitchFamily="66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mic Sans MS" pitchFamily="66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mic Sans MS" pitchFamily="66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mic Sans MS" pitchFamily="66" charset="0"/>
              </a:rPr>
              <a:t>8</a:t>
            </a:r>
            <a:endParaRPr lang="en-US" sz="1600" dirty="0">
              <a:latin typeface="Comic Sans MS" pitchFamily="66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959396" y="4926418"/>
            <a:ext cx="1254642" cy="10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973566" y="5270216"/>
            <a:ext cx="1254642" cy="10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973566" y="5674270"/>
            <a:ext cx="1254642" cy="10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374606" y="4713766"/>
            <a:ext cx="574158" cy="1063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52484" y="3423683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odds = evens;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5517" y="2211572"/>
            <a:ext cx="691215" cy="369332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50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odds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34587" y="2200939"/>
            <a:ext cx="1275907" cy="1541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91787" y="2158408"/>
            <a:ext cx="309700" cy="1528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Comic Sans MS" pitchFamily="66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mic Sans MS" pitchFamily="66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mic Sans MS" pitchFamily="66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mic Sans MS" pitchFamily="66" charset="0"/>
              </a:rPr>
              <a:t>9</a:t>
            </a:r>
            <a:endParaRPr lang="en-US" sz="1600" dirty="0">
              <a:latin typeface="Comic Sans MS" pitchFamily="66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934587" y="2594344"/>
            <a:ext cx="1254642" cy="10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948757" y="2938142"/>
            <a:ext cx="1254642" cy="10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948757" y="3342196"/>
            <a:ext cx="1254642" cy="10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2"/>
          </p:cNvCxnSpPr>
          <p:nvPr/>
        </p:nvCxnSpPr>
        <p:spPr>
          <a:xfrm rot="16200000" flipH="1">
            <a:off x="1388829" y="3143199"/>
            <a:ext cx="2076155" cy="95156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30326" y="4543646"/>
            <a:ext cx="782587" cy="369332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50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evens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59396" y="4533013"/>
            <a:ext cx="1275907" cy="1541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16596" y="4490482"/>
            <a:ext cx="3097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Comic Sans MS" pitchFamily="66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mic Sans MS" pitchFamily="66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mic Sans MS" pitchFamily="66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mic Sans MS" pitchFamily="66" charset="0"/>
              </a:rPr>
              <a:t>8</a:t>
            </a:r>
            <a:endParaRPr lang="en-US" sz="1600" dirty="0">
              <a:latin typeface="Comic Sans MS" pitchFamily="66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959396" y="4926418"/>
            <a:ext cx="1254642" cy="10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973566" y="5270216"/>
            <a:ext cx="1254642" cy="10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973566" y="5674270"/>
            <a:ext cx="1254642" cy="10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374606" y="4713766"/>
            <a:ext cx="574158" cy="1063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52484" y="3423683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odds = evens;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37815" y="3859619"/>
            <a:ext cx="29193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9CCFF"/>
                </a:solidFill>
                <a:latin typeface="Comic Sans MS" pitchFamily="66" charset="0"/>
              </a:rPr>
              <a:t>This does what is called</a:t>
            </a:r>
          </a:p>
          <a:p>
            <a:r>
              <a:rPr lang="en-US" sz="1600" dirty="0" smtClean="0">
                <a:solidFill>
                  <a:srgbClr val="99CCFF"/>
                </a:solidFill>
                <a:latin typeface="Comic Sans MS" pitchFamily="66" charset="0"/>
              </a:rPr>
              <a:t>a “Shallow Copy”. That is,</a:t>
            </a:r>
          </a:p>
          <a:p>
            <a:r>
              <a:rPr lang="en-US" sz="1600" dirty="0" smtClean="0">
                <a:solidFill>
                  <a:srgbClr val="99CCFF"/>
                </a:solidFill>
                <a:latin typeface="Comic Sans MS" pitchFamily="66" charset="0"/>
              </a:rPr>
              <a:t>only the reference is copied.</a:t>
            </a:r>
          </a:p>
          <a:p>
            <a:r>
              <a:rPr lang="en-US" sz="1600" dirty="0" smtClean="0">
                <a:solidFill>
                  <a:srgbClr val="99CCFF"/>
                </a:solidFill>
                <a:latin typeface="Comic Sans MS" pitchFamily="66" charset="0"/>
              </a:rPr>
              <a:t>the array data is not copied.</a:t>
            </a:r>
            <a:endParaRPr lang="en-US" sz="1600" dirty="0">
              <a:solidFill>
                <a:srgbClr val="99CC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3325813" y="1616075"/>
            <a:ext cx="24733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Comic Sans MS" pitchFamily="66" charset="0"/>
              </a:rPr>
              <a:t>Motivation</a:t>
            </a: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1792288" y="3186113"/>
            <a:ext cx="5268912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Write a program that does the following:</a:t>
            </a:r>
          </a:p>
          <a:p>
            <a:pPr>
              <a:buFont typeface="Arial" charset="0"/>
              <a:buChar char="•"/>
            </a:pPr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 Reads  in 10 integer values from the user</a:t>
            </a:r>
          </a:p>
          <a:p>
            <a:pPr>
              <a:buFont typeface="Arial" charset="0"/>
              <a:buChar char="•"/>
            </a:pPr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 Displays the sum of the values</a:t>
            </a:r>
          </a:p>
          <a:p>
            <a:pPr>
              <a:buFont typeface="Arial" charset="0"/>
              <a:buChar char="•"/>
            </a:pPr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 Adds 5 to each value</a:t>
            </a:r>
          </a:p>
          <a:p>
            <a:pPr>
              <a:buFont typeface="Arial" charset="0"/>
              <a:buChar char="•"/>
            </a:pPr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 Displays the new values and their sum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5517" y="2211572"/>
            <a:ext cx="691215" cy="369332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50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odds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34587" y="2200939"/>
            <a:ext cx="1275907" cy="1541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91787" y="2158408"/>
            <a:ext cx="309700" cy="1528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Comic Sans MS" pitchFamily="66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mic Sans MS" pitchFamily="66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mic Sans MS" pitchFamily="66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mic Sans MS" pitchFamily="66" charset="0"/>
              </a:rPr>
              <a:t>9</a:t>
            </a:r>
            <a:endParaRPr lang="en-US" sz="1600" dirty="0">
              <a:latin typeface="Comic Sans MS" pitchFamily="66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934587" y="2594344"/>
            <a:ext cx="1254642" cy="10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948757" y="2938142"/>
            <a:ext cx="1254642" cy="10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948757" y="3342196"/>
            <a:ext cx="1254642" cy="10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349797" y="2381692"/>
            <a:ext cx="574158" cy="1063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30326" y="4543646"/>
            <a:ext cx="782587" cy="369332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50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mic Sans MS" pitchFamily="66" charset="0"/>
              </a:rPr>
              <a:t>evens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59396" y="4533013"/>
            <a:ext cx="1275907" cy="1541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16596" y="4490482"/>
            <a:ext cx="3097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Comic Sans MS" pitchFamily="66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mic Sans MS" pitchFamily="66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mic Sans MS" pitchFamily="66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mic Sans MS" pitchFamily="66" charset="0"/>
              </a:rPr>
              <a:t>8</a:t>
            </a:r>
            <a:endParaRPr lang="en-US" sz="1600" dirty="0">
              <a:latin typeface="Comic Sans MS" pitchFamily="66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959396" y="4926418"/>
            <a:ext cx="1254642" cy="10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973566" y="5270216"/>
            <a:ext cx="1254642" cy="10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973566" y="5674270"/>
            <a:ext cx="1254642" cy="106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374606" y="4713766"/>
            <a:ext cx="574158" cy="1063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54773" y="2562446"/>
            <a:ext cx="37208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If you want to copy the array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data, you must use a loop:</a:t>
            </a:r>
          </a:p>
          <a:p>
            <a:endParaRPr lang="en-US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for (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= 0;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&lt; 4;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++)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    odds[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] = evens[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];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}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22692" y="4484386"/>
            <a:ext cx="3097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Comic Sans MS" pitchFamily="66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mic Sans MS" pitchFamily="66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mic Sans MS" pitchFamily="66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omic Sans MS" pitchFamily="66" charset="0"/>
              </a:rPr>
              <a:t>8</a:t>
            </a:r>
            <a:endParaRPr lang="en-US" sz="16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02  E" pathEditMode="relative" ptsTypes="">
                                      <p:cBhvr>
                                        <p:cTn id="1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Two Dimensional Arrays</a:t>
            </a:r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3352800" y="2286000"/>
            <a:ext cx="4572000" cy="2514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Line 6"/>
          <p:cNvSpPr>
            <a:spLocks noChangeShapeType="1"/>
          </p:cNvSpPr>
          <p:nvPr/>
        </p:nvSpPr>
        <p:spPr bwMode="auto">
          <a:xfrm>
            <a:off x="3352800" y="28956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3" name="Line 7"/>
          <p:cNvSpPr>
            <a:spLocks noChangeShapeType="1"/>
          </p:cNvSpPr>
          <p:nvPr/>
        </p:nvSpPr>
        <p:spPr bwMode="auto">
          <a:xfrm>
            <a:off x="3352800" y="35052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4" name="Line 8"/>
          <p:cNvSpPr>
            <a:spLocks noChangeShapeType="1"/>
          </p:cNvSpPr>
          <p:nvPr/>
        </p:nvSpPr>
        <p:spPr bwMode="auto">
          <a:xfrm>
            <a:off x="3352800" y="41148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5" name="Line 9"/>
          <p:cNvSpPr>
            <a:spLocks noChangeShapeType="1"/>
          </p:cNvSpPr>
          <p:nvPr/>
        </p:nvSpPr>
        <p:spPr bwMode="auto">
          <a:xfrm>
            <a:off x="4114800" y="2286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6" name="Line 10"/>
          <p:cNvSpPr>
            <a:spLocks noChangeShapeType="1"/>
          </p:cNvSpPr>
          <p:nvPr/>
        </p:nvSpPr>
        <p:spPr bwMode="auto">
          <a:xfrm>
            <a:off x="4876800" y="2286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7" name="Line 11"/>
          <p:cNvSpPr>
            <a:spLocks noChangeShapeType="1"/>
          </p:cNvSpPr>
          <p:nvPr/>
        </p:nvSpPr>
        <p:spPr bwMode="auto">
          <a:xfrm>
            <a:off x="5638800" y="2286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8" name="Line 12"/>
          <p:cNvSpPr>
            <a:spLocks noChangeShapeType="1"/>
          </p:cNvSpPr>
          <p:nvPr/>
        </p:nvSpPr>
        <p:spPr bwMode="auto">
          <a:xfrm>
            <a:off x="6400800" y="2286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9" name="Line 13"/>
          <p:cNvSpPr>
            <a:spLocks noChangeShapeType="1"/>
          </p:cNvSpPr>
          <p:nvPr/>
        </p:nvSpPr>
        <p:spPr bwMode="auto">
          <a:xfrm>
            <a:off x="7162800" y="2286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0" name="Text Box 14"/>
          <p:cNvSpPr txBox="1">
            <a:spLocks noChangeArrowheads="1"/>
          </p:cNvSpPr>
          <p:nvPr/>
        </p:nvSpPr>
        <p:spPr bwMode="auto">
          <a:xfrm>
            <a:off x="2362200" y="2362200"/>
            <a:ext cx="661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rows</a:t>
            </a:r>
          </a:p>
        </p:txBody>
      </p:sp>
      <p:sp>
        <p:nvSpPr>
          <p:cNvPr id="32781" name="Line 15"/>
          <p:cNvSpPr>
            <a:spLocks noChangeShapeType="1"/>
          </p:cNvSpPr>
          <p:nvPr/>
        </p:nvSpPr>
        <p:spPr bwMode="auto">
          <a:xfrm>
            <a:off x="2743200" y="2819400"/>
            <a:ext cx="0" cy="1752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82" name="Text Box 16"/>
          <p:cNvSpPr txBox="1">
            <a:spLocks noChangeArrowheads="1"/>
          </p:cNvSpPr>
          <p:nvPr/>
        </p:nvSpPr>
        <p:spPr bwMode="auto">
          <a:xfrm>
            <a:off x="3489325" y="1708150"/>
            <a:ext cx="1012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columns</a:t>
            </a:r>
          </a:p>
        </p:txBody>
      </p:sp>
      <p:sp>
        <p:nvSpPr>
          <p:cNvPr id="32783" name="Line 17"/>
          <p:cNvSpPr>
            <a:spLocks noChangeShapeType="1"/>
          </p:cNvSpPr>
          <p:nvPr/>
        </p:nvSpPr>
        <p:spPr bwMode="auto">
          <a:xfrm>
            <a:off x="4724400" y="1905000"/>
            <a:ext cx="28194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84" name="Text Box 19"/>
          <p:cNvSpPr txBox="1">
            <a:spLocks noChangeArrowheads="1"/>
          </p:cNvSpPr>
          <p:nvPr/>
        </p:nvSpPr>
        <p:spPr bwMode="auto">
          <a:xfrm>
            <a:off x="3657600" y="5572125"/>
            <a:ext cx="4471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How we think of a two dimensional array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ChangeArrowheads="1"/>
          </p:cNvSpPr>
          <p:nvPr/>
        </p:nvSpPr>
        <p:spPr bwMode="auto">
          <a:xfrm>
            <a:off x="2362200" y="1828800"/>
            <a:ext cx="50292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Line 5"/>
          <p:cNvSpPr>
            <a:spLocks noChangeShapeType="1"/>
          </p:cNvSpPr>
          <p:nvPr/>
        </p:nvSpPr>
        <p:spPr bwMode="auto">
          <a:xfrm>
            <a:off x="2362200" y="289560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6" name="Line 6"/>
          <p:cNvSpPr>
            <a:spLocks noChangeShapeType="1"/>
          </p:cNvSpPr>
          <p:nvPr/>
        </p:nvSpPr>
        <p:spPr bwMode="auto">
          <a:xfrm>
            <a:off x="2362200" y="388620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7" name="Line 7"/>
          <p:cNvSpPr>
            <a:spLocks noChangeShapeType="1"/>
          </p:cNvSpPr>
          <p:nvPr/>
        </p:nvSpPr>
        <p:spPr bwMode="auto">
          <a:xfrm>
            <a:off x="4800600" y="18288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8" name="Line 8"/>
          <p:cNvSpPr>
            <a:spLocks noChangeShapeType="1"/>
          </p:cNvSpPr>
          <p:nvPr/>
        </p:nvSpPr>
        <p:spPr bwMode="auto">
          <a:xfrm>
            <a:off x="3581400" y="18288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9" name="Line 9"/>
          <p:cNvSpPr>
            <a:spLocks noChangeShapeType="1"/>
          </p:cNvSpPr>
          <p:nvPr/>
        </p:nvSpPr>
        <p:spPr bwMode="auto">
          <a:xfrm>
            <a:off x="6019800" y="18288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0" name="Text Box 10"/>
          <p:cNvSpPr txBox="1">
            <a:spLocks noChangeArrowheads="1"/>
          </p:cNvSpPr>
          <p:nvPr/>
        </p:nvSpPr>
        <p:spPr bwMode="auto">
          <a:xfrm>
            <a:off x="4191000" y="762000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examScores</a:t>
            </a:r>
          </a:p>
        </p:txBody>
      </p:sp>
      <p:sp>
        <p:nvSpPr>
          <p:cNvPr id="33801" name="Text Box 11"/>
          <p:cNvSpPr txBox="1">
            <a:spLocks noChangeArrowheads="1"/>
          </p:cNvSpPr>
          <p:nvPr/>
        </p:nvSpPr>
        <p:spPr bwMode="auto">
          <a:xfrm>
            <a:off x="838200" y="2209800"/>
            <a:ext cx="1136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student 1</a:t>
            </a:r>
          </a:p>
        </p:txBody>
      </p:sp>
      <p:sp>
        <p:nvSpPr>
          <p:cNvPr id="33802" name="Text Box 12"/>
          <p:cNvSpPr txBox="1">
            <a:spLocks noChangeArrowheads="1"/>
          </p:cNvSpPr>
          <p:nvPr/>
        </p:nvSpPr>
        <p:spPr bwMode="auto">
          <a:xfrm>
            <a:off x="914400" y="3200400"/>
            <a:ext cx="1136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student 2</a:t>
            </a:r>
          </a:p>
        </p:txBody>
      </p:sp>
      <p:sp>
        <p:nvSpPr>
          <p:cNvPr id="33803" name="Text Box 13"/>
          <p:cNvSpPr txBox="1">
            <a:spLocks noChangeArrowheads="1"/>
          </p:cNvSpPr>
          <p:nvPr/>
        </p:nvSpPr>
        <p:spPr bwMode="auto">
          <a:xfrm>
            <a:off x="914400" y="4191000"/>
            <a:ext cx="1136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student 3</a:t>
            </a:r>
          </a:p>
        </p:txBody>
      </p:sp>
      <p:sp>
        <p:nvSpPr>
          <p:cNvPr id="33804" name="Text Box 14"/>
          <p:cNvSpPr txBox="1">
            <a:spLocks noChangeArrowheads="1"/>
          </p:cNvSpPr>
          <p:nvPr/>
        </p:nvSpPr>
        <p:spPr bwMode="auto">
          <a:xfrm>
            <a:off x="2514600" y="5029200"/>
            <a:ext cx="927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exam 1</a:t>
            </a:r>
          </a:p>
        </p:txBody>
      </p:sp>
      <p:sp>
        <p:nvSpPr>
          <p:cNvPr id="33805" name="Text Box 15"/>
          <p:cNvSpPr txBox="1">
            <a:spLocks noChangeArrowheads="1"/>
          </p:cNvSpPr>
          <p:nvPr/>
        </p:nvSpPr>
        <p:spPr bwMode="auto">
          <a:xfrm>
            <a:off x="3657600" y="5029200"/>
            <a:ext cx="927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exam 2</a:t>
            </a:r>
          </a:p>
        </p:txBody>
      </p:sp>
      <p:sp>
        <p:nvSpPr>
          <p:cNvPr id="33806" name="Text Box 16"/>
          <p:cNvSpPr txBox="1">
            <a:spLocks noChangeArrowheads="1"/>
          </p:cNvSpPr>
          <p:nvPr/>
        </p:nvSpPr>
        <p:spPr bwMode="auto">
          <a:xfrm>
            <a:off x="4876800" y="5029200"/>
            <a:ext cx="927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exam 3</a:t>
            </a:r>
          </a:p>
        </p:txBody>
      </p:sp>
      <p:sp>
        <p:nvSpPr>
          <p:cNvPr id="33807" name="Text Box 17"/>
          <p:cNvSpPr txBox="1">
            <a:spLocks noChangeArrowheads="1"/>
          </p:cNvSpPr>
          <p:nvPr/>
        </p:nvSpPr>
        <p:spPr bwMode="auto">
          <a:xfrm>
            <a:off x="6172200" y="5029200"/>
            <a:ext cx="927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exam 4</a:t>
            </a:r>
          </a:p>
        </p:txBody>
      </p:sp>
      <p:sp>
        <p:nvSpPr>
          <p:cNvPr id="33808" name="Text Box 18"/>
          <p:cNvSpPr txBox="1">
            <a:spLocks noChangeArrowheads="1"/>
          </p:cNvSpPr>
          <p:nvPr/>
        </p:nvSpPr>
        <p:spPr bwMode="auto">
          <a:xfrm>
            <a:off x="2743200" y="21336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78</a:t>
            </a:r>
          </a:p>
        </p:txBody>
      </p:sp>
      <p:sp>
        <p:nvSpPr>
          <p:cNvPr id="33809" name="Text Box 19"/>
          <p:cNvSpPr txBox="1">
            <a:spLocks noChangeArrowheads="1"/>
          </p:cNvSpPr>
          <p:nvPr/>
        </p:nvSpPr>
        <p:spPr bwMode="auto">
          <a:xfrm>
            <a:off x="3908425" y="21336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89</a:t>
            </a:r>
          </a:p>
        </p:txBody>
      </p:sp>
      <p:sp>
        <p:nvSpPr>
          <p:cNvPr id="33810" name="Text Box 20"/>
          <p:cNvSpPr txBox="1">
            <a:spLocks noChangeArrowheads="1"/>
          </p:cNvSpPr>
          <p:nvPr/>
        </p:nvSpPr>
        <p:spPr bwMode="auto">
          <a:xfrm>
            <a:off x="5181600" y="21336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65</a:t>
            </a:r>
          </a:p>
        </p:txBody>
      </p:sp>
      <p:sp>
        <p:nvSpPr>
          <p:cNvPr id="33811" name="Text Box 21"/>
          <p:cNvSpPr txBox="1">
            <a:spLocks noChangeArrowheads="1"/>
          </p:cNvSpPr>
          <p:nvPr/>
        </p:nvSpPr>
        <p:spPr bwMode="auto">
          <a:xfrm>
            <a:off x="6400800" y="2147888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97</a:t>
            </a:r>
          </a:p>
        </p:txBody>
      </p:sp>
      <p:sp>
        <p:nvSpPr>
          <p:cNvPr id="33812" name="Text Box 22"/>
          <p:cNvSpPr txBox="1">
            <a:spLocks noChangeArrowheads="1"/>
          </p:cNvSpPr>
          <p:nvPr/>
        </p:nvSpPr>
        <p:spPr bwMode="auto">
          <a:xfrm>
            <a:off x="2743200" y="32004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76</a:t>
            </a:r>
          </a:p>
        </p:txBody>
      </p:sp>
      <p:sp>
        <p:nvSpPr>
          <p:cNvPr id="33813" name="Text Box 23"/>
          <p:cNvSpPr txBox="1">
            <a:spLocks noChangeArrowheads="1"/>
          </p:cNvSpPr>
          <p:nvPr/>
        </p:nvSpPr>
        <p:spPr bwMode="auto">
          <a:xfrm>
            <a:off x="3886200" y="32004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79</a:t>
            </a:r>
          </a:p>
        </p:txBody>
      </p:sp>
      <p:sp>
        <p:nvSpPr>
          <p:cNvPr id="33814" name="Text Box 24"/>
          <p:cNvSpPr txBox="1">
            <a:spLocks noChangeArrowheads="1"/>
          </p:cNvSpPr>
          <p:nvPr/>
        </p:nvSpPr>
        <p:spPr bwMode="auto">
          <a:xfrm>
            <a:off x="5105400" y="32004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82</a:t>
            </a:r>
          </a:p>
        </p:txBody>
      </p:sp>
      <p:sp>
        <p:nvSpPr>
          <p:cNvPr id="33815" name="Text Box 25"/>
          <p:cNvSpPr txBox="1">
            <a:spLocks noChangeArrowheads="1"/>
          </p:cNvSpPr>
          <p:nvPr/>
        </p:nvSpPr>
        <p:spPr bwMode="auto">
          <a:xfrm>
            <a:off x="6400800" y="32004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85</a:t>
            </a:r>
          </a:p>
        </p:txBody>
      </p:sp>
      <p:sp>
        <p:nvSpPr>
          <p:cNvPr id="33816" name="Text Box 26"/>
          <p:cNvSpPr txBox="1">
            <a:spLocks noChangeArrowheads="1"/>
          </p:cNvSpPr>
          <p:nvPr/>
        </p:nvSpPr>
        <p:spPr bwMode="auto">
          <a:xfrm>
            <a:off x="2743200" y="41910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83</a:t>
            </a:r>
          </a:p>
        </p:txBody>
      </p:sp>
      <p:sp>
        <p:nvSpPr>
          <p:cNvPr id="33817" name="Text Box 27"/>
          <p:cNvSpPr txBox="1">
            <a:spLocks noChangeArrowheads="1"/>
          </p:cNvSpPr>
          <p:nvPr/>
        </p:nvSpPr>
        <p:spPr bwMode="auto">
          <a:xfrm>
            <a:off x="3886200" y="41910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89</a:t>
            </a:r>
          </a:p>
        </p:txBody>
      </p:sp>
      <p:sp>
        <p:nvSpPr>
          <p:cNvPr id="33818" name="Text Box 28"/>
          <p:cNvSpPr txBox="1">
            <a:spLocks noChangeArrowheads="1"/>
          </p:cNvSpPr>
          <p:nvPr/>
        </p:nvSpPr>
        <p:spPr bwMode="auto">
          <a:xfrm>
            <a:off x="5181600" y="41910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91</a:t>
            </a:r>
          </a:p>
        </p:txBody>
      </p:sp>
      <p:sp>
        <p:nvSpPr>
          <p:cNvPr id="33819" name="Text Box 29"/>
          <p:cNvSpPr txBox="1">
            <a:spLocks noChangeArrowheads="1"/>
          </p:cNvSpPr>
          <p:nvPr/>
        </p:nvSpPr>
        <p:spPr bwMode="auto">
          <a:xfrm>
            <a:off x="6400800" y="41910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90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760228" y="949842"/>
            <a:ext cx="7515199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using System;</a:t>
            </a:r>
          </a:p>
          <a:p>
            <a:endParaRPr lang="en-US" sz="16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class Program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    const </a:t>
            </a:r>
            <a:r>
              <a:rPr lang="en-US" sz="1600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 STUDENT = 3;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    const </a:t>
            </a:r>
            <a:r>
              <a:rPr lang="en-US" sz="1600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 EXAMS = 4;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    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    static void Main()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    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        // declare an array 3 x 4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600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[,] </a:t>
            </a:r>
            <a:r>
              <a:rPr lang="en-US" sz="1600" dirty="0" err="1" smtClean="0">
                <a:solidFill>
                  <a:schemeClr val="bg1"/>
                </a:solidFill>
                <a:latin typeface="Comic Sans MS" pitchFamily="66" charset="0"/>
              </a:rPr>
              <a:t>examScores</a:t>
            </a:r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 = { {78, 89, 65, 97},{76, 79, 82, 85},{83, 89, 91, 90} };</a:t>
            </a:r>
          </a:p>
          <a:p>
            <a:endParaRPr lang="en-US" sz="16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nn-NO" sz="1600" dirty="0" smtClean="0">
                <a:solidFill>
                  <a:schemeClr val="bg1"/>
                </a:solidFill>
                <a:latin typeface="Comic Sans MS" pitchFamily="66" charset="0"/>
              </a:rPr>
              <a:t>        for ( int i = 0; i &lt; STUDENT; i++ 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        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            </a:t>
            </a:r>
            <a:r>
              <a:rPr lang="en-US" sz="1600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 sum = 0;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            for ( </a:t>
            </a:r>
            <a:r>
              <a:rPr lang="en-US" sz="1600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 j = 0; j &lt; EXAMS; j++ )</a:t>
            </a:r>
          </a:p>
          <a:p>
            <a:r>
              <a:rPr lang="pt-BR" sz="1600" dirty="0" smtClean="0">
                <a:solidFill>
                  <a:schemeClr val="bg1"/>
                </a:solidFill>
                <a:latin typeface="Comic Sans MS" pitchFamily="66" charset="0"/>
              </a:rPr>
              <a:t>                sum = sum + examScores [ i , j ];</a:t>
            </a:r>
          </a:p>
          <a:p>
            <a:endParaRPr lang="en-US" sz="16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            double </a:t>
            </a:r>
            <a:r>
              <a:rPr lang="en-US" sz="1600" dirty="0" err="1" smtClean="0">
                <a:solidFill>
                  <a:schemeClr val="bg1"/>
                </a:solidFill>
                <a:latin typeface="Comic Sans MS" pitchFamily="66" charset="0"/>
              </a:rPr>
              <a:t>avg</a:t>
            </a:r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 = ((double)sum)/EXAMS;</a:t>
            </a:r>
          </a:p>
          <a:p>
            <a:r>
              <a:rPr lang="nn-NO" sz="1600" dirty="0" smtClean="0">
                <a:solidFill>
                  <a:schemeClr val="bg1"/>
                </a:solidFill>
                <a:latin typeface="Comic Sans MS" pitchFamily="66" charset="0"/>
              </a:rPr>
              <a:t>            Console.WriteLine("Student # {0}: {1}",i+1, avg);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        }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    }//End Main()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}//End class Program</a:t>
            </a:r>
            <a:endParaRPr lang="en-US" sz="16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4651" y="706435"/>
            <a:ext cx="3315919" cy="212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508303" y="1024270"/>
            <a:ext cx="8757526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using System;</a:t>
            </a:r>
          </a:p>
          <a:p>
            <a:endParaRPr lang="en-US" sz="16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class Program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    const </a:t>
            </a:r>
            <a:r>
              <a:rPr lang="en-US" sz="1600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 STUDENT = 3;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    const </a:t>
            </a:r>
            <a:r>
              <a:rPr lang="en-US" sz="1600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 EXAMS = 4;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    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    static void Main()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    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        // declare an array 3 x 4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2400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[,] </a:t>
            </a:r>
            <a:r>
              <a:rPr lang="en-US" sz="2400" dirty="0" err="1" smtClean="0">
                <a:solidFill>
                  <a:schemeClr val="bg1"/>
                </a:solidFill>
                <a:latin typeface="Comic Sans MS" pitchFamily="66" charset="0"/>
              </a:rPr>
              <a:t>examScores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= { {78, 89, 65, 97}, {76, 79, 82, 85}, {83, 89, 91, 90} };</a:t>
            </a:r>
          </a:p>
          <a:p>
            <a:endParaRPr lang="en-US" sz="1600" dirty="0" smtClean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4651" y="706435"/>
            <a:ext cx="3315919" cy="212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477925" y="4742120"/>
            <a:ext cx="2969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9CCFF"/>
                </a:solidFill>
                <a:latin typeface="Comic Sans MS" pitchFamily="66" charset="0"/>
              </a:rPr>
              <a:t>Notice how we indicate that </a:t>
            </a:r>
          </a:p>
          <a:p>
            <a:r>
              <a:rPr lang="en-US" sz="1600" dirty="0" smtClean="0">
                <a:solidFill>
                  <a:srgbClr val="99CCFF"/>
                </a:solidFill>
                <a:latin typeface="Comic Sans MS" pitchFamily="66" charset="0"/>
              </a:rPr>
              <a:t>the array has two dimensions</a:t>
            </a:r>
            <a:endParaRPr lang="en-US" sz="1600" dirty="0">
              <a:solidFill>
                <a:srgbClr val="99CCFF"/>
              </a:solidFill>
              <a:latin typeface="Comic Sans MS" pitchFamily="66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16200000" flipV="1">
            <a:off x="1536405" y="4322134"/>
            <a:ext cx="637954" cy="10633"/>
          </a:xfrm>
          <a:prstGeom prst="straightConnector1">
            <a:avLst/>
          </a:prstGeom>
          <a:ln w="25400">
            <a:solidFill>
              <a:srgbClr val="99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14590" y="4851681"/>
            <a:ext cx="2800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9CCFF"/>
                </a:solidFill>
                <a:latin typeface="Comic Sans MS" pitchFamily="66" charset="0"/>
              </a:rPr>
              <a:t>each set of numbers is </a:t>
            </a:r>
          </a:p>
          <a:p>
            <a:r>
              <a:rPr lang="en-US" sz="1600" b="1" dirty="0" smtClean="0">
                <a:solidFill>
                  <a:srgbClr val="99CCFF"/>
                </a:solidFill>
                <a:latin typeface="Comic Sans MS" pitchFamily="66" charset="0"/>
              </a:rPr>
              <a:t>o</a:t>
            </a:r>
            <a:r>
              <a:rPr lang="en-US" sz="1600" dirty="0" smtClean="0">
                <a:solidFill>
                  <a:srgbClr val="99CCFF"/>
                </a:solidFill>
                <a:latin typeface="Comic Sans MS" pitchFamily="66" charset="0"/>
              </a:rPr>
              <a:t>ne row of the table (0,1,2)</a:t>
            </a:r>
            <a:endParaRPr lang="en-US" sz="1600" dirty="0">
              <a:solidFill>
                <a:srgbClr val="99CCFF"/>
              </a:solidFill>
              <a:latin typeface="Comic Sans MS" pitchFamily="66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6200000" flipV="1">
            <a:off x="5155018" y="4325678"/>
            <a:ext cx="637954" cy="10633"/>
          </a:xfrm>
          <a:prstGeom prst="straightConnector1">
            <a:avLst/>
          </a:prstGeom>
          <a:ln w="25400">
            <a:solidFill>
              <a:srgbClr val="99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507665" y="3955312"/>
            <a:ext cx="744279" cy="701748"/>
          </a:xfrm>
          <a:prstGeom prst="straightConnector1">
            <a:avLst/>
          </a:prstGeom>
          <a:ln w="25400">
            <a:solidFill>
              <a:srgbClr val="99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475767" y="3965944"/>
            <a:ext cx="2232838" cy="691116"/>
          </a:xfrm>
          <a:prstGeom prst="straightConnector1">
            <a:avLst/>
          </a:prstGeom>
          <a:ln w="25400">
            <a:solidFill>
              <a:srgbClr val="99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50365" y="265043"/>
            <a:ext cx="4113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Columns    0         1         2       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7112" y="662607"/>
            <a:ext cx="104547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Rows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0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    1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    2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41251" y="3650511"/>
            <a:ext cx="549060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6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nn-NO" sz="1600" dirty="0" smtClean="0">
                <a:solidFill>
                  <a:schemeClr val="bg1"/>
                </a:solidFill>
                <a:latin typeface="Comic Sans MS" pitchFamily="66" charset="0"/>
              </a:rPr>
              <a:t>        for ( int i = 0; i &lt; STUDENT; i++ 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        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            </a:t>
            </a:r>
            <a:r>
              <a:rPr lang="en-US" sz="1600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 sum = 0;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            for ( </a:t>
            </a:r>
            <a:r>
              <a:rPr lang="en-US" sz="1600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 j = 0; j &lt; EXAMS; j++ )</a:t>
            </a:r>
          </a:p>
          <a:p>
            <a:r>
              <a:rPr lang="pt-BR" sz="1600" dirty="0" smtClean="0">
                <a:solidFill>
                  <a:schemeClr val="bg1"/>
                </a:solidFill>
                <a:latin typeface="Comic Sans MS" pitchFamily="66" charset="0"/>
              </a:rPr>
              <a:t>                sum = sum + </a:t>
            </a:r>
            <a:r>
              <a:rPr lang="pt-BR" sz="2400" dirty="0" smtClean="0">
                <a:solidFill>
                  <a:schemeClr val="bg1"/>
                </a:solidFill>
                <a:latin typeface="Comic Sans MS" pitchFamily="66" charset="0"/>
              </a:rPr>
              <a:t>examScores [ i , j ];</a:t>
            </a:r>
          </a:p>
          <a:p>
            <a:endParaRPr lang="en-US" sz="16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            double </a:t>
            </a:r>
            <a:r>
              <a:rPr lang="en-US" sz="1600" dirty="0" err="1" smtClean="0">
                <a:solidFill>
                  <a:schemeClr val="bg1"/>
                </a:solidFill>
                <a:latin typeface="Comic Sans MS" pitchFamily="66" charset="0"/>
              </a:rPr>
              <a:t>avg</a:t>
            </a:r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 = ((double)sum)/EXAMS;</a:t>
            </a:r>
          </a:p>
          <a:p>
            <a:r>
              <a:rPr lang="nn-NO" sz="1600" dirty="0" smtClean="0">
                <a:solidFill>
                  <a:schemeClr val="bg1"/>
                </a:solidFill>
                <a:latin typeface="Comic Sans MS" pitchFamily="66" charset="0"/>
              </a:rPr>
              <a:t>            Console.WriteLine("Student # {0}: {1}",i+1, avg);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        }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4651" y="706435"/>
            <a:ext cx="3315919" cy="212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284921" y="3551273"/>
            <a:ext cx="2667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9CCFF"/>
                </a:solidFill>
                <a:latin typeface="Comic Sans MS" pitchFamily="66" charset="0"/>
              </a:rPr>
              <a:t>The first index is the row</a:t>
            </a:r>
            <a:endParaRPr lang="en-US" sz="1600" dirty="0">
              <a:solidFill>
                <a:srgbClr val="99CCFF"/>
              </a:solidFill>
              <a:latin typeface="Comic Sans MS" pitchFamily="66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4311504" y="4385930"/>
            <a:ext cx="776176" cy="63797"/>
          </a:xfrm>
          <a:prstGeom prst="straightConnector1">
            <a:avLst/>
          </a:prstGeom>
          <a:ln w="25400">
            <a:solidFill>
              <a:srgbClr val="99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00846" y="4033282"/>
            <a:ext cx="3345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99CCFF"/>
                </a:solidFill>
                <a:latin typeface="Comic Sans MS" pitchFamily="66" charset="0"/>
              </a:rPr>
              <a:t>The second index is the column</a:t>
            </a:r>
            <a:endParaRPr lang="en-US" sz="1600" dirty="0">
              <a:solidFill>
                <a:srgbClr val="99CCFF"/>
              </a:solidFill>
              <a:latin typeface="Comic Sans MS" pitchFamily="66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4965405" y="4561368"/>
            <a:ext cx="457200" cy="159489"/>
          </a:xfrm>
          <a:prstGeom prst="straightConnector1">
            <a:avLst/>
          </a:prstGeom>
          <a:ln w="25400">
            <a:solidFill>
              <a:srgbClr val="99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09219" y="4512676"/>
            <a:ext cx="3592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99CCFF"/>
                </a:solidFill>
                <a:latin typeface="Comic Sans MS" pitchFamily="66" charset="0"/>
              </a:rPr>
              <a:t>(This is termed “Row” major order)</a:t>
            </a:r>
            <a:endParaRPr lang="en-US" sz="1600" dirty="0">
              <a:solidFill>
                <a:srgbClr val="99CCFF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50365" y="265043"/>
            <a:ext cx="4113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Columns    0         1         2       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37112" y="662607"/>
            <a:ext cx="104547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Rows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0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    1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    2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1272" y="979054"/>
            <a:ext cx="2154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omic Sans MS" pitchFamily="66" charset="0"/>
              </a:rPr>
              <a:t>Practice</a:t>
            </a:r>
            <a:endParaRPr lang="en-US" sz="4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3522" y="2397335"/>
            <a:ext cx="792236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Write a program that does the following: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Creates an array that holds the judges scores for 5 gymnasts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There are 3 judges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Gather the judges input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Compute the average score for each gymnast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Display the winning score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387909"/>
      </p:ext>
    </p:extLst>
  </p:cSld>
  <p:clrMapOvr>
    <a:masterClrMapping/>
  </p:clrMapOvr>
  <p:transition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3349" y="1690577"/>
            <a:ext cx="5381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Parsing a String into multiple tokens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30549" y="2721934"/>
            <a:ext cx="40270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Suppose that you had the string</a:t>
            </a:r>
          </a:p>
          <a:p>
            <a:endParaRPr lang="en-US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    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“Joe   Mary   Sam   Bill   Jane”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7387" y="4603898"/>
            <a:ext cx="4136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How would you get the individual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names out of this single string?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6687" y="1176938"/>
            <a:ext cx="642206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using System;</a:t>
            </a:r>
          </a:p>
          <a:p>
            <a:endParaRPr lang="en-US" sz="18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class Program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const </a:t>
            </a:r>
            <a:r>
              <a:rPr lang="en-US" sz="1800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STUDENT = 3;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const </a:t>
            </a:r>
            <a:r>
              <a:rPr lang="en-US" sz="1800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EXAMS = 4;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static void Main()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{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   string names = "Joe Mary Sam Bill Jane";</a:t>
            </a:r>
          </a:p>
          <a:p>
            <a:endParaRPr lang="en-US" sz="18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   string[ ] </a:t>
            </a:r>
            <a:r>
              <a:rPr lang="en-US" sz="1800" dirty="0" err="1" smtClean="0">
                <a:solidFill>
                  <a:schemeClr val="bg1"/>
                </a:solidFill>
                <a:latin typeface="Comic Sans MS" pitchFamily="66" charset="0"/>
              </a:rPr>
              <a:t>sepNames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= </a:t>
            </a:r>
            <a:r>
              <a:rPr lang="en-US" sz="1800" dirty="0" err="1" smtClean="0">
                <a:solidFill>
                  <a:schemeClr val="bg1"/>
                </a:solidFill>
                <a:latin typeface="Comic Sans MS" pitchFamily="66" charset="0"/>
              </a:rPr>
              <a:t>names.Split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( 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800" dirty="0" err="1" smtClean="0">
                <a:solidFill>
                  <a:schemeClr val="bg1"/>
                </a:solidFill>
                <a:latin typeface="Comic Sans MS" pitchFamily="66" charset="0"/>
              </a:rPr>
              <a:t>foreach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(string name in </a:t>
            </a:r>
            <a:r>
              <a:rPr lang="en-US" sz="1800" dirty="0" err="1" smtClean="0">
                <a:solidFill>
                  <a:schemeClr val="bg1"/>
                </a:solidFill>
                <a:latin typeface="Comic Sans MS" pitchFamily="66" charset="0"/>
              </a:rPr>
              <a:t>sepNames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)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       </a:t>
            </a:r>
            <a:r>
              <a:rPr lang="en-US" sz="1800" dirty="0" err="1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(name);</a:t>
            </a:r>
          </a:p>
          <a:p>
            <a:endParaRPr lang="en-US" sz="18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}//End Main()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}//End class Program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6687" y="1176938"/>
            <a:ext cx="642206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using System;</a:t>
            </a:r>
          </a:p>
          <a:p>
            <a:endParaRPr lang="en-US" sz="18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class Program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const </a:t>
            </a:r>
            <a:r>
              <a:rPr lang="en-US" sz="1800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STUDENT = 3;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const </a:t>
            </a:r>
            <a:r>
              <a:rPr lang="en-US" sz="1800" dirty="0" err="1" smtClean="0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EXAMS = 4;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static void Main()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{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   string names = "Joe Mary Sam Bill Jane";</a:t>
            </a:r>
          </a:p>
          <a:p>
            <a:endParaRPr lang="en-US" sz="18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   string[ ] </a:t>
            </a:r>
            <a:r>
              <a:rPr lang="en-US" sz="1800" dirty="0" err="1" smtClean="0">
                <a:solidFill>
                  <a:schemeClr val="bg1"/>
                </a:solidFill>
                <a:latin typeface="Comic Sans MS" pitchFamily="66" charset="0"/>
              </a:rPr>
              <a:t>sepNames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= </a:t>
            </a:r>
            <a:r>
              <a:rPr lang="en-US" sz="1800" dirty="0" err="1" smtClean="0">
                <a:solidFill>
                  <a:schemeClr val="bg1"/>
                </a:solidFill>
                <a:latin typeface="Comic Sans MS" pitchFamily="66" charset="0"/>
              </a:rPr>
              <a:t>names.Split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( 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   </a:t>
            </a:r>
            <a:r>
              <a:rPr lang="en-US" sz="1800" dirty="0" err="1" smtClean="0">
                <a:solidFill>
                  <a:schemeClr val="bg1"/>
                </a:solidFill>
                <a:latin typeface="Comic Sans MS" pitchFamily="66" charset="0"/>
              </a:rPr>
              <a:t>foreach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(string name in </a:t>
            </a:r>
            <a:r>
              <a:rPr lang="en-US" sz="1800" dirty="0" err="1" smtClean="0">
                <a:solidFill>
                  <a:schemeClr val="bg1"/>
                </a:solidFill>
                <a:latin typeface="Comic Sans MS" pitchFamily="66" charset="0"/>
              </a:rPr>
              <a:t>sepNames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)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       </a:t>
            </a:r>
            <a:r>
              <a:rPr lang="en-US" sz="1800" dirty="0" err="1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(name);</a:t>
            </a:r>
          </a:p>
          <a:p>
            <a:endParaRPr lang="en-US" sz="18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}//End Main()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}//End class Program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09953" y="1435396"/>
            <a:ext cx="301236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Joe Mary Sam Bill Jane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78865" y="1446028"/>
            <a:ext cx="925253" cy="40011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50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names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35795" y="1669312"/>
            <a:ext cx="489098" cy="1588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39339" y="2502196"/>
            <a:ext cx="1390124" cy="40011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50000">
                <a:schemeClr val="bg2">
                  <a:lumMod val="40000"/>
                  <a:lumOff val="6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sepNames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74734" y="2714848"/>
            <a:ext cx="489098" cy="1588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66613" y="2498651"/>
            <a:ext cx="999461" cy="24006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latin typeface="Comic Sans MS" pitchFamily="66" charset="0"/>
              </a:rPr>
              <a:t>Joe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latin typeface="Comic Sans MS" pitchFamily="66" charset="0"/>
              </a:rPr>
              <a:t>Mary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latin typeface="Comic Sans MS" pitchFamily="66" charset="0"/>
              </a:rPr>
              <a:t>Sam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latin typeface="Comic Sans MS" pitchFamily="66" charset="0"/>
              </a:rPr>
              <a:t>Bill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latin typeface="Comic Sans MS" pitchFamily="66" charset="0"/>
              </a:rPr>
              <a:t>Jane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6666614" y="3009014"/>
            <a:ext cx="999460" cy="106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680785" y="3491037"/>
            <a:ext cx="999460" cy="106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659525" y="3948224"/>
            <a:ext cx="999460" cy="106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670158" y="4416056"/>
            <a:ext cx="999460" cy="106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88815" y="931614"/>
            <a:ext cx="3693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9CCFF"/>
                </a:solidFill>
                <a:latin typeface="Comic Sans MS" pitchFamily="66" charset="0"/>
              </a:rPr>
              <a:t>Names are separated by white space</a:t>
            </a:r>
            <a:endParaRPr lang="en-US" sz="1600" dirty="0">
              <a:solidFill>
                <a:srgbClr val="99CC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2048429" y="1587907"/>
            <a:ext cx="5907386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number1 = 0;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number2 = 0;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number3 = 0;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number4 = 0;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. . .</a:t>
            </a:r>
          </a:p>
          <a:p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(“Enter 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in an integer value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: )”;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number1 =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int.Parse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Console.ReadLine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( ) 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(“Enter in an integer value: )”;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number2 =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int.Parse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Console.ReadLine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( ) 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(“Enter in an integer value: )”;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number3 =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int.Parse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Console.ReadLine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( ) );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. . 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4261" y="2110154"/>
            <a:ext cx="4855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Reading until the user hits Enter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18987" y="3006969"/>
            <a:ext cx="4681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Get some data and save it in an array.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Quit when the user just hits Enter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125862"/>
      </p:ext>
    </p:extLst>
  </p:cSld>
  <p:clrMapOvr>
    <a:masterClrMapping/>
  </p:clrMapOvr>
  <p:transition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5615" y="1178169"/>
            <a:ext cx="337303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string input;</a:t>
            </a:r>
          </a:p>
          <a:p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. . .</a:t>
            </a:r>
          </a:p>
          <a:p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input =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Console.Readline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( );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086099" y="2875084"/>
            <a:ext cx="369277" cy="110783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18639" y="4092713"/>
            <a:ext cx="39100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When the user just hits Enter,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no data is stored in the string. 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You can test this by writing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86099" y="5451231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if (input == “”) . . .</a:t>
            </a:r>
          </a:p>
        </p:txBody>
      </p:sp>
    </p:spTree>
    <p:extLst>
      <p:ext uri="{BB962C8B-B14F-4D97-AF65-F5344CB8AC3E}">
        <p14:creationId xmlns:p14="http://schemas.microsoft.com/office/powerpoint/2010/main" val="2845425958"/>
      </p:ext>
    </p:extLst>
  </p:cSld>
  <p:clrMapOvr>
    <a:masterClrMapping/>
  </p:clrMapOvr>
  <p:transition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1272" y="979054"/>
            <a:ext cx="2154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omic Sans MS" pitchFamily="66" charset="0"/>
              </a:rPr>
              <a:t>Practice</a:t>
            </a:r>
            <a:endParaRPr lang="en-US" sz="4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8219" y="2539999"/>
            <a:ext cx="743184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Write a program that does the following: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Declares an array of 10 strings and an array of ten integers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Get’s a student name and exam score from the user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Stores the name and score in their respective arrays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Stops when the user just hits the Enter key 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Uses a method to compute the average score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Prints each student name, their score, and if their score is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   - above average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   - below average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   - equal to the average</a:t>
            </a: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/>
          <p:cNvSpPr txBox="1">
            <a:spLocks noChangeArrowheads="1"/>
          </p:cNvSpPr>
          <p:nvPr/>
        </p:nvSpPr>
        <p:spPr bwMode="auto">
          <a:xfrm>
            <a:off x="1871663" y="1604963"/>
            <a:ext cx="567014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sum = number1 + number2 + … + number10;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(“The 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sum = 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{0}“,  sum);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  <a:p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  <a:p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number1 = 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numer1 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+ 5;</a:t>
            </a: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number2 = number2 + 5;</a:t>
            </a: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number 3 = number3 + 5;</a:t>
            </a:r>
          </a:p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  . . .</a:t>
            </a:r>
          </a:p>
          <a:p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(“Number1 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= 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{0}“, number1);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(“Number1 = {0}“, number2);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Console.WriteLine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(“Number1 = {0}“, number3);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. 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. 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1574800" y="1476375"/>
            <a:ext cx="643096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What if I asked you to write a program like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this, but let the user 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enter 1000 </a:t>
            </a:r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values?</a:t>
            </a:r>
          </a:p>
        </p:txBody>
      </p:sp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3059113" y="2928938"/>
            <a:ext cx="3079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mic Sans MS" pitchFamily="66" charset="0"/>
              </a:rPr>
              <a:t>It could get pretty ugly!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81163" y="4257675"/>
            <a:ext cx="624998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Whenever a program deals with long lists of values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that are processed in a common way, think about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using an array to store 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your values 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in.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5005" y="1020726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Comic Sans MS" pitchFamily="66" charset="0"/>
              </a:rPr>
              <a:t>Examples of Tabular data</a:t>
            </a:r>
            <a:endParaRPr lang="en-US" sz="32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172" y="1717269"/>
            <a:ext cx="15240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33647" y="48059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sports</a:t>
            </a:r>
            <a:endParaRPr lang="en-US" sz="1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45920" y="2237710"/>
            <a:ext cx="49625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061638" y="5816009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Game programs</a:t>
            </a:r>
            <a:endParaRPr lang="en-US" sz="1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845" y="925475"/>
            <a:ext cx="48196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977655" y="2604977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Weather data</a:t>
            </a:r>
            <a:endParaRPr lang="en-US" sz="1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0479" y="1735212"/>
            <a:ext cx="469582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645888" y="4965405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mic Sans MS" pitchFamily="66" charset="0"/>
              </a:rPr>
              <a:t>Engineering data</a:t>
            </a:r>
            <a:endParaRPr lang="en-US" sz="1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Radial">
  <a:themeElements>
    <a:clrScheme name="Blue Radial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Blue 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Radial 1">
        <a:dk1>
          <a:srgbClr val="00458A"/>
        </a:dk1>
        <a:lt1>
          <a:srgbClr val="D7D6AE"/>
        </a:lt1>
        <a:dk2>
          <a:srgbClr val="000066"/>
        </a:dk2>
        <a:lt2>
          <a:srgbClr val="006666"/>
        </a:lt2>
        <a:accent1>
          <a:srgbClr val="007A77"/>
        </a:accent1>
        <a:accent2>
          <a:srgbClr val="005856"/>
        </a:accent2>
        <a:accent3>
          <a:srgbClr val="AAAAB8"/>
        </a:accent3>
        <a:accent4>
          <a:srgbClr val="B7B794"/>
        </a:accent4>
        <a:accent5>
          <a:srgbClr val="AABEBD"/>
        </a:accent5>
        <a:accent6>
          <a:srgbClr val="004F4D"/>
        </a:accent6>
        <a:hlink>
          <a:srgbClr val="A8A884"/>
        </a:hlink>
        <a:folHlink>
          <a:srgbClr val="867E5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Radial 2">
        <a:dk1>
          <a:srgbClr val="000066"/>
        </a:dk1>
        <a:lt1>
          <a:srgbClr val="FFFFFF"/>
        </a:lt1>
        <a:dk2>
          <a:srgbClr val="660066"/>
        </a:dk2>
        <a:lt2>
          <a:srgbClr val="FFFFCC"/>
        </a:lt2>
        <a:accent1>
          <a:srgbClr val="666699"/>
        </a:accent1>
        <a:accent2>
          <a:srgbClr val="000099"/>
        </a:accent2>
        <a:accent3>
          <a:srgbClr val="FFFFFF"/>
        </a:accent3>
        <a:accent4>
          <a:srgbClr val="000056"/>
        </a:accent4>
        <a:accent5>
          <a:srgbClr val="B8B8CA"/>
        </a:accent5>
        <a:accent6>
          <a:srgbClr val="00008A"/>
        </a:accent6>
        <a:hlink>
          <a:srgbClr val="006666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Radial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37373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Radial 4">
        <a:dk1>
          <a:srgbClr val="003300"/>
        </a:dk1>
        <a:lt1>
          <a:srgbClr val="DBD0B9"/>
        </a:lt1>
        <a:dk2>
          <a:srgbClr val="09472B"/>
        </a:dk2>
        <a:lt2>
          <a:srgbClr val="A38955"/>
        </a:lt2>
        <a:accent1>
          <a:srgbClr val="B8A378"/>
        </a:accent1>
        <a:accent2>
          <a:srgbClr val="8E774A"/>
        </a:accent2>
        <a:accent3>
          <a:srgbClr val="AAB1AC"/>
        </a:accent3>
        <a:accent4>
          <a:srgbClr val="BBB19E"/>
        </a:accent4>
        <a:accent5>
          <a:srgbClr val="D8CEBE"/>
        </a:accent5>
        <a:accent6>
          <a:srgbClr val="806B42"/>
        </a:accent6>
        <a:hlink>
          <a:srgbClr val="A7A743"/>
        </a:hlink>
        <a:folHlink>
          <a:srgbClr val="919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Radial 5">
        <a:dk1>
          <a:srgbClr val="5F5F5F"/>
        </a:dk1>
        <a:lt1>
          <a:srgbClr val="DDDDDD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808080"/>
        </a:accent2>
        <a:accent3>
          <a:srgbClr val="AAAAAA"/>
        </a:accent3>
        <a:accent4>
          <a:srgbClr val="BDBDBD"/>
        </a:accent4>
        <a:accent5>
          <a:srgbClr val="D5D5D5"/>
        </a:accent5>
        <a:accent6>
          <a:srgbClr val="737373"/>
        </a:accent6>
        <a:hlink>
          <a:srgbClr val="B2B2B2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Radial</Template>
  <TotalTime>1734</TotalTime>
  <Words>2822</Words>
  <Application>Microsoft Office PowerPoint</Application>
  <PresentationFormat>On-screen Show (4:3)</PresentationFormat>
  <Paragraphs>810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Blue Radial</vt:lpstr>
      <vt:lpstr>Arrays</vt:lpstr>
      <vt:lpstr>Topics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Declaring an Array</vt:lpstr>
      <vt:lpstr>Arrays are Objects</vt:lpstr>
      <vt:lpstr>Accessing Array Elements</vt:lpstr>
      <vt:lpstr>Arrays and Loops</vt:lpstr>
      <vt:lpstr>Arrays and Loops</vt:lpstr>
      <vt:lpstr>Out of Bounds Errors</vt:lpstr>
      <vt:lpstr>Initializer lists</vt:lpstr>
      <vt:lpstr>Array Elements as Parameters</vt:lpstr>
      <vt:lpstr>Arrays as Parameters</vt:lpstr>
      <vt:lpstr>Partially Filled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Dimensional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UVSC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Cs 1400</dc:subject>
  <dc:creator>Roger deBry</dc:creator>
  <cp:lastModifiedBy>Roger Debry</cp:lastModifiedBy>
  <cp:revision>85</cp:revision>
  <dcterms:created xsi:type="dcterms:W3CDTF">2002-02-07T16:18:27Z</dcterms:created>
  <dcterms:modified xsi:type="dcterms:W3CDTF">2013-02-22T01:03:12Z</dcterms:modified>
</cp:coreProperties>
</file>