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28" r:id="rId3"/>
    <p:sldId id="329" r:id="rId4"/>
    <p:sldId id="330" r:id="rId5"/>
    <p:sldId id="331" r:id="rId6"/>
    <p:sldId id="332" r:id="rId7"/>
    <p:sldId id="293" r:id="rId8"/>
    <p:sldId id="294" r:id="rId9"/>
    <p:sldId id="296" r:id="rId10"/>
    <p:sldId id="333" r:id="rId11"/>
    <p:sldId id="334" r:id="rId12"/>
    <p:sldId id="335" r:id="rId13"/>
    <p:sldId id="275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36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99CCFF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 snapToGrid="0">
      <p:cViewPr varScale="1">
        <p:scale>
          <a:sx n="68" d="100"/>
          <a:sy n="68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6096000" cy="1879600"/>
          </a:xfrm>
        </p:spPr>
        <p:txBody>
          <a:bodyPr anchor="b"/>
          <a:lstStyle>
            <a:lvl1pPr>
              <a:lnSpc>
                <a:spcPct val="95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82750" y="4076700"/>
            <a:ext cx="5861050" cy="12573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299B153-82F5-41B9-A67D-DF9E90ACF9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82043-D665-43BF-AECC-6FE904ACE2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9B293-5ECD-41B5-8D9D-E248D1DCF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927FF-CF4A-48D4-8A63-F0E66583EB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0D5EB-7D7D-45D7-9ABA-AA318A27C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514600"/>
            <a:ext cx="381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81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5E292-752F-4F65-9B48-B65812D89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92F95-8257-4EE1-9D77-98755BCBD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9F7C3-2F35-4F34-B007-F716BFEDF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FEB5F-68AC-428A-A865-E79F3DC41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B88B4-07C1-4D31-B6DB-F267DCD66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26A69-7881-4C0D-90D4-8D1835AC9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514600"/>
            <a:ext cx="777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98BACB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98BACB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98BACB"/>
                </a:solidFill>
                <a:latin typeface="+mn-lt"/>
              </a:defRPr>
            </a:lvl1pPr>
          </a:lstStyle>
          <a:p>
            <a:pPr>
              <a:defRPr/>
            </a:pPr>
            <a:fld id="{F7AEC695-407E-464A-A800-ABA88BCC6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FormatShape" descr="SKIING" hidden="1"/>
          <p:cNvSpPr>
            <a:spLocks noChangeArrowheads="1"/>
          </p:cNvSpPr>
          <p:nvPr/>
        </p:nvSpPr>
        <p:spPr bwMode="auto">
          <a:xfrm>
            <a:off x="-1333500" y="1701800"/>
            <a:ext cx="11811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rgbClr val="98BACB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98BAC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98BACB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98BACB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98BACB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Grp="1" noChangeArrowheads="1"/>
          </p:cNvSpPr>
          <p:nvPr>
            <p:ph type="title"/>
          </p:nvPr>
        </p:nvSpPr>
        <p:spPr>
          <a:xfrm>
            <a:off x="676275" y="2530475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Searching and Sorting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faculty\Local Settings\Temporary Internet Files\Content.IE5\5O1DGFT6\MPj0433151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609600"/>
            <a:ext cx="6400800" cy="4267200"/>
          </a:xfrm>
          <a:prstGeom prst="rect">
            <a:avLst/>
          </a:prstGeom>
          <a:noFill/>
        </p:spPr>
      </p:pic>
      <p:sp>
        <p:nvSpPr>
          <p:cNvPr id="5" name="Up Arrow 4"/>
          <p:cNvSpPr/>
          <p:nvPr/>
        </p:nvSpPr>
        <p:spPr bwMode="auto">
          <a:xfrm>
            <a:off x="3962400" y="4495800"/>
            <a:ext cx="685800" cy="1295400"/>
          </a:xfrm>
          <a:prstGeom prst="upArrow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3488" y="5112489"/>
            <a:ext cx="6825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Arrange the people in order of age – youngest to oldest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4278" y="1881808"/>
            <a:ext cx="743665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Rules</a:t>
            </a:r>
          </a:p>
          <a:p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You may only talk to one person at a time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You may only ask “How old are you?”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Responses will be in years and months.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You are only allowed to keep track of two people’s</a:t>
            </a:r>
          </a:p>
          <a:p>
            <a:pPr marL="342900" indent="-342900"/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 ages at any one time.</a:t>
            </a: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5.  You may only ask two people to switch places at this time.</a:t>
            </a: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6.  A person cannot move unless asked to.</a:t>
            </a: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2667000"/>
            <a:ext cx="595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Write down your algorithm</a:t>
            </a:r>
            <a:endParaRPr lang="en-US" sz="36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Sorting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950913" y="2101850"/>
            <a:ext cx="7688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Sorting means to put data into some specified order.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76238" y="3222625"/>
            <a:ext cx="85963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There are many, many algorithms that have been developed</a:t>
            </a:r>
          </a:p>
          <a:p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to sort data. In this section we will mention two of them: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505200" y="4508500"/>
            <a:ext cx="2270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Selection Sort</a:t>
            </a:r>
          </a:p>
        </p:txBody>
      </p:sp>
      <p:sp>
        <p:nvSpPr>
          <p:cNvPr id="35846" name="Text Box 12"/>
          <p:cNvSpPr txBox="1">
            <a:spLocks noChangeArrowheads="1"/>
          </p:cNvSpPr>
          <p:nvPr/>
        </p:nvSpPr>
        <p:spPr bwMode="auto">
          <a:xfrm>
            <a:off x="3565525" y="5075238"/>
            <a:ext cx="189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Bubble Sort</a:t>
            </a:r>
          </a:p>
        </p:txBody>
      </p:sp>
      <p:pic>
        <p:nvPicPr>
          <p:cNvPr id="35847" name="Picture 13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9600" y="463391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8" name="Picture 14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7538" y="52165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Selection Sort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82750" y="3794125"/>
            <a:ext cx="5861050" cy="12573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Algorithm Development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3505200" y="2590800"/>
          <a:ext cx="2657475" cy="264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CorelDRAW" r:id="rId4" imgW="2656800" imgH="2648880" progId="CorelDraw.Graphic.9">
                  <p:embed/>
                </p:oleObj>
              </mc:Choice>
              <mc:Fallback>
                <p:oleObj name="CorelDRAW" r:id="rId4" imgW="2656800" imgH="2648880" progId="CorelDraw.Graphic.9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590800"/>
                        <a:ext cx="2657475" cy="264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5873750" y="1911350"/>
            <a:ext cx="23510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Step one:</a:t>
            </a:r>
          </a:p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find the lowest card</a:t>
            </a:r>
          </a:p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in the hand</a:t>
            </a:r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 flipH="1">
            <a:off x="5638800" y="2743200"/>
            <a:ext cx="990600" cy="12192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3505200" y="2590800"/>
          <a:ext cx="2657475" cy="264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CorelDRAW" r:id="rId3" imgW="2656800" imgH="2648880" progId="CorelDraw.Graphic.9">
                  <p:embed/>
                </p:oleObj>
              </mc:Choice>
              <mc:Fallback>
                <p:oleObj name="CorelDRAW" r:id="rId3" imgW="2656800" imgH="2648880" progId="CorelDraw.Graphic.9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590800"/>
                        <a:ext cx="2657475" cy="264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095875" y="1670050"/>
            <a:ext cx="30019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Step two:</a:t>
            </a:r>
          </a:p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Swap the lowest card with</a:t>
            </a:r>
          </a:p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the left-most card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371600" y="3881438"/>
            <a:ext cx="156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Arial" charset="0"/>
              </a:rPr>
              <a:t>left-most card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2514600" y="3276600"/>
            <a:ext cx="1219200" cy="6096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3429000" y="2573338"/>
          <a:ext cx="3262313" cy="428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CorelDRAW" r:id="rId3" imgW="3261960" imgH="4284720" progId="CorelDraw.Graphic.9">
                  <p:embed/>
                </p:oleObj>
              </mc:Choice>
              <mc:Fallback>
                <p:oleObj name="CorelDRAW" r:id="rId3" imgW="3261960" imgH="4284720" progId="CorelDraw.Graphic.9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573338"/>
                        <a:ext cx="3262313" cy="428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3505200" y="2573338"/>
          <a:ext cx="3262313" cy="428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CorelDRAW" r:id="rId3" imgW="3261960" imgH="4284720" progId="CorelDraw.Graphic.9">
                  <p:embed/>
                </p:oleObj>
              </mc:Choice>
              <mc:Fallback>
                <p:oleObj name="CorelDRAW" r:id="rId3" imgW="3261960" imgH="4284720" progId="CorelDraw.Graphic.9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573338"/>
                        <a:ext cx="3262313" cy="428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3505200" y="2514600"/>
          <a:ext cx="2611438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CorelDRAW" r:id="rId3" imgW="2612160" imgH="2671200" progId="CorelDraw.Graphic.9">
                  <p:embed/>
                </p:oleObj>
              </mc:Choice>
              <mc:Fallback>
                <p:oleObj name="CorelDRAW" r:id="rId3" imgW="2612160" imgH="2671200" progId="CorelDraw.Graphic.9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514600"/>
                        <a:ext cx="2611438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>
          <a:xfrm>
            <a:off x="676275" y="1687513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Topics</a:t>
            </a: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3041650" y="3032125"/>
            <a:ext cx="34194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Linear and Binary Searches</a:t>
            </a:r>
          </a:p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Selection Sort</a:t>
            </a:r>
          </a:p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Bubble Sort</a:t>
            </a:r>
          </a:p>
        </p:txBody>
      </p:sp>
      <p:pic>
        <p:nvPicPr>
          <p:cNvPr id="30724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200" y="34321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200" y="37433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200" y="40608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3505200" y="2514600"/>
          <a:ext cx="2611438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CorelDRAW" r:id="rId3" imgW="2612160" imgH="2671200" progId="CorelDraw.Graphic.9">
                  <p:embed/>
                </p:oleObj>
              </mc:Choice>
              <mc:Fallback>
                <p:oleObj name="CorelDRAW" r:id="rId3" imgW="2612160" imgH="2671200" progId="CorelDraw.Graphic.9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514600"/>
                        <a:ext cx="2611438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064125" y="1636713"/>
            <a:ext cx="259873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Now … </a:t>
            </a:r>
          </a:p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Make the second card </a:t>
            </a:r>
          </a:p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The left-most card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633538" y="2389188"/>
            <a:ext cx="156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Arial" charset="0"/>
              </a:rPr>
              <a:t>left-most card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3276600" y="2590800"/>
            <a:ext cx="685800" cy="5334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3505200" y="2514600"/>
          <a:ext cx="2611438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CorelDRAW" r:id="rId4" imgW="2612160" imgH="2671200" progId="CorelDraw.Graphic.9">
                  <p:embed/>
                </p:oleObj>
              </mc:Choice>
              <mc:Fallback>
                <p:oleObj name="CorelDRAW" r:id="rId4" imgW="2612160" imgH="2671200" progId="CorelDraw.Graphic.9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514600"/>
                        <a:ext cx="2611438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165725" y="1465263"/>
            <a:ext cx="2543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Find the lowest card</a:t>
            </a:r>
          </a:p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in the remaining cards</a:t>
            </a:r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 flipH="1">
            <a:off x="3962400" y="2133600"/>
            <a:ext cx="2057400" cy="9144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505200" y="2514600"/>
          <a:ext cx="2611438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CorelDRAW" r:id="rId3" imgW="2612160" imgH="2671200" progId="CorelDraw.Graphic.9">
                  <p:embed/>
                </p:oleObj>
              </mc:Choice>
              <mc:Fallback>
                <p:oleObj name="CorelDRAW" r:id="rId3" imgW="2612160" imgH="2671200" progId="CorelDraw.Graphic.9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514600"/>
                        <a:ext cx="2611438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606550" y="2371725"/>
            <a:ext cx="156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Arial" charset="0"/>
              </a:rPr>
              <a:t>left-most card</a:t>
            </a: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3276600" y="2590800"/>
            <a:ext cx="685800" cy="5334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724525" y="1852613"/>
            <a:ext cx="221773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It is already the </a:t>
            </a:r>
          </a:p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left-most card, so</a:t>
            </a:r>
          </a:p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no swap is required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3505200" y="2438400"/>
          <a:ext cx="2611438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CorelDRAW" r:id="rId3" imgW="2612160" imgH="2671200" progId="CorelDraw.Graphic.9">
                  <p:embed/>
                </p:oleObj>
              </mc:Choice>
              <mc:Fallback>
                <p:oleObj name="CorelDRAW" r:id="rId3" imgW="2612160" imgH="2671200" progId="CorelDraw.Graphic.9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438400"/>
                        <a:ext cx="2611438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371600" y="2890838"/>
            <a:ext cx="164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Arial" charset="0"/>
              </a:rPr>
              <a:t>Left-most card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3352800" y="3048000"/>
            <a:ext cx="83820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622925" y="1811338"/>
            <a:ext cx="2736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Now make the third</a:t>
            </a:r>
          </a:p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card the left-most card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3505200" y="2438400"/>
          <a:ext cx="2611438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CorelDRAW" r:id="rId4" imgW="2612160" imgH="2671200" progId="CorelDraw.Graphic.9">
                  <p:embed/>
                </p:oleObj>
              </mc:Choice>
              <mc:Fallback>
                <p:oleObj name="CorelDRAW" r:id="rId4" imgW="2612160" imgH="2671200" progId="CorelDraw.Graphic.9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438400"/>
                        <a:ext cx="2611438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394325" y="1489075"/>
            <a:ext cx="28400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And find the lowest card</a:t>
            </a:r>
          </a:p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In the remaining cards</a:t>
            </a:r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 flipH="1">
            <a:off x="5105400" y="2286000"/>
            <a:ext cx="1143000" cy="8382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3505200" y="2362200"/>
          <a:ext cx="3262313" cy="428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CorelDRAW" r:id="rId3" imgW="3261960" imgH="4284720" progId="CorelDraw.Graphic.9">
                  <p:embed/>
                </p:oleObj>
              </mc:Choice>
              <mc:Fallback>
                <p:oleObj name="CorelDRAW" r:id="rId3" imgW="3261960" imgH="4284720" progId="CorelDraw.Graphic.9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62200"/>
                        <a:ext cx="3262313" cy="428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868988" y="1749425"/>
            <a:ext cx="2009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Swap it with the </a:t>
            </a:r>
          </a:p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left-most card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3505200" y="2438400"/>
          <a:ext cx="2611438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CorelDRAW" r:id="rId3" imgW="2612160" imgH="2671200" progId="CorelDraw.Graphic.9">
                  <p:embed/>
                </p:oleObj>
              </mc:Choice>
              <mc:Fallback>
                <p:oleObj name="CorelDRAW" r:id="rId3" imgW="2612160" imgH="2671200" progId="CorelDraw.Graphic.9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438400"/>
                        <a:ext cx="2611438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3505200" y="2438400"/>
          <a:ext cx="2611438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CorelDRAW" r:id="rId3" imgW="2612160" imgH="2671200" progId="CorelDraw.Graphic.9">
                  <p:embed/>
                </p:oleObj>
              </mc:Choice>
              <mc:Fallback>
                <p:oleObj name="CorelDRAW" r:id="rId3" imgW="2612160" imgH="2671200" progId="CorelDraw.Graphic.9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438400"/>
                        <a:ext cx="2611438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334000" y="1600200"/>
            <a:ext cx="21891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Make the 4</a:t>
            </a:r>
            <a:r>
              <a:rPr lang="en-US" sz="1800" baseline="30000">
                <a:solidFill>
                  <a:schemeClr val="bg1"/>
                </a:solidFill>
                <a:latin typeface="Comic Sans MS" pitchFamily="66" charset="0"/>
              </a:rPr>
              <a:t>th</a:t>
            </a: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card</a:t>
            </a:r>
          </a:p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the left-most card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H="1">
            <a:off x="4724400" y="2286000"/>
            <a:ext cx="762000" cy="6096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3505200" y="2438400"/>
          <a:ext cx="2611438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CorelDRAW" r:id="rId4" imgW="2612160" imgH="2671200" progId="CorelDraw.Graphic.9">
                  <p:embed/>
                </p:oleObj>
              </mc:Choice>
              <mc:Fallback>
                <p:oleObj name="CorelDRAW" r:id="rId4" imgW="2612160" imgH="2671200" progId="CorelDraw.Graphic.9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438400"/>
                        <a:ext cx="2611438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411788" y="1689100"/>
            <a:ext cx="2543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Find the lowest card</a:t>
            </a:r>
          </a:p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in the remaining cards</a:t>
            </a:r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 flipH="1">
            <a:off x="4572000" y="2362200"/>
            <a:ext cx="1066800" cy="7620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3505200" y="2438400"/>
          <a:ext cx="2611438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CorelDRAW" r:id="rId3" imgW="2612160" imgH="2671200" progId="CorelDraw.Graphic.9">
                  <p:embed/>
                </p:oleObj>
              </mc:Choice>
              <mc:Fallback>
                <p:oleObj name="CorelDRAW" r:id="rId3" imgW="2612160" imgH="2671200" progId="CorelDraw.Graphic.9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438400"/>
                        <a:ext cx="2611438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467350" y="1741488"/>
            <a:ext cx="257333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The lowest card is the</a:t>
            </a:r>
          </a:p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left-most card, so no</a:t>
            </a:r>
          </a:p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swap is necessary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>
          <a:xfrm>
            <a:off x="455613" y="1358900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Objectives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989013" y="2741613"/>
            <a:ext cx="7205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At the completion of this topic, students should be able to: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1598613" y="3427413"/>
            <a:ext cx="72739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Explain the difference between a linear and a binary search</a:t>
            </a:r>
          </a:p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Write a linear search routine</a:t>
            </a:r>
          </a:p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Write a binary search routine</a:t>
            </a:r>
          </a:p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Write a bubble sort routine</a:t>
            </a:r>
          </a:p>
        </p:txBody>
      </p:sp>
      <p:pic>
        <p:nvPicPr>
          <p:cNvPr id="31749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1450" y="35052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3513" y="38322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3038" y="41433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2" name="Picture 16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2563" y="442753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3429000" y="2438400"/>
          <a:ext cx="2611438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CorelDRAW" r:id="rId3" imgW="2612160" imgH="2671200" progId="CorelDraw.Graphic.9">
                  <p:embed/>
                </p:oleObj>
              </mc:Choice>
              <mc:Fallback>
                <p:oleObj name="CorelDRAW" r:id="rId3" imgW="2612160" imgH="2671200" progId="CorelDraw.Graphic.9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438400"/>
                        <a:ext cx="2611438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181600" y="1600200"/>
            <a:ext cx="2289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Make the next card</a:t>
            </a:r>
          </a:p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the Leftmost-card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5029200" y="2209800"/>
            <a:ext cx="457200" cy="9144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3429000" y="2438400"/>
          <a:ext cx="2611438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CorelDRAW" r:id="rId3" imgW="2612160" imgH="2671200" progId="CorelDraw.Graphic.9">
                  <p:embed/>
                </p:oleObj>
              </mc:Choice>
              <mc:Fallback>
                <p:oleObj name="CorelDRAW" r:id="rId3" imgW="2612160" imgH="2671200" progId="CorelDraw.Graphic.9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438400"/>
                        <a:ext cx="2611438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927725" y="1717675"/>
            <a:ext cx="27320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Lowest remaining card</a:t>
            </a:r>
          </a:p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is the left-most card so</a:t>
            </a:r>
          </a:p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no swap is necessary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H="1">
            <a:off x="4724400" y="2438400"/>
            <a:ext cx="1066800" cy="9144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Selection Sort</a:t>
            </a: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3429000" y="2438400"/>
          <a:ext cx="2611438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CorelDRAW" r:id="rId3" imgW="2612160" imgH="2671200" progId="CorelDraw.Graphic.9">
                  <p:embed/>
                </p:oleObj>
              </mc:Choice>
              <mc:Fallback>
                <p:oleObj name="CorelDRAW" r:id="rId3" imgW="2612160" imgH="2671200" progId="CorelDraw.Graphic.9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438400"/>
                        <a:ext cx="2611438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800600" y="1447800"/>
            <a:ext cx="38481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Make the next card the left-most</a:t>
            </a:r>
          </a:p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card. It is the last card, so we are</a:t>
            </a:r>
          </a:p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done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H="1">
            <a:off x="5486400" y="2286000"/>
            <a:ext cx="914400" cy="12954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200" smtClean="0">
                <a:latin typeface="Comic Sans MS" pitchFamily="66" charset="0"/>
              </a:rPr>
              <a:t>Activity Diagram </a:t>
            </a:r>
            <a:br>
              <a:rPr lang="en-US" sz="4200" smtClean="0">
                <a:latin typeface="Comic Sans MS" pitchFamily="66" charset="0"/>
              </a:rPr>
            </a:br>
            <a:r>
              <a:rPr lang="en-US" sz="3200" smtClean="0">
                <a:latin typeface="Comic Sans MS" pitchFamily="66" charset="0"/>
              </a:rPr>
              <a:t>High Level View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133600" y="1981200"/>
            <a:ext cx="2057400" cy="701675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Find lowest card in hand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133600" y="3352800"/>
            <a:ext cx="2057400" cy="701675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Swap it with the left-most card</a:t>
            </a:r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3124200" y="2667000"/>
            <a:ext cx="0" cy="685800"/>
          </a:xfrm>
          <a:prstGeom prst="line">
            <a:avLst/>
          </a:prstGeom>
          <a:noFill/>
          <a:ln w="25400">
            <a:solidFill>
              <a:srgbClr val="CC99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4724400" y="1828800"/>
            <a:ext cx="2971800" cy="1311275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Make the left-most card the  card to the right of the current  left-most card</a:t>
            </a:r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5181600" y="3657600"/>
            <a:ext cx="2133600" cy="15240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5334000" y="4235450"/>
            <a:ext cx="1844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Is this the last card?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676400" y="4953000"/>
            <a:ext cx="3140075" cy="1311275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Find the lowest card</a:t>
            </a:r>
          </a:p>
          <a:p>
            <a:r>
              <a:rPr lang="en-US"/>
              <a:t>In the set of cards to the right of the current left-most card</a:t>
            </a:r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6248400" y="3124200"/>
            <a:ext cx="0" cy="533400"/>
          </a:xfrm>
          <a:prstGeom prst="line">
            <a:avLst/>
          </a:prstGeom>
          <a:noFill/>
          <a:ln w="25400">
            <a:solidFill>
              <a:srgbClr val="CC99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4191000" y="3886200"/>
            <a:ext cx="152400" cy="0"/>
          </a:xfrm>
          <a:prstGeom prst="line">
            <a:avLst/>
          </a:prstGeom>
          <a:noFill/>
          <a:ln w="25400">
            <a:solidFill>
              <a:srgbClr val="CC99FF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 flipV="1">
            <a:off x="4343400" y="2590800"/>
            <a:ext cx="0" cy="1295400"/>
          </a:xfrm>
          <a:prstGeom prst="line">
            <a:avLst/>
          </a:prstGeom>
          <a:noFill/>
          <a:ln w="25400">
            <a:solidFill>
              <a:srgbClr val="CC99FF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4343400" y="2590800"/>
            <a:ext cx="381000" cy="0"/>
          </a:xfrm>
          <a:prstGeom prst="line">
            <a:avLst/>
          </a:prstGeom>
          <a:noFill/>
          <a:ln w="25400">
            <a:solidFill>
              <a:srgbClr val="CC99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 flipV="1">
            <a:off x="3124200" y="4038600"/>
            <a:ext cx="0" cy="914400"/>
          </a:xfrm>
          <a:prstGeom prst="line">
            <a:avLst/>
          </a:prstGeom>
          <a:noFill/>
          <a:ln w="25400">
            <a:solidFill>
              <a:srgbClr val="CC99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6248400" y="5181600"/>
            <a:ext cx="0" cy="381000"/>
          </a:xfrm>
          <a:prstGeom prst="line">
            <a:avLst/>
          </a:prstGeom>
          <a:noFill/>
          <a:ln w="25400">
            <a:solidFill>
              <a:srgbClr val="CC99FF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 flipH="1">
            <a:off x="4800600" y="5562600"/>
            <a:ext cx="1447800" cy="0"/>
          </a:xfrm>
          <a:prstGeom prst="line">
            <a:avLst/>
          </a:prstGeom>
          <a:noFill/>
          <a:ln w="25400">
            <a:solidFill>
              <a:srgbClr val="CC99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5" name="Oval 17"/>
          <p:cNvSpPr>
            <a:spLocks noChangeArrowheads="1"/>
          </p:cNvSpPr>
          <p:nvPr/>
        </p:nvSpPr>
        <p:spPr bwMode="auto">
          <a:xfrm>
            <a:off x="8001000" y="4114800"/>
            <a:ext cx="609600" cy="6096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7315200" y="4419600"/>
            <a:ext cx="685800" cy="0"/>
          </a:xfrm>
          <a:prstGeom prst="line">
            <a:avLst/>
          </a:prstGeom>
          <a:noFill/>
          <a:ln w="25400">
            <a:solidFill>
              <a:srgbClr val="CC99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8001000" y="4232275"/>
            <a:ext cx="598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end</a:t>
            </a: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7315200" y="3927475"/>
            <a:ext cx="557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5334000" y="5146675"/>
            <a:ext cx="463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2727325" y="1377950"/>
            <a:ext cx="693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3124200" y="1752600"/>
            <a:ext cx="0" cy="228600"/>
          </a:xfrm>
          <a:prstGeom prst="line">
            <a:avLst/>
          </a:prstGeom>
          <a:noFill/>
          <a:ln w="25400">
            <a:solidFill>
              <a:srgbClr val="CC99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3861" y="2743200"/>
            <a:ext cx="5883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Study Lab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#24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to see how a Bubble Sort works.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faculty\Local Settings\Temporary Internet Files\Content.IE5\5O1DGFT6\MPj0433151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609600"/>
            <a:ext cx="6400800" cy="4267200"/>
          </a:xfrm>
          <a:prstGeom prst="rect">
            <a:avLst/>
          </a:prstGeom>
          <a:noFill/>
        </p:spPr>
      </p:pic>
      <p:sp>
        <p:nvSpPr>
          <p:cNvPr id="5" name="Up Arrow 4"/>
          <p:cNvSpPr/>
          <p:nvPr/>
        </p:nvSpPr>
        <p:spPr bwMode="auto">
          <a:xfrm>
            <a:off x="3962400" y="4495800"/>
            <a:ext cx="685800" cy="1295400"/>
          </a:xfrm>
          <a:prstGeom prst="upArrow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Up Arrow 5"/>
          <p:cNvSpPr/>
          <p:nvPr/>
        </p:nvSpPr>
        <p:spPr bwMode="auto">
          <a:xfrm>
            <a:off x="3352800" y="4191000"/>
            <a:ext cx="990600" cy="1828800"/>
          </a:xfrm>
          <a:prstGeom prst="upArrow">
            <a:avLst/>
          </a:prstGeom>
          <a:gradFill>
            <a:gsLst>
              <a:gs pos="0">
                <a:srgbClr val="92D05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8400" y="6096000"/>
            <a:ext cx="4483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Find the person who is 23 years old.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7781" y="2293088"/>
            <a:ext cx="599234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Rules</a:t>
            </a:r>
          </a:p>
          <a:p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You may only talk to one person at a time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You may only ask “How old are you?”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The person must respond in years and months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2667000"/>
            <a:ext cx="595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Write down your algorithm</a:t>
            </a:r>
            <a:endParaRPr lang="en-US" sz="36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2263775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Searching an Array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7800" y="3424238"/>
            <a:ext cx="4114800" cy="175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Linear Search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Binary Search</a:t>
            </a:r>
          </a:p>
        </p:txBody>
      </p:sp>
      <p:pic>
        <p:nvPicPr>
          <p:cNvPr id="32772" name="Picture 4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0150" y="361156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0150" y="419735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Linear Search</a:t>
            </a:r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6858000" y="1828800"/>
            <a:ext cx="1524000" cy="457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6934200" y="1447800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examScores</a:t>
            </a:r>
          </a:p>
        </p:txBody>
      </p:sp>
      <p:sp>
        <p:nvSpPr>
          <p:cNvPr id="33797" name="Line 7"/>
          <p:cNvSpPr>
            <a:spLocks noChangeShapeType="1"/>
          </p:cNvSpPr>
          <p:nvPr/>
        </p:nvSpPr>
        <p:spPr bwMode="auto">
          <a:xfrm>
            <a:off x="6858000" y="2286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8" name="Line 8"/>
          <p:cNvSpPr>
            <a:spLocks noChangeShapeType="1"/>
          </p:cNvSpPr>
          <p:nvPr/>
        </p:nvSpPr>
        <p:spPr bwMode="auto">
          <a:xfrm>
            <a:off x="6858000" y="2743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9" name="Line 9"/>
          <p:cNvSpPr>
            <a:spLocks noChangeShapeType="1"/>
          </p:cNvSpPr>
          <p:nvPr/>
        </p:nvSpPr>
        <p:spPr bwMode="auto">
          <a:xfrm>
            <a:off x="6858000" y="3200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0" name="Line 10"/>
          <p:cNvSpPr>
            <a:spLocks noChangeShapeType="1"/>
          </p:cNvSpPr>
          <p:nvPr/>
        </p:nvSpPr>
        <p:spPr bwMode="auto">
          <a:xfrm>
            <a:off x="6858000" y="3657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1" name="Line 11"/>
          <p:cNvSpPr>
            <a:spLocks noChangeShapeType="1"/>
          </p:cNvSpPr>
          <p:nvPr/>
        </p:nvSpPr>
        <p:spPr bwMode="auto">
          <a:xfrm>
            <a:off x="685800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2" name="Line 12"/>
          <p:cNvSpPr>
            <a:spLocks noChangeShapeType="1"/>
          </p:cNvSpPr>
          <p:nvPr/>
        </p:nvSpPr>
        <p:spPr bwMode="auto">
          <a:xfrm>
            <a:off x="6858000" y="4572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3" name="Line 13"/>
          <p:cNvSpPr>
            <a:spLocks noChangeShapeType="1"/>
          </p:cNvSpPr>
          <p:nvPr/>
        </p:nvSpPr>
        <p:spPr bwMode="auto">
          <a:xfrm>
            <a:off x="6858000" y="5029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4" name="Line 14"/>
          <p:cNvSpPr>
            <a:spLocks noChangeShapeType="1"/>
          </p:cNvSpPr>
          <p:nvPr/>
        </p:nvSpPr>
        <p:spPr bwMode="auto">
          <a:xfrm>
            <a:off x="6858000" y="5486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5" name="Line 15"/>
          <p:cNvSpPr>
            <a:spLocks noChangeShapeType="1"/>
          </p:cNvSpPr>
          <p:nvPr/>
        </p:nvSpPr>
        <p:spPr bwMode="auto">
          <a:xfrm>
            <a:off x="6858000" y="5943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3806" name="Group 16"/>
          <p:cNvGrpSpPr>
            <a:grpSpLocks/>
          </p:cNvGrpSpPr>
          <p:nvPr/>
        </p:nvGrpSpPr>
        <p:grpSpPr bwMode="auto">
          <a:xfrm>
            <a:off x="8594725" y="1860550"/>
            <a:ext cx="325438" cy="4405313"/>
            <a:chOff x="5174" y="932"/>
            <a:chExt cx="205" cy="2775"/>
          </a:xfrm>
        </p:grpSpPr>
        <p:sp>
          <p:nvSpPr>
            <p:cNvPr id="33819" name="Text Box 17"/>
            <p:cNvSpPr txBox="1">
              <a:spLocks noChangeArrowheads="1"/>
            </p:cNvSpPr>
            <p:nvPr/>
          </p:nvSpPr>
          <p:spPr bwMode="auto">
            <a:xfrm>
              <a:off x="5174" y="932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3820" name="Text Box 18"/>
            <p:cNvSpPr txBox="1">
              <a:spLocks noChangeArrowheads="1"/>
            </p:cNvSpPr>
            <p:nvPr/>
          </p:nvSpPr>
          <p:spPr bwMode="auto">
            <a:xfrm>
              <a:off x="5174" y="1220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3821" name="Text Box 19"/>
            <p:cNvSpPr txBox="1">
              <a:spLocks noChangeArrowheads="1"/>
            </p:cNvSpPr>
            <p:nvPr/>
          </p:nvSpPr>
          <p:spPr bwMode="auto">
            <a:xfrm>
              <a:off x="5184" y="150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3822" name="Text Box 20"/>
            <p:cNvSpPr txBox="1">
              <a:spLocks noChangeArrowheads="1"/>
            </p:cNvSpPr>
            <p:nvPr/>
          </p:nvSpPr>
          <p:spPr bwMode="auto">
            <a:xfrm>
              <a:off x="5174" y="179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3823" name="Text Box 21"/>
            <p:cNvSpPr txBox="1">
              <a:spLocks noChangeArrowheads="1"/>
            </p:cNvSpPr>
            <p:nvPr/>
          </p:nvSpPr>
          <p:spPr bwMode="auto">
            <a:xfrm>
              <a:off x="5181" y="2084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3824" name="Text Box 22"/>
            <p:cNvSpPr txBox="1">
              <a:spLocks noChangeArrowheads="1"/>
            </p:cNvSpPr>
            <p:nvPr/>
          </p:nvSpPr>
          <p:spPr bwMode="auto">
            <a:xfrm>
              <a:off x="5174" y="2361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3825" name="Text Box 23"/>
            <p:cNvSpPr txBox="1">
              <a:spLocks noChangeArrowheads="1"/>
            </p:cNvSpPr>
            <p:nvPr/>
          </p:nvSpPr>
          <p:spPr bwMode="auto">
            <a:xfrm>
              <a:off x="5181" y="264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33826" name="Text Box 24"/>
            <p:cNvSpPr txBox="1">
              <a:spLocks noChangeArrowheads="1"/>
            </p:cNvSpPr>
            <p:nvPr/>
          </p:nvSpPr>
          <p:spPr bwMode="auto">
            <a:xfrm>
              <a:off x="5184" y="292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3827" name="Text Box 25"/>
            <p:cNvSpPr txBox="1">
              <a:spLocks noChangeArrowheads="1"/>
            </p:cNvSpPr>
            <p:nvPr/>
          </p:nvSpPr>
          <p:spPr bwMode="auto">
            <a:xfrm>
              <a:off x="5174" y="318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3828" name="Text Box 26"/>
            <p:cNvSpPr txBox="1">
              <a:spLocks noChangeArrowheads="1"/>
            </p:cNvSpPr>
            <p:nvPr/>
          </p:nvSpPr>
          <p:spPr bwMode="auto">
            <a:xfrm>
              <a:off x="5174" y="347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9</a:t>
              </a:r>
            </a:p>
          </p:txBody>
        </p:sp>
      </p:grpSp>
      <p:sp>
        <p:nvSpPr>
          <p:cNvPr id="33807" name="Text Box 27"/>
          <p:cNvSpPr txBox="1">
            <a:spLocks noChangeArrowheads="1"/>
          </p:cNvSpPr>
          <p:nvPr/>
        </p:nvSpPr>
        <p:spPr bwMode="auto">
          <a:xfrm>
            <a:off x="7391400" y="19050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72</a:t>
            </a:r>
          </a:p>
        </p:txBody>
      </p:sp>
      <p:sp>
        <p:nvSpPr>
          <p:cNvPr id="33808" name="Text Box 28"/>
          <p:cNvSpPr txBox="1">
            <a:spLocks noChangeArrowheads="1"/>
          </p:cNvSpPr>
          <p:nvPr/>
        </p:nvSpPr>
        <p:spPr bwMode="auto">
          <a:xfrm>
            <a:off x="7391400" y="23622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98</a:t>
            </a:r>
          </a:p>
        </p:txBody>
      </p:sp>
      <p:sp>
        <p:nvSpPr>
          <p:cNvPr id="33809" name="Text Box 29"/>
          <p:cNvSpPr txBox="1">
            <a:spLocks noChangeArrowheads="1"/>
          </p:cNvSpPr>
          <p:nvPr/>
        </p:nvSpPr>
        <p:spPr bwMode="auto">
          <a:xfrm>
            <a:off x="7391400" y="28194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56</a:t>
            </a:r>
          </a:p>
        </p:txBody>
      </p:sp>
      <p:sp>
        <p:nvSpPr>
          <p:cNvPr id="33810" name="Text Box 30"/>
          <p:cNvSpPr txBox="1">
            <a:spLocks noChangeArrowheads="1"/>
          </p:cNvSpPr>
          <p:nvPr/>
        </p:nvSpPr>
        <p:spPr bwMode="auto">
          <a:xfrm>
            <a:off x="7391400" y="32766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87</a:t>
            </a:r>
          </a:p>
        </p:txBody>
      </p:sp>
      <p:sp>
        <p:nvSpPr>
          <p:cNvPr id="33811" name="Text Box 31"/>
          <p:cNvSpPr txBox="1">
            <a:spLocks noChangeArrowheads="1"/>
          </p:cNvSpPr>
          <p:nvPr/>
        </p:nvSpPr>
        <p:spPr bwMode="auto">
          <a:xfrm>
            <a:off x="7391400" y="37338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64</a:t>
            </a:r>
          </a:p>
        </p:txBody>
      </p:sp>
      <p:sp>
        <p:nvSpPr>
          <p:cNvPr id="33812" name="Text Box 32"/>
          <p:cNvSpPr txBox="1">
            <a:spLocks noChangeArrowheads="1"/>
          </p:cNvSpPr>
          <p:nvPr/>
        </p:nvSpPr>
        <p:spPr bwMode="auto">
          <a:xfrm>
            <a:off x="7391400" y="41910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83</a:t>
            </a:r>
          </a:p>
        </p:txBody>
      </p:sp>
      <p:sp>
        <p:nvSpPr>
          <p:cNvPr id="33813" name="Text Box 33"/>
          <p:cNvSpPr txBox="1">
            <a:spLocks noChangeArrowheads="1"/>
          </p:cNvSpPr>
          <p:nvPr/>
        </p:nvSpPr>
        <p:spPr bwMode="auto">
          <a:xfrm>
            <a:off x="7391400" y="46482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77</a:t>
            </a:r>
          </a:p>
        </p:txBody>
      </p:sp>
      <p:sp>
        <p:nvSpPr>
          <p:cNvPr id="33814" name="Text Box 34"/>
          <p:cNvSpPr txBox="1">
            <a:spLocks noChangeArrowheads="1"/>
          </p:cNvSpPr>
          <p:nvPr/>
        </p:nvSpPr>
        <p:spPr bwMode="auto">
          <a:xfrm>
            <a:off x="7413625" y="51054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91</a:t>
            </a:r>
          </a:p>
        </p:txBody>
      </p:sp>
      <p:sp>
        <p:nvSpPr>
          <p:cNvPr id="33815" name="Text Box 35"/>
          <p:cNvSpPr txBox="1">
            <a:spLocks noChangeArrowheads="1"/>
          </p:cNvSpPr>
          <p:nvPr/>
        </p:nvSpPr>
        <p:spPr bwMode="auto">
          <a:xfrm>
            <a:off x="7391400" y="55626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66</a:t>
            </a:r>
          </a:p>
        </p:txBody>
      </p:sp>
      <p:sp>
        <p:nvSpPr>
          <p:cNvPr id="33816" name="Text Box 36"/>
          <p:cNvSpPr txBox="1">
            <a:spLocks noChangeArrowheads="1"/>
          </p:cNvSpPr>
          <p:nvPr/>
        </p:nvSpPr>
        <p:spPr bwMode="auto">
          <a:xfrm>
            <a:off x="7391400" y="60198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70</a:t>
            </a:r>
          </a:p>
        </p:txBody>
      </p:sp>
      <p:sp>
        <p:nvSpPr>
          <p:cNvPr id="33817" name="Text Box 37"/>
          <p:cNvSpPr txBox="1">
            <a:spLocks noChangeArrowheads="1"/>
          </p:cNvSpPr>
          <p:nvPr/>
        </p:nvSpPr>
        <p:spPr bwMode="auto">
          <a:xfrm>
            <a:off x="1050925" y="2074863"/>
            <a:ext cx="5757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Problem: Determine which element in the array</a:t>
            </a:r>
          </a:p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contains the score 87.</a:t>
            </a:r>
          </a:p>
        </p:txBody>
      </p:sp>
      <p:sp>
        <p:nvSpPr>
          <p:cNvPr id="61478" name="Text Box 38"/>
          <p:cNvSpPr txBox="1">
            <a:spLocks noChangeArrowheads="1"/>
          </p:cNvSpPr>
          <p:nvPr/>
        </p:nvSpPr>
        <p:spPr bwMode="auto">
          <a:xfrm>
            <a:off x="1736725" y="3003550"/>
            <a:ext cx="450850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int thisOne = -1;</a:t>
            </a:r>
          </a:p>
          <a:p>
            <a:endParaRPr lang="en-US" sz="18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for (int index = 0; index &lt; SIZE; index++)</a:t>
            </a:r>
          </a:p>
          <a:p>
            <a:r>
              <a:rPr lang="en-US" sz="1800">
                <a:solidFill>
                  <a:schemeClr val="bg1"/>
                </a:solidFill>
              </a:rPr>
              <a:t>{</a:t>
            </a:r>
          </a:p>
          <a:p>
            <a:r>
              <a:rPr lang="en-US" sz="1800">
                <a:solidFill>
                  <a:schemeClr val="bg1"/>
                </a:solidFill>
              </a:rPr>
              <a:t>   if (examScores[index] == 87)</a:t>
            </a:r>
          </a:p>
          <a:p>
            <a:r>
              <a:rPr lang="en-US" sz="1800">
                <a:solidFill>
                  <a:schemeClr val="bg1"/>
                </a:solidFill>
              </a:rPr>
              <a:t>      thisOne = index;</a:t>
            </a:r>
          </a:p>
          <a:p>
            <a:r>
              <a:rPr lang="en-US" sz="1800">
                <a:solidFill>
                  <a:schemeClr val="bg1"/>
                </a:solidFill>
              </a:rPr>
              <a:t>}</a:t>
            </a:r>
          </a:p>
          <a:p>
            <a:endParaRPr lang="en-US" sz="18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Binary Search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676400" y="1828800"/>
            <a:ext cx="5029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In general, a binary search is much, much faster than a linear search, but requires that the array be sorted.</a:t>
            </a:r>
            <a:r>
              <a:rPr lang="en-US" sz="1800">
                <a:latin typeface="Comic Sans MS" pitchFamily="66" charset="0"/>
              </a:rPr>
              <a:t> 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858000" y="1828800"/>
            <a:ext cx="1524000" cy="419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6934200" y="1447800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examScores</a:t>
            </a: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6858000" y="2286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6858000" y="2743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6858000" y="3200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6858000" y="3657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685800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6858000" y="4572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6858000" y="5029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6858000" y="5486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Text Box 26"/>
          <p:cNvSpPr txBox="1">
            <a:spLocks noChangeArrowheads="1"/>
          </p:cNvSpPr>
          <p:nvPr/>
        </p:nvSpPr>
        <p:spPr bwMode="auto">
          <a:xfrm>
            <a:off x="7391400" y="41910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72</a:t>
            </a:r>
          </a:p>
        </p:txBody>
      </p:sp>
      <p:sp>
        <p:nvSpPr>
          <p:cNvPr id="34831" name="Text Box 27"/>
          <p:cNvSpPr txBox="1">
            <a:spLocks noChangeArrowheads="1"/>
          </p:cNvSpPr>
          <p:nvPr/>
        </p:nvSpPr>
        <p:spPr bwMode="auto">
          <a:xfrm>
            <a:off x="7391400" y="19050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98</a:t>
            </a:r>
          </a:p>
        </p:txBody>
      </p:sp>
      <p:sp>
        <p:nvSpPr>
          <p:cNvPr id="34832" name="Text Box 29"/>
          <p:cNvSpPr txBox="1">
            <a:spLocks noChangeArrowheads="1"/>
          </p:cNvSpPr>
          <p:nvPr/>
        </p:nvSpPr>
        <p:spPr bwMode="auto">
          <a:xfrm>
            <a:off x="7391400" y="28194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87</a:t>
            </a:r>
          </a:p>
        </p:txBody>
      </p:sp>
      <p:sp>
        <p:nvSpPr>
          <p:cNvPr id="34833" name="Text Box 30"/>
          <p:cNvSpPr txBox="1">
            <a:spLocks noChangeArrowheads="1"/>
          </p:cNvSpPr>
          <p:nvPr/>
        </p:nvSpPr>
        <p:spPr bwMode="auto">
          <a:xfrm>
            <a:off x="7391400" y="55626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64</a:t>
            </a:r>
          </a:p>
        </p:txBody>
      </p:sp>
      <p:sp>
        <p:nvSpPr>
          <p:cNvPr id="34834" name="Text Box 31"/>
          <p:cNvSpPr txBox="1">
            <a:spLocks noChangeArrowheads="1"/>
          </p:cNvSpPr>
          <p:nvPr/>
        </p:nvSpPr>
        <p:spPr bwMode="auto">
          <a:xfrm>
            <a:off x="7391400" y="32766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83</a:t>
            </a:r>
          </a:p>
        </p:txBody>
      </p:sp>
      <p:sp>
        <p:nvSpPr>
          <p:cNvPr id="34835" name="Text Box 32"/>
          <p:cNvSpPr txBox="1">
            <a:spLocks noChangeArrowheads="1"/>
          </p:cNvSpPr>
          <p:nvPr/>
        </p:nvSpPr>
        <p:spPr bwMode="auto">
          <a:xfrm>
            <a:off x="7391400" y="37338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77</a:t>
            </a:r>
          </a:p>
        </p:txBody>
      </p:sp>
      <p:sp>
        <p:nvSpPr>
          <p:cNvPr id="34836" name="Text Box 33"/>
          <p:cNvSpPr txBox="1">
            <a:spLocks noChangeArrowheads="1"/>
          </p:cNvSpPr>
          <p:nvPr/>
        </p:nvSpPr>
        <p:spPr bwMode="auto">
          <a:xfrm>
            <a:off x="7391400" y="23622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91</a:t>
            </a:r>
          </a:p>
        </p:txBody>
      </p:sp>
      <p:sp>
        <p:nvSpPr>
          <p:cNvPr id="34837" name="Text Box 34"/>
          <p:cNvSpPr txBox="1">
            <a:spLocks noChangeArrowheads="1"/>
          </p:cNvSpPr>
          <p:nvPr/>
        </p:nvSpPr>
        <p:spPr bwMode="auto">
          <a:xfrm>
            <a:off x="7391400" y="51054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66</a:t>
            </a:r>
          </a:p>
        </p:txBody>
      </p:sp>
      <p:sp>
        <p:nvSpPr>
          <p:cNvPr id="34838" name="Text Box 35"/>
          <p:cNvSpPr txBox="1">
            <a:spLocks noChangeArrowheads="1"/>
          </p:cNvSpPr>
          <p:nvPr/>
        </p:nvSpPr>
        <p:spPr bwMode="auto">
          <a:xfrm>
            <a:off x="7391400" y="46482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70</a:t>
            </a:r>
          </a:p>
        </p:txBody>
      </p:sp>
      <p:sp>
        <p:nvSpPr>
          <p:cNvPr id="65572" name="AutoShape 36"/>
          <p:cNvSpPr>
            <a:spLocks noChangeArrowheads="1"/>
          </p:cNvSpPr>
          <p:nvPr/>
        </p:nvSpPr>
        <p:spPr bwMode="auto">
          <a:xfrm>
            <a:off x="6400800" y="3810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CC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3" name="Text Box 37"/>
          <p:cNvSpPr txBox="1">
            <a:spLocks noChangeArrowheads="1"/>
          </p:cNvSpPr>
          <p:nvPr/>
        </p:nvSpPr>
        <p:spPr bwMode="auto">
          <a:xfrm>
            <a:off x="4114800" y="3743325"/>
            <a:ext cx="2236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Start in the middle</a:t>
            </a:r>
          </a:p>
        </p:txBody>
      </p:sp>
      <p:sp>
        <p:nvSpPr>
          <p:cNvPr id="65574" name="Text Box 38"/>
          <p:cNvSpPr txBox="1">
            <a:spLocks noChangeArrowheads="1"/>
          </p:cNvSpPr>
          <p:nvPr/>
        </p:nvSpPr>
        <p:spPr bwMode="auto">
          <a:xfrm>
            <a:off x="1812925" y="4276725"/>
            <a:ext cx="4465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Is this the one you are looking for (87)?</a:t>
            </a:r>
          </a:p>
        </p:txBody>
      </p:sp>
      <p:sp>
        <p:nvSpPr>
          <p:cNvPr id="65575" name="Text Box 39"/>
          <p:cNvSpPr txBox="1">
            <a:spLocks noChangeArrowheads="1"/>
          </p:cNvSpPr>
          <p:nvPr/>
        </p:nvSpPr>
        <p:spPr bwMode="auto">
          <a:xfrm>
            <a:off x="1828800" y="4716463"/>
            <a:ext cx="43291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If not, is this number smaller than 87?</a:t>
            </a:r>
          </a:p>
        </p:txBody>
      </p:sp>
      <p:sp>
        <p:nvSpPr>
          <p:cNvPr id="65576" name="Text Box 40"/>
          <p:cNvSpPr txBox="1">
            <a:spLocks noChangeArrowheads="1"/>
          </p:cNvSpPr>
          <p:nvPr/>
        </p:nvSpPr>
        <p:spPr bwMode="auto">
          <a:xfrm>
            <a:off x="1812925" y="5191125"/>
            <a:ext cx="4981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In this case it is. Therefore, we can elminate</a:t>
            </a:r>
          </a:p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the entire bottom half of the array. Why?</a:t>
            </a:r>
          </a:p>
        </p:txBody>
      </p:sp>
      <p:sp>
        <p:nvSpPr>
          <p:cNvPr id="65577" name="Text Box 41"/>
          <p:cNvSpPr txBox="1">
            <a:spLocks noChangeArrowheads="1"/>
          </p:cNvSpPr>
          <p:nvPr/>
        </p:nvSpPr>
        <p:spPr bwMode="auto">
          <a:xfrm>
            <a:off x="1812925" y="5889625"/>
            <a:ext cx="4524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Now try again, picking the middle of the </a:t>
            </a:r>
          </a:p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remaining array elements.</a:t>
            </a:r>
          </a:p>
        </p:txBody>
      </p:sp>
      <p:sp>
        <p:nvSpPr>
          <p:cNvPr id="65579" name="Line 43"/>
          <p:cNvSpPr>
            <a:spLocks noChangeShapeType="1"/>
          </p:cNvSpPr>
          <p:nvPr/>
        </p:nvSpPr>
        <p:spPr bwMode="auto">
          <a:xfrm>
            <a:off x="6858000" y="3733800"/>
            <a:ext cx="1447800" cy="22098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80" name="Line 44"/>
          <p:cNvSpPr>
            <a:spLocks noChangeShapeType="1"/>
          </p:cNvSpPr>
          <p:nvPr/>
        </p:nvSpPr>
        <p:spPr bwMode="auto">
          <a:xfrm flipH="1">
            <a:off x="6858000" y="3733800"/>
            <a:ext cx="1447800" cy="22860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5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5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5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5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5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55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5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5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55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5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5.83739E-7 L 6.66667E-6 -0.14455 " pathEditMode="relative" ptsTypes="AA">
                                      <p:cBhvr>
                                        <p:cTn id="50" dur="2000" fill="hold"/>
                                        <p:tgtEl>
                                          <p:spTgt spid="655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72" grpId="0" animBg="1"/>
      <p:bldP spid="65572" grpId="1" animBg="1"/>
      <p:bldP spid="65573" grpId="0"/>
      <p:bldP spid="65574" grpId="0"/>
      <p:bldP spid="65575" grpId="0"/>
      <p:bldP spid="65576" grpId="0"/>
      <p:bldP spid="65577" grpId="0"/>
      <p:bldP spid="65579" grpId="0" animBg="1"/>
      <p:bldP spid="65580" grpId="0" animBg="1"/>
    </p:bldLst>
  </p:timing>
</p:sld>
</file>

<file path=ppt/theme/theme1.xml><?xml version="1.0" encoding="utf-8"?>
<a:theme xmlns:a="http://schemas.openxmlformats.org/drawingml/2006/main" name="Blue Radial">
  <a:themeElements>
    <a:clrScheme name="Blue Radial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Blue 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Radial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Radial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Radial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Radial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Radial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Radial</Template>
  <TotalTime>940</TotalTime>
  <Words>642</Words>
  <Application>Microsoft Office PowerPoint</Application>
  <PresentationFormat>On-screen Show (4:3)</PresentationFormat>
  <Paragraphs>162</Paragraphs>
  <Slides>34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Blue Radial</vt:lpstr>
      <vt:lpstr>CorelDRAW</vt:lpstr>
      <vt:lpstr>Searching and Sorting </vt:lpstr>
      <vt:lpstr>Topics</vt:lpstr>
      <vt:lpstr>Objectives</vt:lpstr>
      <vt:lpstr>PowerPoint Presentation</vt:lpstr>
      <vt:lpstr>PowerPoint Presentation</vt:lpstr>
      <vt:lpstr>PowerPoint Presentation</vt:lpstr>
      <vt:lpstr>Searching an Array</vt:lpstr>
      <vt:lpstr>Linear Search</vt:lpstr>
      <vt:lpstr>Binary Search</vt:lpstr>
      <vt:lpstr>PowerPoint Presentation</vt:lpstr>
      <vt:lpstr>PowerPoint Presentation</vt:lpstr>
      <vt:lpstr>PowerPoint Presentation</vt:lpstr>
      <vt:lpstr>Sorting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Activity Diagram  High Level View</vt:lpstr>
      <vt:lpstr>PowerPoint Presentation</vt:lpstr>
    </vt:vector>
  </TitlesOfParts>
  <Company>UVSC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and Searching</dc:title>
  <dc:subject>CS 1400</dc:subject>
  <dc:creator>Roger deBry</dc:creator>
  <cp:lastModifiedBy>Roger Debry</cp:lastModifiedBy>
  <cp:revision>47</cp:revision>
  <dcterms:created xsi:type="dcterms:W3CDTF">2002-02-07T16:18:27Z</dcterms:created>
  <dcterms:modified xsi:type="dcterms:W3CDTF">2013-05-16T20:27:09Z</dcterms:modified>
</cp:coreProperties>
</file>