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9" r:id="rId2"/>
    <p:sldId id="311" r:id="rId3"/>
    <p:sldId id="256" r:id="rId4"/>
    <p:sldId id="315" r:id="rId5"/>
    <p:sldId id="329" r:id="rId6"/>
    <p:sldId id="316" r:id="rId7"/>
    <p:sldId id="320" r:id="rId8"/>
    <p:sldId id="326" r:id="rId9"/>
    <p:sldId id="328" r:id="rId10"/>
    <p:sldId id="278" r:id="rId11"/>
    <p:sldId id="279" r:id="rId12"/>
    <p:sldId id="280" r:id="rId13"/>
    <p:sldId id="281" r:id="rId14"/>
    <p:sldId id="282" r:id="rId15"/>
    <p:sldId id="285" r:id="rId16"/>
    <p:sldId id="283" r:id="rId17"/>
    <p:sldId id="307" r:id="rId18"/>
    <p:sldId id="284" r:id="rId19"/>
    <p:sldId id="257" r:id="rId20"/>
    <p:sldId id="312" r:id="rId21"/>
    <p:sldId id="317" r:id="rId22"/>
    <p:sldId id="260" r:id="rId23"/>
    <p:sldId id="314" r:id="rId24"/>
    <p:sldId id="321" r:id="rId25"/>
    <p:sldId id="318" r:id="rId26"/>
    <p:sldId id="261" r:id="rId27"/>
    <p:sldId id="262" r:id="rId28"/>
    <p:sldId id="327" r:id="rId29"/>
    <p:sldId id="263" r:id="rId30"/>
    <p:sldId id="289" r:id="rId31"/>
    <p:sldId id="264" r:id="rId32"/>
    <p:sldId id="300" r:id="rId33"/>
    <p:sldId id="287" r:id="rId34"/>
    <p:sldId id="286" r:id="rId35"/>
    <p:sldId id="291" r:id="rId36"/>
    <p:sldId id="292" r:id="rId37"/>
    <p:sldId id="293" r:id="rId38"/>
    <p:sldId id="294" r:id="rId39"/>
    <p:sldId id="299" r:id="rId40"/>
    <p:sldId id="295" r:id="rId41"/>
    <p:sldId id="296" r:id="rId42"/>
    <p:sldId id="297" r:id="rId43"/>
    <p:sldId id="298" r:id="rId44"/>
    <p:sldId id="301" r:id="rId45"/>
    <p:sldId id="303" r:id="rId46"/>
    <p:sldId id="302" r:id="rId47"/>
    <p:sldId id="304" r:id="rId48"/>
    <p:sldId id="306" r:id="rId49"/>
    <p:sldId id="322" r:id="rId50"/>
    <p:sldId id="310" r:id="rId51"/>
    <p:sldId id="323" r:id="rId52"/>
    <p:sldId id="324" r:id="rId53"/>
    <p:sldId id="325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9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7758113" y="1463675"/>
            <a:ext cx="16902113" cy="10795000"/>
            <a:chOff x="-4887" y="922"/>
            <a:chExt cx="10647" cy="6800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4887" y="922"/>
              <a:ext cx="8474" cy="680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200 w 43200"/>
                <a:gd name="T1" fmla="*/ 21600 h 43200"/>
                <a:gd name="T2" fmla="*/ 24979 w 43200"/>
                <a:gd name="T3" fmla="*/ 266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31" y="-1"/>
                    <a:pt x="23861" y="88"/>
                    <a:pt x="24979" y="265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31" y="-1"/>
                    <a:pt x="23861" y="88"/>
                    <a:pt x="24979" y="26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12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0" y="2085975"/>
            <a:ext cx="5638800" cy="1038225"/>
          </a:xfrm>
        </p:spPr>
        <p:txBody>
          <a:bodyPr lIns="92075" rIns="92075"/>
          <a:lstStyle>
            <a:lvl1pPr marL="0" indent="0">
              <a:lnSpc>
                <a:spcPct val="70000"/>
              </a:lnSpc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0" y="6365875"/>
            <a:ext cx="426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>
                <a:latin typeface="+mn-lt"/>
              </a:defRPr>
            </a:lvl2pPr>
          </a:lstStyle>
          <a:p>
            <a:pPr lvl="1">
              <a:defRPr/>
            </a:pPr>
            <a:fld id="{A6BA930B-A58D-4DC2-9E90-3DEC716451A3}" type="slidenum">
              <a:rPr lang="en-US"/>
              <a:pPr lvl="1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3B7286C-DD03-4554-9CBB-1E75EC36E9DF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09600"/>
            <a:ext cx="20193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2625" y="609600"/>
            <a:ext cx="590867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819C0F8-A95A-42BE-9463-6BE839C94F91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3D4AD80-F239-4E76-85F2-00913F69BBA7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000007-8F30-4D56-BABD-B65DD5FA09A1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6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BAAFD7E1-CADE-49B4-88F4-45C7E05D95F7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7D367-E897-44D9-97B1-CC7F83A990BB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BE1F943-CF03-4417-94D1-B33B8F0738CE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7871DA7-8919-48BD-A63D-779D0F4C7F7D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0061A23-D866-46E7-AF03-194E619D8601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0893811-BEEA-46E0-88E3-6DE27D8040F0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609600"/>
            <a:ext cx="808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25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15188" y="6442075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2625" y="6365875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9313" y="6148388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0" rIns="92075" bIns="0" numCol="1" anchor="b" anchorCtr="0" compatLnSpc="1">
            <a:prstTxWarp prst="textNoShape">
              <a:avLst/>
            </a:prstTxWarp>
          </a:bodyPr>
          <a:lstStyle>
            <a:lvl2pPr lvl="1" algn="r">
              <a:defRPr sz="1400">
                <a:latin typeface="+mj-lt"/>
              </a:defRPr>
            </a:lvl2pPr>
          </a:lstStyle>
          <a:p>
            <a:pPr lvl="1">
              <a:defRPr/>
            </a:pPr>
            <a:fld id="{4239D9B3-63DA-4400-8D7E-939AE06658AE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intendo.about.com/od/screenshots/ss/supbroDSSS_2.ht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nl.gov/news/albums/bioscience/sanbonmatsu.jp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evdo-coverage.com/cell-phone-antenna-booster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hyperlink" Target="http://www.wintouch.com/images/pda.gif" TargetMode="Externa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://www.google.com/search?q=yuri+gagari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myspace.com/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://www.amazon.com/ref=topnav_gw_gw/104-2872344-2695936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752600" y="3048000"/>
            <a:ext cx="6416675" cy="6461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Introduction to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5"/>
          <p:cNvSpPr txBox="1">
            <a:spLocks noChangeArrowheads="1"/>
          </p:cNvSpPr>
          <p:nvPr/>
        </p:nvSpPr>
        <p:spPr bwMode="auto">
          <a:xfrm>
            <a:off x="3810000" y="381000"/>
            <a:ext cx="14112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Robotics</a:t>
            </a:r>
          </a:p>
        </p:txBody>
      </p:sp>
      <p:pic>
        <p:nvPicPr>
          <p:cNvPr id="9219" name="Picture 7" descr="Image:Industrial Robotics in car produc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371600"/>
            <a:ext cx="3810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 descr="lego2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914400"/>
            <a:ext cx="41814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Umbrella Chronicles Screensho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28800"/>
            <a:ext cx="47625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3489325" y="1112838"/>
            <a:ext cx="10985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Games</a:t>
            </a:r>
          </a:p>
        </p:txBody>
      </p:sp>
      <p:pic>
        <p:nvPicPr>
          <p:cNvPr id="10244" name="Picture 8" descr="Super Mario Bros. DS Screens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2971800"/>
            <a:ext cx="38100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6"/>
          <p:cNvSpPr txBox="1">
            <a:spLocks noChangeArrowheads="1"/>
          </p:cNvSpPr>
          <p:nvPr/>
        </p:nvSpPr>
        <p:spPr bwMode="auto">
          <a:xfrm>
            <a:off x="2895600" y="1335088"/>
            <a:ext cx="44386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Computer Graphics/Animation</a:t>
            </a:r>
          </a:p>
        </p:txBody>
      </p:sp>
      <p:pic>
        <p:nvPicPr>
          <p:cNvPr id="11267" name="Picture 8" descr="shrek_bi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429000"/>
            <a:ext cx="433387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5" descr="ocean_g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905000"/>
            <a:ext cx="33337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 descr="mandel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95400"/>
            <a:ext cx="39147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581400" y="762000"/>
            <a:ext cx="2189163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Science/Math</a:t>
            </a:r>
          </a:p>
        </p:txBody>
      </p:sp>
      <p:pic>
        <p:nvPicPr>
          <p:cNvPr id="12292" name="Picture 8" descr="The ribosome is a living factory, the essential element within cells that creates proteins by decoding each protein type\'s specific recipe that is stored within messenger RNA. Ribosomes are a fundamental model for future nano-machines, producing the protein building blocks of all living tissue.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2895600"/>
            <a:ext cx="3676650" cy="336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cell-phone-booster-antenna-model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429000"/>
            <a:ext cx="3048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9" descr="ipod_photo.jpg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1219200"/>
            <a:ext cx="20796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11" descr="Click for larger image of Wintouch for Websphere 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2438400"/>
            <a:ext cx="14287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 Box 12"/>
          <p:cNvSpPr txBox="1">
            <a:spLocks noChangeArrowheads="1"/>
          </p:cNvSpPr>
          <p:nvPr/>
        </p:nvSpPr>
        <p:spPr bwMode="auto">
          <a:xfrm>
            <a:off x="1600200" y="1752600"/>
            <a:ext cx="4481513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Entertainment/Communication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 descr="Yuri Gagari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505200"/>
            <a:ext cx="2628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7" descr="Amazon.com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2971800"/>
            <a:ext cx="19812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9" descr="LogoDotcom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33800" y="4419600"/>
            <a:ext cx="19526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 Box 10"/>
          <p:cNvSpPr txBox="1">
            <a:spLocks noChangeArrowheads="1"/>
          </p:cNvSpPr>
          <p:nvPr/>
        </p:nvSpPr>
        <p:spPr bwMode="auto">
          <a:xfrm>
            <a:off x="3336925" y="1570038"/>
            <a:ext cx="26685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Web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 descr="Accounts and Budg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133600"/>
            <a:ext cx="6096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5" descr="payche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600200"/>
            <a:ext cx="41243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Text Box 8"/>
          <p:cNvSpPr txBox="1">
            <a:spLocks noChangeArrowheads="1"/>
          </p:cNvSpPr>
          <p:nvPr/>
        </p:nvSpPr>
        <p:spPr bwMode="auto">
          <a:xfrm>
            <a:off x="2743200" y="1106488"/>
            <a:ext cx="26177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Business/Finance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7" descr="Engineering Sample Draw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9988" y="1358900"/>
            <a:ext cx="4800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5" descr="composite-engineer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1238" y="3478213"/>
            <a:ext cx="3824287" cy="267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ext Box 8"/>
          <p:cNvSpPr txBox="1">
            <a:spLocks noChangeArrowheads="1"/>
          </p:cNvSpPr>
          <p:nvPr/>
        </p:nvSpPr>
        <p:spPr bwMode="auto">
          <a:xfrm>
            <a:off x="1370013" y="2193925"/>
            <a:ext cx="183038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6"/>
          <p:cNvSpPr txBox="1">
            <a:spLocks noChangeArrowheads="1"/>
          </p:cNvSpPr>
          <p:nvPr/>
        </p:nvSpPr>
        <p:spPr bwMode="auto">
          <a:xfrm>
            <a:off x="2046514" y="2053317"/>
            <a:ext cx="4860626" cy="329320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66" charset="0"/>
              </a:rPr>
              <a:t>Learning to program requires</a:t>
            </a:r>
          </a:p>
          <a:p>
            <a:endParaRPr lang="en-US" sz="2400" dirty="0">
              <a:latin typeface="Comic Sans MS" pitchFamily="66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 Time</a:t>
            </a:r>
          </a:p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 Patience</a:t>
            </a:r>
          </a:p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 Good language skills</a:t>
            </a:r>
          </a:p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The ability to think abstractly</a:t>
            </a:r>
          </a:p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 Good math skills</a:t>
            </a:r>
          </a:p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 The ability to solve problems</a:t>
            </a:r>
          </a:p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Practice – Program, program, program</a:t>
            </a:r>
            <a:endParaRPr lang="en-US" dirty="0">
              <a:latin typeface="Comic Sans MS" pitchFamily="66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 A sense of curiosity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2438400" y="1447800"/>
            <a:ext cx="475932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Learning to Program Takes Time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1600200" y="2601913"/>
            <a:ext cx="6958013" cy="28352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Researchers have shown that learning to do anything well</a:t>
            </a:r>
          </a:p>
          <a:p>
            <a:r>
              <a:rPr lang="en-US">
                <a:latin typeface="Comic Sans MS" pitchFamily="66" charset="0"/>
              </a:rPr>
              <a:t>(playing the piano, painting, playing tennis, etc) takes </a:t>
            </a:r>
          </a:p>
          <a:p>
            <a:r>
              <a:rPr lang="en-US">
                <a:latin typeface="Comic Sans MS" pitchFamily="66" charset="0"/>
              </a:rPr>
              <a:t>about 10 years.  Learning to be a good programmer is no</a:t>
            </a:r>
          </a:p>
          <a:p>
            <a:r>
              <a:rPr lang="en-US">
                <a:latin typeface="Comic Sans MS" pitchFamily="66" charset="0"/>
              </a:rPr>
              <a:t>different.</a:t>
            </a:r>
          </a:p>
          <a:p>
            <a:endParaRPr lang="en-US">
              <a:latin typeface="Comic Sans MS" pitchFamily="66" charset="0"/>
            </a:endParaRPr>
          </a:p>
          <a:p>
            <a:r>
              <a:rPr lang="en-US">
                <a:latin typeface="Comic Sans MS" pitchFamily="66" charset="0"/>
              </a:rPr>
              <a:t>To become proficient at programming</a:t>
            </a:r>
          </a:p>
          <a:p>
            <a:r>
              <a:rPr lang="en-US">
                <a:latin typeface="Comic Sans MS" pitchFamily="66" charset="0"/>
              </a:rPr>
              <a:t>    Practice</a:t>
            </a:r>
          </a:p>
          <a:p>
            <a:r>
              <a:rPr lang="en-US">
                <a:latin typeface="Comic Sans MS" pitchFamily="66" charset="0"/>
              </a:rPr>
              <a:t>        Practice</a:t>
            </a:r>
          </a:p>
          <a:p>
            <a:r>
              <a:rPr lang="en-US">
                <a:latin typeface="Comic Sans MS" pitchFamily="66" charset="0"/>
              </a:rPr>
              <a:t>            Practice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3435350" y="1387475"/>
            <a:ext cx="1744663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Objectives</a:t>
            </a: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1166813" y="2400300"/>
            <a:ext cx="7564437" cy="31400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Look at why we write programs</a:t>
            </a:r>
          </a:p>
          <a:p>
            <a:endParaRPr lang="en-US">
              <a:latin typeface="Comic Sans MS" pitchFamily="66" charset="0"/>
            </a:endParaRPr>
          </a:p>
          <a:p>
            <a:r>
              <a:rPr lang="en-US">
                <a:latin typeface="Comic Sans MS" pitchFamily="66" charset="0"/>
              </a:rPr>
              <a:t>Describe some things it takes to learn to be a programmer</a:t>
            </a:r>
          </a:p>
          <a:p>
            <a:endParaRPr lang="en-US">
              <a:latin typeface="Comic Sans MS" pitchFamily="66" charset="0"/>
            </a:endParaRPr>
          </a:p>
          <a:p>
            <a:r>
              <a:rPr lang="en-US">
                <a:latin typeface="Comic Sans MS" pitchFamily="66" charset="0"/>
              </a:rPr>
              <a:t>Discuss some important programming tools</a:t>
            </a:r>
          </a:p>
          <a:p>
            <a:endParaRPr lang="en-US">
              <a:latin typeface="Comic Sans MS" pitchFamily="66" charset="0"/>
            </a:endParaRPr>
          </a:p>
          <a:p>
            <a:r>
              <a:rPr lang="en-US">
                <a:latin typeface="Comic Sans MS" pitchFamily="66" charset="0"/>
              </a:rPr>
              <a:t>Investigate how the computer works as it executes a program</a:t>
            </a:r>
          </a:p>
          <a:p>
            <a:endParaRPr lang="en-US">
              <a:latin typeface="Comic Sans MS" pitchFamily="66" charset="0"/>
            </a:endParaRPr>
          </a:p>
          <a:p>
            <a:r>
              <a:rPr lang="en-US">
                <a:latin typeface="Comic Sans MS" pitchFamily="66" charset="0"/>
              </a:rPr>
              <a:t>Describe the steps involved in creating and running a program </a:t>
            </a:r>
          </a:p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1155700" y="2003425"/>
            <a:ext cx="7613650" cy="3444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mic Sans MS" pitchFamily="66" charset="0"/>
              </a:rPr>
              <a:t>The rise of mathematics is heating up the job market for 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luminary </a:t>
            </a:r>
            <a:r>
              <a:rPr lang="en-US" dirty="0" smtClean="0">
                <a:latin typeface="Comic Sans MS" pitchFamily="66" charset="0"/>
              </a:rPr>
              <a:t>quant's, </a:t>
            </a:r>
            <a:r>
              <a:rPr lang="en-US" dirty="0">
                <a:latin typeface="Comic Sans MS" pitchFamily="66" charset="0"/>
              </a:rPr>
              <a:t>especially at the Internet powerhouses 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where new math grads </a:t>
            </a:r>
            <a:r>
              <a:rPr lang="en-US" dirty="0" smtClean="0">
                <a:latin typeface="Comic Sans MS" pitchFamily="66" charset="0"/>
              </a:rPr>
              <a:t>land </a:t>
            </a:r>
            <a:r>
              <a:rPr lang="en-US" dirty="0">
                <a:latin typeface="Comic Sans MS" pitchFamily="66" charset="0"/>
              </a:rPr>
              <a:t>six-figure salaries and 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rich stock deals. Tom Leighton, an entrepreneur and applied 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math professor at Massachusetts Institute of Technology, 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says: "All of my students have standing offers at Yahoo! 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and Google. Top mathematicians are becoming a new global 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elite. It's a force of barely 5,000, by some guesstimates, 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but every bit as powerful as the armies of Harvard University 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MBAs who shook up corner suites a generation ago.</a:t>
            </a:r>
            <a:br>
              <a:rPr lang="en-US" dirty="0">
                <a:latin typeface="Comic Sans MS" pitchFamily="66" charset="0"/>
              </a:rPr>
            </a:br>
            <a:endParaRPr lang="en-US" dirty="0">
              <a:latin typeface="Comic Sans MS" pitchFamily="66" charset="0"/>
            </a:endParaRP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2212975" y="1030288"/>
            <a:ext cx="5176838" cy="5794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Math Skills are Important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5534025" y="5437188"/>
            <a:ext cx="2317750" cy="5175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Business Week Cover Story</a:t>
            </a:r>
          </a:p>
          <a:p>
            <a:r>
              <a:rPr lang="en-US" sz="1400"/>
              <a:t>January 23, 2006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150" y="239713"/>
            <a:ext cx="8491538" cy="659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667000" y="1524000"/>
            <a:ext cx="3990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What do Programmers Do?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438400" y="2286000"/>
            <a:ext cx="4237057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omic Sans MS" pitchFamily="66" charset="0"/>
              </a:rPr>
              <a:t>They talk to their customers </a:t>
            </a:r>
          </a:p>
          <a:p>
            <a:pPr eaLnBrk="0" hangingPunct="0"/>
            <a:r>
              <a:rPr lang="en-US" dirty="0">
                <a:latin typeface="Comic Sans MS" pitchFamily="66" charset="0"/>
              </a:rPr>
              <a:t>They talk to their peers</a:t>
            </a:r>
          </a:p>
          <a:p>
            <a:pPr eaLnBrk="0" hangingPunct="0"/>
            <a:r>
              <a:rPr lang="en-US" dirty="0">
                <a:latin typeface="Comic Sans MS" pitchFamily="66" charset="0"/>
              </a:rPr>
              <a:t>They discuss problems</a:t>
            </a:r>
          </a:p>
          <a:p>
            <a:pPr eaLnBrk="0" hangingPunct="0"/>
            <a:r>
              <a:rPr lang="en-US" dirty="0">
                <a:latin typeface="Comic Sans MS" pitchFamily="66" charset="0"/>
              </a:rPr>
              <a:t>They think a lot</a:t>
            </a:r>
          </a:p>
          <a:p>
            <a:pPr eaLnBrk="0" hangingPunct="0"/>
            <a:r>
              <a:rPr lang="en-US" dirty="0">
                <a:latin typeface="Comic Sans MS" pitchFamily="66" charset="0"/>
              </a:rPr>
              <a:t>They write a lot</a:t>
            </a:r>
          </a:p>
          <a:p>
            <a:pPr eaLnBrk="0" hangingPunct="0"/>
            <a:r>
              <a:rPr lang="en-US" dirty="0">
                <a:latin typeface="Comic Sans MS" pitchFamily="66" charset="0"/>
              </a:rPr>
              <a:t>They design solutions to problems</a:t>
            </a:r>
          </a:p>
          <a:p>
            <a:pPr eaLnBrk="0" hangingPunct="0"/>
            <a:r>
              <a:rPr lang="en-US" dirty="0">
                <a:latin typeface="Comic Sans MS" pitchFamily="66" charset="0"/>
              </a:rPr>
              <a:t>They write code</a:t>
            </a:r>
          </a:p>
          <a:p>
            <a:pPr eaLnBrk="0" hangingPunct="0"/>
            <a:r>
              <a:rPr lang="en-US" dirty="0">
                <a:latin typeface="Comic Sans MS" pitchFamily="66" charset="0"/>
              </a:rPr>
              <a:t>They debug </a:t>
            </a:r>
            <a:r>
              <a:rPr lang="en-US" dirty="0" smtClean="0">
                <a:latin typeface="Comic Sans MS" pitchFamily="66" charset="0"/>
              </a:rPr>
              <a:t>code</a:t>
            </a:r>
          </a:p>
          <a:p>
            <a:pPr eaLnBrk="0" hangingPunct="0"/>
            <a:r>
              <a:rPr lang="en-US" dirty="0" smtClean="0">
                <a:latin typeface="Comic Sans MS" pitchFamily="66" charset="0"/>
              </a:rPr>
              <a:t>They </a:t>
            </a:r>
            <a:r>
              <a:rPr lang="en-US" dirty="0" err="1" smtClean="0">
                <a:latin typeface="Comic Sans MS" pitchFamily="66" charset="0"/>
              </a:rPr>
              <a:t>refactor</a:t>
            </a:r>
            <a:r>
              <a:rPr lang="en-US" dirty="0" smtClean="0">
                <a:latin typeface="Comic Sans MS" pitchFamily="66" charset="0"/>
              </a:rPr>
              <a:t> code</a:t>
            </a:r>
            <a:endParaRPr lang="en-US" dirty="0">
              <a:latin typeface="Comic Sans MS" pitchFamily="66" charset="0"/>
            </a:endParaRPr>
          </a:p>
          <a:p>
            <a:pPr eaLnBrk="0" hangingPunct="0"/>
            <a:r>
              <a:rPr lang="en-US" dirty="0">
                <a:latin typeface="Comic Sans MS" pitchFamily="66" charset="0"/>
              </a:rPr>
              <a:t>They test code</a:t>
            </a:r>
          </a:p>
          <a:p>
            <a:pPr eaLnBrk="0" hangingPunct="0"/>
            <a:r>
              <a:rPr lang="en-US" dirty="0">
                <a:latin typeface="Comic Sans MS" pitchFamily="66" charset="0"/>
              </a:rPr>
              <a:t>They document code</a:t>
            </a:r>
          </a:p>
          <a:p>
            <a:pPr eaLnBrk="0" hangingPunct="0"/>
            <a:r>
              <a:rPr lang="en-US" dirty="0">
                <a:latin typeface="Comic Sans MS" pitchFamily="66" charset="0"/>
              </a:rPr>
              <a:t>They fix code</a:t>
            </a:r>
          </a:p>
          <a:p>
            <a:pPr eaLnBrk="0" hangingPunct="0"/>
            <a:r>
              <a:rPr lang="en-US" dirty="0">
                <a:latin typeface="Comic Sans MS" pitchFamily="66" charset="0"/>
              </a:rPr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www.mshiltonj.com/jen/etc/gee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4788" y="817563"/>
            <a:ext cx="5715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218" y="1396537"/>
            <a:ext cx="6859563" cy="4064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www.google.com/jobs/images/accent_engatwork-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213" y="633413"/>
            <a:ext cx="7543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768436" y="5805054"/>
            <a:ext cx="1819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Offices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124200" y="1309688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Programming Tools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971800" y="1981200"/>
            <a:ext cx="2749550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omic Sans MS" pitchFamily="66" charset="0"/>
              </a:rPr>
              <a:t>The computer</a:t>
            </a:r>
          </a:p>
          <a:p>
            <a:pPr eaLnBrk="0" hangingPunct="0"/>
            <a:r>
              <a:rPr lang="en-US">
                <a:latin typeface="Comic Sans MS" pitchFamily="66" charset="0"/>
              </a:rPr>
              <a:t>The operating system</a:t>
            </a:r>
          </a:p>
          <a:p>
            <a:pPr eaLnBrk="0" hangingPunct="0"/>
            <a:r>
              <a:rPr lang="en-US">
                <a:latin typeface="Comic Sans MS" pitchFamily="66" charset="0"/>
              </a:rPr>
              <a:t>The code editor</a:t>
            </a:r>
          </a:p>
          <a:p>
            <a:pPr eaLnBrk="0" hangingPunct="0"/>
            <a:r>
              <a:rPr lang="en-US">
                <a:latin typeface="Comic Sans MS" pitchFamily="66" charset="0"/>
              </a:rPr>
              <a:t>The compiler</a:t>
            </a:r>
          </a:p>
          <a:p>
            <a:pPr eaLnBrk="0" hangingPunct="0"/>
            <a:r>
              <a:rPr lang="en-US">
                <a:latin typeface="Comic Sans MS" pitchFamily="66" charset="0"/>
              </a:rPr>
              <a:t>The debugger</a:t>
            </a:r>
          </a:p>
        </p:txBody>
      </p:sp>
      <p:sp>
        <p:nvSpPr>
          <p:cNvPr id="24580" name="AutoShape 4"/>
          <p:cNvSpPr>
            <a:spLocks/>
          </p:cNvSpPr>
          <p:nvPr/>
        </p:nvSpPr>
        <p:spPr bwMode="auto">
          <a:xfrm>
            <a:off x="2895600" y="2743200"/>
            <a:ext cx="76200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219200" y="2667000"/>
            <a:ext cx="15462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>
                <a:latin typeface="Comic Sans MS" pitchFamily="66" charset="0"/>
              </a:rPr>
              <a:t>Integrated</a:t>
            </a:r>
          </a:p>
          <a:p>
            <a:pPr algn="r" eaLnBrk="0" hangingPunct="0"/>
            <a:r>
              <a:rPr lang="en-US" sz="1800">
                <a:latin typeface="Comic Sans MS" pitchFamily="66" charset="0"/>
              </a:rPr>
              <a:t>Development</a:t>
            </a:r>
          </a:p>
          <a:p>
            <a:pPr algn="r" eaLnBrk="0" hangingPunct="0"/>
            <a:r>
              <a:rPr lang="en-US" sz="1800">
                <a:latin typeface="Comic Sans MS" pitchFamily="66" charset="0"/>
              </a:rPr>
              <a:t>Environment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048000" y="4087813"/>
            <a:ext cx="266541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omic Sans MS" pitchFamily="66" charset="0"/>
              </a:rPr>
              <a:t>Problem solving skills</a:t>
            </a:r>
          </a:p>
          <a:p>
            <a:pPr eaLnBrk="0" hangingPunct="0"/>
            <a:r>
              <a:rPr lang="en-US">
                <a:latin typeface="Comic Sans MS" pitchFamily="66" charset="0"/>
              </a:rPr>
              <a:t>Language skills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352800" y="685800"/>
            <a:ext cx="2184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The Computer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943600" y="13716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096000" y="16764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5943600" y="2895600"/>
            <a:ext cx="1447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096000" y="33528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Code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943600" y="4724400"/>
            <a:ext cx="1447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8080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Stack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5943600" y="5486400"/>
            <a:ext cx="1447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6291263" y="5638800"/>
            <a:ext cx="7239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Heap</a:t>
            </a:r>
          </a:p>
        </p:txBody>
      </p:sp>
      <p:sp>
        <p:nvSpPr>
          <p:cNvPr id="25611" name="AutoShape 11"/>
          <p:cNvSpPr>
            <a:spLocks/>
          </p:cNvSpPr>
          <p:nvPr/>
        </p:nvSpPr>
        <p:spPr bwMode="auto">
          <a:xfrm>
            <a:off x="7467600" y="1371600"/>
            <a:ext cx="228600" cy="4953000"/>
          </a:xfrm>
          <a:prstGeom prst="rightBrace">
            <a:avLst>
              <a:gd name="adj1" fmla="val 18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7735888" y="3581400"/>
            <a:ext cx="10382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Memory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2743200" y="29718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3200400" y="2971800"/>
            <a:ext cx="1770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Program Counter</a:t>
            </a:r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5486400" y="3124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2743200" y="34290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3048000" y="3429000"/>
            <a:ext cx="2136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Instruction Register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2743200" y="38862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2743200" y="3886200"/>
            <a:ext cx="2670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General Purpose Registers</a:t>
            </a: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2743200" y="43434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3200400" y="4343400"/>
            <a:ext cx="1790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Status Registers</a:t>
            </a:r>
          </a:p>
        </p:txBody>
      </p:sp>
      <p:sp>
        <p:nvSpPr>
          <p:cNvPr id="25622" name="AutoShape 22"/>
          <p:cNvSpPr>
            <a:spLocks noChangeArrowheads="1"/>
          </p:cNvSpPr>
          <p:nvPr/>
        </p:nvSpPr>
        <p:spPr bwMode="auto">
          <a:xfrm>
            <a:off x="2743200" y="5029200"/>
            <a:ext cx="2667000" cy="685800"/>
          </a:xfrm>
          <a:prstGeom prst="flowChartManualOperat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3200400" y="5029200"/>
            <a:ext cx="1617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Arithmetic and</a:t>
            </a:r>
          </a:p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Logic Unit</a:t>
            </a:r>
          </a:p>
        </p:txBody>
      </p:sp>
      <p:sp>
        <p:nvSpPr>
          <p:cNvPr id="25624" name="Rounded Rectangle 23"/>
          <p:cNvSpPr>
            <a:spLocks noChangeArrowheads="1"/>
          </p:cNvSpPr>
          <p:nvPr/>
        </p:nvSpPr>
        <p:spPr bwMode="auto">
          <a:xfrm>
            <a:off x="2468563" y="2676525"/>
            <a:ext cx="3216275" cy="360362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25" name="TextBox 24"/>
          <p:cNvSpPr txBox="1">
            <a:spLocks noChangeArrowheads="1"/>
          </p:cNvSpPr>
          <p:nvPr/>
        </p:nvSpPr>
        <p:spPr bwMode="auto">
          <a:xfrm>
            <a:off x="3668713" y="2203450"/>
            <a:ext cx="6143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517prct.org/images/mail_sortin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2528" y="1158874"/>
            <a:ext cx="4124325" cy="4086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352800" y="685800"/>
            <a:ext cx="2184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The Computer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943600" y="13716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543800" y="17526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943600" y="2895600"/>
            <a:ext cx="1447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7543800" y="33528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Code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5943600" y="4724400"/>
            <a:ext cx="1447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8080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Stack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5943600" y="5486400"/>
            <a:ext cx="1447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6291263" y="5638800"/>
            <a:ext cx="7239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Heap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743200" y="29718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990600" y="2971800"/>
            <a:ext cx="17684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Program Counter</a:t>
            </a: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5486400" y="3124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2743200" y="34290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604838" y="3429000"/>
            <a:ext cx="21383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Instruction Register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2743200" y="38862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93663" y="3886200"/>
            <a:ext cx="257175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General Purpose Register</a:t>
            </a: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2743200" y="43434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990600" y="4343400"/>
            <a:ext cx="179228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Status Registers</a:t>
            </a:r>
          </a:p>
        </p:txBody>
      </p:sp>
      <p:sp>
        <p:nvSpPr>
          <p:cNvPr id="26644" name="AutoShape 20"/>
          <p:cNvSpPr>
            <a:spLocks noChangeArrowheads="1"/>
          </p:cNvSpPr>
          <p:nvPr/>
        </p:nvSpPr>
        <p:spPr bwMode="auto">
          <a:xfrm>
            <a:off x="2743200" y="5029200"/>
            <a:ext cx="2667000" cy="685800"/>
          </a:xfrm>
          <a:prstGeom prst="flowChartManualOperat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3200400" y="5029200"/>
            <a:ext cx="1617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Arithmetic and</a:t>
            </a:r>
          </a:p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Logic 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8"/>
          <p:cNvSpPr txBox="1">
            <a:spLocks noChangeArrowheads="1"/>
          </p:cNvSpPr>
          <p:nvPr/>
        </p:nvSpPr>
        <p:spPr bwMode="auto">
          <a:xfrm>
            <a:off x="1524000" y="1524000"/>
            <a:ext cx="6935788" cy="5191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Why</a:t>
            </a:r>
            <a:r>
              <a:rPr lang="en-US" sz="2800">
                <a:latin typeface="Comic Sans MS" pitchFamily="66" charset="0"/>
              </a:rPr>
              <a:t> would you want to learn to program?</a:t>
            </a:r>
          </a:p>
        </p:txBody>
      </p:sp>
      <p:sp>
        <p:nvSpPr>
          <p:cNvPr id="5123" name="Text Box 9"/>
          <p:cNvSpPr txBox="1">
            <a:spLocks noChangeArrowheads="1"/>
          </p:cNvSpPr>
          <p:nvPr/>
        </p:nvSpPr>
        <p:spPr bwMode="auto">
          <a:xfrm>
            <a:off x="990600" y="2597150"/>
            <a:ext cx="7696200" cy="255454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 The sheer joy of making things – being creative </a:t>
            </a:r>
          </a:p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 The pride in making something that is useful to other people</a:t>
            </a:r>
          </a:p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 The fascination of solving complex problems</a:t>
            </a:r>
          </a:p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  Figuring out how to do something you’ve never done before</a:t>
            </a:r>
          </a:p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  Making a dumb machine do smart things</a:t>
            </a:r>
          </a:p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  Earning a lot of </a:t>
            </a:r>
            <a:r>
              <a:rPr lang="en-US" dirty="0" smtClean="0">
                <a:latin typeface="Comic Sans MS" pitchFamily="66" charset="0"/>
              </a:rPr>
              <a:t>money</a:t>
            </a:r>
          </a:p>
          <a:p>
            <a:pPr>
              <a:buFontTx/>
              <a:buChar char="•"/>
            </a:pPr>
            <a:r>
              <a:rPr lang="en-US" dirty="0" smtClean="0">
                <a:latin typeface="Comic Sans MS" pitchFamily="66" charset="0"/>
              </a:rPr>
              <a:t>  This class is required …</a:t>
            </a:r>
            <a:endParaRPr lang="en-US" dirty="0">
              <a:latin typeface="Comic Sans MS" pitchFamily="66" charset="0"/>
            </a:endParaRPr>
          </a:p>
          <a:p>
            <a:pPr>
              <a:buFontTx/>
              <a:buChar char="•"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352800" y="685800"/>
            <a:ext cx="2184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The Computer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943600" y="13716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543800" y="17526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943600" y="2895600"/>
            <a:ext cx="1447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7543800" y="33528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Code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5943600" y="4724400"/>
            <a:ext cx="1447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8080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Stack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943600" y="5486400"/>
            <a:ext cx="1447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6291263" y="5638800"/>
            <a:ext cx="7239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Heap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2743200" y="29718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990600" y="2971800"/>
            <a:ext cx="17684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Program Counter</a:t>
            </a:r>
          </a:p>
        </p:txBody>
      </p:sp>
      <p:sp>
        <p:nvSpPr>
          <p:cNvPr id="27661" name="Rectangle 14"/>
          <p:cNvSpPr>
            <a:spLocks noChangeArrowheads="1"/>
          </p:cNvSpPr>
          <p:nvPr/>
        </p:nvSpPr>
        <p:spPr bwMode="auto">
          <a:xfrm>
            <a:off x="2743200" y="34290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15"/>
          <p:cNvSpPr txBox="1">
            <a:spLocks noChangeArrowheads="1"/>
          </p:cNvSpPr>
          <p:nvPr/>
        </p:nvSpPr>
        <p:spPr bwMode="auto">
          <a:xfrm>
            <a:off x="604838" y="3429000"/>
            <a:ext cx="21383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Instruction Register</a:t>
            </a:r>
          </a:p>
        </p:txBody>
      </p:sp>
      <p:sp>
        <p:nvSpPr>
          <p:cNvPr id="27663" name="Rectangle 16"/>
          <p:cNvSpPr>
            <a:spLocks noChangeArrowheads="1"/>
          </p:cNvSpPr>
          <p:nvPr/>
        </p:nvSpPr>
        <p:spPr bwMode="auto">
          <a:xfrm>
            <a:off x="2743200" y="38862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Text Box 17"/>
          <p:cNvSpPr txBox="1">
            <a:spLocks noChangeArrowheads="1"/>
          </p:cNvSpPr>
          <p:nvPr/>
        </p:nvSpPr>
        <p:spPr bwMode="auto">
          <a:xfrm>
            <a:off x="93663" y="3886200"/>
            <a:ext cx="257175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General Purpose Register</a:t>
            </a:r>
          </a:p>
        </p:txBody>
      </p:sp>
      <p:sp>
        <p:nvSpPr>
          <p:cNvPr id="27665" name="Rectangle 18"/>
          <p:cNvSpPr>
            <a:spLocks noChangeArrowheads="1"/>
          </p:cNvSpPr>
          <p:nvPr/>
        </p:nvSpPr>
        <p:spPr bwMode="auto">
          <a:xfrm>
            <a:off x="2743200" y="43434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Text Box 19"/>
          <p:cNvSpPr txBox="1">
            <a:spLocks noChangeArrowheads="1"/>
          </p:cNvSpPr>
          <p:nvPr/>
        </p:nvSpPr>
        <p:spPr bwMode="auto">
          <a:xfrm>
            <a:off x="990600" y="4343400"/>
            <a:ext cx="179228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Status Registers</a:t>
            </a:r>
          </a:p>
        </p:txBody>
      </p:sp>
      <p:sp>
        <p:nvSpPr>
          <p:cNvPr id="27667" name="AutoShape 20"/>
          <p:cNvSpPr>
            <a:spLocks noChangeArrowheads="1"/>
          </p:cNvSpPr>
          <p:nvPr/>
        </p:nvSpPr>
        <p:spPr bwMode="auto">
          <a:xfrm>
            <a:off x="2743200" y="5029200"/>
            <a:ext cx="2667000" cy="685800"/>
          </a:xfrm>
          <a:prstGeom prst="flowChartManualOperat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Text Box 21"/>
          <p:cNvSpPr txBox="1">
            <a:spLocks noChangeArrowheads="1"/>
          </p:cNvSpPr>
          <p:nvPr/>
        </p:nvSpPr>
        <p:spPr bwMode="auto">
          <a:xfrm>
            <a:off x="3200400" y="5029200"/>
            <a:ext cx="1617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Arithmetic and</a:t>
            </a:r>
          </a:p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Logic Unit</a:t>
            </a:r>
          </a:p>
        </p:txBody>
      </p:sp>
      <p:sp>
        <p:nvSpPr>
          <p:cNvPr id="27669" name="Text Box 22"/>
          <p:cNvSpPr txBox="1">
            <a:spLocks noChangeArrowheads="1"/>
          </p:cNvSpPr>
          <p:nvPr/>
        </p:nvSpPr>
        <p:spPr bwMode="auto">
          <a:xfrm>
            <a:off x="1981200" y="1687513"/>
            <a:ext cx="3690938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Watch how the computer </a:t>
            </a:r>
          </a:p>
          <a:p>
            <a:r>
              <a:rPr lang="en-US">
                <a:latin typeface="Comic Sans MS" pitchFamily="66" charset="0"/>
              </a:rPr>
              <a:t>adds two numbers together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514600" y="457200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The Computer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5943600" y="13716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543800" y="17526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943600" y="2895600"/>
            <a:ext cx="1447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7543800" y="33528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Code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5943600" y="4724400"/>
            <a:ext cx="1447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8080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Stack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5943600" y="5486400"/>
            <a:ext cx="1447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6291263" y="5638800"/>
            <a:ext cx="7239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Heap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2743200" y="29718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990600" y="2971800"/>
            <a:ext cx="17684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Program Counter</a:t>
            </a: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2743200" y="34290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604838" y="3429000"/>
            <a:ext cx="21383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Instruction Register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2743200" y="38862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1447800" y="3886200"/>
            <a:ext cx="12414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r1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2743200" y="43434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AutoShape 18"/>
          <p:cNvSpPr>
            <a:spLocks noChangeArrowheads="1"/>
          </p:cNvSpPr>
          <p:nvPr/>
        </p:nvSpPr>
        <p:spPr bwMode="auto">
          <a:xfrm>
            <a:off x="2743200" y="5029200"/>
            <a:ext cx="2667000" cy="685800"/>
          </a:xfrm>
          <a:prstGeom prst="flowChartManualOperat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3200400" y="5029200"/>
            <a:ext cx="1617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Arithmetic and</a:t>
            </a:r>
          </a:p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Logic Unit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6172200" y="2895600"/>
            <a:ext cx="1116013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ld r1, 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ld r2, 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add r1, r2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sto r1, 32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1447800" y="4343400"/>
            <a:ext cx="127476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r2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6096000" y="1524000"/>
            <a:ext cx="40005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12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--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5435600" y="1524000"/>
            <a:ext cx="431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32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5486400" y="2895600"/>
            <a:ext cx="4318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60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72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4800600" y="2971800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60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5105400" y="1143000"/>
            <a:ext cx="84137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address</a:t>
            </a:r>
          </a:p>
        </p:txBody>
      </p:sp>
      <p:sp>
        <p:nvSpPr>
          <p:cNvPr id="28699" name="AutoShape 27"/>
          <p:cNvSpPr>
            <a:spLocks noChangeArrowheads="1"/>
          </p:cNvSpPr>
          <p:nvPr/>
        </p:nvSpPr>
        <p:spPr bwMode="auto">
          <a:xfrm rot="10654829">
            <a:off x="7162800" y="2895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gradFill rotWithShape="1">
            <a:gsLst>
              <a:gs pos="0">
                <a:srgbClr val="CC99FF"/>
              </a:gs>
              <a:gs pos="100000">
                <a:schemeClr val="tx2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1489075" y="962025"/>
            <a:ext cx="3492500" cy="1739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The program to be executed is</a:t>
            </a:r>
          </a:p>
          <a:p>
            <a:r>
              <a:rPr lang="en-US" sz="1800">
                <a:latin typeface="Comic Sans MS" pitchFamily="66" charset="0"/>
              </a:rPr>
              <a:t>stored in the </a:t>
            </a:r>
            <a:r>
              <a:rPr lang="en-US" sz="1800" b="1">
                <a:latin typeface="Comic Sans MS" pitchFamily="66" charset="0"/>
              </a:rPr>
              <a:t>code segment</a:t>
            </a:r>
            <a:r>
              <a:rPr lang="en-US" sz="1800">
                <a:latin typeface="Comic Sans MS" pitchFamily="66" charset="0"/>
              </a:rPr>
              <a:t>.</a:t>
            </a:r>
          </a:p>
          <a:p>
            <a:r>
              <a:rPr lang="en-US" sz="1800">
                <a:latin typeface="Comic Sans MS" pitchFamily="66" charset="0"/>
              </a:rPr>
              <a:t>The data is stored in the </a:t>
            </a:r>
            <a:r>
              <a:rPr lang="en-US" sz="1800" b="1">
                <a:latin typeface="Comic Sans MS" pitchFamily="66" charset="0"/>
              </a:rPr>
              <a:t>data</a:t>
            </a:r>
          </a:p>
          <a:p>
            <a:r>
              <a:rPr lang="en-US" sz="1800" b="1">
                <a:latin typeface="Comic Sans MS" pitchFamily="66" charset="0"/>
              </a:rPr>
              <a:t>segment</a:t>
            </a:r>
            <a:r>
              <a:rPr lang="en-US" sz="1800">
                <a:latin typeface="Comic Sans MS" pitchFamily="66" charset="0"/>
              </a:rPr>
              <a:t>. The </a:t>
            </a:r>
            <a:r>
              <a:rPr lang="en-US" sz="1800" b="1">
                <a:latin typeface="Comic Sans MS" pitchFamily="66" charset="0"/>
              </a:rPr>
              <a:t>program counter</a:t>
            </a:r>
          </a:p>
          <a:p>
            <a:r>
              <a:rPr lang="en-US" sz="1800">
                <a:latin typeface="Comic Sans MS" pitchFamily="66" charset="0"/>
              </a:rPr>
              <a:t>points to the next instruction</a:t>
            </a:r>
          </a:p>
          <a:p>
            <a:r>
              <a:rPr lang="en-US" sz="1800">
                <a:latin typeface="Comic Sans MS" pitchFamily="66" charset="0"/>
              </a:rPr>
              <a:t>to be executed.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514600" y="457200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The Computer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943600" y="13716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543800" y="17526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5943600" y="2895600"/>
            <a:ext cx="1447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7543800" y="33528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Code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5943600" y="4724400"/>
            <a:ext cx="1447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8080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Stack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943600" y="5486400"/>
            <a:ext cx="1447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6291263" y="5638800"/>
            <a:ext cx="7239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Heap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2743200" y="29718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990600" y="2971800"/>
            <a:ext cx="17684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Program Counter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2743200" y="34290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604838" y="3429000"/>
            <a:ext cx="21383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Instruction Register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2743200" y="38862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1447800" y="3886200"/>
            <a:ext cx="12414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r1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2743200" y="43434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AutoShape 18"/>
          <p:cNvSpPr>
            <a:spLocks noChangeArrowheads="1"/>
          </p:cNvSpPr>
          <p:nvPr/>
        </p:nvSpPr>
        <p:spPr bwMode="auto">
          <a:xfrm>
            <a:off x="2743200" y="5029200"/>
            <a:ext cx="2667000" cy="685800"/>
          </a:xfrm>
          <a:prstGeom prst="flowChartManualOperat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3200400" y="5029200"/>
            <a:ext cx="1617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Arithmetic and</a:t>
            </a:r>
          </a:p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Logic Unit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6172200" y="2895600"/>
            <a:ext cx="1116013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ld r1, 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ld r2, 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add r1, r2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sto r1, 32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1447800" y="4343400"/>
            <a:ext cx="127476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r2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6096000" y="1524000"/>
            <a:ext cx="40005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12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--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435600" y="1524000"/>
            <a:ext cx="431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32</a:t>
            </a: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5486400" y="2895600"/>
            <a:ext cx="4318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60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72</a:t>
            </a: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4800600" y="2971800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60</a:t>
            </a: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5105400" y="1143000"/>
            <a:ext cx="84137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address</a:t>
            </a:r>
          </a:p>
        </p:txBody>
      </p:sp>
      <p:sp>
        <p:nvSpPr>
          <p:cNvPr id="29723" name="AutoShape 27"/>
          <p:cNvSpPr>
            <a:spLocks noChangeArrowheads="1"/>
          </p:cNvSpPr>
          <p:nvPr/>
        </p:nvSpPr>
        <p:spPr bwMode="auto">
          <a:xfrm rot="10654829">
            <a:off x="7162800" y="2895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gradFill rotWithShape="1">
            <a:gsLst>
              <a:gs pos="0">
                <a:srgbClr val="CC99FF"/>
              </a:gs>
              <a:gs pos="100000">
                <a:schemeClr val="tx2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514600" y="457200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The Computer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5943600" y="13716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543800" y="17526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943600" y="2895600"/>
            <a:ext cx="1447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7543800" y="33528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Code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5943600" y="4724400"/>
            <a:ext cx="1447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8080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Stack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943600" y="5486400"/>
            <a:ext cx="1447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6291263" y="5638800"/>
            <a:ext cx="7239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Heap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2743200" y="29718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990600" y="2971800"/>
            <a:ext cx="17684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Program Counter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2743200" y="34290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604838" y="3429000"/>
            <a:ext cx="21383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Instruction Register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2743200" y="38862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1447800" y="3886200"/>
            <a:ext cx="12414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r1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2743200" y="43434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AutoShape 18"/>
          <p:cNvSpPr>
            <a:spLocks noChangeArrowheads="1"/>
          </p:cNvSpPr>
          <p:nvPr/>
        </p:nvSpPr>
        <p:spPr bwMode="auto">
          <a:xfrm>
            <a:off x="2743200" y="5029200"/>
            <a:ext cx="2667000" cy="685800"/>
          </a:xfrm>
          <a:prstGeom prst="flowChartManualOperat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3200400" y="5029200"/>
            <a:ext cx="1617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Arithmetic and</a:t>
            </a:r>
          </a:p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Logic Unit</a:t>
            </a: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6172200" y="2895600"/>
            <a:ext cx="1116013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ld r1, 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ld r2, 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add r1, r2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sto r1, 32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1447800" y="4343400"/>
            <a:ext cx="127476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r2</a:t>
            </a: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6096000" y="1524000"/>
            <a:ext cx="40005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12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--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5435600" y="1524000"/>
            <a:ext cx="431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32</a:t>
            </a:r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5486400" y="2895600"/>
            <a:ext cx="4318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60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72</a:t>
            </a: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4800600" y="2971800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60</a:t>
            </a:r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5105400" y="1143000"/>
            <a:ext cx="84137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address</a:t>
            </a:r>
          </a:p>
        </p:txBody>
      </p:sp>
      <p:sp>
        <p:nvSpPr>
          <p:cNvPr id="30747" name="AutoShape 27"/>
          <p:cNvSpPr>
            <a:spLocks noChangeArrowheads="1"/>
          </p:cNvSpPr>
          <p:nvPr/>
        </p:nvSpPr>
        <p:spPr bwMode="auto">
          <a:xfrm rot="10800000">
            <a:off x="7162800" y="2895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gradFill rotWithShape="1">
            <a:gsLst>
              <a:gs pos="0">
                <a:srgbClr val="CC99FF"/>
              </a:gs>
              <a:gs pos="100000">
                <a:schemeClr val="tx2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6172200" y="2895600"/>
            <a:ext cx="97313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ld r1, 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74925E-7 L -0.2198 0.075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0" y="38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4" grpId="0"/>
      <p:bldP spid="101404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514600" y="457200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The Computer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5943600" y="13716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7543800" y="17526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5943600" y="2895600"/>
            <a:ext cx="1447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7543800" y="33528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Code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5943600" y="4724400"/>
            <a:ext cx="1447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8080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Stack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5943600" y="5486400"/>
            <a:ext cx="1447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6291263" y="5638800"/>
            <a:ext cx="7239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Heap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743200" y="29718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990600" y="2971800"/>
            <a:ext cx="17684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Program Counter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2743200" y="34290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604838" y="3429000"/>
            <a:ext cx="21383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Instruction Register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743200" y="38862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1447800" y="3886200"/>
            <a:ext cx="12414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r1</a:t>
            </a: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2743200" y="43434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AutoShape 18"/>
          <p:cNvSpPr>
            <a:spLocks noChangeArrowheads="1"/>
          </p:cNvSpPr>
          <p:nvPr/>
        </p:nvSpPr>
        <p:spPr bwMode="auto">
          <a:xfrm>
            <a:off x="2743200" y="5029200"/>
            <a:ext cx="2667000" cy="685800"/>
          </a:xfrm>
          <a:prstGeom prst="flowChartManualOperat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3200400" y="5029200"/>
            <a:ext cx="1617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Arithmetic and</a:t>
            </a:r>
          </a:p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Logic Unit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6172200" y="2895600"/>
            <a:ext cx="1116013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ld r1, 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ld r2, 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add r1, r2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sto r1, 32</a:t>
            </a: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1447800" y="4343400"/>
            <a:ext cx="127476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r2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6096000" y="1524000"/>
            <a:ext cx="40005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12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--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5435600" y="1524000"/>
            <a:ext cx="431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32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5486400" y="2895600"/>
            <a:ext cx="4318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60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72</a:t>
            </a: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4800600" y="2971800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60</a:t>
            </a: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5105400" y="1143000"/>
            <a:ext cx="84137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address</a:t>
            </a:r>
          </a:p>
        </p:txBody>
      </p:sp>
      <p:sp>
        <p:nvSpPr>
          <p:cNvPr id="100380" name="Text Box 28"/>
          <p:cNvSpPr txBox="1">
            <a:spLocks noChangeArrowheads="1"/>
          </p:cNvSpPr>
          <p:nvPr/>
        </p:nvSpPr>
        <p:spPr bwMode="auto">
          <a:xfrm>
            <a:off x="6096000" y="15240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10</a:t>
            </a:r>
          </a:p>
        </p:txBody>
      </p:sp>
      <p:sp>
        <p:nvSpPr>
          <p:cNvPr id="31772" name="Text Box 29"/>
          <p:cNvSpPr txBox="1">
            <a:spLocks noChangeArrowheads="1"/>
          </p:cNvSpPr>
          <p:nvPr/>
        </p:nvSpPr>
        <p:spPr bwMode="auto">
          <a:xfrm>
            <a:off x="4267200" y="3429000"/>
            <a:ext cx="97313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ld r1, 24</a:t>
            </a:r>
          </a:p>
        </p:txBody>
      </p:sp>
      <p:sp>
        <p:nvSpPr>
          <p:cNvPr id="31773" name="AutoShape 31"/>
          <p:cNvSpPr>
            <a:spLocks noChangeArrowheads="1"/>
          </p:cNvSpPr>
          <p:nvPr/>
        </p:nvSpPr>
        <p:spPr bwMode="auto">
          <a:xfrm rot="10800000">
            <a:off x="7162800" y="2895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gradFill rotWithShape="1">
            <a:gsLst>
              <a:gs pos="0">
                <a:srgbClr val="CC99FF"/>
              </a:gs>
              <a:gs pos="100000">
                <a:schemeClr val="tx2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52926E-6 C -0.07795 -0.00717 -0.08594 -0.00254 -0.2165 -0.00139 C -0.22761 -0.00023 -0.23854 0.00162 -0.24948 0.00324 C -0.25243 0.00532 -0.25591 0.00555 -0.25886 0.00787 C -0.26025 0.00902 -0.26094 0.01157 -0.26233 0.01273 C -0.26441 0.01458 -0.27153 0.01897 -0.27413 0.02059 C -0.28247 0.02614 -0.27309 0.01781 -0.28125 0.0236 C -0.28716 0.02776 -0.28976 0.03354 -0.2941 0.03933 C -0.29618 0.04187 -0.29913 0.04303 -0.30122 0.04557 C -0.30573 0.05066 -0.31198 0.05644 -0.31528 0.06292 C -0.31754 0.06709 -0.32014 0.07703 -0.32014 0.07703 C -0.32188 0.09762 -0.32657 0.11636 -0.33542 0.13324 C -0.33802 0.15707 -0.33907 0.1839 -0.33299 0.20703 C -0.33212 0.21791 -0.3316 0.22276 -0.32952 0.23202 C -0.32917 0.24405 -0.32882 0.25607 -0.3283 0.2681 C -0.32743 0.28638 -0.32674 0.31437 -0.31424 0.32616 C -0.31129 0.3338 -0.3099 0.33681 -0.30469 0.34189 C -0.29809 0.35531 -0.22066 0.34837 -0.19306 0.34976 C -0.16875 0.3493 -0.14445 0.35022 -0.12014 0.34814 C -0.11875 0.34791 -0.1224 0.34351 -0.1224 0.34351 " pathEditMode="relative" ptsTypes="fffffffffffffffffffA">
                                      <p:cBhvr>
                                        <p:cTn id="6" dur="2000" fill="hold"/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80" grpId="0"/>
      <p:bldP spid="100380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514600" y="457200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The Computer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943600" y="13716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543800" y="17526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943600" y="2895600"/>
            <a:ext cx="1447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7543800" y="33528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Code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943600" y="4724400"/>
            <a:ext cx="1447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8080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Stack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5943600" y="5486400"/>
            <a:ext cx="1447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6291263" y="5638800"/>
            <a:ext cx="7239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Heap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2743200" y="29718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990600" y="2971800"/>
            <a:ext cx="17684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Program Counter</a:t>
            </a: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2743200" y="34290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604838" y="3429000"/>
            <a:ext cx="21383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Instruction Register</a:t>
            </a: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2743200" y="38862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1447800" y="3886200"/>
            <a:ext cx="12414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r1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2743200" y="43434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AutoShape 18"/>
          <p:cNvSpPr>
            <a:spLocks noChangeArrowheads="1"/>
          </p:cNvSpPr>
          <p:nvPr/>
        </p:nvSpPr>
        <p:spPr bwMode="auto">
          <a:xfrm>
            <a:off x="2743200" y="5029200"/>
            <a:ext cx="2667000" cy="685800"/>
          </a:xfrm>
          <a:prstGeom prst="flowChartManualOperat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3200400" y="5029200"/>
            <a:ext cx="1617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Arithmetic and</a:t>
            </a:r>
          </a:p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Logic Unit</a:t>
            </a: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6172200" y="2895600"/>
            <a:ext cx="1116013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ld r1, 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ld r2, 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add r1, r2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sto r1, 32</a:t>
            </a: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1447800" y="4343400"/>
            <a:ext cx="127476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r2</a:t>
            </a: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6096000" y="1524000"/>
            <a:ext cx="40005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12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--</a:t>
            </a:r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5435600" y="1524000"/>
            <a:ext cx="431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32</a:t>
            </a:r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5486400" y="2895600"/>
            <a:ext cx="4318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60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72</a:t>
            </a: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4800600" y="2971800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64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5105400" y="1143000"/>
            <a:ext cx="84137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address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6096000" y="15240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10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4267200" y="3429000"/>
            <a:ext cx="97313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ld r1, 24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4800600" y="38862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32798" name="AutoShape 30"/>
          <p:cNvSpPr>
            <a:spLocks noChangeArrowheads="1"/>
          </p:cNvSpPr>
          <p:nvPr/>
        </p:nvSpPr>
        <p:spPr bwMode="auto">
          <a:xfrm rot="10800000">
            <a:off x="7183438" y="3179763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gradFill rotWithShape="1">
            <a:gsLst>
              <a:gs pos="0">
                <a:srgbClr val="CC99FF"/>
              </a:gs>
              <a:gs pos="100000">
                <a:schemeClr val="tx2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514600" y="457200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The Computer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5943600" y="13716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7543800" y="17526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5943600" y="2895600"/>
            <a:ext cx="1447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7543800" y="33528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Code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5943600" y="4724400"/>
            <a:ext cx="1447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8080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Stack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943600" y="5486400"/>
            <a:ext cx="1447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6291263" y="5638800"/>
            <a:ext cx="7239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Heap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2743200" y="29718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990600" y="2971800"/>
            <a:ext cx="17684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Program Counter</a:t>
            </a: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2743200" y="34290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604838" y="3429000"/>
            <a:ext cx="21383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Instruction Register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743200" y="38862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1447800" y="3886200"/>
            <a:ext cx="12414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r1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2743200" y="43434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AutoShape 18"/>
          <p:cNvSpPr>
            <a:spLocks noChangeArrowheads="1"/>
          </p:cNvSpPr>
          <p:nvPr/>
        </p:nvSpPr>
        <p:spPr bwMode="auto">
          <a:xfrm>
            <a:off x="2743200" y="5029200"/>
            <a:ext cx="2667000" cy="685800"/>
          </a:xfrm>
          <a:prstGeom prst="flowChartManualOperat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3200400" y="5029200"/>
            <a:ext cx="1617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Arithmetic and</a:t>
            </a:r>
          </a:p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Logic Unit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6172200" y="2895600"/>
            <a:ext cx="1116013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ld r1, 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ld r2, 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add r1, r2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sto r1, 32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1447800" y="4343400"/>
            <a:ext cx="127476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r2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6096000" y="1524000"/>
            <a:ext cx="40005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12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--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5435600" y="1524000"/>
            <a:ext cx="431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32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5486400" y="2895600"/>
            <a:ext cx="4318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60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72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4800600" y="2971800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64</a:t>
            </a: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5105400" y="1143000"/>
            <a:ext cx="84137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address</a:t>
            </a: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6096000" y="15240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10</a:t>
            </a:r>
          </a:p>
        </p:txBody>
      </p:sp>
      <p:sp>
        <p:nvSpPr>
          <p:cNvPr id="106524" name="Text Box 28"/>
          <p:cNvSpPr txBox="1">
            <a:spLocks noChangeArrowheads="1"/>
          </p:cNvSpPr>
          <p:nvPr/>
        </p:nvSpPr>
        <p:spPr bwMode="auto">
          <a:xfrm>
            <a:off x="4267200" y="3429000"/>
            <a:ext cx="97313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ld r1, 24</a:t>
            </a: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4800600" y="38862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33822" name="AutoShape 30"/>
          <p:cNvSpPr>
            <a:spLocks noChangeArrowheads="1"/>
          </p:cNvSpPr>
          <p:nvPr/>
        </p:nvSpPr>
        <p:spPr bwMode="auto">
          <a:xfrm rot="10800000">
            <a:off x="7183438" y="3179763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gradFill rotWithShape="1">
            <a:gsLst>
              <a:gs pos="0">
                <a:srgbClr val="CC99FF"/>
              </a:gs>
              <a:gs pos="100000">
                <a:schemeClr val="tx2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27" name="Text Box 31"/>
          <p:cNvSpPr txBox="1">
            <a:spLocks noChangeArrowheads="1"/>
          </p:cNvSpPr>
          <p:nvPr/>
        </p:nvSpPr>
        <p:spPr bwMode="auto">
          <a:xfrm>
            <a:off x="6169025" y="3138488"/>
            <a:ext cx="100488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ld r2, 28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3139E-6 L -0.20694 0.0439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00" y="22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24" grpId="0"/>
      <p:bldP spid="106527" grpId="0"/>
      <p:bldP spid="106527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514600" y="457200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The Computer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5943600" y="13716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543800" y="17526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943600" y="2895600"/>
            <a:ext cx="1447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7543800" y="33528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Code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5943600" y="4724400"/>
            <a:ext cx="1447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8080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Stack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943600" y="5486400"/>
            <a:ext cx="1447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6291263" y="5638800"/>
            <a:ext cx="7239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Heap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2743200" y="29718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990600" y="2971800"/>
            <a:ext cx="17684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Program Counter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2743200" y="34290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604838" y="3429000"/>
            <a:ext cx="21383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Instruction Register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2743200" y="38862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1447800" y="3886200"/>
            <a:ext cx="12414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r1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2743200" y="4332288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4" name="AutoShape 18"/>
          <p:cNvSpPr>
            <a:spLocks noChangeArrowheads="1"/>
          </p:cNvSpPr>
          <p:nvPr/>
        </p:nvSpPr>
        <p:spPr bwMode="auto">
          <a:xfrm>
            <a:off x="2743200" y="5029200"/>
            <a:ext cx="2667000" cy="685800"/>
          </a:xfrm>
          <a:prstGeom prst="flowChartManualOperat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3200400" y="5029200"/>
            <a:ext cx="1617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Arithmetic and</a:t>
            </a:r>
          </a:p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Logic Unit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6172200" y="2895600"/>
            <a:ext cx="1116013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ld r1, 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ld r2, 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add r1, r2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sto r1, 32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1447800" y="4343400"/>
            <a:ext cx="127476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r2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6096000" y="1524000"/>
            <a:ext cx="40005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12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--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5435600" y="1524000"/>
            <a:ext cx="431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32</a:t>
            </a: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5486400" y="2895600"/>
            <a:ext cx="4318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60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72</a:t>
            </a: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4800600" y="2971800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64</a:t>
            </a:r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5105400" y="1143000"/>
            <a:ext cx="84137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address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6096000" y="15240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10</a:t>
            </a: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4267200" y="3429000"/>
            <a:ext cx="100488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ld r2, 28</a:t>
            </a:r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4800600" y="38862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34846" name="AutoShape 30"/>
          <p:cNvSpPr>
            <a:spLocks noChangeArrowheads="1"/>
          </p:cNvSpPr>
          <p:nvPr/>
        </p:nvSpPr>
        <p:spPr bwMode="auto">
          <a:xfrm rot="10800000">
            <a:off x="7183438" y="3179763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gradFill rotWithShape="1">
            <a:gsLst>
              <a:gs pos="0">
                <a:srgbClr val="CC99FF"/>
              </a:gs>
              <a:gs pos="100000">
                <a:schemeClr val="tx2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52" name="Text Box 32"/>
          <p:cNvSpPr txBox="1">
            <a:spLocks noChangeArrowheads="1"/>
          </p:cNvSpPr>
          <p:nvPr/>
        </p:nvSpPr>
        <p:spPr bwMode="auto">
          <a:xfrm>
            <a:off x="6092825" y="1762125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07 L -0.13767 0.37705 " pathEditMode="relative" ptsTypes="AA">
                                      <p:cBhvr>
                                        <p:cTn id="6" dur="2000" fill="hold"/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52" grpId="0"/>
      <p:bldP spid="107552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514600" y="457200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The Computer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5943600" y="13716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7543800" y="17526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943600" y="2895600"/>
            <a:ext cx="1447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7543800" y="33528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Code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5943600" y="4724400"/>
            <a:ext cx="1447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8080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Stack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5943600" y="5486400"/>
            <a:ext cx="1447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6291263" y="5638800"/>
            <a:ext cx="7239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Heap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2743200" y="29718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990600" y="2971800"/>
            <a:ext cx="17684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Program Counter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2743200" y="34290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604838" y="3429000"/>
            <a:ext cx="21383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Instruction Register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743200" y="38862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1447800" y="3886200"/>
            <a:ext cx="12414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r1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2743200" y="4332288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AutoShape 18"/>
          <p:cNvSpPr>
            <a:spLocks noChangeArrowheads="1"/>
          </p:cNvSpPr>
          <p:nvPr/>
        </p:nvSpPr>
        <p:spPr bwMode="auto">
          <a:xfrm>
            <a:off x="2743200" y="5029200"/>
            <a:ext cx="2667000" cy="685800"/>
          </a:xfrm>
          <a:prstGeom prst="flowChartManualOperat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3200400" y="5029200"/>
            <a:ext cx="1617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Arithmetic and</a:t>
            </a:r>
          </a:p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Logic Unit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6172200" y="2895600"/>
            <a:ext cx="1116013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ld r1, 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ld r2, 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add r1, r2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sto r1, 32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1447800" y="4343400"/>
            <a:ext cx="127476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r2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6096000" y="1524000"/>
            <a:ext cx="40005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12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--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5435600" y="1524000"/>
            <a:ext cx="431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32</a:t>
            </a: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5486400" y="2895600"/>
            <a:ext cx="4318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60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72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4800600" y="2971800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68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105400" y="1143000"/>
            <a:ext cx="84137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address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6096000" y="15240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10</a:t>
            </a:r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4267200" y="3429000"/>
            <a:ext cx="100488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ld r2, 28</a:t>
            </a: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4800600" y="38862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35870" name="AutoShape 30"/>
          <p:cNvSpPr>
            <a:spLocks noChangeArrowheads="1"/>
          </p:cNvSpPr>
          <p:nvPr/>
        </p:nvSpPr>
        <p:spPr bwMode="auto">
          <a:xfrm rot="10800000">
            <a:off x="7258050" y="344805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gradFill rotWithShape="1">
            <a:gsLst>
              <a:gs pos="0">
                <a:srgbClr val="CC99FF"/>
              </a:gs>
              <a:gs pos="100000">
                <a:schemeClr val="tx2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71" name="Text Box 32"/>
          <p:cNvSpPr txBox="1">
            <a:spLocks noChangeArrowheads="1"/>
          </p:cNvSpPr>
          <p:nvPr/>
        </p:nvSpPr>
        <p:spPr bwMode="auto">
          <a:xfrm>
            <a:off x="4822825" y="4333875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514600" y="457200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The Computer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5943600" y="13716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7543800" y="17526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5943600" y="2895600"/>
            <a:ext cx="1447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7543800" y="33528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Code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5943600" y="4724400"/>
            <a:ext cx="1447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8080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Stack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5943600" y="5486400"/>
            <a:ext cx="1447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6291263" y="5638800"/>
            <a:ext cx="7239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Heap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2743200" y="29718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990600" y="2971800"/>
            <a:ext cx="17684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Program Counter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2743200" y="34290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604838" y="3429000"/>
            <a:ext cx="21383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Instruction Register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2743200" y="38862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1447800" y="3886200"/>
            <a:ext cx="12414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r1</a:t>
            </a: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2743200" y="4332288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AutoShape 18"/>
          <p:cNvSpPr>
            <a:spLocks noChangeArrowheads="1"/>
          </p:cNvSpPr>
          <p:nvPr/>
        </p:nvSpPr>
        <p:spPr bwMode="auto">
          <a:xfrm>
            <a:off x="2743200" y="5029200"/>
            <a:ext cx="2667000" cy="685800"/>
          </a:xfrm>
          <a:prstGeom prst="flowChartManualOperat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3200400" y="5029200"/>
            <a:ext cx="1617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Arithmetic and</a:t>
            </a:r>
          </a:p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Logic Unit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6172200" y="2895600"/>
            <a:ext cx="1116013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ld r1, 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ld r2, 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add r1, r2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sto r1, 32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1447800" y="4343400"/>
            <a:ext cx="127476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r2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6096000" y="1524000"/>
            <a:ext cx="40005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12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--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5435600" y="1524000"/>
            <a:ext cx="431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32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5486400" y="2895600"/>
            <a:ext cx="4318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60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72</a:t>
            </a: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4800600" y="2971800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68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5105400" y="1143000"/>
            <a:ext cx="84137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address</a:t>
            </a: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6096000" y="15240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10</a:t>
            </a:r>
          </a:p>
        </p:txBody>
      </p:sp>
      <p:sp>
        <p:nvSpPr>
          <p:cNvPr id="113692" name="Text Box 28"/>
          <p:cNvSpPr txBox="1">
            <a:spLocks noChangeArrowheads="1"/>
          </p:cNvSpPr>
          <p:nvPr/>
        </p:nvSpPr>
        <p:spPr bwMode="auto">
          <a:xfrm>
            <a:off x="4267200" y="3429000"/>
            <a:ext cx="100488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ld r2, 28</a:t>
            </a:r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4800600" y="38862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36894" name="AutoShape 30"/>
          <p:cNvSpPr>
            <a:spLocks noChangeArrowheads="1"/>
          </p:cNvSpPr>
          <p:nvPr/>
        </p:nvSpPr>
        <p:spPr bwMode="auto">
          <a:xfrm rot="10800000">
            <a:off x="7258050" y="344805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gradFill rotWithShape="1">
            <a:gsLst>
              <a:gs pos="0">
                <a:srgbClr val="CC99FF"/>
              </a:gs>
              <a:gs pos="100000">
                <a:schemeClr val="tx2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4822825" y="4333875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12</a:t>
            </a:r>
          </a:p>
        </p:txBody>
      </p:sp>
      <p:sp>
        <p:nvSpPr>
          <p:cNvPr id="113696" name="Text Box 32"/>
          <p:cNvSpPr txBox="1">
            <a:spLocks noChangeArrowheads="1"/>
          </p:cNvSpPr>
          <p:nvPr/>
        </p:nvSpPr>
        <p:spPr bwMode="auto">
          <a:xfrm>
            <a:off x="6167438" y="3384550"/>
            <a:ext cx="1116012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add r1, r2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7.35832E-6 L -0.22952 0.00624 " pathEditMode="relative" ptsTypes="AA">
                                      <p:cBhvr>
                                        <p:cTn id="11" dur="2000" fill="hold"/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92" grpId="0"/>
      <p:bldP spid="113696" grpId="0"/>
      <p:bldP spid="11369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639763" y="2600325"/>
            <a:ext cx="8399462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Comment from a student …</a:t>
            </a:r>
          </a:p>
          <a:p>
            <a:endParaRPr lang="en-US" sz="3200"/>
          </a:p>
          <a:p>
            <a:r>
              <a:rPr lang="en-US" sz="3200">
                <a:latin typeface="Lucida Handwriting" pitchFamily="66" charset="0"/>
              </a:rPr>
              <a:t>“I want a career, not just a degree”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514600" y="457200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The Computer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5943600" y="13716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543800" y="17526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5943600" y="2895600"/>
            <a:ext cx="1447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7543800" y="33528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Code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5943600" y="4724400"/>
            <a:ext cx="1447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8080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Stack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5943600" y="5486400"/>
            <a:ext cx="1447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6291263" y="5638800"/>
            <a:ext cx="7239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Heap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2743200" y="29718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990600" y="2971800"/>
            <a:ext cx="17684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Program Counter</a:t>
            </a: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2743200" y="34290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604838" y="3429000"/>
            <a:ext cx="21383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Instruction Register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743200" y="38862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1447800" y="3886200"/>
            <a:ext cx="12414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r1</a:t>
            </a:r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2743200" y="4332288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86" name="AutoShape 18"/>
          <p:cNvSpPr>
            <a:spLocks noChangeArrowheads="1"/>
          </p:cNvSpPr>
          <p:nvPr/>
        </p:nvSpPr>
        <p:spPr bwMode="auto">
          <a:xfrm>
            <a:off x="2743200" y="5029200"/>
            <a:ext cx="2667000" cy="685800"/>
          </a:xfrm>
          <a:prstGeom prst="flowChartManualOperat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3263900" y="5749925"/>
            <a:ext cx="1617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Comic Sans MS" pitchFamily="66" charset="0"/>
              </a:rPr>
              <a:t>Arithmetic and</a:t>
            </a:r>
          </a:p>
          <a:p>
            <a:pPr algn="ctr" eaLnBrk="0" hangingPunct="0"/>
            <a:r>
              <a:rPr lang="en-US" sz="1600">
                <a:latin typeface="Comic Sans MS" pitchFamily="66" charset="0"/>
              </a:rPr>
              <a:t>Logic Unit</a:t>
            </a: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6172200" y="2895600"/>
            <a:ext cx="1116013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ld r1, 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ld r2, 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add r1, r2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sto r1, 32</a:t>
            </a: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1447800" y="4343400"/>
            <a:ext cx="127476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r2</a:t>
            </a: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6096000" y="1524000"/>
            <a:ext cx="40005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12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--</a:t>
            </a: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5435600" y="1524000"/>
            <a:ext cx="431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32</a:t>
            </a: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5486400" y="2895600"/>
            <a:ext cx="4318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60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72</a:t>
            </a:r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4800600" y="2971800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68</a:t>
            </a:r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5105400" y="1143000"/>
            <a:ext cx="84137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address</a:t>
            </a:r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6096000" y="15240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10</a:t>
            </a:r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4267200" y="3429000"/>
            <a:ext cx="1116013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add r1, r2</a:t>
            </a:r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4800600" y="38862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37918" name="AutoShape 30"/>
          <p:cNvSpPr>
            <a:spLocks noChangeArrowheads="1"/>
          </p:cNvSpPr>
          <p:nvPr/>
        </p:nvSpPr>
        <p:spPr bwMode="auto">
          <a:xfrm rot="10800000">
            <a:off x="7258050" y="344805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gradFill rotWithShape="1">
            <a:gsLst>
              <a:gs pos="0">
                <a:srgbClr val="CC99FF"/>
              </a:gs>
              <a:gs pos="100000">
                <a:schemeClr val="tx2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4822825" y="4333875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12</a:t>
            </a:r>
          </a:p>
        </p:txBody>
      </p:sp>
      <p:sp>
        <p:nvSpPr>
          <p:cNvPr id="109600" name="Text Box 32"/>
          <p:cNvSpPr txBox="1">
            <a:spLocks noChangeArrowheads="1"/>
          </p:cNvSpPr>
          <p:nvPr/>
        </p:nvSpPr>
        <p:spPr bwMode="auto">
          <a:xfrm>
            <a:off x="4802188" y="3881438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109601" name="Text Box 33"/>
          <p:cNvSpPr txBox="1">
            <a:spLocks noChangeArrowheads="1"/>
          </p:cNvSpPr>
          <p:nvPr/>
        </p:nvSpPr>
        <p:spPr bwMode="auto">
          <a:xfrm>
            <a:off x="4824413" y="4332288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12</a:t>
            </a:r>
          </a:p>
        </p:txBody>
      </p:sp>
      <p:sp>
        <p:nvSpPr>
          <p:cNvPr id="109602" name="Text Box 34"/>
          <p:cNvSpPr txBox="1">
            <a:spLocks noChangeArrowheads="1"/>
          </p:cNvSpPr>
          <p:nvPr/>
        </p:nvSpPr>
        <p:spPr bwMode="auto">
          <a:xfrm>
            <a:off x="3857625" y="5183188"/>
            <a:ext cx="4318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3.79366E-7 L -0.15417 0.19107 " pathEditMode="relative" ptsTypes="AA">
                                      <p:cBhvr>
                                        <p:cTn id="6" dur="2000" fill="hold"/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474E-7 L -0.04948 0.13487 " pathEditMode="relative" ptsTypes="AA">
                                      <p:cBhvr>
                                        <p:cTn id="9" dur="2000" fill="hold"/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2000"/>
                                        <p:tgtEl>
                                          <p:spTgt spid="1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6" grpId="0" animBg="1"/>
      <p:bldP spid="109600" grpId="0"/>
      <p:bldP spid="109600" grpId="1"/>
      <p:bldP spid="109601" grpId="0"/>
      <p:bldP spid="109601" grpId="1"/>
      <p:bldP spid="10960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514600" y="457200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The Computer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5943600" y="13716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543800" y="17526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5943600" y="2895600"/>
            <a:ext cx="1447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7543800" y="33528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Code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5943600" y="4724400"/>
            <a:ext cx="1447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8080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Stack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5943600" y="5486400"/>
            <a:ext cx="1447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6291263" y="5638800"/>
            <a:ext cx="7239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Heap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2743200" y="29718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990600" y="2971800"/>
            <a:ext cx="17684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Program Counter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2743200" y="34290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604838" y="3429000"/>
            <a:ext cx="21383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Instruction Register</a:t>
            </a:r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2743200" y="38862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1447800" y="3886200"/>
            <a:ext cx="12414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r1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2743200" y="4332288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AutoShape 18"/>
          <p:cNvSpPr>
            <a:spLocks noChangeArrowheads="1"/>
          </p:cNvSpPr>
          <p:nvPr/>
        </p:nvSpPr>
        <p:spPr bwMode="auto">
          <a:xfrm>
            <a:off x="2743200" y="5029200"/>
            <a:ext cx="2667000" cy="685800"/>
          </a:xfrm>
          <a:prstGeom prst="flowChartManualOperat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3263900" y="5749925"/>
            <a:ext cx="1617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Comic Sans MS" pitchFamily="66" charset="0"/>
              </a:rPr>
              <a:t>Arithmetic and</a:t>
            </a:r>
          </a:p>
          <a:p>
            <a:pPr algn="ctr" eaLnBrk="0" hangingPunct="0"/>
            <a:r>
              <a:rPr lang="en-US" sz="1600">
                <a:latin typeface="Comic Sans MS" pitchFamily="66" charset="0"/>
              </a:rPr>
              <a:t>Logic Unit</a:t>
            </a:r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6172200" y="2895600"/>
            <a:ext cx="1116013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ld r1, 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ld r2, 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add r1, r2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sto r1, 32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1447800" y="4343400"/>
            <a:ext cx="127476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r2</a:t>
            </a:r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6096000" y="1524000"/>
            <a:ext cx="40005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12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--</a:t>
            </a:r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5435600" y="1524000"/>
            <a:ext cx="431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32</a:t>
            </a:r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5486400" y="2895600"/>
            <a:ext cx="4318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60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72</a:t>
            </a:r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4800600" y="2971800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68</a:t>
            </a:r>
          </a:p>
        </p:txBody>
      </p: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5105400" y="1143000"/>
            <a:ext cx="84137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address</a:t>
            </a:r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6096000" y="15240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10</a:t>
            </a:r>
          </a:p>
        </p:txBody>
      </p: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4267200" y="3429000"/>
            <a:ext cx="1116013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add r1, r2</a:t>
            </a:r>
          </a:p>
        </p:txBody>
      </p:sp>
      <p:sp>
        <p:nvSpPr>
          <p:cNvPr id="110621" name="Text Box 29"/>
          <p:cNvSpPr txBox="1">
            <a:spLocks noChangeArrowheads="1"/>
          </p:cNvSpPr>
          <p:nvPr/>
        </p:nvSpPr>
        <p:spPr bwMode="auto">
          <a:xfrm>
            <a:off x="4800600" y="38862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38942" name="AutoShape 30"/>
          <p:cNvSpPr>
            <a:spLocks noChangeArrowheads="1"/>
          </p:cNvSpPr>
          <p:nvPr/>
        </p:nvSpPr>
        <p:spPr bwMode="auto">
          <a:xfrm rot="10800000">
            <a:off x="7258050" y="344805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gradFill rotWithShape="1">
            <a:gsLst>
              <a:gs pos="0">
                <a:srgbClr val="CC99FF"/>
              </a:gs>
              <a:gs pos="100000">
                <a:schemeClr val="tx2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43" name="Text Box 31"/>
          <p:cNvSpPr txBox="1">
            <a:spLocks noChangeArrowheads="1"/>
          </p:cNvSpPr>
          <p:nvPr/>
        </p:nvSpPr>
        <p:spPr bwMode="auto">
          <a:xfrm>
            <a:off x="4822825" y="4333875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12</a:t>
            </a:r>
          </a:p>
        </p:txBody>
      </p:sp>
      <p:sp>
        <p:nvSpPr>
          <p:cNvPr id="110626" name="Text Box 34"/>
          <p:cNvSpPr txBox="1">
            <a:spLocks noChangeArrowheads="1"/>
          </p:cNvSpPr>
          <p:nvPr/>
        </p:nvSpPr>
        <p:spPr bwMode="auto">
          <a:xfrm>
            <a:off x="3857625" y="5183188"/>
            <a:ext cx="4318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71663E-6 L 0.10486 -0.18668 " pathEditMode="relative" ptsTypes="AA">
                                      <p:cBhvr>
                                        <p:cTn id="9" dur="2000" fill="hold"/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21" grpId="0"/>
      <p:bldP spid="1106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514600" y="457200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The Computer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5943600" y="13716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7543800" y="17526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5943600" y="2895600"/>
            <a:ext cx="1447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7543800" y="33528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Code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5943600" y="4724400"/>
            <a:ext cx="1447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8080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Stack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5943600" y="5486400"/>
            <a:ext cx="1447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6291263" y="5638800"/>
            <a:ext cx="7239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Heap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2743200" y="29718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990600" y="2971800"/>
            <a:ext cx="17684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Program Counter</a:t>
            </a: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2743200" y="34290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604838" y="3429000"/>
            <a:ext cx="21383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Instruction Register</a:t>
            </a: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2743200" y="38862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1447800" y="3886200"/>
            <a:ext cx="12414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r1</a:t>
            </a: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2743200" y="4332288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AutoShape 18"/>
          <p:cNvSpPr>
            <a:spLocks noChangeArrowheads="1"/>
          </p:cNvSpPr>
          <p:nvPr/>
        </p:nvSpPr>
        <p:spPr bwMode="auto">
          <a:xfrm>
            <a:off x="2743200" y="5029200"/>
            <a:ext cx="2667000" cy="685800"/>
          </a:xfrm>
          <a:prstGeom prst="flowChartManualOperat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3263900" y="5749925"/>
            <a:ext cx="1617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Comic Sans MS" pitchFamily="66" charset="0"/>
              </a:rPr>
              <a:t>Arithmetic and</a:t>
            </a:r>
          </a:p>
          <a:p>
            <a:pPr algn="ctr" eaLnBrk="0" hangingPunct="0"/>
            <a:r>
              <a:rPr lang="en-US" sz="1600">
                <a:latin typeface="Comic Sans MS" pitchFamily="66" charset="0"/>
              </a:rPr>
              <a:t>Logic Unit</a:t>
            </a:r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6172200" y="2895600"/>
            <a:ext cx="1116013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ld r1, 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ld r2, 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add r1, r2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sto r1, 32</a:t>
            </a: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1447800" y="4343400"/>
            <a:ext cx="127476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r2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6096000" y="1524000"/>
            <a:ext cx="40005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12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--</a:t>
            </a:r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5435600" y="1524000"/>
            <a:ext cx="431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32</a:t>
            </a: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5486400" y="2895600"/>
            <a:ext cx="4318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60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72</a:t>
            </a:r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4800600" y="2971800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72</a:t>
            </a:r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5105400" y="1143000"/>
            <a:ext cx="84137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address</a:t>
            </a:r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6096000" y="15240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10</a:t>
            </a:r>
          </a:p>
        </p:txBody>
      </p:sp>
      <p:sp>
        <p:nvSpPr>
          <p:cNvPr id="111644" name="Text Box 28"/>
          <p:cNvSpPr txBox="1">
            <a:spLocks noChangeArrowheads="1"/>
          </p:cNvSpPr>
          <p:nvPr/>
        </p:nvSpPr>
        <p:spPr bwMode="auto">
          <a:xfrm>
            <a:off x="4267200" y="3429000"/>
            <a:ext cx="97313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ld r1, 24</a:t>
            </a:r>
          </a:p>
        </p:txBody>
      </p:sp>
      <p:sp>
        <p:nvSpPr>
          <p:cNvPr id="39965" name="Text Box 29"/>
          <p:cNvSpPr txBox="1">
            <a:spLocks noChangeArrowheads="1"/>
          </p:cNvSpPr>
          <p:nvPr/>
        </p:nvSpPr>
        <p:spPr bwMode="auto">
          <a:xfrm>
            <a:off x="4884738" y="3886200"/>
            <a:ext cx="4318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22</a:t>
            </a:r>
          </a:p>
        </p:txBody>
      </p:sp>
      <p:sp>
        <p:nvSpPr>
          <p:cNvPr id="39966" name="AutoShape 30"/>
          <p:cNvSpPr>
            <a:spLocks noChangeArrowheads="1"/>
          </p:cNvSpPr>
          <p:nvPr/>
        </p:nvSpPr>
        <p:spPr bwMode="auto">
          <a:xfrm rot="10800000">
            <a:off x="7258050" y="3684588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gradFill rotWithShape="1">
            <a:gsLst>
              <a:gs pos="0">
                <a:srgbClr val="CC99FF"/>
              </a:gs>
              <a:gs pos="100000">
                <a:schemeClr val="tx2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4822825" y="4333875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12</a:t>
            </a:r>
          </a:p>
        </p:txBody>
      </p:sp>
      <p:sp>
        <p:nvSpPr>
          <p:cNvPr id="111649" name="Text Box 33"/>
          <p:cNvSpPr txBox="1">
            <a:spLocks noChangeArrowheads="1"/>
          </p:cNvSpPr>
          <p:nvPr/>
        </p:nvSpPr>
        <p:spPr bwMode="auto">
          <a:xfrm>
            <a:off x="6172200" y="3621088"/>
            <a:ext cx="10985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sto r1, 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84987E-6 L -0.22222 -0.0312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00" y="-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44" grpId="0"/>
      <p:bldP spid="111649" grpId="0"/>
      <p:bldP spid="111649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514600" y="457200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The Computer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5943600" y="13716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7543800" y="17526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5932488" y="2906713"/>
            <a:ext cx="1447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7543800" y="33528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Code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5943600" y="4724400"/>
            <a:ext cx="1447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8080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Stack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5943600" y="5486400"/>
            <a:ext cx="1447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6291263" y="5638800"/>
            <a:ext cx="7239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Heap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2743200" y="29718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990600" y="2971800"/>
            <a:ext cx="17684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Program Counter</a:t>
            </a: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2743200" y="34290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604838" y="3429000"/>
            <a:ext cx="21383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Instruction Register</a:t>
            </a: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2743200" y="38862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1447800" y="3886200"/>
            <a:ext cx="12414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r1</a:t>
            </a:r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2743200" y="4332288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AutoShape 18"/>
          <p:cNvSpPr>
            <a:spLocks noChangeArrowheads="1"/>
          </p:cNvSpPr>
          <p:nvPr/>
        </p:nvSpPr>
        <p:spPr bwMode="auto">
          <a:xfrm>
            <a:off x="2743200" y="5029200"/>
            <a:ext cx="2667000" cy="685800"/>
          </a:xfrm>
          <a:prstGeom prst="flowChartManualOperat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3263900" y="5749925"/>
            <a:ext cx="1617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Comic Sans MS" pitchFamily="66" charset="0"/>
              </a:rPr>
              <a:t>Arithmetic and</a:t>
            </a:r>
          </a:p>
          <a:p>
            <a:pPr algn="ctr" eaLnBrk="0" hangingPunct="0"/>
            <a:r>
              <a:rPr lang="en-US" sz="1600">
                <a:latin typeface="Comic Sans MS" pitchFamily="66" charset="0"/>
              </a:rPr>
              <a:t>Logic Unit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6172200" y="2895600"/>
            <a:ext cx="1116013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ld r1, 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ld r2, 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add r1, r2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sto r1, 32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1447800" y="4343400"/>
            <a:ext cx="127476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r2</a:t>
            </a:r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6096000" y="1524000"/>
            <a:ext cx="4000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12</a:t>
            </a:r>
          </a:p>
          <a:p>
            <a:pPr eaLnBrk="0" hangingPunct="0"/>
            <a:endParaRPr lang="en-US" sz="1600">
              <a:latin typeface="Comic Sans MS" pitchFamily="66" charset="0"/>
            </a:endParaRP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5435600" y="1524000"/>
            <a:ext cx="431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32</a:t>
            </a:r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5486400" y="2895600"/>
            <a:ext cx="4318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60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72</a:t>
            </a:r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4800600" y="2971800"/>
            <a:ext cx="4347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72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5105400" y="1143000"/>
            <a:ext cx="84137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address</a:t>
            </a: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6096000" y="15240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10</a:t>
            </a:r>
          </a:p>
        </p:txBody>
      </p:sp>
      <p:sp>
        <p:nvSpPr>
          <p:cNvPr id="40988" name="Text Box 28"/>
          <p:cNvSpPr txBox="1">
            <a:spLocks noChangeArrowheads="1"/>
          </p:cNvSpPr>
          <p:nvPr/>
        </p:nvSpPr>
        <p:spPr bwMode="auto">
          <a:xfrm>
            <a:off x="4267200" y="3429000"/>
            <a:ext cx="10985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sto r1, 32</a:t>
            </a:r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4884738" y="3886200"/>
            <a:ext cx="4318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22</a:t>
            </a:r>
          </a:p>
        </p:txBody>
      </p:sp>
      <p:sp>
        <p:nvSpPr>
          <p:cNvPr id="40990" name="AutoShape 30"/>
          <p:cNvSpPr>
            <a:spLocks noChangeArrowheads="1"/>
          </p:cNvSpPr>
          <p:nvPr/>
        </p:nvSpPr>
        <p:spPr bwMode="auto">
          <a:xfrm rot="10800000">
            <a:off x="7258050" y="3684588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gradFill rotWithShape="1">
            <a:gsLst>
              <a:gs pos="0">
                <a:srgbClr val="CC99FF"/>
              </a:gs>
              <a:gs pos="100000">
                <a:schemeClr val="tx2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4822825" y="4333875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12</a:t>
            </a:r>
          </a:p>
        </p:txBody>
      </p:sp>
      <p:sp>
        <p:nvSpPr>
          <p:cNvPr id="112673" name="Text Box 33"/>
          <p:cNvSpPr txBox="1">
            <a:spLocks noChangeArrowheads="1"/>
          </p:cNvSpPr>
          <p:nvPr/>
        </p:nvSpPr>
        <p:spPr bwMode="auto">
          <a:xfrm>
            <a:off x="4887913" y="3879850"/>
            <a:ext cx="4318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85288E-6 L 0.12726 -0.277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0" y="-139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3" grpId="0"/>
      <p:bldP spid="112673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2757488" y="1600200"/>
            <a:ext cx="349567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The Operating System </a:t>
            </a:r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1962150" y="2597150"/>
            <a:ext cx="5770563" cy="13112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Manages the memory in the computer</a:t>
            </a:r>
          </a:p>
          <a:p>
            <a:r>
              <a:rPr lang="en-US">
                <a:latin typeface="Comic Sans MS" pitchFamily="66" charset="0"/>
              </a:rPr>
              <a:t>Manages how and when programs are executed</a:t>
            </a:r>
          </a:p>
          <a:p>
            <a:r>
              <a:rPr lang="en-US">
                <a:latin typeface="Comic Sans MS" pitchFamily="66" charset="0"/>
              </a:rPr>
              <a:t>Manages the devices attached to the computer</a:t>
            </a:r>
          </a:p>
          <a:p>
            <a:r>
              <a:rPr lang="en-US">
                <a:latin typeface="Comic Sans MS" pitchFamily="66" charset="0"/>
              </a:rPr>
              <a:t>   and lots of other stuff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1466850" y="1971675"/>
            <a:ext cx="6739345" cy="267765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66" charset="0"/>
              </a:rPr>
              <a:t>The code editor provides a way for</a:t>
            </a:r>
          </a:p>
          <a:p>
            <a:r>
              <a:rPr lang="en-US" sz="2400" dirty="0">
                <a:latin typeface="Comic Sans MS" pitchFamily="66" charset="0"/>
              </a:rPr>
              <a:t>The programmer to </a:t>
            </a:r>
            <a:r>
              <a:rPr lang="en-US" sz="2400" dirty="0" smtClean="0">
                <a:latin typeface="Comic Sans MS" pitchFamily="66" charset="0"/>
              </a:rPr>
              <a:t>create and edit the</a:t>
            </a:r>
            <a:endParaRPr lang="en-US" sz="2400" dirty="0">
              <a:latin typeface="Comic Sans MS" pitchFamily="66" charset="0"/>
            </a:endParaRPr>
          </a:p>
          <a:p>
            <a:r>
              <a:rPr lang="en-US" sz="2400" b="1" dirty="0">
                <a:latin typeface="Comic Sans MS" pitchFamily="66" charset="0"/>
              </a:rPr>
              <a:t>source code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text for </a:t>
            </a:r>
            <a:r>
              <a:rPr lang="en-US" sz="2400" dirty="0">
                <a:latin typeface="Comic Sans MS" pitchFamily="66" charset="0"/>
              </a:rPr>
              <a:t>his or her program.</a:t>
            </a:r>
          </a:p>
          <a:p>
            <a:endParaRPr lang="en-US" sz="2400" dirty="0">
              <a:latin typeface="Comic Sans MS" pitchFamily="66" charset="0"/>
            </a:endParaRPr>
          </a:p>
          <a:p>
            <a:r>
              <a:rPr lang="en-US" sz="2400" dirty="0">
                <a:latin typeface="Comic Sans MS" pitchFamily="66" charset="0"/>
              </a:rPr>
              <a:t>Editors provide tools to cut and </a:t>
            </a:r>
            <a:r>
              <a:rPr lang="en-US" sz="2400" dirty="0" smtClean="0">
                <a:latin typeface="Comic Sans MS" pitchFamily="66" charset="0"/>
              </a:rPr>
              <a:t>paste  source</a:t>
            </a:r>
            <a:endParaRPr lang="en-US" sz="2400" dirty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Code text, </a:t>
            </a:r>
            <a:r>
              <a:rPr lang="en-US" sz="2400" dirty="0">
                <a:latin typeface="Comic Sans MS" pitchFamily="66" charset="0"/>
              </a:rPr>
              <a:t>move between source code files,</a:t>
            </a:r>
          </a:p>
          <a:p>
            <a:r>
              <a:rPr lang="en-US" sz="2400" dirty="0">
                <a:latin typeface="Comic Sans MS" pitchFamily="66" charset="0"/>
              </a:rPr>
              <a:t>and do many other editing tasks.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2850" y="228600"/>
            <a:ext cx="7043738" cy="63468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682625" y="1249363"/>
            <a:ext cx="1219200" cy="8620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static void Main( )</a:t>
            </a:r>
          </a:p>
          <a:p>
            <a:r>
              <a:rPr lang="en-US" sz="1000"/>
              <a:t>{</a:t>
            </a:r>
          </a:p>
          <a:p>
            <a:r>
              <a:rPr lang="en-US" sz="1000"/>
              <a:t>   int a = 5;</a:t>
            </a:r>
          </a:p>
          <a:p>
            <a:r>
              <a:rPr lang="en-US" sz="1000"/>
              <a:t>   int b = 27;</a:t>
            </a:r>
          </a:p>
          <a:p>
            <a:r>
              <a:rPr lang="en-US" sz="1000"/>
              <a:t> . . .</a:t>
            </a:r>
          </a:p>
        </p:txBody>
      </p:sp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369888" y="2208213"/>
            <a:ext cx="15938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source code</a:t>
            </a:r>
          </a:p>
        </p:txBody>
      </p:sp>
      <p:sp>
        <p:nvSpPr>
          <p:cNvPr id="45060" name="AutoShape 6"/>
          <p:cNvSpPr>
            <a:spLocks noChangeArrowheads="1"/>
          </p:cNvSpPr>
          <p:nvPr/>
        </p:nvSpPr>
        <p:spPr bwMode="auto">
          <a:xfrm>
            <a:off x="2506663" y="2108200"/>
            <a:ext cx="1819275" cy="1258888"/>
          </a:xfrm>
          <a:prstGeom prst="flowChartManualOperation">
            <a:avLst/>
          </a:prstGeom>
          <a:gradFill rotWithShape="1">
            <a:gsLst>
              <a:gs pos="0">
                <a:srgbClr val="CC99FF"/>
              </a:gs>
              <a:gs pos="100000">
                <a:srgbClr val="CCCCFF"/>
              </a:gs>
            </a:gsLst>
            <a:lin ang="0" scaled="1"/>
          </a:gradFill>
          <a:ln w="3175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45061" name="Text Box 8"/>
          <p:cNvSpPr txBox="1">
            <a:spLocks noChangeArrowheads="1"/>
          </p:cNvSpPr>
          <p:nvPr/>
        </p:nvSpPr>
        <p:spPr bwMode="auto">
          <a:xfrm>
            <a:off x="2874963" y="2536825"/>
            <a:ext cx="982662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compiler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9792" y="536448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The Compiler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093 C 0.00208 -0.00578 0.00347 -0.01341 0.00694 -0.01966 C 0.0092 -0.02313 0.01198 -0.02567 0.01406 -0.02891 C 0.01667 -0.04302 0.02517 -0.04395 0.03403 -0.05274 C 0.0408 -0.05944 0.04444 -0.06754 0.05243 -0.0717 C 0.06024 -0.08073 0.0526 -0.07309 0.06233 -0.07957 C 0.06441 -0.08096 0.06615 -0.08281 0.06788 -0.08443 C 0.06962 -0.08582 0.07066 -0.0879 0.0724 -0.08929 C 0.08351 -0.09761 0.10035 -0.10131 0.11337 -0.1034 C 0.12379 -0.10293 0.13403 -0.1027 0.14462 -0.10178 C 0.15069 -0.10131 0.15608 -0.09599 0.16181 -0.09391 C 0.17413 -0.08929 0.18472 -0.08142 0.19566 -0.07332 C 0.20052 -0.06985 0.20295 -0.06361 0.20712 -0.05898 C 0.20833 -0.05227 0.2092 -0.04742 0.21285 -0.04186 C 0.21424 -0.03608 0.21684 -0.03122 0.2184 -0.0259 C 0.21892 -0.01966 0.21858 -0.01295 0.21979 -0.0067 C 0.22014 -0.00485 0.22205 -0.0037 0.22257 -0.00208 C 0.225 0.00371 0.22639 0.01088 0.2283 0.01689 C 0.22951 0.07171 0.23403 0.12677 0.23403 0.18182 " pathEditMode="relative" rAng="0" ptsTypes="ffffffffffffffffffA">
                                      <p:cBhvr>
                                        <p:cTn id="6" dur="2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0" y="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2896045" y="1998726"/>
            <a:ext cx="1042273" cy="13849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Symbol" pitchFamily="18" charset="2"/>
              </a:rPr>
              <a:t>Xvnvyi</a:t>
            </a:r>
            <a:endParaRPr lang="en-US" sz="1200" dirty="0" smtClean="0">
              <a:latin typeface="Symbol" pitchFamily="18" charset="2"/>
            </a:endParaRPr>
          </a:p>
          <a:p>
            <a:r>
              <a:rPr lang="en-US" sz="1200" dirty="0" err="1" smtClean="0">
                <a:latin typeface="Symbol" pitchFamily="18" charset="2"/>
              </a:rPr>
              <a:t>Lklil</a:t>
            </a:r>
            <a:endParaRPr lang="en-US" sz="1200" dirty="0" smtClean="0">
              <a:latin typeface="Symbol" pitchFamily="18" charset="2"/>
            </a:endParaRPr>
          </a:p>
          <a:p>
            <a:r>
              <a:rPr lang="en-US" sz="1200" dirty="0" smtClean="0">
                <a:latin typeface="Symbol" pitchFamily="18" charset="2"/>
              </a:rPr>
              <a:t>Hjfkkfol98</a:t>
            </a:r>
          </a:p>
          <a:p>
            <a:r>
              <a:rPr lang="en-US" sz="1200" dirty="0" smtClean="0">
                <a:latin typeface="Symbol" pitchFamily="18" charset="2"/>
              </a:rPr>
              <a:t>Op09kij</a:t>
            </a:r>
          </a:p>
          <a:p>
            <a:r>
              <a:rPr lang="en-US" sz="1200" dirty="0" err="1" smtClean="0">
                <a:latin typeface="Symbol" pitchFamily="18" charset="2"/>
              </a:rPr>
              <a:t>Plollk</a:t>
            </a:r>
            <a:endParaRPr lang="en-US" sz="1200" dirty="0" smtClean="0">
              <a:latin typeface="Symbol" pitchFamily="18" charset="2"/>
            </a:endParaRPr>
          </a:p>
          <a:p>
            <a:r>
              <a:rPr lang="en-US" sz="1200" dirty="0" smtClean="0">
                <a:latin typeface="Symbol" pitchFamily="18" charset="2"/>
              </a:rPr>
              <a:t>Etc</a:t>
            </a:r>
          </a:p>
          <a:p>
            <a:r>
              <a:rPr lang="en-US" sz="1200" dirty="0" smtClean="0">
                <a:latin typeface="Symbol" pitchFamily="18" charset="2"/>
              </a:rPr>
              <a:t>…</a:t>
            </a:r>
            <a:endParaRPr lang="en-US" sz="1200" dirty="0">
              <a:latin typeface="Symbol" pitchFamily="18" charset="2"/>
            </a:endParaRPr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>
            <a:off x="2506663" y="2096008"/>
            <a:ext cx="1819275" cy="1258888"/>
          </a:xfrm>
          <a:prstGeom prst="flowChartManualOperation">
            <a:avLst/>
          </a:prstGeom>
          <a:gradFill rotWithShape="1">
            <a:gsLst>
              <a:gs pos="0">
                <a:srgbClr val="CC99FF"/>
              </a:gs>
              <a:gs pos="100000">
                <a:srgbClr val="CCCCFF"/>
              </a:gs>
            </a:gsLst>
            <a:lin ang="0" scaled="1"/>
          </a:gradFill>
          <a:ln w="3175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46087" name="Text Box 3"/>
          <p:cNvSpPr txBox="1">
            <a:spLocks noChangeArrowheads="1"/>
          </p:cNvSpPr>
          <p:nvPr/>
        </p:nvSpPr>
        <p:spPr bwMode="auto">
          <a:xfrm>
            <a:off x="863600" y="4003675"/>
            <a:ext cx="1798890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Intermediate</a:t>
            </a:r>
          </a:p>
          <a:p>
            <a:pPr algn="ctr"/>
            <a:r>
              <a:rPr lang="en-US" dirty="0" smtClean="0">
                <a:latin typeface="Comic Sans MS" pitchFamily="66" charset="0"/>
              </a:rPr>
              <a:t>Language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69888" y="2208213"/>
            <a:ext cx="15938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source code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874963" y="2536825"/>
            <a:ext cx="982662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compiler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04348E-6 L 1.94444E-6 0.22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3042349" y="4083558"/>
            <a:ext cx="1042273" cy="13849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Symbol" pitchFamily="18" charset="2"/>
              </a:rPr>
              <a:t>Xvnvyi</a:t>
            </a:r>
            <a:endParaRPr lang="en-US" sz="1200" dirty="0" smtClean="0">
              <a:latin typeface="Symbol" pitchFamily="18" charset="2"/>
            </a:endParaRPr>
          </a:p>
          <a:p>
            <a:r>
              <a:rPr lang="en-US" sz="1200" dirty="0" err="1" smtClean="0">
                <a:latin typeface="Symbol" pitchFamily="18" charset="2"/>
              </a:rPr>
              <a:t>Lklil</a:t>
            </a:r>
            <a:endParaRPr lang="en-US" sz="1200" dirty="0" smtClean="0">
              <a:latin typeface="Symbol" pitchFamily="18" charset="2"/>
            </a:endParaRPr>
          </a:p>
          <a:p>
            <a:r>
              <a:rPr lang="en-US" sz="1200" dirty="0" smtClean="0">
                <a:latin typeface="Symbol" pitchFamily="18" charset="2"/>
              </a:rPr>
              <a:t>Hjfkkfol98</a:t>
            </a:r>
          </a:p>
          <a:p>
            <a:r>
              <a:rPr lang="en-US" sz="1200" dirty="0" smtClean="0">
                <a:latin typeface="Symbol" pitchFamily="18" charset="2"/>
              </a:rPr>
              <a:t>Op09kij</a:t>
            </a:r>
          </a:p>
          <a:p>
            <a:r>
              <a:rPr lang="en-US" sz="1200" dirty="0" err="1" smtClean="0">
                <a:latin typeface="Symbol" pitchFamily="18" charset="2"/>
              </a:rPr>
              <a:t>Plollk</a:t>
            </a:r>
            <a:endParaRPr lang="en-US" sz="1200" dirty="0" smtClean="0">
              <a:latin typeface="Symbol" pitchFamily="18" charset="2"/>
            </a:endParaRPr>
          </a:p>
          <a:p>
            <a:r>
              <a:rPr lang="en-US" sz="1200" dirty="0" smtClean="0">
                <a:latin typeface="Symbol" pitchFamily="18" charset="2"/>
              </a:rPr>
              <a:t>Etc</a:t>
            </a:r>
          </a:p>
          <a:p>
            <a:r>
              <a:rPr lang="en-US" sz="1200" dirty="0" smtClean="0">
                <a:latin typeface="Symbol" pitchFamily="18" charset="2"/>
              </a:rPr>
              <a:t>…</a:t>
            </a:r>
            <a:endParaRPr lang="en-US" sz="1200" dirty="0">
              <a:latin typeface="Symbol" pitchFamily="18" charset="2"/>
            </a:endParaRPr>
          </a:p>
        </p:txBody>
      </p:sp>
      <p:sp>
        <p:nvSpPr>
          <p:cNvPr id="46087" name="Text Box 3"/>
          <p:cNvSpPr txBox="1">
            <a:spLocks noChangeArrowheads="1"/>
          </p:cNvSpPr>
          <p:nvPr/>
        </p:nvSpPr>
        <p:spPr bwMode="auto">
          <a:xfrm>
            <a:off x="863600" y="4003675"/>
            <a:ext cx="1798890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Intermediate</a:t>
            </a:r>
          </a:p>
          <a:p>
            <a:pPr algn="ctr"/>
            <a:r>
              <a:rPr lang="en-US" dirty="0" smtClean="0">
                <a:latin typeface="Comic Sans MS" pitchFamily="66" charset="0"/>
              </a:rPr>
              <a:t>Language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triped Right Arrow 7"/>
          <p:cNvSpPr/>
          <p:nvPr/>
        </p:nvSpPr>
        <p:spPr bwMode="auto">
          <a:xfrm>
            <a:off x="4145280" y="4096512"/>
            <a:ext cx="1816608" cy="1097280"/>
          </a:xfrm>
          <a:prstGeom prst="striped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Striped Right Arrow 9"/>
          <p:cNvSpPr/>
          <p:nvPr/>
        </p:nvSpPr>
        <p:spPr bwMode="auto">
          <a:xfrm rot="5400000">
            <a:off x="5870448" y="2371344"/>
            <a:ext cx="1816608" cy="1097280"/>
          </a:xfrm>
          <a:prstGeom prst="striped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22848" y="1584960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Interpreter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506663" y="2108200"/>
            <a:ext cx="1819275" cy="1258888"/>
          </a:xfrm>
          <a:prstGeom prst="flowChartManualOperation">
            <a:avLst/>
          </a:prstGeom>
          <a:gradFill rotWithShape="1">
            <a:gsLst>
              <a:gs pos="0">
                <a:srgbClr val="CC99FF"/>
              </a:gs>
              <a:gs pos="100000">
                <a:srgbClr val="CCCCFF"/>
              </a:gs>
            </a:gsLst>
            <a:lin ang="0" scaled="1"/>
          </a:gradFill>
          <a:ln w="3175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874963" y="2536825"/>
            <a:ext cx="982662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compiler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69888" y="2208213"/>
            <a:ext cx="15938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source code</a:t>
            </a:r>
          </a:p>
        </p:txBody>
      </p:sp>
      <p:grpSp>
        <p:nvGrpSpPr>
          <p:cNvPr id="16" name="Group 28"/>
          <p:cNvGrpSpPr>
            <a:grpSpLocks/>
          </p:cNvGrpSpPr>
          <p:nvPr/>
        </p:nvGrpSpPr>
        <p:grpSpPr bwMode="auto">
          <a:xfrm>
            <a:off x="6165152" y="3883597"/>
            <a:ext cx="1212850" cy="1096962"/>
            <a:chOff x="813" y="2833"/>
            <a:chExt cx="764" cy="691"/>
          </a:xfrm>
        </p:grpSpPr>
        <p:sp>
          <p:nvSpPr>
            <p:cNvPr id="17" name="Rectangle 29"/>
            <p:cNvSpPr>
              <a:spLocks noChangeArrowheads="1"/>
            </p:cNvSpPr>
            <p:nvPr/>
          </p:nvSpPr>
          <p:spPr bwMode="auto">
            <a:xfrm>
              <a:off x="813" y="2927"/>
              <a:ext cx="563" cy="28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854" y="2833"/>
              <a:ext cx="705" cy="251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850" y="2875"/>
              <a:ext cx="727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/>
                  </a:solidFill>
                  <a:latin typeface="Comic Sans MS" pitchFamily="66" charset="0"/>
                </a:rPr>
                <a:t>code segment</a:t>
              </a:r>
            </a:p>
          </p:txBody>
        </p:sp>
        <p:sp>
          <p:nvSpPr>
            <p:cNvPr id="20" name="Rectangle 32"/>
            <p:cNvSpPr>
              <a:spLocks noChangeArrowheads="1"/>
            </p:cNvSpPr>
            <p:nvPr/>
          </p:nvSpPr>
          <p:spPr bwMode="auto">
            <a:xfrm>
              <a:off x="854" y="3083"/>
              <a:ext cx="704" cy="217"/>
            </a:xfrm>
            <a:prstGeom prst="rect">
              <a:avLst/>
            </a:prstGeom>
            <a:solidFill>
              <a:srgbClr val="CCFFCC"/>
            </a:solidFill>
            <a:ln w="12700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Text Box 33"/>
            <p:cNvSpPr txBox="1">
              <a:spLocks noChangeArrowheads="1"/>
            </p:cNvSpPr>
            <p:nvPr/>
          </p:nvSpPr>
          <p:spPr bwMode="auto">
            <a:xfrm>
              <a:off x="851" y="3099"/>
              <a:ext cx="718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2"/>
                  </a:solidFill>
                  <a:latin typeface="Comic Sans MS" pitchFamily="66" charset="0"/>
                </a:rPr>
                <a:t>data segment</a:t>
              </a:r>
            </a:p>
          </p:txBody>
        </p:sp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854" y="3300"/>
              <a:ext cx="698" cy="224"/>
            </a:xfrm>
            <a:prstGeom prst="rect">
              <a:avLst/>
            </a:prstGeom>
            <a:solidFill>
              <a:srgbClr val="FF6600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Text Box 35"/>
            <p:cNvSpPr txBox="1">
              <a:spLocks noChangeArrowheads="1"/>
            </p:cNvSpPr>
            <p:nvPr/>
          </p:nvSpPr>
          <p:spPr bwMode="auto">
            <a:xfrm>
              <a:off x="816" y="3309"/>
              <a:ext cx="761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2"/>
                  </a:solidFill>
                  <a:latin typeface="Comic Sans MS" pitchFamily="66" charset="0"/>
                </a:rPr>
                <a:t>stack segment</a:t>
              </a:r>
            </a:p>
          </p:txBody>
        </p:sp>
      </p:grp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5889943" y="3845560"/>
            <a:ext cx="1819275" cy="1258888"/>
          </a:xfrm>
          <a:prstGeom prst="flowChartManualOperation">
            <a:avLst/>
          </a:prstGeom>
          <a:gradFill rotWithShape="1">
            <a:gsLst>
              <a:gs pos="0">
                <a:srgbClr val="CC99FF"/>
              </a:gs>
              <a:gs pos="100000">
                <a:srgbClr val="CCCCFF"/>
              </a:gs>
            </a:gsLst>
            <a:lin ang="0" scaled="1"/>
          </a:gradFill>
          <a:ln w="3175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912608" y="5596128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.exe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83996E-6 L 5E-6 0.198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6429" y="2152356"/>
            <a:ext cx="80409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“I </a:t>
            </a:r>
            <a:r>
              <a:rPr lang="en-US" dirty="0">
                <a:latin typeface="Comic Sans MS" pitchFamily="66" charset="0"/>
              </a:rPr>
              <a:t>love those moments, often wee quiet hours of the morning, 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when </a:t>
            </a:r>
            <a:r>
              <a:rPr lang="en-US" dirty="0">
                <a:latin typeface="Comic Sans MS" pitchFamily="66" charset="0"/>
              </a:rPr>
              <a:t>you begin to see what is forming... It is like being there 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at </a:t>
            </a:r>
            <a:r>
              <a:rPr lang="en-US" dirty="0">
                <a:latin typeface="Comic Sans MS" pitchFamily="66" charset="0"/>
              </a:rPr>
              <a:t>the wheel with the clay in your hands. It is the joy of creating 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something </a:t>
            </a:r>
            <a:r>
              <a:rPr lang="en-US" dirty="0">
                <a:latin typeface="Comic Sans MS" pitchFamily="66" charset="0"/>
              </a:rPr>
              <a:t>beautiful, something purposeful, something delightful, 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something </a:t>
            </a:r>
            <a:r>
              <a:rPr lang="en-US" dirty="0">
                <a:latin typeface="Comic Sans MS" pitchFamily="66" charset="0"/>
              </a:rPr>
              <a:t>to share... Sharing in the joy of creation, software 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development </a:t>
            </a:r>
            <a:r>
              <a:rPr lang="en-US" dirty="0">
                <a:latin typeface="Comic Sans MS" pitchFamily="66" charset="0"/>
              </a:rPr>
              <a:t>can be a means of self-expression where we give 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substance </a:t>
            </a:r>
            <a:r>
              <a:rPr lang="en-US" dirty="0">
                <a:latin typeface="Comic Sans MS" pitchFamily="66" charset="0"/>
              </a:rPr>
              <a:t>to our abstract thoughts, ideas, and feelings</a:t>
            </a:r>
            <a:r>
              <a:rPr lang="en-US" dirty="0" smtClean="0">
                <a:latin typeface="Comic Sans MS" pitchFamily="66" charset="0"/>
              </a:rPr>
              <a:t>.” 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8549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ChangeArrowheads="1"/>
          </p:cNvSpPr>
          <p:nvPr/>
        </p:nvSpPr>
        <p:spPr bwMode="auto">
          <a:xfrm>
            <a:off x="4686300" y="1698625"/>
            <a:ext cx="2209800" cy="472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7"/>
          <p:cNvSpPr>
            <a:spLocks noChangeArrowheads="1"/>
          </p:cNvSpPr>
          <p:nvPr/>
        </p:nvSpPr>
        <p:spPr bwMode="auto">
          <a:xfrm>
            <a:off x="4762500" y="5508625"/>
            <a:ext cx="2057400" cy="838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Text Box 8"/>
          <p:cNvSpPr txBox="1">
            <a:spLocks noChangeArrowheads="1"/>
          </p:cNvSpPr>
          <p:nvPr/>
        </p:nvSpPr>
        <p:spPr bwMode="auto">
          <a:xfrm>
            <a:off x="5143500" y="5508625"/>
            <a:ext cx="12668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reserved for</a:t>
            </a:r>
          </a:p>
          <a:p>
            <a:pPr algn="ctr"/>
            <a:r>
              <a:rPr lang="en-US" sz="1600"/>
              <a:t>operating </a:t>
            </a:r>
          </a:p>
          <a:p>
            <a:pPr algn="ctr"/>
            <a:r>
              <a:rPr lang="en-US" sz="1600"/>
              <a:t>system</a:t>
            </a:r>
          </a:p>
        </p:txBody>
      </p:sp>
      <p:sp>
        <p:nvSpPr>
          <p:cNvPr id="48133" name="Rectangle 9"/>
          <p:cNvSpPr>
            <a:spLocks noChangeArrowheads="1"/>
          </p:cNvSpPr>
          <p:nvPr/>
        </p:nvSpPr>
        <p:spPr bwMode="auto">
          <a:xfrm>
            <a:off x="4762500" y="1774825"/>
            <a:ext cx="20574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Text Box 10"/>
          <p:cNvSpPr txBox="1">
            <a:spLocks noChangeArrowheads="1"/>
          </p:cNvSpPr>
          <p:nvPr/>
        </p:nvSpPr>
        <p:spPr bwMode="auto">
          <a:xfrm>
            <a:off x="5143500" y="2003425"/>
            <a:ext cx="1130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program A</a:t>
            </a:r>
          </a:p>
        </p:txBody>
      </p:sp>
      <p:sp>
        <p:nvSpPr>
          <p:cNvPr id="48135" name="Rectangle 11"/>
          <p:cNvSpPr>
            <a:spLocks noChangeArrowheads="1"/>
          </p:cNvSpPr>
          <p:nvPr/>
        </p:nvSpPr>
        <p:spPr bwMode="auto">
          <a:xfrm>
            <a:off x="4762500" y="2613025"/>
            <a:ext cx="20574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Text Box 13"/>
          <p:cNvSpPr txBox="1">
            <a:spLocks noChangeArrowheads="1"/>
          </p:cNvSpPr>
          <p:nvPr/>
        </p:nvSpPr>
        <p:spPr bwMode="auto">
          <a:xfrm>
            <a:off x="5143500" y="2841625"/>
            <a:ext cx="1127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program B</a:t>
            </a:r>
          </a:p>
        </p:txBody>
      </p:sp>
      <p:sp>
        <p:nvSpPr>
          <p:cNvPr id="48137" name="Text Box 15"/>
          <p:cNvSpPr txBox="1">
            <a:spLocks noChangeArrowheads="1"/>
          </p:cNvSpPr>
          <p:nvPr/>
        </p:nvSpPr>
        <p:spPr bwMode="auto">
          <a:xfrm>
            <a:off x="5219700" y="4670425"/>
            <a:ext cx="973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the heap</a:t>
            </a:r>
          </a:p>
        </p:txBody>
      </p:sp>
      <p:sp>
        <p:nvSpPr>
          <p:cNvPr id="48138" name="Text Box 18"/>
          <p:cNvSpPr txBox="1">
            <a:spLocks noChangeArrowheads="1"/>
          </p:cNvSpPr>
          <p:nvPr/>
        </p:nvSpPr>
        <p:spPr bwMode="auto">
          <a:xfrm>
            <a:off x="7018338" y="4462463"/>
            <a:ext cx="2125662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the heap is left over</a:t>
            </a:r>
          </a:p>
          <a:p>
            <a:r>
              <a:rPr lang="en-US" sz="1400">
                <a:latin typeface="Comic Sans MS" pitchFamily="66" charset="0"/>
              </a:rPr>
              <a:t>memory, not being used</a:t>
            </a:r>
          </a:p>
          <a:p>
            <a:r>
              <a:rPr lang="en-US" sz="1400">
                <a:latin typeface="Comic Sans MS" pitchFamily="66" charset="0"/>
              </a:rPr>
              <a:t>by any program. It is</a:t>
            </a:r>
          </a:p>
          <a:p>
            <a:r>
              <a:rPr lang="en-US" sz="1400">
                <a:latin typeface="Comic Sans MS" pitchFamily="66" charset="0"/>
              </a:rPr>
              <a:t>managed by the O/S.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385888" y="1116013"/>
            <a:ext cx="1212850" cy="1096962"/>
            <a:chOff x="813" y="2833"/>
            <a:chExt cx="764" cy="691"/>
          </a:xfrm>
        </p:grpSpPr>
        <p:sp>
          <p:nvSpPr>
            <p:cNvPr id="48145" name="Rectangle 29"/>
            <p:cNvSpPr>
              <a:spLocks noChangeArrowheads="1"/>
            </p:cNvSpPr>
            <p:nvPr/>
          </p:nvSpPr>
          <p:spPr bwMode="auto">
            <a:xfrm>
              <a:off x="813" y="2927"/>
              <a:ext cx="563" cy="28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146" name="Rectangle 30"/>
            <p:cNvSpPr>
              <a:spLocks noChangeArrowheads="1"/>
            </p:cNvSpPr>
            <p:nvPr/>
          </p:nvSpPr>
          <p:spPr bwMode="auto">
            <a:xfrm>
              <a:off x="854" y="2833"/>
              <a:ext cx="705" cy="251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147" name="Text Box 31"/>
            <p:cNvSpPr txBox="1">
              <a:spLocks noChangeArrowheads="1"/>
            </p:cNvSpPr>
            <p:nvPr/>
          </p:nvSpPr>
          <p:spPr bwMode="auto">
            <a:xfrm>
              <a:off x="850" y="2875"/>
              <a:ext cx="727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2"/>
                  </a:solidFill>
                  <a:latin typeface="Comic Sans MS" pitchFamily="66" charset="0"/>
                </a:rPr>
                <a:t>code segment</a:t>
              </a:r>
            </a:p>
          </p:txBody>
        </p:sp>
        <p:sp>
          <p:nvSpPr>
            <p:cNvPr id="48148" name="Rectangle 32"/>
            <p:cNvSpPr>
              <a:spLocks noChangeArrowheads="1"/>
            </p:cNvSpPr>
            <p:nvPr/>
          </p:nvSpPr>
          <p:spPr bwMode="auto">
            <a:xfrm>
              <a:off x="854" y="3083"/>
              <a:ext cx="704" cy="217"/>
            </a:xfrm>
            <a:prstGeom prst="rect">
              <a:avLst/>
            </a:prstGeom>
            <a:solidFill>
              <a:srgbClr val="CCFFCC"/>
            </a:solidFill>
            <a:ln w="12700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149" name="Text Box 33"/>
            <p:cNvSpPr txBox="1">
              <a:spLocks noChangeArrowheads="1"/>
            </p:cNvSpPr>
            <p:nvPr/>
          </p:nvSpPr>
          <p:spPr bwMode="auto">
            <a:xfrm>
              <a:off x="851" y="3099"/>
              <a:ext cx="718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2"/>
                  </a:solidFill>
                  <a:latin typeface="Comic Sans MS" pitchFamily="66" charset="0"/>
                </a:rPr>
                <a:t>data segment</a:t>
              </a:r>
            </a:p>
          </p:txBody>
        </p:sp>
        <p:sp>
          <p:nvSpPr>
            <p:cNvPr id="48150" name="Rectangle 34"/>
            <p:cNvSpPr>
              <a:spLocks noChangeArrowheads="1"/>
            </p:cNvSpPr>
            <p:nvPr/>
          </p:nvSpPr>
          <p:spPr bwMode="auto">
            <a:xfrm>
              <a:off x="854" y="3300"/>
              <a:ext cx="698" cy="224"/>
            </a:xfrm>
            <a:prstGeom prst="rect">
              <a:avLst/>
            </a:prstGeom>
            <a:solidFill>
              <a:srgbClr val="FF6600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151" name="Text Box 35"/>
            <p:cNvSpPr txBox="1">
              <a:spLocks noChangeArrowheads="1"/>
            </p:cNvSpPr>
            <p:nvPr/>
          </p:nvSpPr>
          <p:spPr bwMode="auto">
            <a:xfrm>
              <a:off x="816" y="3309"/>
              <a:ext cx="761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2"/>
                  </a:solidFill>
                  <a:latin typeface="Comic Sans MS" pitchFamily="66" charset="0"/>
                </a:rPr>
                <a:t>stack segment</a:t>
              </a:r>
            </a:p>
          </p:txBody>
        </p:sp>
      </p:grpSp>
      <p:sp>
        <p:nvSpPr>
          <p:cNvPr id="48140" name="AutoShape 36"/>
          <p:cNvSpPr>
            <a:spLocks noChangeArrowheads="1"/>
          </p:cNvSpPr>
          <p:nvPr/>
        </p:nvSpPr>
        <p:spPr bwMode="auto">
          <a:xfrm>
            <a:off x="1109663" y="2505075"/>
            <a:ext cx="1720850" cy="1387475"/>
          </a:xfrm>
          <a:prstGeom prst="flowChartManualOperation">
            <a:avLst/>
          </a:prstGeom>
          <a:gradFill rotWithShape="1">
            <a:gsLst>
              <a:gs pos="0">
                <a:srgbClr val="CCCCFF"/>
              </a:gs>
              <a:gs pos="100000">
                <a:srgbClr val="CC99FF"/>
              </a:gs>
            </a:gsLst>
            <a:lin ang="5400000" scaled="1"/>
          </a:gradFill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41" name="Text Box 37"/>
          <p:cNvSpPr txBox="1">
            <a:spLocks noChangeArrowheads="1"/>
          </p:cNvSpPr>
          <p:nvPr/>
        </p:nvSpPr>
        <p:spPr bwMode="auto">
          <a:xfrm>
            <a:off x="1571625" y="2933700"/>
            <a:ext cx="779463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loader</a:t>
            </a: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4752975" y="3421063"/>
            <a:ext cx="2057400" cy="762000"/>
            <a:chOff x="2994" y="2155"/>
            <a:chExt cx="1296" cy="480"/>
          </a:xfrm>
        </p:grpSpPr>
        <p:sp>
          <p:nvSpPr>
            <p:cNvPr id="48143" name="Rectangle 38"/>
            <p:cNvSpPr>
              <a:spLocks noChangeArrowheads="1"/>
            </p:cNvSpPr>
            <p:nvPr/>
          </p:nvSpPr>
          <p:spPr bwMode="auto">
            <a:xfrm>
              <a:off x="2994" y="2155"/>
              <a:ext cx="1296" cy="4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4" name="Text Box 39"/>
            <p:cNvSpPr txBox="1">
              <a:spLocks noChangeArrowheads="1"/>
            </p:cNvSpPr>
            <p:nvPr/>
          </p:nvSpPr>
          <p:spPr bwMode="auto">
            <a:xfrm>
              <a:off x="3234" y="2299"/>
              <a:ext cx="7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program 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5.28337E-6 C -0.00156 0.03332 0.01146 0.11382 -0.0059 0.12053 C -0.00955 0.12839 -0.01059 0.14736 -0.01059 0.14736 C -0.01025 0.18136 -0.01007 0.21514 -0.00938 0.24914 C -0.0092 0.25701 -0.00955 0.2651 -0.00816 0.27274 C -0.00521 0.28916 0.03628 0.28962 0.03993 0.28985 C 0.05173 0.29055 0.06354 0.29078 0.07535 0.29147 C 0.08507 0.29194 0.09496 0.29286 0.10469 0.29309 C 0.14462 0.29402 0.18472 0.29425 0.22465 0.29471 C 0.27257 0.29749 0.32031 0.30003 0.36823 0.30235 C 0.39166 0.30512 0.3776 0.30396 0.41059 0.30396 " pathEditMode="relative" ptsTypes="ffffffffff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1408" y="2011680"/>
            <a:ext cx="574548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Visual C# Express Edition is an</a:t>
            </a: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b="1" dirty="0" smtClean="0">
                <a:latin typeface="Comic Sans MS" pitchFamily="66" charset="0"/>
              </a:rPr>
              <a:t>Integrated Development Environment (IDE).</a:t>
            </a:r>
          </a:p>
          <a:p>
            <a:r>
              <a:rPr lang="en-US" dirty="0" smtClean="0">
                <a:latin typeface="Comic Sans MS" pitchFamily="66" charset="0"/>
              </a:rPr>
              <a:t>It includes</a:t>
            </a: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   * a code editor</a:t>
            </a:r>
          </a:p>
          <a:p>
            <a:r>
              <a:rPr lang="en-US" dirty="0" smtClean="0">
                <a:latin typeface="Comic Sans MS" pitchFamily="66" charset="0"/>
              </a:rPr>
              <a:t>   * a compiler</a:t>
            </a:r>
          </a:p>
          <a:p>
            <a:r>
              <a:rPr lang="en-US" dirty="0" smtClean="0">
                <a:latin typeface="Comic Sans MS" pitchFamily="66" charset="0"/>
              </a:rPr>
              <a:t>   * a debugger</a:t>
            </a:r>
          </a:p>
          <a:p>
            <a:r>
              <a:rPr lang="en-US" dirty="0" smtClean="0">
                <a:latin typeface="Comic Sans MS" pitchFamily="66" charset="0"/>
              </a:rPr>
              <a:t>   * and other development tools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4560" y="2731008"/>
            <a:ext cx="5402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If you have not completed lab #1,</a:t>
            </a:r>
          </a:p>
          <a:p>
            <a:r>
              <a:rPr lang="en-US" sz="2400" dirty="0" smtClean="0">
                <a:latin typeface="Comic Sans MS" pitchFamily="66" charset="0"/>
              </a:rPr>
              <a:t>be sure to complete it and turn it in</a:t>
            </a:r>
          </a:p>
          <a:p>
            <a:r>
              <a:rPr lang="en-US" sz="2400" dirty="0" smtClean="0">
                <a:latin typeface="Comic Sans MS" pitchFamily="66" charset="0"/>
              </a:rPr>
              <a:t>before 11:59pm on the due date.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520" y="3096768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Questions?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090" y="6077464"/>
            <a:ext cx="340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Wednesday August 22, 2012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29" y="794993"/>
            <a:ext cx="7126776" cy="502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34" y="1249449"/>
            <a:ext cx="6904037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47689" y="5667632"/>
            <a:ext cx="6376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$70/</a:t>
            </a:r>
            <a:r>
              <a:rPr lang="en-US" dirty="0" err="1" smtClean="0"/>
              <a:t>hr</a:t>
            </a:r>
            <a:r>
              <a:rPr lang="en-US" dirty="0" smtClean="0"/>
              <a:t> * 40 </a:t>
            </a:r>
            <a:r>
              <a:rPr lang="en-US" dirty="0" err="1" smtClean="0"/>
              <a:t>hrs</a:t>
            </a:r>
            <a:r>
              <a:rPr lang="en-US" dirty="0" smtClean="0"/>
              <a:t>/week * 52 weeks/</a:t>
            </a:r>
            <a:r>
              <a:rPr lang="en-US" dirty="0" err="1" smtClean="0"/>
              <a:t>yr</a:t>
            </a:r>
            <a:r>
              <a:rPr lang="en-US" dirty="0" smtClean="0"/>
              <a:t> = $145,600/year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5855" y="2945424"/>
            <a:ext cx="5660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See the Bureau of Labor Statistics Web Page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7211" y="3229232"/>
            <a:ext cx="4695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  <a:cs typeface="Consolas" pitchFamily="49" charset="0"/>
              </a:rPr>
              <a:t>What fields do programmers work in?</a:t>
            </a:r>
            <a:endParaRPr lang="en-US" dirty="0">
              <a:latin typeface="Comic Sans MS" pitchFamily="66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20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">
  <a:themeElements>
    <a:clrScheme name="Train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CCFF"/>
      </a:accent1>
      <a:accent2>
        <a:srgbClr val="FFFF00"/>
      </a:accent2>
      <a:accent3>
        <a:srgbClr val="AAAAFF"/>
      </a:accent3>
      <a:accent4>
        <a:srgbClr val="DADADA"/>
      </a:accent4>
      <a:accent5>
        <a:srgbClr val="AAE2FF"/>
      </a:accent5>
      <a:accent6>
        <a:srgbClr val="E7E700"/>
      </a:accent6>
      <a:hlink>
        <a:srgbClr val="FF0033"/>
      </a:hlink>
      <a:folHlink>
        <a:srgbClr val="3366FF"/>
      </a:folHlink>
    </a:clrScheme>
    <a:fontScheme name="Train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Train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CC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E2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703</TotalTime>
  <Words>1598</Words>
  <Application>Microsoft Office PowerPoint</Application>
  <PresentationFormat>On-screen Show (4:3)</PresentationFormat>
  <Paragraphs>645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UVSC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subject>CS 1400</dc:subject>
  <dc:creator>Roger deBry</dc:creator>
  <cp:lastModifiedBy>Roger Debry</cp:lastModifiedBy>
  <cp:revision>57</cp:revision>
  <dcterms:created xsi:type="dcterms:W3CDTF">2002-03-06T19:41:56Z</dcterms:created>
  <dcterms:modified xsi:type="dcterms:W3CDTF">2013-05-03T14:46:54Z</dcterms:modified>
</cp:coreProperties>
</file>