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26" r:id="rId3"/>
    <p:sldId id="344" r:id="rId4"/>
    <p:sldId id="348" r:id="rId5"/>
    <p:sldId id="345" r:id="rId6"/>
    <p:sldId id="346" r:id="rId7"/>
    <p:sldId id="282" r:id="rId8"/>
    <p:sldId id="349" r:id="rId9"/>
    <p:sldId id="283" r:id="rId10"/>
    <p:sldId id="350" r:id="rId11"/>
    <p:sldId id="351" r:id="rId12"/>
    <p:sldId id="287" r:id="rId13"/>
    <p:sldId id="327" r:id="rId14"/>
    <p:sldId id="329" r:id="rId15"/>
    <p:sldId id="352" r:id="rId16"/>
    <p:sldId id="341" r:id="rId17"/>
    <p:sldId id="342" r:id="rId18"/>
    <p:sldId id="353" r:id="rId19"/>
    <p:sldId id="339" r:id="rId20"/>
    <p:sldId id="334" r:id="rId21"/>
    <p:sldId id="335" r:id="rId22"/>
    <p:sldId id="340" r:id="rId23"/>
    <p:sldId id="330" r:id="rId24"/>
    <p:sldId id="354" r:id="rId25"/>
    <p:sldId id="355" r:id="rId26"/>
    <p:sldId id="356" r:id="rId27"/>
    <p:sldId id="357" r:id="rId28"/>
    <p:sldId id="358" r:id="rId29"/>
    <p:sldId id="289" r:id="rId30"/>
    <p:sldId id="359" r:id="rId31"/>
    <p:sldId id="360" r:id="rId32"/>
    <p:sldId id="361" r:id="rId33"/>
    <p:sldId id="363" r:id="rId34"/>
    <p:sldId id="371" r:id="rId35"/>
    <p:sldId id="365" r:id="rId36"/>
    <p:sldId id="343" r:id="rId37"/>
    <p:sldId id="364" r:id="rId38"/>
    <p:sldId id="366" r:id="rId39"/>
    <p:sldId id="367" r:id="rId40"/>
    <p:sldId id="368" r:id="rId41"/>
    <p:sldId id="369" r:id="rId42"/>
    <p:sldId id="370" r:id="rId43"/>
    <p:sldId id="372" r:id="rId44"/>
    <p:sldId id="37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99FF"/>
    <a:srgbClr val="CCECFF"/>
    <a:srgbClr val="008000"/>
    <a:srgbClr val="0000FF"/>
    <a:srgbClr val="FF3399"/>
    <a:srgbClr val="CC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5" autoAdjust="0"/>
    <p:restoredTop sz="94639" autoAdjust="0"/>
  </p:normalViewPr>
  <p:slideViewPr>
    <p:cSldViewPr snapToGrid="0">
      <p:cViewPr varScale="1">
        <p:scale>
          <a:sx n="112" d="100"/>
          <a:sy n="112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A9F9206-C6D4-40AD-BC79-102EA9678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7C999-49D5-4EEB-9ACA-DD1245EBE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B5152-4147-4FE7-9916-8E274E03F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A1459-3F35-4FE6-903D-277C2320E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8C0D0-2ACD-4258-91D8-67B16A0FB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69CA3-261A-4FD2-A7CC-56AE84DE9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54499-33A1-4C47-9ED0-D22AA03FC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63F4C-D13D-4A16-89A3-5DF46FB23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4886-F0D6-4E85-B7A3-6BAA00E18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C509D-D138-4399-91F5-6D9518951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362F3-86E9-42F9-9BAE-A7B8588CB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22AD-E9C3-428E-ACD5-AA9BB995A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fld id="{67AC3C96-C246-42B2-B414-B79559EE1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7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rgbClr val="98BAC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98BAC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8BAC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8BAC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8BAC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858838" y="2614613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Solving Problems with Repetition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4503" y="154000"/>
            <a:ext cx="4100362" cy="6525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19517" y="2294033"/>
            <a:ext cx="37417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 this case, use a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loop.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while loop may not ever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execute the body of the loop.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8799" y="288754"/>
            <a:ext cx="3862063" cy="624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7888" y="3362996"/>
            <a:ext cx="3710152" cy="1393929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Console.Write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(“give me a temperature :”);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tempC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=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double.Parse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Console.ReadLine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 ) );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tempF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=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tempC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* 1.8 + 32;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Console.WriteLine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(“The F temp is {0}“,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tempF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);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Console.Write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(“Do it again? ”);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response =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char.Parse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Console.ReadLine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 ) );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response =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char.ToLower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(response);    </a:t>
            </a:r>
            <a:endParaRPr lang="en-US" sz="11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239618" y="2604717"/>
            <a:ext cx="369040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Tahoma" pitchFamily="34" charset="0"/>
              </a:rPr>
              <a:t>while</a:t>
            </a:r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</a:rPr>
              <a:t> (response == ‘y’)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endParaRPr lang="en-US" sz="1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</a:p>
          <a:p>
            <a:endParaRPr lang="en-US" sz="1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</a:rPr>
              <a:t>} </a:t>
            </a:r>
            <a:endParaRPr lang="en-US" sz="16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6125" y="3797505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This is the body </a:t>
            </a:r>
          </a:p>
          <a:p>
            <a:pPr algn="ctr"/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of the loop.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247266" y="3406784"/>
            <a:ext cx="258618" cy="1376218"/>
          </a:xfrm>
          <a:prstGeom prst="rightBrace">
            <a:avLst/>
          </a:prstGeom>
          <a:noFill/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1372" y="5751723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In a while loop, the body of the loop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may never be executed.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0971" y="2394857"/>
            <a:ext cx="1978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In a while loop, the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condition is tested at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the top of the loop.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0130" y="1421191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while syntax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78025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break and continue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819275" y="3394075"/>
            <a:ext cx="58528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break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– breaks immediately out of a loop.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continue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– skip the rest of the loop and go back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	    to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loop’s condition another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5885" y="5529943"/>
            <a:ext cx="573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Only use these statements when you have no other option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2232706" y="1216706"/>
            <a:ext cx="418896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mic Sans MS" pitchFamily="66" charset="0"/>
              </a:rPr>
              <a:t>Using a Loop to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mic Sans MS" pitchFamily="66" charset="0"/>
              </a:rPr>
              <a:t>Validate </a:t>
            </a:r>
            <a:r>
              <a:rPr lang="en-US" sz="4400" dirty="0">
                <a:solidFill>
                  <a:schemeClr val="bg1"/>
                </a:solidFill>
                <a:latin typeface="Comic Sans MS" pitchFamily="66" charset="0"/>
              </a:rPr>
              <a:t>Input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1458913" y="2889250"/>
            <a:ext cx="62880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 common programming problem is to do something,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and then ask the user if they want to do it again.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If the user answers “yes” you do it again.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If the user answers “no” you stop.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If the user answers neither, tell him to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try the answer again.</a:t>
            </a:r>
            <a:r>
              <a:rPr lang="en-US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667453" y="2554741"/>
            <a:ext cx="39773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Let’s design this algorithm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9886" y="3243943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It will use loops and decisions …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618139" y="1692729"/>
            <a:ext cx="1133475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3554639" y="1726067"/>
            <a:ext cx="1306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Comic Sans MS" pitchFamily="66" charset="0"/>
              </a:rPr>
              <a:t>Prompt</a:t>
            </a:r>
          </a:p>
          <a:p>
            <a:pPr algn="ctr"/>
            <a:r>
              <a:rPr lang="en-US" sz="1400" dirty="0" smtClean="0">
                <a:latin typeface="Comic Sans MS" pitchFamily="66" charset="0"/>
              </a:rPr>
              <a:t>“Do it again?”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703864" y="2530929"/>
            <a:ext cx="923925" cy="733425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678464" y="2516642"/>
            <a:ext cx="9525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Get input</a:t>
            </a:r>
          </a:p>
          <a:p>
            <a:pPr algn="ctr"/>
            <a:r>
              <a:rPr lang="en-US" sz="1400">
                <a:latin typeface="Comic Sans MS" pitchFamily="66" charset="0"/>
              </a:rPr>
              <a:t>From the</a:t>
            </a:r>
          </a:p>
          <a:p>
            <a:pPr algn="ctr"/>
            <a:r>
              <a:rPr lang="en-US" sz="1400">
                <a:latin typeface="Comic Sans MS" pitchFamily="66" charset="0"/>
              </a:rPr>
              <a:t>user</a:t>
            </a: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4161064" y="2311854"/>
            <a:ext cx="0" cy="2190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 rot="-2681214">
            <a:off x="3722914" y="3597729"/>
            <a:ext cx="819150" cy="81915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11814" y="3650117"/>
            <a:ext cx="6461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Input</a:t>
            </a:r>
          </a:p>
          <a:p>
            <a:pPr algn="ctr"/>
            <a:r>
              <a:rPr lang="en-US" sz="1400">
                <a:latin typeface="Comic Sans MS" pitchFamily="66" charset="0"/>
              </a:rPr>
              <a:t>Valid</a:t>
            </a:r>
          </a:p>
          <a:p>
            <a:pPr algn="ctr"/>
            <a:r>
              <a:rPr lang="en-US" sz="1400">
                <a:latin typeface="Comic Sans MS" pitchFamily="66" charset="0"/>
              </a:rPr>
              <a:t>?</a:t>
            </a: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4142014" y="3264354"/>
            <a:ext cx="0" cy="2190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017939" y="3750129"/>
            <a:ext cx="1133475" cy="723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059214" y="3783467"/>
            <a:ext cx="10128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Display an</a:t>
            </a:r>
          </a:p>
          <a:p>
            <a:pPr algn="ctr"/>
            <a:r>
              <a:rPr lang="en-US" sz="1400">
                <a:latin typeface="Comic Sans MS" pitchFamily="66" charset="0"/>
              </a:rPr>
              <a:t>error</a:t>
            </a:r>
          </a:p>
          <a:p>
            <a:pPr algn="ctr"/>
            <a:r>
              <a:rPr lang="en-US" sz="1400">
                <a:latin typeface="Comic Sans MS" pitchFamily="66" charset="0"/>
              </a:rPr>
              <a:t>message</a:t>
            </a: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3151414" y="4007304"/>
            <a:ext cx="40957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2551339" y="1988004"/>
            <a:ext cx="0" cy="1752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2551339" y="1978479"/>
            <a:ext cx="1076325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3211739" y="3678692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no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194175" y="4640717"/>
            <a:ext cx="463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yes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3869872" y="4827815"/>
            <a:ext cx="489857" cy="1588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669971" y="5649686"/>
            <a:ext cx="2079171" cy="2177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V="1">
            <a:off x="4729843" y="3641272"/>
            <a:ext cx="3973286" cy="43543"/>
          </a:xfrm>
          <a:prstGeom prst="line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85115" y="1143000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Loop back to the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top of this activity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 rot="-2681214">
            <a:off x="3690257" y="5252358"/>
            <a:ext cx="819150" cy="81915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3626757" y="5391832"/>
            <a:ext cx="95410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omic Sans MS" pitchFamily="66" charset="0"/>
              </a:rPr>
              <a:t>Response</a:t>
            </a:r>
          </a:p>
          <a:p>
            <a:pPr algn="ctr"/>
            <a:r>
              <a:rPr lang="en-US" sz="1400" dirty="0" smtClean="0">
                <a:latin typeface="Comic Sans MS" pitchFamily="66" charset="0"/>
              </a:rPr>
              <a:t>= ‘y’</a:t>
            </a:r>
            <a:endParaRPr lang="en-US" sz="1400" dirty="0">
              <a:latin typeface="Comic Sans MS" pitchFamily="66" charset="0"/>
            </a:endParaRPr>
          </a:p>
          <a:p>
            <a:pPr algn="ctr"/>
            <a:r>
              <a:rPr lang="en-US" sz="1400" dirty="0">
                <a:latin typeface="Comic Sans MS" pitchFamily="66" charset="0"/>
              </a:rPr>
              <a:t>?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4673146" y="5272088"/>
            <a:ext cx="463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yes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H="1" flipV="1">
            <a:off x="3107872" y="5661933"/>
            <a:ext cx="40957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3168197" y="5333321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no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90799" y="549728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quit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045113" y="1887672"/>
            <a:ext cx="723627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FFCC"/>
                </a:solidFill>
                <a:latin typeface="Comic Sans MS" pitchFamily="66" charset="0"/>
              </a:rPr>
              <a:t>// prompt to play again – make sure response is valid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(“Do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you want to play again(y or n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)?:  “);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char.Parse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 ) 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char.ToLower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);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dirty="0">
              <a:solidFill>
                <a:srgbClr val="99FFCC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99FFCC"/>
                </a:solidFill>
                <a:latin typeface="Comic Sans MS" pitchFamily="66" charset="0"/>
              </a:rPr>
              <a:t>// </a:t>
            </a:r>
            <a:r>
              <a:rPr lang="en-US" dirty="0">
                <a:solidFill>
                  <a:srgbClr val="99FFCC"/>
                </a:solidFill>
                <a:latin typeface="Comic Sans MS" pitchFamily="66" charset="0"/>
              </a:rPr>
              <a:t>see if response is valid – print a message if </a:t>
            </a:r>
            <a:r>
              <a:rPr lang="en-US" dirty="0" smtClean="0">
                <a:solidFill>
                  <a:srgbClr val="99FFCC"/>
                </a:solidFill>
                <a:latin typeface="Comic Sans MS" pitchFamily="66" charset="0"/>
              </a:rPr>
              <a:t>it’s </a:t>
            </a:r>
            <a:r>
              <a:rPr lang="en-US" dirty="0">
                <a:solidFill>
                  <a:srgbClr val="99FFCC"/>
                </a:solidFill>
                <a:latin typeface="Comic Sans MS" pitchFamily="66" charset="0"/>
              </a:rPr>
              <a:t>not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if (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!=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‘y’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&amp;&amp;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!=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‘n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’)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(“\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nSorry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, but that is not a valid response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460192" y="2236296"/>
            <a:ext cx="723627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9FFCC"/>
                </a:solidFill>
                <a:latin typeface="Comic Sans MS" pitchFamily="66" charset="0"/>
              </a:rPr>
              <a:t>// prompt to play again – make sure response is valid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(“Do you want to play again(y or n)?:  “);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char.Parse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 ) 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char.ToLower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);</a:t>
            </a:r>
          </a:p>
          <a:p>
            <a:endParaRPr lang="en-US" dirty="0" smtClean="0">
              <a:solidFill>
                <a:srgbClr val="99FFCC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99FFCC"/>
                </a:solidFill>
                <a:latin typeface="Comic Sans MS" pitchFamily="66" charset="0"/>
              </a:rPr>
              <a:t>// see if response is valid – print a message if it’s not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if (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!= ‘y’ &amp;&amp;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!= ‘n’)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(“\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nSorry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, but that is not a valid response.”);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264682" y="656999"/>
            <a:ext cx="44454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What kind of a loop should we use?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116964" y="1470025"/>
            <a:ext cx="439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do</a:t>
            </a:r>
          </a:p>
          <a:p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097914" y="5051425"/>
            <a:ext cx="454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}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while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( </a:t>
            </a:r>
            <a:r>
              <a:rPr lang="en-US" b="1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 != ‘y’ &amp;&amp; </a:t>
            </a:r>
            <a:r>
              <a:rPr lang="en-US" b="1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 != ‘n’);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0657" y="1088571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Hint: we want to always execute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The loop at least one time.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773" y="2471057"/>
            <a:ext cx="686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Let’s use this algorithm in a complete program.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0686" y="3461656"/>
            <a:ext cx="6151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It simply asks the user to type a number.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number is displayed.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user is then asked if they want to do it again.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648075" y="496660"/>
            <a:ext cx="1247775" cy="676275"/>
          </a:xfrm>
          <a:prstGeom prst="rect">
            <a:avLst/>
          </a:prstGeom>
          <a:solidFill>
            <a:srgbClr val="CC99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38550" y="463323"/>
            <a:ext cx="11874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Prompt user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For a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value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90950" y="1411060"/>
            <a:ext cx="923925" cy="733425"/>
          </a:xfrm>
          <a:prstGeom prst="rect">
            <a:avLst/>
          </a:prstGeom>
          <a:solidFill>
            <a:srgbClr val="CC99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794125" y="1396773"/>
            <a:ext cx="9525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Get input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From the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user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248150" y="1191985"/>
            <a:ext cx="0" cy="2190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705225" y="2344510"/>
            <a:ext cx="1133475" cy="609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705225" y="2377848"/>
            <a:ext cx="11128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Display the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result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248150" y="2134960"/>
            <a:ext cx="0" cy="20955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705225" y="3173185"/>
            <a:ext cx="1133475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641725" y="3206523"/>
            <a:ext cx="1250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Prompt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“Play Again?”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4248150" y="2963635"/>
            <a:ext cx="0" cy="20955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3790950" y="4011385"/>
            <a:ext cx="923925" cy="733425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794125" y="3997098"/>
            <a:ext cx="9525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Get input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From the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user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4248150" y="3792310"/>
            <a:ext cx="0" cy="2190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 rot="-2681214">
            <a:off x="3810000" y="5078185"/>
            <a:ext cx="819150" cy="81915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3898900" y="5130573"/>
            <a:ext cx="6461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Input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Valid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229100" y="4744810"/>
            <a:ext cx="0" cy="2190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2105025" y="5230585"/>
            <a:ext cx="1133475" cy="723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146300" y="5263923"/>
            <a:ext cx="10128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Display an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error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message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H="1" flipV="1">
            <a:off x="3238500" y="5487760"/>
            <a:ext cx="40957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2638425" y="3468460"/>
            <a:ext cx="0" cy="1752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2638425" y="3458935"/>
            <a:ext cx="1076325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3298825" y="5159148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no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 rot="-2681214">
            <a:off x="5419725" y="5078185"/>
            <a:ext cx="819150" cy="81915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537200" y="5206773"/>
            <a:ext cx="6016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Play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again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4772025" y="5487760"/>
            <a:ext cx="466725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737100" y="5168673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yes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6400800" y="5487760"/>
            <a:ext cx="466725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6394450" y="5168673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no</a:t>
            </a:r>
          </a:p>
        </p:txBody>
      </p:sp>
      <p:sp>
        <p:nvSpPr>
          <p:cNvPr id="25631" name="Oval 31"/>
          <p:cNvSpPr>
            <a:spLocks noChangeArrowheads="1"/>
          </p:cNvSpPr>
          <p:nvPr/>
        </p:nvSpPr>
        <p:spPr bwMode="auto">
          <a:xfrm>
            <a:off x="6858000" y="5230585"/>
            <a:ext cx="523875" cy="4953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6889750" y="533059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end</a:t>
            </a:r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 flipV="1">
            <a:off x="5819775" y="830035"/>
            <a:ext cx="0" cy="40862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 flipH="1">
            <a:off x="4895850" y="839560"/>
            <a:ext cx="92392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51345" y="2438401"/>
            <a:ext cx="1830501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Notice that there are</a:t>
            </a:r>
          </a:p>
          <a:p>
            <a:r>
              <a:rPr lang="en-US" sz="1200" dirty="0" smtClean="0"/>
              <a:t>Two loops, one inside of</a:t>
            </a:r>
          </a:p>
          <a:p>
            <a:r>
              <a:rPr lang="en-US" sz="1200" dirty="0" smtClean="0"/>
              <a:t>The other.</a:t>
            </a:r>
            <a:endParaRPr lang="en-US" sz="1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100965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503363" y="2341563"/>
            <a:ext cx="6364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At the end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636713" y="2851150"/>
            <a:ext cx="684995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Correctly use a </a:t>
            </a:r>
            <a:r>
              <a:rPr lang="en-US" dirty="0">
                <a:solidFill>
                  <a:srgbClr val="FFFF00"/>
                </a:solidFill>
                <a:latin typeface="Comic Sans MS" pitchFamily="66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statement in a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program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Correctly use </a:t>
            </a:r>
            <a:r>
              <a:rPr lang="en-US" dirty="0">
                <a:solidFill>
                  <a:srgbClr val="FFFF00"/>
                </a:solidFill>
                <a:latin typeface="Comic Sans MS" pitchFamily="66" charset="0"/>
              </a:rPr>
              <a:t>break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FFFF00"/>
                </a:solidFill>
                <a:latin typeface="Comic Sans MS" pitchFamily="66" charset="0"/>
              </a:rPr>
              <a:t>continue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statements in a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program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Correctly use a 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do-while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statement in a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program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Correctly use a </a:t>
            </a:r>
            <a:r>
              <a:rPr lang="en-US" dirty="0">
                <a:solidFill>
                  <a:srgbClr val="FFFF00"/>
                </a:solidFill>
                <a:latin typeface="Comic Sans MS" pitchFamily="66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statement in a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program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Create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simple algorithms to solve looping problems and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create UML activity diagrams to describe their algorithms</a:t>
            </a: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29337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32099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34766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37528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40100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43053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517650" y="1246188"/>
            <a:ext cx="456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First – our up front boilerplate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2779876" y="2350267"/>
            <a:ext cx="247856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static void Main( )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{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03250" y="1236563"/>
            <a:ext cx="80778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Second – declare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and initialize the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variables we will use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098675" y="2355850"/>
            <a:ext cx="60163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number = 0;    </a:t>
            </a:r>
            <a:r>
              <a:rPr lang="en-US" dirty="0">
                <a:solidFill>
                  <a:srgbClr val="99FFCC"/>
                </a:solidFill>
                <a:latin typeface="Comic Sans MS" pitchFamily="66" charset="0"/>
              </a:rPr>
              <a:t>// a user entered value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char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‘N’;   </a:t>
            </a:r>
            <a:r>
              <a:rPr lang="en-US" dirty="0">
                <a:solidFill>
                  <a:srgbClr val="99FFCC"/>
                </a:solidFill>
                <a:latin typeface="Comic Sans MS" pitchFamily="66" charset="0"/>
              </a:rPr>
              <a:t>// store use response to do it </a:t>
            </a:r>
            <a:r>
              <a:rPr lang="en-US" dirty="0" smtClean="0">
                <a:solidFill>
                  <a:srgbClr val="99FFCC"/>
                </a:solidFill>
                <a:latin typeface="Comic Sans MS" pitchFamily="66" charset="0"/>
              </a:rPr>
              <a:t>again</a:t>
            </a:r>
            <a:endParaRPr lang="en-US" dirty="0">
              <a:solidFill>
                <a:srgbClr val="99FF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272956" y="2152212"/>
            <a:ext cx="623600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FFCC"/>
                </a:solidFill>
                <a:latin typeface="Comic Sans MS" pitchFamily="66" charset="0"/>
              </a:rPr>
              <a:t>// prompt, get user input, and display it</a:t>
            </a:r>
          </a:p>
          <a:p>
            <a:r>
              <a:rPr lang="en-US" dirty="0" err="1" smtClean="0">
                <a:solidFill>
                  <a:srgbClr val="CC99FF"/>
                </a:solidFill>
                <a:latin typeface="Comic Sans MS" pitchFamily="66" charset="0"/>
              </a:rPr>
              <a:t>Console.Write</a:t>
            </a:r>
            <a:r>
              <a:rPr lang="en-US" dirty="0" smtClean="0">
                <a:solidFill>
                  <a:srgbClr val="CC99FF"/>
                </a:solidFill>
                <a:latin typeface="Comic Sans MS" pitchFamily="66" charset="0"/>
              </a:rPr>
              <a:t>(“Enter </a:t>
            </a:r>
            <a:r>
              <a:rPr lang="en-US" dirty="0">
                <a:solidFill>
                  <a:srgbClr val="CC99FF"/>
                </a:solidFill>
                <a:latin typeface="Comic Sans MS" pitchFamily="66" charset="0"/>
              </a:rPr>
              <a:t>an integer value: </a:t>
            </a:r>
            <a:r>
              <a:rPr lang="en-US" dirty="0" smtClean="0">
                <a:solidFill>
                  <a:srgbClr val="CC99FF"/>
                </a:solidFill>
                <a:latin typeface="Comic Sans MS" pitchFamily="66" charset="0"/>
              </a:rPr>
              <a:t>“);</a:t>
            </a:r>
            <a:endParaRPr lang="en-US" dirty="0">
              <a:solidFill>
                <a:srgbClr val="CC99FF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CC99FF"/>
                </a:solidFill>
                <a:latin typeface="Comic Sans MS" pitchFamily="66" charset="0"/>
              </a:rPr>
              <a:t>number = </a:t>
            </a:r>
            <a:r>
              <a:rPr lang="en-US" dirty="0" err="1" smtClean="0">
                <a:solidFill>
                  <a:srgbClr val="CC99FF"/>
                </a:solidFill>
                <a:latin typeface="Comic Sans MS" pitchFamily="66" charset="0"/>
              </a:rPr>
              <a:t>int.Parse</a:t>
            </a:r>
            <a:r>
              <a:rPr lang="en-US" dirty="0" smtClean="0">
                <a:solidFill>
                  <a:srgbClr val="CC99FF"/>
                </a:solidFill>
                <a:latin typeface="Comic Sans MS" pitchFamily="66" charset="0"/>
              </a:rPr>
              <a:t>(</a:t>
            </a:r>
            <a:r>
              <a:rPr lang="en-US" dirty="0" err="1" smtClean="0">
                <a:solidFill>
                  <a:srgbClr val="CC99FF"/>
                </a:solidFill>
                <a:latin typeface="Comic Sans MS" pitchFamily="66" charset="0"/>
              </a:rPr>
              <a:t>Console.ReadLine</a:t>
            </a:r>
            <a:r>
              <a:rPr lang="en-US" dirty="0" smtClean="0">
                <a:solidFill>
                  <a:srgbClr val="CC99FF"/>
                </a:solidFill>
                <a:latin typeface="Comic Sans MS" pitchFamily="66" charset="0"/>
              </a:rPr>
              <a:t>( ) );</a:t>
            </a:r>
            <a:endParaRPr lang="en-US" dirty="0">
              <a:solidFill>
                <a:srgbClr val="CC99FF"/>
              </a:solidFill>
              <a:latin typeface="Comic Sans MS" pitchFamily="66" charset="0"/>
            </a:endParaRPr>
          </a:p>
          <a:p>
            <a:r>
              <a:rPr lang="en-US" dirty="0" err="1" smtClean="0">
                <a:solidFill>
                  <a:srgbClr val="CC99FF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rgbClr val="CC99FF"/>
                </a:solidFill>
                <a:latin typeface="Comic Sans MS" pitchFamily="66" charset="0"/>
              </a:rPr>
              <a:t>(“You </a:t>
            </a:r>
            <a:r>
              <a:rPr lang="en-US" dirty="0">
                <a:solidFill>
                  <a:srgbClr val="CC99FF"/>
                </a:solidFill>
                <a:latin typeface="Comic Sans MS" pitchFamily="66" charset="0"/>
              </a:rPr>
              <a:t>typed the number </a:t>
            </a:r>
            <a:r>
              <a:rPr lang="en-US" dirty="0" smtClean="0">
                <a:solidFill>
                  <a:srgbClr val="CC99FF"/>
                </a:solidFill>
                <a:latin typeface="Comic Sans MS" pitchFamily="66" charset="0"/>
              </a:rPr>
              <a:t>{0}“, number);</a:t>
            </a:r>
            <a:endParaRPr lang="en-US" dirty="0">
              <a:solidFill>
                <a:srgbClr val="CC99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40361" y="442232"/>
            <a:ext cx="1247775" cy="676275"/>
          </a:xfrm>
          <a:prstGeom prst="rect">
            <a:avLst/>
          </a:prstGeom>
          <a:solidFill>
            <a:srgbClr val="CC99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230836" y="408895"/>
            <a:ext cx="11874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Comic Sans MS" pitchFamily="66" charset="0"/>
              </a:rPr>
              <a:t>Prompt user</a:t>
            </a:r>
          </a:p>
          <a:p>
            <a:pPr algn="ctr"/>
            <a:r>
              <a:rPr lang="en-US" sz="1400" dirty="0">
                <a:latin typeface="Comic Sans MS" pitchFamily="66" charset="0"/>
              </a:rPr>
              <a:t>For a</a:t>
            </a:r>
          </a:p>
          <a:p>
            <a:pPr algn="ctr"/>
            <a:r>
              <a:rPr lang="en-US" sz="1400" dirty="0">
                <a:latin typeface="Comic Sans MS" pitchFamily="66" charset="0"/>
              </a:rPr>
              <a:t>value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383236" y="1356632"/>
            <a:ext cx="923925" cy="733425"/>
          </a:xfrm>
          <a:prstGeom prst="rect">
            <a:avLst/>
          </a:prstGeom>
          <a:solidFill>
            <a:srgbClr val="CC99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386411" y="1342345"/>
            <a:ext cx="9525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Get input</a:t>
            </a:r>
          </a:p>
          <a:p>
            <a:pPr algn="ctr"/>
            <a:r>
              <a:rPr lang="en-US" sz="1400">
                <a:latin typeface="Comic Sans MS" pitchFamily="66" charset="0"/>
              </a:rPr>
              <a:t>From the</a:t>
            </a:r>
          </a:p>
          <a:p>
            <a:pPr algn="ctr"/>
            <a:r>
              <a:rPr lang="en-US" sz="1400">
                <a:latin typeface="Comic Sans MS" pitchFamily="66" charset="0"/>
              </a:rPr>
              <a:t>user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7840436" y="1137557"/>
            <a:ext cx="0" cy="2190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297511" y="2290082"/>
            <a:ext cx="1133475" cy="609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297511" y="2323420"/>
            <a:ext cx="11128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Display the</a:t>
            </a:r>
          </a:p>
          <a:p>
            <a:pPr algn="ctr"/>
            <a:r>
              <a:rPr lang="en-US" sz="1400">
                <a:latin typeface="Comic Sans MS" pitchFamily="66" charset="0"/>
              </a:rPr>
              <a:t>result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7840436" y="2080532"/>
            <a:ext cx="0" cy="20955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719161" y="271463"/>
            <a:ext cx="5939446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sz="1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static void Main()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number;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char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endParaRPr lang="en-US" sz="1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do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// main loop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Console.Write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("Enter an integer value: ");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  number =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( ) 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("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nYou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typed the number {0}", number);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400" dirty="0" smtClean="0">
                <a:solidFill>
                  <a:srgbClr val="FF0000"/>
                </a:solidFill>
                <a:latin typeface="Comic Sans MS" pitchFamily="66" charset="0"/>
              </a:rPr>
              <a:t>do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  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     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Console.Write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("Do you want to play again (y or n)? ");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     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char.Parse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( ) 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     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char.ToLower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      if (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!= 'y' &amp;&amp;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!= 'n')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        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("Sorry, that is not a valid response.");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  } </a:t>
            </a:r>
            <a:r>
              <a:rPr lang="en-US" sz="1400" dirty="0" smtClean="0">
                <a:solidFill>
                  <a:srgbClr val="FF0000"/>
                </a:solidFill>
                <a:latin typeface="Comic Sans MS" pitchFamily="66" charset="0"/>
              </a:rPr>
              <a:t>while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(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!= ‘y’ &amp;&amp;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!= ‘n’);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} 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while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(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yesNo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== ‘y’);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}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828" y="267788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Counting Loops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0915" y="3200400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When you want to repeat a block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of code a fixed number of times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4514" y="2960914"/>
            <a:ext cx="706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Print out n! for the values of n between 1 and 10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5564" y="487364"/>
            <a:ext cx="3518580" cy="558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81743" y="2601686"/>
            <a:ext cx="330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What kind of a loop?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8542" y="3548743"/>
            <a:ext cx="27158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do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} 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while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(/*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expession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*/);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5138" y="551928"/>
            <a:ext cx="3518580" cy="558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6124" y="1560035"/>
            <a:ext cx="54120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nFactorial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n = 1;</a:t>
            </a:r>
          </a:p>
          <a:p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do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// calculate n!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 {0}! = {1}”, n,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nFactorial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n++;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} 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while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(n &lt; 11);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771" y="5072743"/>
            <a:ext cx="36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When written this way, n is called a </a:t>
            </a:r>
            <a:r>
              <a:rPr lang="en-US" sz="1400" b="1" dirty="0" smtClean="0">
                <a:solidFill>
                  <a:srgbClr val="FFC000"/>
                </a:solidFill>
                <a:latin typeface="Comic Sans MS" pitchFamily="66" charset="0"/>
              </a:rPr>
              <a:t>limit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039530" y="4186991"/>
            <a:ext cx="1106904" cy="856646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5915" y="5442858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Note that n must change 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inside of the loop.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1828" y="2950028"/>
            <a:ext cx="5003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There is a better kind of loop we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can use for a counting loop. 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i="1" dirty="0" smtClean="0">
                <a:solidFill>
                  <a:schemeClr val="bg1"/>
                </a:solidFill>
                <a:latin typeface="Comic Sans MS" pitchFamily="66" charset="0"/>
              </a:rPr>
              <a:t>for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Statement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976438" y="1431925"/>
            <a:ext cx="5695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for statement is best used when you know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exactly how many times you want to execute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loop.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3657600"/>
            <a:ext cx="5213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(                                                        )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Tahoma" pitchFamily="34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(count);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85825" y="3290888"/>
            <a:ext cx="1495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99FF"/>
                </a:solidFill>
                <a:latin typeface="Comic Sans MS" pitchFamily="66" charset="0"/>
              </a:rPr>
              <a:t>initialization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743200" y="3281363"/>
            <a:ext cx="1247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99FF"/>
                </a:solidFill>
                <a:latin typeface="Comic Sans MS" pitchFamily="66" charset="0"/>
              </a:rPr>
              <a:t>evaluation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267200" y="328136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99FF"/>
                </a:solidFill>
                <a:latin typeface="Comic Sans MS" pitchFamily="66" charset="0"/>
              </a:rPr>
              <a:t>increment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914400" y="3657600"/>
            <a:ext cx="164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int count = 0;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590800" y="3657600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count &lt; LIMIT;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4343400" y="3657600"/>
            <a:ext cx="1100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count++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6400800" y="2743200"/>
            <a:ext cx="915988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Initialize</a:t>
            </a:r>
          </a:p>
        </p:txBody>
      </p:sp>
      <p:sp>
        <p:nvSpPr>
          <p:cNvPr id="29708" name="AutoShape 13"/>
          <p:cNvSpPr>
            <a:spLocks noChangeArrowheads="1"/>
          </p:cNvSpPr>
          <p:nvPr/>
        </p:nvSpPr>
        <p:spPr bwMode="auto">
          <a:xfrm>
            <a:off x="6248400" y="3429000"/>
            <a:ext cx="1143000" cy="11430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/>
              <a:t>evaluate</a:t>
            </a:r>
          </a:p>
          <a:p>
            <a:pPr algn="ctr"/>
            <a:r>
              <a:rPr lang="en-US" sz="1500"/>
              <a:t>condition</a:t>
            </a:r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1290638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body of loop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6400800" y="5638800"/>
            <a:ext cx="107632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increment</a:t>
            </a:r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>
            <a:off x="6858000" y="3048000"/>
            <a:ext cx="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6781800" y="4572000"/>
            <a:ext cx="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6781800" y="51816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5867400" y="5791200"/>
            <a:ext cx="533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 flipV="1">
            <a:off x="5867400" y="3962400"/>
            <a:ext cx="0" cy="1828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Line 23"/>
          <p:cNvSpPr>
            <a:spLocks noChangeShapeType="1"/>
          </p:cNvSpPr>
          <p:nvPr/>
        </p:nvSpPr>
        <p:spPr bwMode="auto">
          <a:xfrm>
            <a:off x="5867400" y="3962400"/>
            <a:ext cx="381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>
            <a:off x="7391400" y="3962400"/>
            <a:ext cx="533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Line 25"/>
          <p:cNvSpPr>
            <a:spLocks noChangeShapeType="1"/>
          </p:cNvSpPr>
          <p:nvPr/>
        </p:nvSpPr>
        <p:spPr bwMode="auto">
          <a:xfrm>
            <a:off x="7924800" y="3962400"/>
            <a:ext cx="0" cy="2286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9" name="Line 26"/>
          <p:cNvSpPr>
            <a:spLocks noChangeShapeType="1"/>
          </p:cNvSpPr>
          <p:nvPr/>
        </p:nvSpPr>
        <p:spPr bwMode="auto">
          <a:xfrm flipH="1">
            <a:off x="6934200" y="6248400"/>
            <a:ext cx="990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0" name="Line 27"/>
          <p:cNvSpPr>
            <a:spLocks noChangeShapeType="1"/>
          </p:cNvSpPr>
          <p:nvPr/>
        </p:nvSpPr>
        <p:spPr bwMode="auto">
          <a:xfrm>
            <a:off x="6934200" y="6248400"/>
            <a:ext cx="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9" grpId="0"/>
      <p:bldP spid="44040" grpId="0"/>
      <p:bldP spid="44041" grpId="0"/>
      <p:bldP spid="44041" grpId="1"/>
      <p:bldP spid="44042" grpId="0"/>
      <p:bldP spid="44042" grpId="1"/>
      <p:bldP spid="440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9125" y="1773238"/>
            <a:ext cx="22288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  <a:latin typeface="Comic Sans MS" pitchFamily="66" charset="0"/>
              </a:rPr>
              <a:t>Loop Problems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9275" y="2641600"/>
            <a:ext cx="54864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It is very common to encounter problems that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require the program to process several different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sets of data using the same algorithm. Consider,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for example, the following problem </a:t>
            </a:r>
            <a:r>
              <a:rPr lang="en-US" dirty="0" smtClean="0">
                <a:solidFill>
                  <a:schemeClr val="accent3"/>
                </a:solidFill>
                <a:latin typeface="Comic Sans MS" pitchFamily="66" charset="0"/>
              </a:rPr>
              <a:t>statements.</a:t>
            </a:r>
            <a:endParaRPr lang="en-US" dirty="0">
              <a:solidFill>
                <a:schemeClr val="accent3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5138" y="520396"/>
            <a:ext cx="3518580" cy="558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91886" y="1938407"/>
            <a:ext cx="481894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for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= 1;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&lt; 11;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++)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// calculate n!</a:t>
            </a:r>
          </a:p>
          <a:p>
            <a:endParaRPr lang="en-US" sz="1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(“ {0}! = {1}”, n,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nFactorial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);</a:t>
            </a:r>
          </a:p>
          <a:p>
            <a:endParaRPr lang="en-US" sz="1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5114" y="2677885"/>
            <a:ext cx="445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How would you calculate n!  ?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0028" y="3265714"/>
            <a:ext cx="293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Hint: we need another loop …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3571" y="2416628"/>
            <a:ext cx="36615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omic Sans MS" pitchFamily="66" charset="0"/>
              </a:rPr>
              <a:t>n = i;</a:t>
            </a:r>
          </a:p>
          <a:p>
            <a:r>
              <a:rPr lang="pt-BR" dirty="0" smtClean="0">
                <a:solidFill>
                  <a:schemeClr val="bg1"/>
                </a:solidFill>
                <a:latin typeface="Comic Sans MS" pitchFamily="66" charset="0"/>
              </a:rPr>
              <a:t>nFactorial = i;</a:t>
            </a:r>
          </a:p>
          <a:p>
            <a:endParaRPr lang="pt-BR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pt-BR" dirty="0" smtClean="0">
                <a:solidFill>
                  <a:srgbClr val="FFFF00"/>
                </a:solidFill>
                <a:latin typeface="Comic Sans MS" pitchFamily="66" charset="0"/>
              </a:rPr>
              <a:t>while</a:t>
            </a:r>
            <a:r>
              <a:rPr lang="pt-BR" dirty="0" smtClean="0">
                <a:solidFill>
                  <a:schemeClr val="bg1"/>
                </a:solidFill>
                <a:latin typeface="Comic Sans MS" pitchFamily="66" charset="0"/>
              </a:rPr>
              <a:t> ( n != 1)</a:t>
            </a:r>
          </a:p>
          <a:p>
            <a:r>
              <a:rPr lang="pt-BR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pt-BR" dirty="0" smtClean="0">
                <a:solidFill>
                  <a:schemeClr val="bg1"/>
                </a:solidFill>
                <a:latin typeface="Comic Sans MS" pitchFamily="66" charset="0"/>
              </a:rPr>
              <a:t>      nFactorial = nFactorial * --n;</a:t>
            </a:r>
          </a:p>
          <a:p>
            <a:r>
              <a:rPr lang="pt-BR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5418" y="117693"/>
            <a:ext cx="778610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static void Main()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nFactorial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0, n = 0;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("This program computes n ! For n = 1 to 10\n");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nn-NO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nn-NO" dirty="0" smtClean="0">
                <a:solidFill>
                  <a:srgbClr val="FFFF00"/>
                </a:solidFill>
                <a:latin typeface="Comic Sans MS" pitchFamily="66" charset="0"/>
              </a:rPr>
              <a:t>for</a:t>
            </a:r>
            <a:r>
              <a:rPr lang="nn-NO" dirty="0" smtClean="0">
                <a:solidFill>
                  <a:schemeClr val="bg1"/>
                </a:solidFill>
                <a:latin typeface="Comic Sans MS" pitchFamily="66" charset="0"/>
              </a:rPr>
              <a:t> (int i = 1; i &lt; 11; i++)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{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    n =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nFactorial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while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(n != 1)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    {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   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nFactorial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nFactorial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* --n;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    }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("{0}! = {1}",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nFactorial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}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6515" y="1295400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mic Sans MS" pitchFamily="66" charset="0"/>
              </a:rPr>
              <a:t>This is an example</a:t>
            </a:r>
          </a:p>
          <a:p>
            <a:r>
              <a:rPr lang="en-US" dirty="0" smtClean="0">
                <a:solidFill>
                  <a:srgbClr val="FFC000"/>
                </a:solidFill>
                <a:latin typeface="Comic Sans MS" pitchFamily="66" charset="0"/>
              </a:rPr>
              <a:t>of </a:t>
            </a:r>
            <a:r>
              <a:rPr lang="en-US" b="1" dirty="0" smtClean="0">
                <a:solidFill>
                  <a:srgbClr val="FFC000"/>
                </a:solidFill>
                <a:latin typeface="Comic Sans MS" pitchFamily="66" charset="0"/>
              </a:rPr>
              <a:t>nested loops</a:t>
            </a:r>
            <a:endParaRPr lang="en-US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1313795" y="3026979"/>
            <a:ext cx="203374" cy="2774731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/>
          <p:cNvSpPr/>
          <p:nvPr/>
        </p:nvSpPr>
        <p:spPr>
          <a:xfrm>
            <a:off x="1665892" y="4083269"/>
            <a:ext cx="162908" cy="972207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0759" y="756102"/>
            <a:ext cx="375295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General format for loops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do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statement(s);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} while</a:t>
            </a:r>
            <a:r>
              <a:rPr lang="en-US" dirty="0" smtClean="0">
                <a:solidFill>
                  <a:schemeClr val="bg1"/>
                </a:solidFill>
              </a:rPr>
              <a:t>(condition);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while</a:t>
            </a:r>
            <a:r>
              <a:rPr lang="en-US" dirty="0" smtClean="0">
                <a:solidFill>
                  <a:schemeClr val="bg1"/>
                </a:solidFill>
              </a:rPr>
              <a:t>(condition)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statement(s)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for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initializer</a:t>
            </a:r>
            <a:r>
              <a:rPr lang="en-US" b="1" dirty="0" smtClean="0">
                <a:solidFill>
                  <a:srgbClr val="FFFF00"/>
                </a:solidFill>
              </a:rPr>
              <a:t>;</a:t>
            </a:r>
            <a:r>
              <a:rPr lang="en-US" dirty="0" smtClean="0">
                <a:solidFill>
                  <a:schemeClr val="bg1"/>
                </a:solidFill>
              </a:rPr>
              <a:t> condition</a:t>
            </a:r>
            <a:r>
              <a:rPr lang="en-US" b="1" dirty="0" smtClean="0">
                <a:solidFill>
                  <a:srgbClr val="FFFF00"/>
                </a:solidFill>
              </a:rPr>
              <a:t>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iterator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statement(s)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2074" y="2105891"/>
            <a:ext cx="5153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Write a program that uses a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loop to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print out the integers 1 through 10.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6698" y="3089531"/>
            <a:ext cx="5546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Write a program that uses a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do-while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loop to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print out the integers 1 through 10.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070" y="4021823"/>
            <a:ext cx="493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Write a program that uses a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loop to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print out the integers 1 through 10.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66750" y="1143000"/>
            <a:ext cx="77724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98BACB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Practice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98BACB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666750" y="11430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1679575" y="2417763"/>
            <a:ext cx="60848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Write a program that displays the multiplication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tables between 2 and 12. Display the output in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columns, so that it all appears on one screen. Your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table should be nicely lined up like the following:</a:t>
            </a: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2841625" y="4192588"/>
            <a:ext cx="36290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      2   3   4    5    6    7    8    9    10   11   12</a:t>
            </a:r>
          </a:p>
          <a:p>
            <a:r>
              <a:rPr lang="en-US" sz="1400">
                <a:solidFill>
                  <a:schemeClr val="bg1"/>
                </a:solidFill>
              </a:rPr>
              <a:t>2    4   6   8    10  12  14  16  18   20  22   24</a:t>
            </a:r>
          </a:p>
          <a:p>
            <a:r>
              <a:rPr lang="en-US" sz="1400">
                <a:solidFill>
                  <a:schemeClr val="bg1"/>
                </a:solidFill>
              </a:rPr>
              <a:t>3    6   9   12  15  18  21  24  27  30   33   36</a:t>
            </a:r>
          </a:p>
          <a:p>
            <a:r>
              <a:rPr lang="en-US" sz="1400">
                <a:solidFill>
                  <a:schemeClr val="bg1"/>
                </a:solidFill>
              </a:rPr>
              <a:t>4    8   12 16   20  24 28  32  36  40   44   48</a:t>
            </a: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etc . . .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0509" y="5781964"/>
            <a:ext cx="1851789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Hint: use nested</a:t>
            </a:r>
          </a:p>
          <a:p>
            <a:r>
              <a:rPr lang="en-US" dirty="0" smtClean="0"/>
              <a:t>counting loops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775607" y="631372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1559832" y="1742849"/>
            <a:ext cx="693010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Write a program that prints out the following pattern.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only output statements you may use in your program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are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    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(‘*’);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    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);</a:t>
            </a:r>
          </a:p>
          <a:p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*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**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***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****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*****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******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0509" y="5781964"/>
            <a:ext cx="1851789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Hint: use nested</a:t>
            </a:r>
          </a:p>
          <a:p>
            <a:r>
              <a:rPr lang="en-US" dirty="0" smtClean="0"/>
              <a:t>counting loops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992" y="794657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28650" y="1992313"/>
            <a:ext cx="77898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You just purchased a new computer that cost $1000.00. You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did not have to make a down payment, and your payments are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$50.00 a month. The interest rate on your purchase is 18% per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year. How many payments will you have to make to pay off the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loan and what is the total interest that you will pay over the life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of the loan.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38175" y="4354513"/>
            <a:ext cx="82486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Each month when you make a payment, your payment first pays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interest for that month. The monthly interest rate is 1.5%.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Once the interest is paid, the balance of you payment goes towards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balance of the loan.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097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Step One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524000" y="2716213"/>
            <a:ext cx="6340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Write down everything you know about the problem.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971800" y="3630613"/>
            <a:ext cx="31686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Loan amount =  1000.00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Monthly Payment = 50.00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Interest Rate = 18%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5818" y="2189452"/>
            <a:ext cx="6186309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Write a program that </a:t>
            </a:r>
            <a:r>
              <a:rPr lang="en-US" dirty="0" smtClean="0">
                <a:solidFill>
                  <a:schemeClr val="accent3"/>
                </a:solidFill>
                <a:latin typeface="Comic Sans MS" pitchFamily="66" charset="0"/>
              </a:rPr>
              <a:t>prints out n! for n = 1 through 10.</a:t>
            </a:r>
            <a:endParaRPr lang="en-US" dirty="0">
              <a:solidFill>
                <a:schemeClr val="accent3"/>
              </a:solidFill>
              <a:latin typeface="Comic Sans MS" pitchFamily="66" charset="0"/>
            </a:endParaRPr>
          </a:p>
          <a:p>
            <a:pPr>
              <a:defRPr/>
            </a:pPr>
            <a:endParaRPr lang="en-US" dirty="0">
              <a:solidFill>
                <a:schemeClr val="accent3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  <a:latin typeface="Comic Sans MS" pitchFamily="66" charset="0"/>
              </a:rPr>
              <a:t>Write a program that reads data from a file until there</a:t>
            </a:r>
          </a:p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  <a:latin typeface="Comic Sans MS" pitchFamily="66" charset="0"/>
              </a:rPr>
              <a:t>is no more data to read.</a:t>
            </a:r>
          </a:p>
          <a:p>
            <a:pPr>
              <a:defRPr/>
            </a:pPr>
            <a:endParaRPr lang="en-US" dirty="0">
              <a:solidFill>
                <a:schemeClr val="accent3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  <a:latin typeface="Comic Sans MS" pitchFamily="66" charset="0"/>
              </a:rPr>
              <a:t>Write a program that calculates the postage for 10</a:t>
            </a:r>
          </a:p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  <a:latin typeface="Comic Sans MS" pitchFamily="66" charset="0"/>
              </a:rPr>
              <a:t>different packages, all of different weights.</a:t>
            </a:r>
          </a:p>
          <a:p>
            <a:pPr>
              <a:defRPr/>
            </a:pPr>
            <a:endParaRPr lang="en-US" dirty="0">
              <a:solidFill>
                <a:schemeClr val="accent3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  <a:latin typeface="Comic Sans MS" pitchFamily="66" charset="0"/>
              </a:rPr>
              <a:t>Add up the first 15 value entered by the user</a:t>
            </a:r>
          </a:p>
          <a:p>
            <a:pPr>
              <a:defRPr/>
            </a:pPr>
            <a:endParaRPr lang="en-US" dirty="0">
              <a:solidFill>
                <a:schemeClr val="accent3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  <a:latin typeface="Comic Sans MS" pitchFamily="66" charset="0"/>
              </a:rPr>
              <a:t>Etc…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9725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Step Two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438400" y="2992438"/>
            <a:ext cx="450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Write down what you are looking for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565525" y="3913188"/>
            <a:ext cx="1920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Months to Pay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Total Interest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485775" y="866775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Interest Calculation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561975" y="2478088"/>
            <a:ext cx="82486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Each month when you make a payment, your payment first pays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interest for that month. The monthly interest rate is 1.5%, so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first month the interest will be 1.5% x $1000.00, or $15.00.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Once the interest is paid, the balance of you payment goes towards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balance of the loan. The first month you will have $35.00 left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after paying the interest, so subtracting this from the loan balance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will make the new balance $965.00.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61975" y="5068888"/>
            <a:ext cx="723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next month, repeat the process, starting with the new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balance, $965.00.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000125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Pseudo code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914400" y="2230438"/>
            <a:ext cx="7486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Pseudo code is an English-like description of the programming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steps taken to solve a problem. 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974725" y="3151188"/>
            <a:ext cx="7480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Write the pseudo code required to calculate the new balance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each month</a:t>
            </a: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1828800" y="4364038"/>
            <a:ext cx="5283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interest = balanceDue x monthlyRate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paymentBalance = payment – interest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balanceDue = balanceDue - paymentBalance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6555" y="1102807"/>
            <a:ext cx="7772400" cy="1066800"/>
          </a:xfrm>
        </p:spPr>
        <p:txBody>
          <a:bodyPr/>
          <a:lstStyle/>
          <a:p>
            <a:r>
              <a:rPr lang="en-US" sz="3600" dirty="0" smtClean="0">
                <a:latin typeface="Comic Sans MS" pitchFamily="66" charset="0"/>
              </a:rPr>
              <a:t>Fibonacci Numbers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7914" y="2797629"/>
            <a:ext cx="60580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sequence of Fibonacci numbers is defined by</a:t>
            </a:r>
          </a:p>
          <a:p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</a:t>
            </a:r>
            <a:r>
              <a:rPr lang="en-US" sz="2000" baseline="-25000" dirty="0" smtClean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= 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</a:t>
            </a:r>
            <a:r>
              <a:rPr lang="en-US" sz="2000" baseline="-25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= 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</a:t>
            </a:r>
            <a:r>
              <a:rPr lang="en-US" sz="2000" baseline="-25000" dirty="0" smtClean="0">
                <a:solidFill>
                  <a:schemeClr val="bg1"/>
                </a:solidFill>
                <a:latin typeface="Comic Sans MS" pitchFamily="66" charset="0"/>
              </a:rPr>
              <a:t>n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= f</a:t>
            </a:r>
            <a:r>
              <a:rPr lang="en-US" sz="2000" baseline="-25000" dirty="0" smtClean="0">
                <a:solidFill>
                  <a:schemeClr val="bg1"/>
                </a:solidFill>
                <a:latin typeface="Comic Sans MS" pitchFamily="66" charset="0"/>
              </a:rPr>
              <a:t>n-1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+ f</a:t>
            </a:r>
            <a:r>
              <a:rPr lang="en-US" sz="2000" baseline="-25000" dirty="0" smtClean="0">
                <a:solidFill>
                  <a:schemeClr val="bg1"/>
                </a:solidFill>
                <a:latin typeface="Comic Sans MS" pitchFamily="66" charset="0"/>
              </a:rPr>
              <a:t>n-2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943" y="5007428"/>
            <a:ext cx="5910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is, each number in the sequence is equal to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the sum of the two previous numbers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8882" y="738554"/>
            <a:ext cx="2451589" cy="183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2971800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Write a program that generates the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first 15 Fibonacci numbers.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4363" y="2198688"/>
            <a:ext cx="5719762" cy="286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Write a program that prompts the user for a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temperature in degrees Celsius, converts that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temperature into degrees Fahrenheit, and displays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the answer. </a:t>
            </a:r>
          </a:p>
          <a:p>
            <a:pPr>
              <a:defRPr/>
            </a:pPr>
            <a:endParaRPr lang="en-US" dirty="0">
              <a:solidFill>
                <a:schemeClr val="accent3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After displaying the results, the program asks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the user if another conversion is to be done.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If the user responds with a ‘y’ the program repeats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this sequence another time. If the user responds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with ‘n’, the program terminates.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1562" y="1049155"/>
            <a:ext cx="4283241" cy="5678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6999" y="709880"/>
            <a:ext cx="58896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Comic Sans MS" pitchFamily="66" charset="0"/>
              </a:rPr>
              <a:t>The activity diagram for this program might look like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5288" y="1530350"/>
            <a:ext cx="279400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978400" y="1616363"/>
            <a:ext cx="3195782" cy="500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i="1" dirty="0" smtClean="0">
                <a:solidFill>
                  <a:schemeClr val="bg1"/>
                </a:solidFill>
                <a:latin typeface="Comic Sans MS" pitchFamily="66" charset="0"/>
              </a:rPr>
              <a:t>do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Statement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046376" y="1812925"/>
            <a:ext cx="395925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perfect tool to do this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kind of processing is the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do-while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statement. A do-while statement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allows the program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execute the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same statement or block multiple times.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972532" y="4082591"/>
            <a:ext cx="372807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Tahoma" pitchFamily="34" charset="0"/>
              </a:rPr>
              <a:t>do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r>
              <a:rPr lang="en-US" sz="1200" dirty="0">
                <a:solidFill>
                  <a:srgbClr val="CC99FF"/>
                </a:solidFill>
                <a:latin typeface="Tahoma" pitchFamily="34" charset="0"/>
              </a:rPr>
              <a:t> 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    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Console.Write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(“give me a temperature :”);</a:t>
            </a:r>
          </a:p>
          <a:p>
            <a:r>
              <a:rPr lang="en-US" sz="1200" dirty="0">
                <a:solidFill>
                  <a:srgbClr val="CC99FF"/>
                </a:solidFill>
                <a:latin typeface="Tahoma" pitchFamily="34" charset="0"/>
              </a:rPr>
              <a:t> 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    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tempC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 = 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double.Parse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(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Console.ReadLine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( ) );</a:t>
            </a:r>
          </a:p>
          <a:p>
            <a:r>
              <a:rPr lang="en-US" sz="1200" dirty="0">
                <a:solidFill>
                  <a:srgbClr val="CC99FF"/>
                </a:solidFill>
                <a:latin typeface="Tahoma" pitchFamily="34" charset="0"/>
              </a:rPr>
              <a:t> 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    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tempF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 = 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tempC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 * 1.8 + 32;</a:t>
            </a:r>
          </a:p>
          <a:p>
            <a:r>
              <a:rPr lang="en-US" sz="1200" dirty="0">
                <a:solidFill>
                  <a:srgbClr val="CC99FF"/>
                </a:solidFill>
                <a:latin typeface="Tahoma" pitchFamily="34" charset="0"/>
              </a:rPr>
              <a:t> 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    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Console.WriteLine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(“The F temp is {0}“,  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tempF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);</a:t>
            </a:r>
          </a:p>
          <a:p>
            <a:r>
              <a:rPr lang="en-US" sz="1200" dirty="0">
                <a:solidFill>
                  <a:srgbClr val="CC99FF"/>
                </a:solidFill>
                <a:latin typeface="Tahoma" pitchFamily="34" charset="0"/>
              </a:rPr>
              <a:t> 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    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Console.Write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(“Do it again? ”);</a:t>
            </a:r>
          </a:p>
          <a:p>
            <a:r>
              <a:rPr lang="en-US" sz="1200" dirty="0">
                <a:solidFill>
                  <a:srgbClr val="CC99FF"/>
                </a:solidFill>
                <a:latin typeface="Tahoma" pitchFamily="34" charset="0"/>
              </a:rPr>
              <a:t> 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    response = 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char.Parse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(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Console.ReadLine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( ) ); </a:t>
            </a:r>
          </a:p>
          <a:p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     response = </a:t>
            </a:r>
            <a:r>
              <a:rPr lang="en-US" sz="1200" dirty="0" err="1" smtClean="0">
                <a:solidFill>
                  <a:srgbClr val="CC99FF"/>
                </a:solidFill>
                <a:latin typeface="Tahoma" pitchFamily="34" charset="0"/>
              </a:rPr>
              <a:t>char.ToLower</a:t>
            </a:r>
            <a:r>
              <a:rPr lang="en-US" sz="1200" dirty="0" smtClean="0">
                <a:solidFill>
                  <a:srgbClr val="CC99FF"/>
                </a:solidFill>
                <a:latin typeface="Tahoma" pitchFamily="34" charset="0"/>
              </a:rPr>
              <a:t>(response);   </a:t>
            </a:r>
          </a:p>
          <a:p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</a:rPr>
              <a:t>} </a:t>
            </a:r>
            <a:r>
              <a:rPr lang="en-US" sz="1600" b="1" dirty="0" smtClean="0">
                <a:solidFill>
                  <a:srgbClr val="FFFF00"/>
                </a:solidFill>
                <a:latin typeface="Tahoma" pitchFamily="34" charset="0"/>
              </a:rPr>
              <a:t>while</a:t>
            </a:r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</a:rPr>
              <a:t>(response == ‘y’);</a:t>
            </a:r>
            <a:endParaRPr lang="en-US" sz="1600" b="1" dirty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0397" y="1741776"/>
            <a:ext cx="279400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5338" y="2122339"/>
            <a:ext cx="3594538" cy="1404258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Console.Write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(“give me a temperature :”);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tempC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=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double.Parse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Console.ReadLine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 ) );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tempF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=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tempC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* 1.8 + 32;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Console.WriteLine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(“The F temp is {0}“,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tempF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);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Console.Write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(“Do it again? ”);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response =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char.Parse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Console.ReadLine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 ) );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response = </a:t>
            </a:r>
            <a:r>
              <a:rPr lang="en-US" sz="1100" dirty="0" err="1" smtClean="0">
                <a:solidFill>
                  <a:schemeClr val="tx1"/>
                </a:solidFill>
                <a:latin typeface="Comic Sans MS" pitchFamily="66" charset="0"/>
              </a:rPr>
              <a:t>char.ToLower</a:t>
            </a:r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(response); 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mic Sans MS" pitchFamily="66" charset="0"/>
              </a:rPr>
              <a:t>     </a:t>
            </a:r>
            <a:endParaRPr lang="en-US" sz="11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182495" y="1736555"/>
            <a:ext cx="287931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Tahoma" pitchFamily="34" charset="0"/>
              </a:rPr>
              <a:t>do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</a:rPr>
              <a:t>{   </a:t>
            </a:r>
          </a:p>
          <a:p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</a:rPr>
              <a:t>} </a:t>
            </a:r>
            <a:r>
              <a:rPr lang="en-US" sz="1600" b="1" dirty="0" smtClean="0">
                <a:solidFill>
                  <a:srgbClr val="FFFF00"/>
                </a:solidFill>
                <a:latin typeface="Tahoma" pitchFamily="34" charset="0"/>
              </a:rPr>
              <a:t>while</a:t>
            </a:r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</a:rPr>
              <a:t>(response == ‘y’ );</a:t>
            </a:r>
            <a:endParaRPr lang="en-US" sz="16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5578" y="2550829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This is the body </a:t>
            </a:r>
          </a:p>
          <a:p>
            <a:pPr algn="ctr"/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of the loop.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081031" y="2137740"/>
            <a:ext cx="258618" cy="1376218"/>
          </a:xfrm>
          <a:prstGeom prst="rightBrace">
            <a:avLst/>
          </a:prstGeom>
          <a:noFill/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7845" y="3492995"/>
            <a:ext cx="30155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In a do loop, the body of the loop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will always get executed at least 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one time.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5527" y="4673600"/>
            <a:ext cx="3129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Testing against user input like this,</a:t>
            </a:r>
          </a:p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t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he variable </a:t>
            </a: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response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is called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a </a:t>
            </a:r>
            <a:r>
              <a:rPr lang="en-US" sz="1400" b="1" dirty="0" smtClean="0">
                <a:solidFill>
                  <a:srgbClr val="FFC000"/>
                </a:solidFill>
                <a:latin typeface="Comic Sans MS" pitchFamily="66" charset="0"/>
              </a:rPr>
              <a:t>sentinel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392218" y="3943927"/>
            <a:ext cx="1016000" cy="75738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68685" y="4626429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Notice where the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semicolon goes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4909458" y="4005943"/>
            <a:ext cx="729343" cy="489857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17800" y="1005951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do-while   syntax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399" y="3472543"/>
            <a:ext cx="1664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The condition is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tested at the end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of the loop.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2632" y="202131"/>
            <a:ext cx="4129237" cy="642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31183" y="2518428"/>
            <a:ext cx="3361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What if you want to write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code this way?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015" y="455521"/>
            <a:ext cx="3676850" cy="594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Radial">
  <a:themeElements>
    <a:clrScheme name="Blue Radia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lue 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Radia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Radial</Template>
  <TotalTime>1520</TotalTime>
  <Words>2219</Words>
  <Application>Microsoft Office PowerPoint</Application>
  <PresentationFormat>On-screen Show (4:3)</PresentationFormat>
  <Paragraphs>445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Blue Radial</vt:lpstr>
      <vt:lpstr>Solving Problems with Repetition</vt:lpstr>
      <vt:lpstr>Objectives</vt:lpstr>
      <vt:lpstr>PowerPoint Presentation</vt:lpstr>
      <vt:lpstr>PowerPoint Presentation</vt:lpstr>
      <vt:lpstr>PowerPoint Presentation</vt:lpstr>
      <vt:lpstr>PowerPoint Presentation</vt:lpstr>
      <vt:lpstr>The do Statement</vt:lpstr>
      <vt:lpstr>PowerPoint Presentation</vt:lpstr>
      <vt:lpstr>PowerPoint Presentation</vt:lpstr>
      <vt:lpstr>PowerPoint Presentation</vt:lpstr>
      <vt:lpstr>PowerPoint Presentation</vt:lpstr>
      <vt:lpstr>break and continue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for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</vt:lpstr>
      <vt:lpstr>Practice</vt:lpstr>
      <vt:lpstr>Step One</vt:lpstr>
      <vt:lpstr>Step Two</vt:lpstr>
      <vt:lpstr>Interest Calculation</vt:lpstr>
      <vt:lpstr>Pseudo code</vt:lpstr>
      <vt:lpstr>Fibonacci Numbers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- Loops</dc:title>
  <dc:subject>CS 1400</dc:subject>
  <dc:creator>Roger deBry</dc:creator>
  <cp:lastModifiedBy>Roger Debry</cp:lastModifiedBy>
  <cp:revision>106</cp:revision>
  <dcterms:created xsi:type="dcterms:W3CDTF">2002-01-10T19:04:10Z</dcterms:created>
  <dcterms:modified xsi:type="dcterms:W3CDTF">2013-05-09T17:10:53Z</dcterms:modified>
</cp:coreProperties>
</file>