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4"/>
  </p:notesMasterIdLst>
  <p:sldIdLst>
    <p:sldId id="298" r:id="rId2"/>
    <p:sldId id="256" r:id="rId3"/>
    <p:sldId id="299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34" r:id="rId16"/>
    <p:sldId id="320" r:id="rId17"/>
    <p:sldId id="332" r:id="rId18"/>
    <p:sldId id="322" r:id="rId19"/>
    <p:sldId id="323" r:id="rId20"/>
    <p:sldId id="335" r:id="rId21"/>
    <p:sldId id="336" r:id="rId22"/>
    <p:sldId id="324" r:id="rId23"/>
    <p:sldId id="325" r:id="rId24"/>
    <p:sldId id="326" r:id="rId25"/>
    <p:sldId id="257" r:id="rId26"/>
    <p:sldId id="259" r:id="rId27"/>
    <p:sldId id="258" r:id="rId28"/>
    <p:sldId id="260" r:id="rId29"/>
    <p:sldId id="265" r:id="rId30"/>
    <p:sldId id="306" r:id="rId31"/>
    <p:sldId id="262" r:id="rId32"/>
    <p:sldId id="263" r:id="rId33"/>
    <p:sldId id="327" r:id="rId34"/>
    <p:sldId id="264" r:id="rId35"/>
    <p:sldId id="328" r:id="rId36"/>
    <p:sldId id="329" r:id="rId37"/>
    <p:sldId id="266" r:id="rId38"/>
    <p:sldId id="333" r:id="rId39"/>
    <p:sldId id="267" r:id="rId40"/>
    <p:sldId id="268" r:id="rId41"/>
    <p:sldId id="269" r:id="rId42"/>
    <p:sldId id="271" r:id="rId43"/>
    <p:sldId id="330" r:id="rId44"/>
    <p:sldId id="331" r:id="rId45"/>
    <p:sldId id="278" r:id="rId46"/>
    <p:sldId id="279" r:id="rId47"/>
    <p:sldId id="280" r:id="rId48"/>
    <p:sldId id="281" r:id="rId49"/>
    <p:sldId id="282" r:id="rId50"/>
    <p:sldId id="283" r:id="rId51"/>
    <p:sldId id="284" r:id="rId52"/>
    <p:sldId id="291" r:id="rId53"/>
    <p:sldId id="292" r:id="rId54"/>
    <p:sldId id="293" r:id="rId55"/>
    <p:sldId id="294" r:id="rId56"/>
    <p:sldId id="295" r:id="rId57"/>
    <p:sldId id="296" r:id="rId58"/>
    <p:sldId id="302" r:id="rId59"/>
    <p:sldId id="303" r:id="rId60"/>
    <p:sldId id="304" r:id="rId61"/>
    <p:sldId id="305" r:id="rId62"/>
    <p:sldId id="301" r:id="rId63"/>
  </p:sldIdLst>
  <p:sldSz cx="9144000" cy="6858000" type="screen4x3"/>
  <p:notesSz cx="6858000" cy="9144000"/>
  <p:custDataLst>
    <p:tags r:id="rId6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CC99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9AE1607-C591-4195-9581-6BC4EA1D2E4F}" type="datetimeFigureOut">
              <a:rPr lang="en-US"/>
              <a:pPr>
                <a:defRPr/>
              </a:pPr>
              <a:t>10/9/2012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DB11115-99DF-45DC-A68F-A2EF61F3EE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535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CD01F61-7228-4CB9-9A03-2DD2B602C2B5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D67C270-4B04-4D1B-8A1E-1FBF5F9585C2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EF0BA33-36C4-4E0A-A629-59E2578FF39C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9800FC4-822A-407B-8885-161AF94F357B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9800FC4-822A-407B-8885-161AF94F357B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9800FC4-822A-407B-8885-161AF94F357B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9800FC4-822A-407B-8885-161AF94F357B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802A703-F2C4-4E79-8ED9-BEB12A3CB650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802A703-F2C4-4E79-8ED9-BEB12A3CB650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7F7AE18-F560-494D-A5C4-570C56375C9B}" type="slidenum">
              <a:rPr lang="en-US" smtClean="0"/>
              <a:pPr/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89A8D78-EAEB-4B6B-A1CC-669CF27CC955}" type="slidenum">
              <a:rPr lang="en-US" smtClean="0"/>
              <a:pPr/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365DDC-4F03-48C4-85AD-A10FC04EC0E2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4212D47-ECF6-429B-834B-79204AD02D7D}" type="slidenum">
              <a:rPr lang="en-US" smtClean="0"/>
              <a:pPr/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30A8DC4-769F-409B-A78A-A03294F1F5DC}" type="slidenum">
              <a:rPr lang="en-US" smtClean="0"/>
              <a:pPr/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4212D47-ECF6-429B-834B-79204AD02D7D}" type="slidenum">
              <a:rPr lang="en-US" smtClean="0"/>
              <a:pPr/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4212D47-ECF6-429B-834B-79204AD02D7D}" type="slidenum">
              <a:rPr lang="en-US" smtClean="0"/>
              <a:pPr/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143F912-D91A-4C05-AFC2-958412DF1E98}" type="slidenum">
              <a:rPr lang="en-US" smtClean="0"/>
              <a:pPr/>
              <a:t>45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F25A133-6A96-4E87-B477-16EB9DFBDEC5}" type="slidenum">
              <a:rPr lang="en-US" smtClean="0"/>
              <a:pPr/>
              <a:t>46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5408BF-174B-4AAC-A682-6C645ACF53A6}" type="slidenum">
              <a:rPr lang="en-US" smtClean="0"/>
              <a:pPr/>
              <a:t>47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003C0AB-E8CE-4FB9-97C6-5A0C2611EC8E}" type="slidenum">
              <a:rPr lang="en-US" smtClean="0"/>
              <a:pPr/>
              <a:t>48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9B74759-FD01-4820-A1BE-103DDE736449}" type="slidenum">
              <a:rPr lang="en-US" smtClean="0"/>
              <a:pPr/>
              <a:t>49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8BBA8F7-CE80-4374-B01E-BE2C1BA318B3}" type="slidenum">
              <a:rPr lang="en-US" smtClean="0"/>
              <a:pPr/>
              <a:t>50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86E5D8B-B530-4324-986D-B440141EB29B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1EEED4-986B-47AB-8EEB-DBD940BE9A86}" type="slidenum">
              <a:rPr lang="en-US" smtClean="0"/>
              <a:pPr/>
              <a:t>51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27E0597-5209-4F60-B9F4-E03B7F990E75}" type="slidenum">
              <a:rPr lang="en-US" smtClean="0"/>
              <a:pPr/>
              <a:t>52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1BE67F7-1161-4DE3-B0C1-9DBFEAF79628}" type="slidenum">
              <a:rPr lang="en-US" smtClean="0"/>
              <a:pPr/>
              <a:t>53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C58CC9D-AE2B-4B2E-A350-1ADE68C30122}" type="slidenum">
              <a:rPr lang="en-US" smtClean="0"/>
              <a:pPr/>
              <a:t>54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170F8FF-F3A2-4860-AC4F-F9C26C28E776}" type="slidenum">
              <a:rPr lang="en-US" smtClean="0"/>
              <a:pPr/>
              <a:t>55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00A469-1D6E-45D5-970C-D6A78A023F5F}" type="slidenum">
              <a:rPr lang="en-US" smtClean="0"/>
              <a:pPr/>
              <a:t>56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C03FB4C-1E72-4A6E-B4CD-E86D4840D174}" type="slidenum">
              <a:rPr lang="en-US" smtClean="0"/>
              <a:pPr/>
              <a:t>57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F3A7433-21DF-43A1-A424-7348AAA905A2}" type="slidenum">
              <a:rPr lang="en-US" smtClean="0"/>
              <a:pPr/>
              <a:t>58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0B0A22D-2B3D-4430-9E81-504FB234B752}" type="slidenum">
              <a:rPr lang="en-US" smtClean="0"/>
              <a:pPr/>
              <a:t>59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86F3DDA-0D15-43BE-9CBF-2AADF5B8BCA1}" type="slidenum">
              <a:rPr lang="en-US" smtClean="0"/>
              <a:pPr/>
              <a:t>60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4F8C71D-30CC-4CBD-AF04-F47CFB42EF8B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8BE661B-1700-4734-8094-A238C2C5ED18}" type="slidenum">
              <a:rPr lang="en-US" smtClean="0"/>
              <a:pPr/>
              <a:t>61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8E3B5DB-1BBB-42CC-BE3E-14B449B1E06B}" type="slidenum">
              <a:rPr lang="en-US" smtClean="0"/>
              <a:pPr/>
              <a:t>62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251EB38-D3A7-4F21-ADB5-A97351A8F527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241F38E-16E5-4A31-9AA7-5E4F13C67916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0E1954A-6307-4368-9DD2-46C3FBD63B2F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6F1BCB4-6AB9-4CDF-A582-F6004A07B5B3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BCA82A9-0A85-461F-8DA8-B47A238061E4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9000" y="2085975"/>
            <a:ext cx="5638800" cy="1038225"/>
          </a:xfrm>
        </p:spPr>
        <p:txBody>
          <a:bodyPr lIns="92075" rIns="92075"/>
          <a:lstStyle>
            <a:lvl1pPr marL="0" indent="0">
              <a:lnSpc>
                <a:spcPct val="70000"/>
              </a:lnSpc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0" y="6365875"/>
            <a:ext cx="426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>
                <a:latin typeface="+mn-lt"/>
              </a:defRPr>
            </a:lvl2pPr>
          </a:lstStyle>
          <a:p>
            <a:pPr lvl="1">
              <a:defRPr/>
            </a:pPr>
            <a:fld id="{12052146-8B3E-471E-9A2A-739DB166CB09}" type="slidenum">
              <a:rPr lang="en-US"/>
              <a:pPr lvl="1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189FD47-B827-4AF9-A0ED-2B0F7E6C05EB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609600"/>
            <a:ext cx="20193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2625" y="609600"/>
            <a:ext cx="5908675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09AEEBB-F614-4865-B4A9-76DAD0F2FD72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4C07A82-D972-4109-BAE8-D5C0321A820A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8FD0AD0-FCB7-4C86-8977-EE2A787DB377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2625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BFCE31B1-4D74-4112-BF84-826EFA17C890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9117C3E-98E9-4CC4-9FDE-6FE3A3D48109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006C70CE-849D-4862-96B2-A00F2659767B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CA6362F-1F79-4C10-80F1-FCC44B110D6C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FFC32CD-2506-4FDB-B9A0-88EDAD3D034B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DDA363F-D01C-45E4-AAA2-E7F7E8F564A6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609600"/>
            <a:ext cx="8080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2625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562" tIns="46038" rIns="1825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15188" y="6442075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2625" y="6365875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9313" y="6148388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0" rIns="92075" bIns="0" numCol="1" anchor="b" anchorCtr="0" compatLnSpc="1">
            <a:prstTxWarp prst="textNoShape">
              <a:avLst/>
            </a:prstTxWarp>
          </a:bodyPr>
          <a:lstStyle>
            <a:lvl2pPr lvl="1" algn="r">
              <a:defRPr sz="1400">
                <a:latin typeface="+mj-lt"/>
              </a:defRPr>
            </a:lvl2pPr>
          </a:lstStyle>
          <a:p>
            <a:pPr lvl="1">
              <a:defRPr/>
            </a:pPr>
            <a:fld id="{B144B08E-63A5-475B-8288-E8974ADA6135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4"/>
          <p:cNvSpPr>
            <a:spLocks noGrp="1" noChangeArrowheads="1"/>
          </p:cNvSpPr>
          <p:nvPr>
            <p:ph type="title"/>
          </p:nvPr>
        </p:nvSpPr>
        <p:spPr>
          <a:xfrm>
            <a:off x="647700" y="2516188"/>
            <a:ext cx="8080375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rgbClr val="CCECFF"/>
                </a:solidFill>
                <a:latin typeface="Comic Sans MS" pitchFamily="66" charset="0"/>
              </a:rPr>
              <a:t>Method</a:t>
            </a:r>
            <a:br>
              <a:rPr lang="en-US" dirty="0" smtClean="0">
                <a:solidFill>
                  <a:srgbClr val="CCECFF"/>
                </a:solidFill>
                <a:latin typeface="Comic Sans MS" pitchFamily="66" charset="0"/>
              </a:rPr>
            </a:br>
            <a:r>
              <a:rPr lang="en-US" dirty="0" smtClean="0">
                <a:solidFill>
                  <a:srgbClr val="CCECFF"/>
                </a:solidFill>
                <a:latin typeface="Comic Sans MS" pitchFamily="66" charset="0"/>
              </a:rPr>
              <a:t>Parameters and Overloading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3124200" y="1828800"/>
            <a:ext cx="2286000" cy="4297363"/>
          </a:xfrm>
          <a:prstGeom prst="rect">
            <a:avLst/>
          </a:prstGeom>
          <a:solidFill>
            <a:schemeClr val="tx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Tahoma" pitchFamily="34" charset="0"/>
            </a:endParaRPr>
          </a:p>
        </p:txBody>
      </p:sp>
      <p:pic>
        <p:nvPicPr>
          <p:cNvPr id="12291" name="Picture 2" descr="sprin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3962400"/>
            <a:ext cx="1600200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TextBox 20"/>
          <p:cNvSpPr txBox="1">
            <a:spLocks noChangeArrowheads="1"/>
          </p:cNvSpPr>
          <p:nvPr/>
        </p:nvSpPr>
        <p:spPr bwMode="auto">
          <a:xfrm>
            <a:off x="5715000" y="2819400"/>
            <a:ext cx="209865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Main( ) now goes</a:t>
            </a:r>
            <a:endParaRPr lang="en-US" dirty="0"/>
          </a:p>
          <a:p>
            <a:r>
              <a:rPr lang="en-US" dirty="0"/>
              <a:t>on about its work.</a:t>
            </a:r>
          </a:p>
        </p:txBody>
      </p:sp>
      <p:sp>
        <p:nvSpPr>
          <p:cNvPr id="12293" name="Left Brace 21"/>
          <p:cNvSpPr>
            <a:spLocks/>
          </p:cNvSpPr>
          <p:nvPr/>
        </p:nvSpPr>
        <p:spPr bwMode="auto">
          <a:xfrm>
            <a:off x="2743200" y="2438400"/>
            <a:ext cx="228600" cy="1600200"/>
          </a:xfrm>
          <a:prstGeom prst="leftBrace">
            <a:avLst>
              <a:gd name="adj1" fmla="val 8329"/>
              <a:gd name="adj2" fmla="val 50000"/>
            </a:avLst>
          </a:prstGeom>
          <a:noFill/>
          <a:ln w="19050" algn="ctr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sz="2000">
              <a:latin typeface="Tahoma" pitchFamily="34" charset="0"/>
            </a:endParaRPr>
          </a:p>
        </p:txBody>
      </p:sp>
      <p:sp>
        <p:nvSpPr>
          <p:cNvPr id="12294" name="TextBox 22"/>
          <p:cNvSpPr txBox="1">
            <a:spLocks noChangeArrowheads="1"/>
          </p:cNvSpPr>
          <p:nvPr/>
        </p:nvSpPr>
        <p:spPr bwMode="auto">
          <a:xfrm>
            <a:off x="1166813" y="2895600"/>
            <a:ext cx="15382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/>
              <a:t>Stack frame</a:t>
            </a:r>
          </a:p>
          <a:p>
            <a:pPr algn="r"/>
            <a:r>
              <a:rPr lang="en-US" dirty="0"/>
              <a:t>for </a:t>
            </a:r>
            <a:r>
              <a:rPr lang="en-US" dirty="0" smtClean="0"/>
              <a:t>Main</a:t>
            </a:r>
            <a:r>
              <a:rPr lang="en-US" dirty="0"/>
              <a:t>( )</a:t>
            </a:r>
          </a:p>
        </p:txBody>
      </p:sp>
      <p:sp>
        <p:nvSpPr>
          <p:cNvPr id="12295" name="TextBox 25"/>
          <p:cNvSpPr txBox="1">
            <a:spLocks noChangeArrowheads="1"/>
          </p:cNvSpPr>
          <p:nvPr/>
        </p:nvSpPr>
        <p:spPr bwMode="auto">
          <a:xfrm>
            <a:off x="3505200" y="6248400"/>
            <a:ext cx="1301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Stack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429000" y="2362200"/>
            <a:ext cx="1676400" cy="1752600"/>
          </a:xfrm>
          <a:prstGeom prst="rect">
            <a:avLst/>
          </a:prstGeom>
          <a:gradFill>
            <a:gsLst>
              <a:gs pos="34000">
                <a:schemeClr val="tx1">
                  <a:lumMod val="9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12297" name="TextBox 15"/>
          <p:cNvSpPr txBox="1">
            <a:spLocks noChangeArrowheads="1"/>
          </p:cNvSpPr>
          <p:nvPr/>
        </p:nvSpPr>
        <p:spPr bwMode="auto">
          <a:xfrm>
            <a:off x="3466398" y="3192905"/>
            <a:ext cx="16240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return address</a:t>
            </a:r>
          </a:p>
        </p:txBody>
      </p:sp>
      <p:cxnSp>
        <p:nvCxnSpPr>
          <p:cNvPr id="12298" name="Straight Connector 16"/>
          <p:cNvCxnSpPr>
            <a:cxnSpLocks noChangeShapeType="1"/>
          </p:cNvCxnSpPr>
          <p:nvPr/>
        </p:nvCxnSpPr>
        <p:spPr bwMode="auto">
          <a:xfrm>
            <a:off x="3429000" y="3657600"/>
            <a:ext cx="1676400" cy="1588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12299" name="Straight Connector 17"/>
          <p:cNvCxnSpPr>
            <a:cxnSpLocks noChangeShapeType="1"/>
          </p:cNvCxnSpPr>
          <p:nvPr/>
        </p:nvCxnSpPr>
        <p:spPr bwMode="auto">
          <a:xfrm>
            <a:off x="3429000" y="3657600"/>
            <a:ext cx="1676400" cy="1588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12300" name="TextBox 18"/>
          <p:cNvSpPr txBox="1">
            <a:spLocks noChangeArrowheads="1"/>
          </p:cNvSpPr>
          <p:nvPr/>
        </p:nvSpPr>
        <p:spPr bwMode="auto">
          <a:xfrm>
            <a:off x="3657599" y="3710065"/>
            <a:ext cx="12827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parameters</a:t>
            </a:r>
          </a:p>
        </p:txBody>
      </p:sp>
      <p:cxnSp>
        <p:nvCxnSpPr>
          <p:cNvPr id="12301" name="Straight Connector 19"/>
          <p:cNvCxnSpPr>
            <a:cxnSpLocks noChangeShapeType="1"/>
          </p:cNvCxnSpPr>
          <p:nvPr/>
        </p:nvCxnSpPr>
        <p:spPr bwMode="auto">
          <a:xfrm>
            <a:off x="3429000" y="3124200"/>
            <a:ext cx="1676400" cy="1588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12302" name="TextBox 23"/>
          <p:cNvSpPr txBox="1">
            <a:spLocks noChangeArrowheads="1"/>
          </p:cNvSpPr>
          <p:nvPr/>
        </p:nvSpPr>
        <p:spPr bwMode="auto">
          <a:xfrm>
            <a:off x="3505200" y="2590800"/>
            <a:ext cx="15351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70C0"/>
                </a:solidFill>
              </a:rPr>
              <a:t>local variables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3657600" y="2895600"/>
            <a:ext cx="17684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Example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1784130" y="696442"/>
            <a:ext cx="5230919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using System;</a:t>
            </a:r>
          </a:p>
          <a:p>
            <a:endParaRPr lang="en-US" dirty="0" smtClean="0"/>
          </a:p>
          <a:p>
            <a:r>
              <a:rPr lang="en-US" dirty="0" smtClean="0"/>
              <a:t>class Program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static void Main()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a = 5;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b = 3;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c = Add(</a:t>
            </a:r>
            <a:r>
              <a:rPr lang="en-US" dirty="0" err="1" smtClean="0"/>
              <a:t>a,b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Console.WriteLine</a:t>
            </a:r>
            <a:r>
              <a:rPr lang="en-US" dirty="0" smtClean="0"/>
              <a:t>("The answer is {0}", c);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Console.ReadLine</a:t>
            </a:r>
            <a:r>
              <a:rPr lang="en-US" dirty="0" smtClean="0"/>
              <a:t>( );</a:t>
            </a:r>
          </a:p>
          <a:p>
            <a:r>
              <a:rPr lang="en-US" dirty="0" smtClean="0"/>
              <a:t>    }//End Main()</a:t>
            </a:r>
          </a:p>
          <a:p>
            <a:endParaRPr lang="en-US" dirty="0" smtClean="0"/>
          </a:p>
          <a:p>
            <a:r>
              <a:rPr lang="en-US" dirty="0" smtClean="0"/>
              <a:t>    static </a:t>
            </a:r>
            <a:r>
              <a:rPr lang="en-US" dirty="0" err="1" smtClean="0"/>
              <a:t>int</a:t>
            </a:r>
            <a:r>
              <a:rPr lang="en-US" dirty="0" smtClean="0"/>
              <a:t> Add(</a:t>
            </a:r>
            <a:r>
              <a:rPr lang="en-US" dirty="0" err="1" smtClean="0"/>
              <a:t>int</a:t>
            </a:r>
            <a:r>
              <a:rPr lang="en-US" dirty="0" smtClean="0"/>
              <a:t> num1, </a:t>
            </a:r>
            <a:r>
              <a:rPr lang="en-US" dirty="0" err="1" smtClean="0"/>
              <a:t>int</a:t>
            </a:r>
            <a:r>
              <a:rPr lang="en-US" dirty="0" smtClean="0"/>
              <a:t> num2)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sum = num1 + num2;</a:t>
            </a:r>
          </a:p>
          <a:p>
            <a:r>
              <a:rPr lang="en-US" dirty="0" smtClean="0"/>
              <a:t>        return sum;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}//End class Program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5975131" y="1439917"/>
            <a:ext cx="2286000" cy="4297363"/>
          </a:xfrm>
          <a:prstGeom prst="rect">
            <a:avLst/>
          </a:prstGeom>
          <a:solidFill>
            <a:schemeClr val="tx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Tahoma" pitchFamily="34" charset="0"/>
            </a:endParaRPr>
          </a:p>
        </p:txBody>
      </p:sp>
      <p:pic>
        <p:nvPicPr>
          <p:cNvPr id="15363" name="Picture 2" descr="sprin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931" y="3649717"/>
            <a:ext cx="1317625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TextBox 17"/>
          <p:cNvSpPr txBox="1">
            <a:spLocks noChangeArrowheads="1"/>
          </p:cNvSpPr>
          <p:nvPr/>
        </p:nvSpPr>
        <p:spPr bwMode="auto">
          <a:xfrm>
            <a:off x="6356131" y="5859517"/>
            <a:ext cx="1301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Stack</a:t>
            </a:r>
          </a:p>
        </p:txBody>
      </p:sp>
      <p:sp>
        <p:nvSpPr>
          <p:cNvPr id="15365" name="TextBox 19"/>
          <p:cNvSpPr txBox="1">
            <a:spLocks noChangeArrowheads="1"/>
          </p:cNvSpPr>
          <p:nvPr/>
        </p:nvSpPr>
        <p:spPr bwMode="auto">
          <a:xfrm>
            <a:off x="533400" y="1828800"/>
            <a:ext cx="5230919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    static void Main()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a = 5;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b = 3;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c = Add(</a:t>
            </a:r>
            <a:r>
              <a:rPr lang="en-US" dirty="0" err="1" smtClean="0"/>
              <a:t>a,b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Console.WriteLine</a:t>
            </a:r>
            <a:r>
              <a:rPr lang="en-US" dirty="0" smtClean="0"/>
              <a:t>("The answer is {0}", c);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Console.ReadLine</a:t>
            </a:r>
            <a:r>
              <a:rPr lang="en-US" dirty="0" smtClean="0"/>
              <a:t>( );</a:t>
            </a:r>
          </a:p>
          <a:p>
            <a:r>
              <a:rPr lang="en-US" dirty="0" smtClean="0"/>
              <a:t>    }</a:t>
            </a:r>
            <a:endParaRPr lang="en-US" dirty="0"/>
          </a:p>
        </p:txBody>
      </p:sp>
      <p:pic>
        <p:nvPicPr>
          <p:cNvPr id="15366" name="Picture 21" descr="WB02258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7432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 bwMode="auto">
          <a:xfrm>
            <a:off x="6249769" y="2047930"/>
            <a:ext cx="1676400" cy="1752600"/>
          </a:xfrm>
          <a:prstGeom prst="rect">
            <a:avLst/>
          </a:prstGeom>
          <a:gradFill>
            <a:gsLst>
              <a:gs pos="34000">
                <a:schemeClr val="tx1">
                  <a:lumMod val="9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15368" name="TextBox 14"/>
          <p:cNvSpPr txBox="1">
            <a:spLocks noChangeArrowheads="1"/>
          </p:cNvSpPr>
          <p:nvPr/>
        </p:nvSpPr>
        <p:spPr bwMode="auto">
          <a:xfrm>
            <a:off x="6305084" y="2777838"/>
            <a:ext cx="16240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return address</a:t>
            </a:r>
          </a:p>
        </p:txBody>
      </p:sp>
      <p:cxnSp>
        <p:nvCxnSpPr>
          <p:cNvPr id="15369" name="Straight Connector 15"/>
          <p:cNvCxnSpPr>
            <a:cxnSpLocks noChangeShapeType="1"/>
          </p:cNvCxnSpPr>
          <p:nvPr/>
        </p:nvCxnSpPr>
        <p:spPr bwMode="auto">
          <a:xfrm>
            <a:off x="6249769" y="3343330"/>
            <a:ext cx="1676400" cy="1587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15370" name="Straight Connector 16"/>
          <p:cNvCxnSpPr>
            <a:cxnSpLocks noChangeShapeType="1"/>
          </p:cNvCxnSpPr>
          <p:nvPr/>
        </p:nvCxnSpPr>
        <p:spPr bwMode="auto">
          <a:xfrm>
            <a:off x="6249769" y="3343330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15371" name="TextBox 18"/>
          <p:cNvSpPr txBox="1">
            <a:spLocks noChangeArrowheads="1"/>
          </p:cNvSpPr>
          <p:nvPr/>
        </p:nvSpPr>
        <p:spPr bwMode="auto">
          <a:xfrm>
            <a:off x="6277194" y="3369605"/>
            <a:ext cx="1614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no parameters</a:t>
            </a:r>
          </a:p>
        </p:txBody>
      </p:sp>
      <p:cxnSp>
        <p:nvCxnSpPr>
          <p:cNvPr id="15372" name="Straight Connector 20"/>
          <p:cNvCxnSpPr>
            <a:cxnSpLocks noChangeShapeType="1"/>
          </p:cNvCxnSpPr>
          <p:nvPr/>
        </p:nvCxnSpPr>
        <p:spPr bwMode="auto">
          <a:xfrm>
            <a:off x="6239258" y="2641765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15373" name="TextBox 22"/>
          <p:cNvSpPr txBox="1">
            <a:spLocks noChangeArrowheads="1"/>
          </p:cNvSpPr>
          <p:nvPr/>
        </p:nvSpPr>
        <p:spPr bwMode="auto">
          <a:xfrm>
            <a:off x="6738318" y="2024931"/>
            <a:ext cx="6572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a = 5</a:t>
            </a:r>
          </a:p>
          <a:p>
            <a:r>
              <a:rPr lang="en-US" sz="1600" dirty="0">
                <a:solidFill>
                  <a:srgbClr val="002060"/>
                </a:solidFill>
              </a:rPr>
              <a:t>b = </a:t>
            </a:r>
            <a:r>
              <a:rPr lang="en-US" sz="1600" dirty="0" smtClean="0">
                <a:solidFill>
                  <a:srgbClr val="002060"/>
                </a:solidFill>
              </a:rPr>
              <a:t>3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Box 19"/>
          <p:cNvSpPr txBox="1">
            <a:spLocks noChangeArrowheads="1"/>
          </p:cNvSpPr>
          <p:nvPr/>
        </p:nvSpPr>
        <p:spPr bwMode="auto">
          <a:xfrm>
            <a:off x="533400" y="1828800"/>
            <a:ext cx="5230919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 static void Main()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a = 5;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b = 3;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c = Add(</a:t>
            </a:r>
            <a:r>
              <a:rPr lang="en-US" dirty="0" err="1" smtClean="0"/>
              <a:t>a,b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Console.WriteLine</a:t>
            </a:r>
            <a:r>
              <a:rPr lang="en-US" dirty="0" smtClean="0"/>
              <a:t>("The answer is {0}", c);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Console.ReadLine</a:t>
            </a:r>
            <a:r>
              <a:rPr lang="en-US" dirty="0" smtClean="0"/>
              <a:t>( );</a:t>
            </a:r>
          </a:p>
          <a:p>
            <a:r>
              <a:rPr lang="en-US" dirty="0" smtClean="0"/>
              <a:t>    }</a:t>
            </a:r>
            <a:endParaRPr lang="en-US" dirty="0"/>
          </a:p>
        </p:txBody>
      </p:sp>
      <p:pic>
        <p:nvPicPr>
          <p:cNvPr id="16390" name="Picture 21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766" y="3308131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5975131" y="1439917"/>
            <a:ext cx="2286000" cy="4297363"/>
          </a:xfrm>
          <a:prstGeom prst="rect">
            <a:avLst/>
          </a:prstGeom>
          <a:solidFill>
            <a:schemeClr val="tx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Tahoma" pitchFamily="34" charset="0"/>
            </a:endParaRPr>
          </a:p>
        </p:txBody>
      </p:sp>
      <p:pic>
        <p:nvPicPr>
          <p:cNvPr id="16" name="Picture 2" descr="spr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931" y="3649717"/>
            <a:ext cx="1317625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7"/>
          <p:cNvSpPr txBox="1">
            <a:spLocks noChangeArrowheads="1"/>
          </p:cNvSpPr>
          <p:nvPr/>
        </p:nvSpPr>
        <p:spPr bwMode="auto">
          <a:xfrm>
            <a:off x="6356131" y="5859517"/>
            <a:ext cx="1301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Stack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249769" y="1867301"/>
            <a:ext cx="1676400" cy="1933229"/>
          </a:xfrm>
          <a:prstGeom prst="rect">
            <a:avLst/>
          </a:prstGeom>
          <a:gradFill>
            <a:gsLst>
              <a:gs pos="34000">
                <a:schemeClr val="tx1">
                  <a:lumMod val="9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19" name="TextBox 14"/>
          <p:cNvSpPr txBox="1">
            <a:spLocks noChangeArrowheads="1"/>
          </p:cNvSpPr>
          <p:nvPr/>
        </p:nvSpPr>
        <p:spPr bwMode="auto">
          <a:xfrm>
            <a:off x="6260114" y="2807819"/>
            <a:ext cx="16240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return address</a:t>
            </a:r>
          </a:p>
        </p:txBody>
      </p:sp>
      <p:cxnSp>
        <p:nvCxnSpPr>
          <p:cNvPr id="20" name="Straight Connector 15"/>
          <p:cNvCxnSpPr>
            <a:cxnSpLocks noChangeShapeType="1"/>
          </p:cNvCxnSpPr>
          <p:nvPr/>
        </p:nvCxnSpPr>
        <p:spPr bwMode="auto">
          <a:xfrm>
            <a:off x="6249769" y="3343330"/>
            <a:ext cx="1676400" cy="1587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21" name="Straight Connector 16"/>
          <p:cNvCxnSpPr>
            <a:cxnSpLocks noChangeShapeType="1"/>
          </p:cNvCxnSpPr>
          <p:nvPr/>
        </p:nvCxnSpPr>
        <p:spPr bwMode="auto">
          <a:xfrm>
            <a:off x="6240144" y="3266328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22" name="TextBox 18"/>
          <p:cNvSpPr txBox="1">
            <a:spLocks noChangeArrowheads="1"/>
          </p:cNvSpPr>
          <p:nvPr/>
        </p:nvSpPr>
        <p:spPr bwMode="auto">
          <a:xfrm>
            <a:off x="6277194" y="3369605"/>
            <a:ext cx="1614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no parameters</a:t>
            </a:r>
          </a:p>
        </p:txBody>
      </p:sp>
      <p:cxnSp>
        <p:nvCxnSpPr>
          <p:cNvPr id="23" name="Straight Connector 20"/>
          <p:cNvCxnSpPr>
            <a:cxnSpLocks noChangeShapeType="1"/>
          </p:cNvCxnSpPr>
          <p:nvPr/>
        </p:nvCxnSpPr>
        <p:spPr bwMode="auto">
          <a:xfrm>
            <a:off x="6239258" y="2757268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24" name="TextBox 22"/>
          <p:cNvSpPr txBox="1">
            <a:spLocks noChangeArrowheads="1"/>
          </p:cNvSpPr>
          <p:nvPr/>
        </p:nvSpPr>
        <p:spPr bwMode="auto">
          <a:xfrm>
            <a:off x="6738319" y="1876292"/>
            <a:ext cx="6575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a = 5</a:t>
            </a:r>
          </a:p>
          <a:p>
            <a:r>
              <a:rPr lang="en-US" sz="1600" dirty="0">
                <a:solidFill>
                  <a:srgbClr val="002060"/>
                </a:solidFill>
              </a:rPr>
              <a:t>b = </a:t>
            </a:r>
            <a:r>
              <a:rPr lang="en-US" sz="1600" dirty="0" smtClean="0">
                <a:solidFill>
                  <a:srgbClr val="002060"/>
                </a:solidFill>
              </a:rPr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Box 19"/>
          <p:cNvSpPr txBox="1">
            <a:spLocks noChangeArrowheads="1"/>
          </p:cNvSpPr>
          <p:nvPr/>
        </p:nvSpPr>
        <p:spPr bwMode="auto">
          <a:xfrm>
            <a:off x="533400" y="1828800"/>
            <a:ext cx="5230919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 static void Main()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a = 5;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b = 3;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c = Add(</a:t>
            </a:r>
            <a:r>
              <a:rPr lang="en-US" dirty="0" err="1" smtClean="0"/>
              <a:t>a,b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Console.WriteLine</a:t>
            </a:r>
            <a:r>
              <a:rPr lang="en-US" dirty="0" smtClean="0"/>
              <a:t>("The answer is {0}", c);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Console.ReadLine</a:t>
            </a:r>
            <a:r>
              <a:rPr lang="en-US" dirty="0" smtClean="0"/>
              <a:t>( );</a:t>
            </a:r>
          </a:p>
          <a:p>
            <a:r>
              <a:rPr lang="en-US" dirty="0" smtClean="0"/>
              <a:t>    }</a:t>
            </a:r>
            <a:endParaRPr lang="en-US" dirty="0"/>
          </a:p>
        </p:txBody>
      </p:sp>
      <p:pic>
        <p:nvPicPr>
          <p:cNvPr id="16390" name="Picture 21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766" y="3308131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5975131" y="1439917"/>
            <a:ext cx="2286000" cy="4297363"/>
          </a:xfrm>
          <a:prstGeom prst="rect">
            <a:avLst/>
          </a:prstGeom>
          <a:solidFill>
            <a:schemeClr val="tx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Tahoma" pitchFamily="34" charset="0"/>
            </a:endParaRPr>
          </a:p>
        </p:txBody>
      </p:sp>
      <p:pic>
        <p:nvPicPr>
          <p:cNvPr id="16" name="Picture 2" descr="spr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931" y="3649717"/>
            <a:ext cx="1317625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7"/>
          <p:cNvSpPr txBox="1">
            <a:spLocks noChangeArrowheads="1"/>
          </p:cNvSpPr>
          <p:nvPr/>
        </p:nvSpPr>
        <p:spPr bwMode="auto">
          <a:xfrm>
            <a:off x="6356131" y="5859517"/>
            <a:ext cx="1301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Stack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249769" y="3298517"/>
            <a:ext cx="1676400" cy="1933229"/>
          </a:xfrm>
          <a:prstGeom prst="rect">
            <a:avLst/>
          </a:prstGeom>
          <a:gradFill>
            <a:gsLst>
              <a:gs pos="34000">
                <a:schemeClr val="tx1">
                  <a:lumMod val="9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19" name="TextBox 14"/>
          <p:cNvSpPr txBox="1">
            <a:spLocks noChangeArrowheads="1"/>
          </p:cNvSpPr>
          <p:nvPr/>
        </p:nvSpPr>
        <p:spPr bwMode="auto">
          <a:xfrm>
            <a:off x="6260114" y="4239035"/>
            <a:ext cx="16240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return address</a:t>
            </a:r>
          </a:p>
        </p:txBody>
      </p:sp>
      <p:cxnSp>
        <p:nvCxnSpPr>
          <p:cNvPr id="20" name="Straight Connector 15"/>
          <p:cNvCxnSpPr>
            <a:cxnSpLocks noChangeShapeType="1"/>
          </p:cNvCxnSpPr>
          <p:nvPr/>
        </p:nvCxnSpPr>
        <p:spPr bwMode="auto">
          <a:xfrm>
            <a:off x="6249769" y="4774546"/>
            <a:ext cx="1676400" cy="1587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21" name="Straight Connector 16"/>
          <p:cNvCxnSpPr>
            <a:cxnSpLocks noChangeShapeType="1"/>
          </p:cNvCxnSpPr>
          <p:nvPr/>
        </p:nvCxnSpPr>
        <p:spPr bwMode="auto">
          <a:xfrm>
            <a:off x="6240144" y="4697544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22" name="TextBox 18"/>
          <p:cNvSpPr txBox="1">
            <a:spLocks noChangeArrowheads="1"/>
          </p:cNvSpPr>
          <p:nvPr/>
        </p:nvSpPr>
        <p:spPr bwMode="auto">
          <a:xfrm>
            <a:off x="6277194" y="4800821"/>
            <a:ext cx="1614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no parameters</a:t>
            </a:r>
          </a:p>
        </p:txBody>
      </p:sp>
      <p:cxnSp>
        <p:nvCxnSpPr>
          <p:cNvPr id="23" name="Straight Connector 20"/>
          <p:cNvCxnSpPr>
            <a:cxnSpLocks noChangeShapeType="1"/>
          </p:cNvCxnSpPr>
          <p:nvPr/>
        </p:nvCxnSpPr>
        <p:spPr bwMode="auto">
          <a:xfrm>
            <a:off x="6239258" y="4188484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24" name="TextBox 22"/>
          <p:cNvSpPr txBox="1">
            <a:spLocks noChangeArrowheads="1"/>
          </p:cNvSpPr>
          <p:nvPr/>
        </p:nvSpPr>
        <p:spPr bwMode="auto">
          <a:xfrm>
            <a:off x="6738319" y="3307508"/>
            <a:ext cx="6575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a = 5</a:t>
            </a:r>
          </a:p>
          <a:p>
            <a:r>
              <a:rPr lang="en-US" sz="1600" dirty="0">
                <a:solidFill>
                  <a:srgbClr val="002060"/>
                </a:solidFill>
              </a:rPr>
              <a:t>b = </a:t>
            </a:r>
            <a:r>
              <a:rPr lang="en-US" sz="1600" dirty="0" smtClean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 rot="5400000">
            <a:off x="7887498" y="3916018"/>
            <a:ext cx="1394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Main’s Stack</a:t>
            </a:r>
          </a:p>
          <a:p>
            <a:pPr algn="ctr"/>
            <a:r>
              <a:rPr lang="en-US" sz="1600" dirty="0" smtClean="0"/>
              <a:t>Frame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6237890" y="1491668"/>
            <a:ext cx="1676400" cy="1752600"/>
          </a:xfrm>
          <a:prstGeom prst="rect">
            <a:avLst/>
          </a:prstGeom>
          <a:gradFill>
            <a:gsLst>
              <a:gs pos="34000">
                <a:srgbClr val="DDDDDD"/>
              </a:gs>
              <a:gs pos="100000">
                <a:schemeClr val="tx1">
                  <a:lumMod val="5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26" name="TextBox 16"/>
          <p:cNvSpPr txBox="1">
            <a:spLocks noChangeArrowheads="1"/>
          </p:cNvSpPr>
          <p:nvPr/>
        </p:nvSpPr>
        <p:spPr bwMode="auto">
          <a:xfrm>
            <a:off x="6285259" y="2266063"/>
            <a:ext cx="16305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return address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27" name="Straight Connector 18"/>
          <p:cNvCxnSpPr>
            <a:cxnSpLocks noChangeShapeType="1"/>
          </p:cNvCxnSpPr>
          <p:nvPr/>
        </p:nvCxnSpPr>
        <p:spPr bwMode="auto">
          <a:xfrm>
            <a:off x="6237890" y="2787068"/>
            <a:ext cx="1676400" cy="1588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28" name="Straight Connector 20"/>
          <p:cNvCxnSpPr>
            <a:cxnSpLocks noChangeShapeType="1"/>
          </p:cNvCxnSpPr>
          <p:nvPr/>
        </p:nvCxnSpPr>
        <p:spPr bwMode="auto">
          <a:xfrm>
            <a:off x="6258910" y="2629413"/>
            <a:ext cx="1676400" cy="1588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29" name="TextBox 22"/>
          <p:cNvSpPr txBox="1">
            <a:spLocks noChangeArrowheads="1"/>
          </p:cNvSpPr>
          <p:nvPr/>
        </p:nvSpPr>
        <p:spPr bwMode="auto">
          <a:xfrm>
            <a:off x="6419494" y="2765320"/>
            <a:ext cx="12827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parameters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30" name="Straight Connector 23"/>
          <p:cNvCxnSpPr>
            <a:cxnSpLocks noChangeShapeType="1"/>
          </p:cNvCxnSpPr>
          <p:nvPr/>
        </p:nvCxnSpPr>
        <p:spPr bwMode="auto">
          <a:xfrm>
            <a:off x="6237890" y="2253668"/>
            <a:ext cx="1676400" cy="1588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31" name="TextBox 22"/>
          <p:cNvSpPr txBox="1">
            <a:spLocks noChangeArrowheads="1"/>
          </p:cNvSpPr>
          <p:nvPr/>
        </p:nvSpPr>
        <p:spPr bwMode="auto">
          <a:xfrm>
            <a:off x="6263781" y="1734963"/>
            <a:ext cx="15921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local variables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05061" y="447261"/>
            <a:ext cx="2850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 a Stack Frame for</a:t>
            </a:r>
          </a:p>
          <a:p>
            <a:r>
              <a:rPr lang="en-US" dirty="0" smtClean="0"/>
              <a:t>the call of Method B and</a:t>
            </a:r>
          </a:p>
          <a:p>
            <a:r>
              <a:rPr lang="en-US" dirty="0" smtClean="0"/>
              <a:t>push it onto the stack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Box 19"/>
          <p:cNvSpPr txBox="1">
            <a:spLocks noChangeArrowheads="1"/>
          </p:cNvSpPr>
          <p:nvPr/>
        </p:nvSpPr>
        <p:spPr bwMode="auto">
          <a:xfrm>
            <a:off x="533400" y="1828800"/>
            <a:ext cx="5230919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 static void Main()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a = 5;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b = 3;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c = Add(</a:t>
            </a:r>
            <a:r>
              <a:rPr lang="en-US" dirty="0" err="1" smtClean="0"/>
              <a:t>a,b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Console.WriteLine</a:t>
            </a:r>
            <a:r>
              <a:rPr lang="en-US" dirty="0" smtClean="0"/>
              <a:t>("The answer is {0}", c);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Console.ReadLine</a:t>
            </a:r>
            <a:r>
              <a:rPr lang="en-US" dirty="0" smtClean="0"/>
              <a:t>( );</a:t>
            </a:r>
          </a:p>
          <a:p>
            <a:r>
              <a:rPr lang="en-US" dirty="0" smtClean="0"/>
              <a:t>    }</a:t>
            </a:r>
            <a:endParaRPr lang="en-US" dirty="0"/>
          </a:p>
        </p:txBody>
      </p:sp>
      <p:pic>
        <p:nvPicPr>
          <p:cNvPr id="17414" name="Picture 21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2766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5" name="TextBox 13"/>
          <p:cNvSpPr txBox="1">
            <a:spLocks noChangeArrowheads="1"/>
          </p:cNvSpPr>
          <p:nvPr/>
        </p:nvSpPr>
        <p:spPr bwMode="auto">
          <a:xfrm>
            <a:off x="838200" y="533400"/>
            <a:ext cx="508985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The return </a:t>
            </a:r>
            <a:r>
              <a:rPr lang="en-US" dirty="0" smtClean="0"/>
              <a:t>address that </a:t>
            </a:r>
            <a:r>
              <a:rPr lang="en-US" dirty="0"/>
              <a:t>goes on the stack is</a:t>
            </a:r>
          </a:p>
          <a:p>
            <a:r>
              <a:rPr lang="en-US" dirty="0"/>
              <a:t>right here … before the assignment part of </a:t>
            </a:r>
          </a:p>
          <a:p>
            <a:r>
              <a:rPr lang="en-US" dirty="0"/>
              <a:t>this statement</a:t>
            </a:r>
            <a:r>
              <a:rPr lang="en-US" dirty="0" smtClean="0"/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Down Arrow 14"/>
          <p:cNvSpPr/>
          <p:nvPr/>
        </p:nvSpPr>
        <p:spPr bwMode="auto">
          <a:xfrm>
            <a:off x="1573924" y="1405758"/>
            <a:ext cx="381000" cy="1828800"/>
          </a:xfrm>
          <a:prstGeom prst="downArrow">
            <a:avLst/>
          </a:prstGeom>
          <a:gradFill>
            <a:gsLst>
              <a:gs pos="34000">
                <a:srgbClr val="DDDDDD"/>
              </a:gs>
              <a:gs pos="100000">
                <a:schemeClr val="tx1">
                  <a:lumMod val="6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5975131" y="1439917"/>
            <a:ext cx="2286000" cy="4297363"/>
          </a:xfrm>
          <a:prstGeom prst="rect">
            <a:avLst/>
          </a:prstGeom>
          <a:solidFill>
            <a:schemeClr val="tx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Tahoma" pitchFamily="34" charset="0"/>
            </a:endParaRPr>
          </a:p>
        </p:txBody>
      </p:sp>
      <p:pic>
        <p:nvPicPr>
          <p:cNvPr id="28" name="Picture 2" descr="spr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931" y="3649717"/>
            <a:ext cx="1317625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17"/>
          <p:cNvSpPr txBox="1">
            <a:spLocks noChangeArrowheads="1"/>
          </p:cNvSpPr>
          <p:nvPr/>
        </p:nvSpPr>
        <p:spPr bwMode="auto">
          <a:xfrm>
            <a:off x="6356131" y="5859517"/>
            <a:ext cx="1301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Stack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249769" y="1867301"/>
            <a:ext cx="1676400" cy="1933229"/>
          </a:xfrm>
          <a:prstGeom prst="rect">
            <a:avLst/>
          </a:prstGeom>
          <a:gradFill>
            <a:gsLst>
              <a:gs pos="34000">
                <a:schemeClr val="tx1">
                  <a:lumMod val="9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17" name="TextBox 14"/>
          <p:cNvSpPr txBox="1">
            <a:spLocks noChangeArrowheads="1"/>
          </p:cNvSpPr>
          <p:nvPr/>
        </p:nvSpPr>
        <p:spPr bwMode="auto">
          <a:xfrm>
            <a:off x="6260114" y="2807819"/>
            <a:ext cx="16240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return address</a:t>
            </a:r>
          </a:p>
        </p:txBody>
      </p:sp>
      <p:cxnSp>
        <p:nvCxnSpPr>
          <p:cNvPr id="18" name="Straight Connector 15"/>
          <p:cNvCxnSpPr>
            <a:cxnSpLocks noChangeShapeType="1"/>
          </p:cNvCxnSpPr>
          <p:nvPr/>
        </p:nvCxnSpPr>
        <p:spPr bwMode="auto">
          <a:xfrm>
            <a:off x="6249769" y="3343330"/>
            <a:ext cx="1676400" cy="1587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19" name="Straight Connector 16"/>
          <p:cNvCxnSpPr>
            <a:cxnSpLocks noChangeShapeType="1"/>
          </p:cNvCxnSpPr>
          <p:nvPr/>
        </p:nvCxnSpPr>
        <p:spPr bwMode="auto">
          <a:xfrm>
            <a:off x="6240144" y="3266328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20" name="TextBox 18"/>
          <p:cNvSpPr txBox="1">
            <a:spLocks noChangeArrowheads="1"/>
          </p:cNvSpPr>
          <p:nvPr/>
        </p:nvSpPr>
        <p:spPr bwMode="auto">
          <a:xfrm>
            <a:off x="6277194" y="3369605"/>
            <a:ext cx="1614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no parameters</a:t>
            </a:r>
          </a:p>
        </p:txBody>
      </p:sp>
      <p:cxnSp>
        <p:nvCxnSpPr>
          <p:cNvPr id="21" name="Straight Connector 20"/>
          <p:cNvCxnSpPr>
            <a:cxnSpLocks noChangeShapeType="1"/>
          </p:cNvCxnSpPr>
          <p:nvPr/>
        </p:nvCxnSpPr>
        <p:spPr bwMode="auto">
          <a:xfrm>
            <a:off x="6239258" y="2757268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22" name="TextBox 22"/>
          <p:cNvSpPr txBox="1">
            <a:spLocks noChangeArrowheads="1"/>
          </p:cNvSpPr>
          <p:nvPr/>
        </p:nvSpPr>
        <p:spPr bwMode="auto">
          <a:xfrm>
            <a:off x="6738319" y="1876292"/>
            <a:ext cx="6575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a = 5</a:t>
            </a:r>
          </a:p>
          <a:p>
            <a:r>
              <a:rPr lang="en-US" sz="1600" dirty="0">
                <a:solidFill>
                  <a:srgbClr val="002060"/>
                </a:solidFill>
              </a:rPr>
              <a:t>b = </a:t>
            </a:r>
            <a:r>
              <a:rPr lang="en-US" sz="1600" dirty="0" smtClean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5975131" y="1439917"/>
            <a:ext cx="2286000" cy="4297363"/>
          </a:xfrm>
          <a:prstGeom prst="rect">
            <a:avLst/>
          </a:prstGeom>
          <a:solidFill>
            <a:schemeClr val="tx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Tahoma" pitchFamily="34" charset="0"/>
            </a:endParaRPr>
          </a:p>
        </p:txBody>
      </p:sp>
      <p:pic>
        <p:nvPicPr>
          <p:cNvPr id="24" name="Picture 2" descr="spr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931" y="3649717"/>
            <a:ext cx="1317625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17"/>
          <p:cNvSpPr txBox="1">
            <a:spLocks noChangeArrowheads="1"/>
          </p:cNvSpPr>
          <p:nvPr/>
        </p:nvSpPr>
        <p:spPr bwMode="auto">
          <a:xfrm>
            <a:off x="6356131" y="5859517"/>
            <a:ext cx="1301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Stack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6249769" y="3298517"/>
            <a:ext cx="1676400" cy="1933229"/>
          </a:xfrm>
          <a:prstGeom prst="rect">
            <a:avLst/>
          </a:prstGeom>
          <a:gradFill>
            <a:gsLst>
              <a:gs pos="34000">
                <a:schemeClr val="tx1">
                  <a:lumMod val="9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37" name="TextBox 14"/>
          <p:cNvSpPr txBox="1">
            <a:spLocks noChangeArrowheads="1"/>
          </p:cNvSpPr>
          <p:nvPr/>
        </p:nvSpPr>
        <p:spPr bwMode="auto">
          <a:xfrm>
            <a:off x="6260114" y="4239035"/>
            <a:ext cx="16240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return address</a:t>
            </a:r>
          </a:p>
        </p:txBody>
      </p:sp>
      <p:cxnSp>
        <p:nvCxnSpPr>
          <p:cNvPr id="38" name="Straight Connector 15"/>
          <p:cNvCxnSpPr>
            <a:cxnSpLocks noChangeShapeType="1"/>
          </p:cNvCxnSpPr>
          <p:nvPr/>
        </p:nvCxnSpPr>
        <p:spPr bwMode="auto">
          <a:xfrm>
            <a:off x="6249769" y="4774546"/>
            <a:ext cx="1676400" cy="1587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39" name="Straight Connector 16"/>
          <p:cNvCxnSpPr>
            <a:cxnSpLocks noChangeShapeType="1"/>
          </p:cNvCxnSpPr>
          <p:nvPr/>
        </p:nvCxnSpPr>
        <p:spPr bwMode="auto">
          <a:xfrm>
            <a:off x="6240144" y="4697544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40" name="TextBox 18"/>
          <p:cNvSpPr txBox="1">
            <a:spLocks noChangeArrowheads="1"/>
          </p:cNvSpPr>
          <p:nvPr/>
        </p:nvSpPr>
        <p:spPr bwMode="auto">
          <a:xfrm>
            <a:off x="6277194" y="4800821"/>
            <a:ext cx="1614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no parameters</a:t>
            </a:r>
          </a:p>
        </p:txBody>
      </p:sp>
      <p:cxnSp>
        <p:nvCxnSpPr>
          <p:cNvPr id="41" name="Straight Connector 20"/>
          <p:cNvCxnSpPr>
            <a:cxnSpLocks noChangeShapeType="1"/>
          </p:cNvCxnSpPr>
          <p:nvPr/>
        </p:nvCxnSpPr>
        <p:spPr bwMode="auto">
          <a:xfrm>
            <a:off x="6239258" y="4188484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42" name="TextBox 22"/>
          <p:cNvSpPr txBox="1">
            <a:spLocks noChangeArrowheads="1"/>
          </p:cNvSpPr>
          <p:nvPr/>
        </p:nvSpPr>
        <p:spPr bwMode="auto">
          <a:xfrm>
            <a:off x="6738319" y="3307508"/>
            <a:ext cx="6575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a = 5</a:t>
            </a:r>
          </a:p>
          <a:p>
            <a:r>
              <a:rPr lang="en-US" sz="1600" dirty="0">
                <a:solidFill>
                  <a:srgbClr val="002060"/>
                </a:solidFill>
              </a:rPr>
              <a:t>b = </a:t>
            </a:r>
            <a:r>
              <a:rPr lang="en-US" sz="1600" dirty="0" smtClean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 rot="5400000">
            <a:off x="7887498" y="3916018"/>
            <a:ext cx="1394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Main’s Stack</a:t>
            </a:r>
          </a:p>
          <a:p>
            <a:pPr algn="ctr"/>
            <a:r>
              <a:rPr lang="en-US" sz="1600" dirty="0" smtClean="0"/>
              <a:t>Frame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6237890" y="1491668"/>
            <a:ext cx="1676400" cy="1752600"/>
          </a:xfrm>
          <a:prstGeom prst="rect">
            <a:avLst/>
          </a:prstGeom>
          <a:gradFill>
            <a:gsLst>
              <a:gs pos="34000">
                <a:srgbClr val="DDDDDD"/>
              </a:gs>
              <a:gs pos="100000">
                <a:schemeClr val="tx1">
                  <a:lumMod val="5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45" name="TextBox 16"/>
          <p:cNvSpPr txBox="1">
            <a:spLocks noChangeArrowheads="1"/>
          </p:cNvSpPr>
          <p:nvPr/>
        </p:nvSpPr>
        <p:spPr bwMode="auto">
          <a:xfrm>
            <a:off x="6285259" y="2266063"/>
            <a:ext cx="16305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return address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46" name="Straight Connector 18"/>
          <p:cNvCxnSpPr>
            <a:cxnSpLocks noChangeShapeType="1"/>
          </p:cNvCxnSpPr>
          <p:nvPr/>
        </p:nvCxnSpPr>
        <p:spPr bwMode="auto">
          <a:xfrm>
            <a:off x="6237890" y="2787068"/>
            <a:ext cx="1676400" cy="1588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47" name="Straight Connector 20"/>
          <p:cNvCxnSpPr>
            <a:cxnSpLocks noChangeShapeType="1"/>
          </p:cNvCxnSpPr>
          <p:nvPr/>
        </p:nvCxnSpPr>
        <p:spPr bwMode="auto">
          <a:xfrm>
            <a:off x="6258910" y="2629413"/>
            <a:ext cx="1676400" cy="1588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48" name="TextBox 22"/>
          <p:cNvSpPr txBox="1">
            <a:spLocks noChangeArrowheads="1"/>
          </p:cNvSpPr>
          <p:nvPr/>
        </p:nvSpPr>
        <p:spPr bwMode="auto">
          <a:xfrm>
            <a:off x="6419494" y="2765320"/>
            <a:ext cx="12827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parameters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49" name="Straight Connector 23"/>
          <p:cNvCxnSpPr>
            <a:cxnSpLocks noChangeShapeType="1"/>
          </p:cNvCxnSpPr>
          <p:nvPr/>
        </p:nvCxnSpPr>
        <p:spPr bwMode="auto">
          <a:xfrm>
            <a:off x="6237890" y="2253668"/>
            <a:ext cx="1676400" cy="1588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50" name="TextBox 22"/>
          <p:cNvSpPr txBox="1">
            <a:spLocks noChangeArrowheads="1"/>
          </p:cNvSpPr>
          <p:nvPr/>
        </p:nvSpPr>
        <p:spPr bwMode="auto">
          <a:xfrm>
            <a:off x="6263781" y="1734963"/>
            <a:ext cx="15921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local variables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5400000">
            <a:off x="8081090" y="2080593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B’s  Stack</a:t>
            </a:r>
          </a:p>
          <a:p>
            <a:pPr algn="ctr"/>
            <a:r>
              <a:rPr lang="en-US" sz="1600" dirty="0" smtClean="0"/>
              <a:t>Frame</a:t>
            </a:r>
            <a:endParaRPr lang="en-US" sz="1600" dirty="0"/>
          </a:p>
        </p:txBody>
      </p:sp>
      <p:cxnSp>
        <p:nvCxnSpPr>
          <p:cNvPr id="54" name="Straight Arrow Connector 53"/>
          <p:cNvCxnSpPr/>
          <p:nvPr/>
        </p:nvCxnSpPr>
        <p:spPr bwMode="auto">
          <a:xfrm flipV="1">
            <a:off x="2216426" y="2534478"/>
            <a:ext cx="3578087" cy="57647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2" descr="sprin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8890" y="4937234"/>
            <a:ext cx="1317625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TextBox 17"/>
          <p:cNvSpPr txBox="1">
            <a:spLocks noChangeArrowheads="1"/>
          </p:cNvSpPr>
          <p:nvPr/>
        </p:nvSpPr>
        <p:spPr bwMode="auto">
          <a:xfrm>
            <a:off x="6314090" y="5775434"/>
            <a:ext cx="1301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Stack</a:t>
            </a:r>
          </a:p>
        </p:txBody>
      </p:sp>
      <p:sp>
        <p:nvSpPr>
          <p:cNvPr id="18437" name="TextBox 19"/>
          <p:cNvSpPr txBox="1">
            <a:spLocks noChangeArrowheads="1"/>
          </p:cNvSpPr>
          <p:nvPr/>
        </p:nvSpPr>
        <p:spPr bwMode="auto">
          <a:xfrm>
            <a:off x="533400" y="1828800"/>
            <a:ext cx="5230919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 static void Main()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a = 5;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b = 3;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c = Add(</a:t>
            </a:r>
            <a:r>
              <a:rPr lang="en-US" dirty="0" err="1" smtClean="0"/>
              <a:t>a,b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Console.WriteLine</a:t>
            </a:r>
            <a:r>
              <a:rPr lang="en-US" dirty="0" smtClean="0"/>
              <a:t>("The answer is {0}", c);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Console.ReadLine</a:t>
            </a:r>
            <a:r>
              <a:rPr lang="en-US" dirty="0" smtClean="0"/>
              <a:t>( );</a:t>
            </a:r>
          </a:p>
          <a:p>
            <a:r>
              <a:rPr lang="en-US" dirty="0" smtClean="0"/>
              <a:t>    }</a:t>
            </a:r>
            <a:endParaRPr lang="en-US" dirty="0"/>
          </a:p>
        </p:txBody>
      </p:sp>
      <p:pic>
        <p:nvPicPr>
          <p:cNvPr id="18438" name="Picture 21" descr="WB02258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2766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9" name="TextBox 13"/>
          <p:cNvSpPr txBox="1">
            <a:spLocks noChangeArrowheads="1"/>
          </p:cNvSpPr>
          <p:nvPr/>
        </p:nvSpPr>
        <p:spPr bwMode="auto">
          <a:xfrm>
            <a:off x="741485" y="964223"/>
            <a:ext cx="5123518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Put the parameters in the stack frame. These</a:t>
            </a:r>
          </a:p>
          <a:p>
            <a:r>
              <a:rPr lang="en-US" dirty="0" smtClean="0"/>
              <a:t>are </a:t>
            </a:r>
            <a:r>
              <a:rPr lang="en-US" sz="2000" b="1" dirty="0" smtClean="0"/>
              <a:t>copies</a:t>
            </a:r>
            <a:r>
              <a:rPr lang="en-US" dirty="0" smtClean="0"/>
              <a:t> of the values stored in a and b.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6237890" y="1432034"/>
            <a:ext cx="1676400" cy="1752600"/>
          </a:xfrm>
          <a:prstGeom prst="rect">
            <a:avLst/>
          </a:prstGeom>
          <a:gradFill>
            <a:gsLst>
              <a:gs pos="34000">
                <a:srgbClr val="DDDDDD"/>
              </a:gs>
              <a:gs pos="100000">
                <a:schemeClr val="tx1">
                  <a:lumMod val="5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18442" name="TextBox 16"/>
          <p:cNvSpPr txBox="1">
            <a:spLocks noChangeArrowheads="1"/>
          </p:cNvSpPr>
          <p:nvPr/>
        </p:nvSpPr>
        <p:spPr bwMode="auto">
          <a:xfrm>
            <a:off x="6285259" y="2206429"/>
            <a:ext cx="16305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return address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18443" name="Straight Connector 18"/>
          <p:cNvCxnSpPr>
            <a:cxnSpLocks noChangeShapeType="1"/>
          </p:cNvCxnSpPr>
          <p:nvPr/>
        </p:nvCxnSpPr>
        <p:spPr bwMode="auto">
          <a:xfrm>
            <a:off x="6237890" y="2727434"/>
            <a:ext cx="1676400" cy="1588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18444" name="Straight Connector 20"/>
          <p:cNvCxnSpPr>
            <a:cxnSpLocks noChangeShapeType="1"/>
          </p:cNvCxnSpPr>
          <p:nvPr/>
        </p:nvCxnSpPr>
        <p:spPr bwMode="auto">
          <a:xfrm>
            <a:off x="6258910" y="2569779"/>
            <a:ext cx="1676400" cy="1588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18445" name="TextBox 22"/>
          <p:cNvSpPr txBox="1">
            <a:spLocks noChangeArrowheads="1"/>
          </p:cNvSpPr>
          <p:nvPr/>
        </p:nvSpPr>
        <p:spPr bwMode="auto">
          <a:xfrm>
            <a:off x="6876694" y="2596356"/>
            <a:ext cx="309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3</a:t>
            </a:r>
          </a:p>
          <a:p>
            <a:r>
              <a:rPr lang="en-US" sz="1600" dirty="0">
                <a:solidFill>
                  <a:srgbClr val="002060"/>
                </a:solidFill>
              </a:rPr>
              <a:t>5</a:t>
            </a:r>
          </a:p>
        </p:txBody>
      </p:sp>
      <p:cxnSp>
        <p:nvCxnSpPr>
          <p:cNvPr id="18446" name="Straight Connector 23"/>
          <p:cNvCxnSpPr>
            <a:cxnSpLocks noChangeShapeType="1"/>
          </p:cNvCxnSpPr>
          <p:nvPr/>
        </p:nvCxnSpPr>
        <p:spPr bwMode="auto">
          <a:xfrm>
            <a:off x="6237890" y="2194034"/>
            <a:ext cx="1676400" cy="1588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25" name="Rectangle 24"/>
          <p:cNvSpPr/>
          <p:nvPr/>
        </p:nvSpPr>
        <p:spPr bwMode="auto">
          <a:xfrm>
            <a:off x="6207728" y="3275122"/>
            <a:ext cx="1676400" cy="1752600"/>
          </a:xfrm>
          <a:prstGeom prst="rect">
            <a:avLst/>
          </a:prstGeom>
          <a:gradFill>
            <a:gsLst>
              <a:gs pos="34000">
                <a:schemeClr val="tx1">
                  <a:lumMod val="9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18448" name="TextBox 25"/>
          <p:cNvSpPr txBox="1">
            <a:spLocks noChangeArrowheads="1"/>
          </p:cNvSpPr>
          <p:nvPr/>
        </p:nvSpPr>
        <p:spPr bwMode="auto">
          <a:xfrm>
            <a:off x="6269074" y="4054481"/>
            <a:ext cx="16240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return address</a:t>
            </a:r>
          </a:p>
        </p:txBody>
      </p:sp>
      <p:cxnSp>
        <p:nvCxnSpPr>
          <p:cNvPr id="18449" name="Straight Connector 26"/>
          <p:cNvCxnSpPr>
            <a:cxnSpLocks noChangeShapeType="1"/>
          </p:cNvCxnSpPr>
          <p:nvPr/>
        </p:nvCxnSpPr>
        <p:spPr bwMode="auto">
          <a:xfrm>
            <a:off x="6207728" y="4570522"/>
            <a:ext cx="1676400" cy="1587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18450" name="Straight Connector 27"/>
          <p:cNvCxnSpPr>
            <a:cxnSpLocks noChangeShapeType="1"/>
          </p:cNvCxnSpPr>
          <p:nvPr/>
        </p:nvCxnSpPr>
        <p:spPr bwMode="auto">
          <a:xfrm>
            <a:off x="6207728" y="4570522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18451" name="TextBox 28"/>
          <p:cNvSpPr txBox="1">
            <a:spLocks noChangeArrowheads="1"/>
          </p:cNvSpPr>
          <p:nvPr/>
        </p:nvSpPr>
        <p:spPr bwMode="auto">
          <a:xfrm>
            <a:off x="6256171" y="4607308"/>
            <a:ext cx="1614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no parameters</a:t>
            </a:r>
          </a:p>
        </p:txBody>
      </p:sp>
      <p:cxnSp>
        <p:nvCxnSpPr>
          <p:cNvPr id="18452" name="Straight Connector 29"/>
          <p:cNvCxnSpPr>
            <a:cxnSpLocks noChangeShapeType="1"/>
          </p:cNvCxnSpPr>
          <p:nvPr/>
        </p:nvCxnSpPr>
        <p:spPr bwMode="auto">
          <a:xfrm>
            <a:off x="6207728" y="3889982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18453" name="TextBox 30"/>
          <p:cNvSpPr txBox="1">
            <a:spLocks noChangeArrowheads="1"/>
          </p:cNvSpPr>
          <p:nvPr/>
        </p:nvSpPr>
        <p:spPr bwMode="auto">
          <a:xfrm>
            <a:off x="6702088" y="3225008"/>
            <a:ext cx="6575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a = 5</a:t>
            </a:r>
          </a:p>
          <a:p>
            <a:r>
              <a:rPr lang="en-US" sz="1600" dirty="0">
                <a:solidFill>
                  <a:srgbClr val="002060"/>
                </a:solidFill>
              </a:rPr>
              <a:t>b = </a:t>
            </a:r>
            <a:r>
              <a:rPr lang="en-US" sz="1600" dirty="0" smtClean="0">
                <a:solidFill>
                  <a:srgbClr val="002060"/>
                </a:solidFill>
              </a:rPr>
              <a:t>3</a:t>
            </a: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3903785" y="1600200"/>
            <a:ext cx="1930485" cy="125233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5975131" y="1439917"/>
            <a:ext cx="2286000" cy="4297363"/>
          </a:xfrm>
          <a:prstGeom prst="rect">
            <a:avLst/>
          </a:prstGeom>
          <a:solidFill>
            <a:schemeClr val="tx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Tahoma" pitchFamily="34" charset="0"/>
            </a:endParaRPr>
          </a:p>
        </p:txBody>
      </p:sp>
      <p:pic>
        <p:nvPicPr>
          <p:cNvPr id="24" name="Picture 2" descr="sprin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931" y="3649717"/>
            <a:ext cx="1317625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26"/>
          <p:cNvSpPr/>
          <p:nvPr/>
        </p:nvSpPr>
        <p:spPr bwMode="auto">
          <a:xfrm>
            <a:off x="6249769" y="1867301"/>
            <a:ext cx="1676400" cy="1933229"/>
          </a:xfrm>
          <a:prstGeom prst="rect">
            <a:avLst/>
          </a:prstGeom>
          <a:gradFill>
            <a:gsLst>
              <a:gs pos="34000">
                <a:schemeClr val="tx1">
                  <a:lumMod val="9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28" name="TextBox 14"/>
          <p:cNvSpPr txBox="1">
            <a:spLocks noChangeArrowheads="1"/>
          </p:cNvSpPr>
          <p:nvPr/>
        </p:nvSpPr>
        <p:spPr bwMode="auto">
          <a:xfrm>
            <a:off x="6260114" y="2807819"/>
            <a:ext cx="16240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return address</a:t>
            </a:r>
          </a:p>
        </p:txBody>
      </p:sp>
      <p:cxnSp>
        <p:nvCxnSpPr>
          <p:cNvPr id="29" name="Straight Connector 15"/>
          <p:cNvCxnSpPr>
            <a:cxnSpLocks noChangeShapeType="1"/>
          </p:cNvCxnSpPr>
          <p:nvPr/>
        </p:nvCxnSpPr>
        <p:spPr bwMode="auto">
          <a:xfrm>
            <a:off x="6249769" y="3343330"/>
            <a:ext cx="1676400" cy="1587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30" name="Straight Connector 16"/>
          <p:cNvCxnSpPr>
            <a:cxnSpLocks noChangeShapeType="1"/>
          </p:cNvCxnSpPr>
          <p:nvPr/>
        </p:nvCxnSpPr>
        <p:spPr bwMode="auto">
          <a:xfrm>
            <a:off x="6240144" y="3266328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31" name="TextBox 18"/>
          <p:cNvSpPr txBox="1">
            <a:spLocks noChangeArrowheads="1"/>
          </p:cNvSpPr>
          <p:nvPr/>
        </p:nvSpPr>
        <p:spPr bwMode="auto">
          <a:xfrm>
            <a:off x="6277194" y="3369605"/>
            <a:ext cx="1614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no parameters</a:t>
            </a:r>
          </a:p>
        </p:txBody>
      </p:sp>
      <p:cxnSp>
        <p:nvCxnSpPr>
          <p:cNvPr id="32" name="Straight Connector 31"/>
          <p:cNvCxnSpPr>
            <a:cxnSpLocks noChangeShapeType="1"/>
          </p:cNvCxnSpPr>
          <p:nvPr/>
        </p:nvCxnSpPr>
        <p:spPr bwMode="auto">
          <a:xfrm>
            <a:off x="6239258" y="2757268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33" name="TextBox 22"/>
          <p:cNvSpPr txBox="1">
            <a:spLocks noChangeArrowheads="1"/>
          </p:cNvSpPr>
          <p:nvPr/>
        </p:nvSpPr>
        <p:spPr bwMode="auto">
          <a:xfrm>
            <a:off x="6738319" y="1876292"/>
            <a:ext cx="6575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a = 5</a:t>
            </a:r>
          </a:p>
          <a:p>
            <a:r>
              <a:rPr lang="en-US" sz="1600" dirty="0">
                <a:solidFill>
                  <a:srgbClr val="002060"/>
                </a:solidFill>
              </a:rPr>
              <a:t>b = </a:t>
            </a:r>
            <a:r>
              <a:rPr lang="en-US" sz="1600" dirty="0" smtClean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34" name="Rectangle 1"/>
          <p:cNvSpPr>
            <a:spLocks noChangeArrowheads="1"/>
          </p:cNvSpPr>
          <p:nvPr/>
        </p:nvSpPr>
        <p:spPr bwMode="auto">
          <a:xfrm>
            <a:off x="5975131" y="1439917"/>
            <a:ext cx="2286000" cy="4297363"/>
          </a:xfrm>
          <a:prstGeom prst="rect">
            <a:avLst/>
          </a:prstGeom>
          <a:solidFill>
            <a:schemeClr val="tx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Tahoma" pitchFamily="34" charset="0"/>
            </a:endParaRPr>
          </a:p>
        </p:txBody>
      </p:sp>
      <p:pic>
        <p:nvPicPr>
          <p:cNvPr id="35" name="Picture 2" descr="sprin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931" y="3649717"/>
            <a:ext cx="1317625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36"/>
          <p:cNvSpPr/>
          <p:nvPr/>
        </p:nvSpPr>
        <p:spPr bwMode="auto">
          <a:xfrm>
            <a:off x="6249769" y="3298517"/>
            <a:ext cx="1676400" cy="1933229"/>
          </a:xfrm>
          <a:prstGeom prst="rect">
            <a:avLst/>
          </a:prstGeom>
          <a:gradFill>
            <a:gsLst>
              <a:gs pos="34000">
                <a:schemeClr val="tx1">
                  <a:lumMod val="9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38" name="TextBox 14"/>
          <p:cNvSpPr txBox="1">
            <a:spLocks noChangeArrowheads="1"/>
          </p:cNvSpPr>
          <p:nvPr/>
        </p:nvSpPr>
        <p:spPr bwMode="auto">
          <a:xfrm>
            <a:off x="6260114" y="4239035"/>
            <a:ext cx="16240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return address</a:t>
            </a:r>
          </a:p>
        </p:txBody>
      </p:sp>
      <p:cxnSp>
        <p:nvCxnSpPr>
          <p:cNvPr id="39" name="Straight Connector 15"/>
          <p:cNvCxnSpPr>
            <a:cxnSpLocks noChangeShapeType="1"/>
          </p:cNvCxnSpPr>
          <p:nvPr/>
        </p:nvCxnSpPr>
        <p:spPr bwMode="auto">
          <a:xfrm>
            <a:off x="6249769" y="4774546"/>
            <a:ext cx="1676400" cy="1587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40" name="Straight Connector 16"/>
          <p:cNvCxnSpPr>
            <a:cxnSpLocks noChangeShapeType="1"/>
          </p:cNvCxnSpPr>
          <p:nvPr/>
        </p:nvCxnSpPr>
        <p:spPr bwMode="auto">
          <a:xfrm>
            <a:off x="6240144" y="4697544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41" name="TextBox 18"/>
          <p:cNvSpPr txBox="1">
            <a:spLocks noChangeArrowheads="1"/>
          </p:cNvSpPr>
          <p:nvPr/>
        </p:nvSpPr>
        <p:spPr bwMode="auto">
          <a:xfrm>
            <a:off x="6277194" y="4800821"/>
            <a:ext cx="1614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no parameters</a:t>
            </a:r>
          </a:p>
        </p:txBody>
      </p:sp>
      <p:cxnSp>
        <p:nvCxnSpPr>
          <p:cNvPr id="42" name="Straight Connector 20"/>
          <p:cNvCxnSpPr>
            <a:cxnSpLocks noChangeShapeType="1"/>
          </p:cNvCxnSpPr>
          <p:nvPr/>
        </p:nvCxnSpPr>
        <p:spPr bwMode="auto">
          <a:xfrm>
            <a:off x="6239258" y="4188484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43" name="TextBox 22"/>
          <p:cNvSpPr txBox="1">
            <a:spLocks noChangeArrowheads="1"/>
          </p:cNvSpPr>
          <p:nvPr/>
        </p:nvSpPr>
        <p:spPr bwMode="auto">
          <a:xfrm>
            <a:off x="6738319" y="3307508"/>
            <a:ext cx="6575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a = 5</a:t>
            </a:r>
          </a:p>
          <a:p>
            <a:r>
              <a:rPr lang="en-US" sz="1600" dirty="0">
                <a:solidFill>
                  <a:srgbClr val="002060"/>
                </a:solidFill>
              </a:rPr>
              <a:t>b = </a:t>
            </a:r>
            <a:r>
              <a:rPr lang="en-US" sz="1600" dirty="0" smtClean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 rot="5400000">
            <a:off x="7887498" y="3916018"/>
            <a:ext cx="1394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Main’s Stack</a:t>
            </a:r>
          </a:p>
          <a:p>
            <a:pPr algn="ctr"/>
            <a:r>
              <a:rPr lang="en-US" sz="1600" dirty="0" smtClean="0"/>
              <a:t>Frame</a:t>
            </a:r>
            <a:endParaRPr lang="en-US" sz="1600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6237890" y="1491668"/>
            <a:ext cx="1676400" cy="1752600"/>
          </a:xfrm>
          <a:prstGeom prst="rect">
            <a:avLst/>
          </a:prstGeom>
          <a:gradFill>
            <a:gsLst>
              <a:gs pos="34000">
                <a:srgbClr val="DDDDDD"/>
              </a:gs>
              <a:gs pos="100000">
                <a:schemeClr val="tx1">
                  <a:lumMod val="5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46" name="TextBox 16"/>
          <p:cNvSpPr txBox="1">
            <a:spLocks noChangeArrowheads="1"/>
          </p:cNvSpPr>
          <p:nvPr/>
        </p:nvSpPr>
        <p:spPr bwMode="auto">
          <a:xfrm>
            <a:off x="6285259" y="2266063"/>
            <a:ext cx="16305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return address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47" name="Straight Connector 18"/>
          <p:cNvCxnSpPr>
            <a:cxnSpLocks noChangeShapeType="1"/>
          </p:cNvCxnSpPr>
          <p:nvPr/>
        </p:nvCxnSpPr>
        <p:spPr bwMode="auto">
          <a:xfrm>
            <a:off x="6237890" y="2787068"/>
            <a:ext cx="1676400" cy="1588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48" name="Straight Connector 20"/>
          <p:cNvCxnSpPr>
            <a:cxnSpLocks noChangeShapeType="1"/>
          </p:cNvCxnSpPr>
          <p:nvPr/>
        </p:nvCxnSpPr>
        <p:spPr bwMode="auto">
          <a:xfrm>
            <a:off x="6258910" y="2629413"/>
            <a:ext cx="1676400" cy="1588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49" name="TextBox 22"/>
          <p:cNvSpPr txBox="1">
            <a:spLocks noChangeArrowheads="1"/>
          </p:cNvSpPr>
          <p:nvPr/>
        </p:nvSpPr>
        <p:spPr bwMode="auto">
          <a:xfrm>
            <a:off x="6767364" y="2675867"/>
            <a:ext cx="309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3</a:t>
            </a:r>
          </a:p>
          <a:p>
            <a:r>
              <a:rPr lang="en-US" sz="1600" dirty="0" smtClean="0">
                <a:solidFill>
                  <a:srgbClr val="002060"/>
                </a:solidFill>
              </a:rPr>
              <a:t>5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50" name="Straight Connector 23"/>
          <p:cNvCxnSpPr>
            <a:cxnSpLocks noChangeShapeType="1"/>
          </p:cNvCxnSpPr>
          <p:nvPr/>
        </p:nvCxnSpPr>
        <p:spPr bwMode="auto">
          <a:xfrm>
            <a:off x="6237890" y="2253668"/>
            <a:ext cx="1676400" cy="1588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51" name="TextBox 22"/>
          <p:cNvSpPr txBox="1">
            <a:spLocks noChangeArrowheads="1"/>
          </p:cNvSpPr>
          <p:nvPr/>
        </p:nvSpPr>
        <p:spPr bwMode="auto">
          <a:xfrm>
            <a:off x="6263781" y="1734963"/>
            <a:ext cx="15921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local variables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5400000">
            <a:off x="8081090" y="2080593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B’s  Stack</a:t>
            </a:r>
          </a:p>
          <a:p>
            <a:pPr algn="ctr"/>
            <a:r>
              <a:rPr lang="en-US" sz="1600" dirty="0" smtClean="0"/>
              <a:t>Frame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Box 24"/>
          <p:cNvSpPr txBox="1">
            <a:spLocks noChangeArrowheads="1"/>
          </p:cNvSpPr>
          <p:nvPr/>
        </p:nvSpPr>
        <p:spPr bwMode="auto">
          <a:xfrm>
            <a:off x="914400" y="2743200"/>
            <a:ext cx="3801041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static </a:t>
            </a:r>
            <a:r>
              <a:rPr lang="en-US" dirty="0" err="1" smtClean="0"/>
              <a:t>int</a:t>
            </a:r>
            <a:r>
              <a:rPr lang="en-US" dirty="0" smtClean="0"/>
              <a:t> Add(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num1, </a:t>
            </a:r>
            <a:r>
              <a:rPr lang="en-US" dirty="0" err="1"/>
              <a:t>int</a:t>
            </a:r>
            <a:r>
              <a:rPr lang="en-US" dirty="0"/>
              <a:t> num2)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sum;</a:t>
            </a:r>
          </a:p>
          <a:p>
            <a:r>
              <a:rPr lang="en-US" dirty="0"/>
              <a:t>     sum = num1 + num2;</a:t>
            </a:r>
          </a:p>
          <a:p>
            <a:r>
              <a:rPr lang="en-US" dirty="0"/>
              <a:t>     return sum,</a:t>
            </a:r>
          </a:p>
          <a:p>
            <a:r>
              <a:rPr lang="en-US" dirty="0"/>
              <a:t>}</a:t>
            </a:r>
          </a:p>
        </p:txBody>
      </p:sp>
      <p:pic>
        <p:nvPicPr>
          <p:cNvPr id="19462" name="Picture 2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4290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TextBox 27"/>
          <p:cNvSpPr txBox="1">
            <a:spLocks noChangeArrowheads="1"/>
          </p:cNvSpPr>
          <p:nvPr/>
        </p:nvSpPr>
        <p:spPr bwMode="auto">
          <a:xfrm>
            <a:off x="5185800" y="2867843"/>
            <a:ext cx="7096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num1</a:t>
            </a:r>
          </a:p>
        </p:txBody>
      </p:sp>
      <p:sp>
        <p:nvSpPr>
          <p:cNvPr id="19464" name="TextBox 28"/>
          <p:cNvSpPr txBox="1">
            <a:spLocks noChangeArrowheads="1"/>
          </p:cNvSpPr>
          <p:nvPr/>
        </p:nvSpPr>
        <p:spPr bwMode="auto">
          <a:xfrm>
            <a:off x="5165351" y="2648069"/>
            <a:ext cx="746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num2</a:t>
            </a:r>
          </a:p>
        </p:txBody>
      </p:sp>
      <p:pic>
        <p:nvPicPr>
          <p:cNvPr id="23" name="Picture 2" descr="spr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8890" y="4937234"/>
            <a:ext cx="1317625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17"/>
          <p:cNvSpPr txBox="1">
            <a:spLocks noChangeArrowheads="1"/>
          </p:cNvSpPr>
          <p:nvPr/>
        </p:nvSpPr>
        <p:spPr bwMode="auto">
          <a:xfrm>
            <a:off x="6314090" y="5775434"/>
            <a:ext cx="1301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Stack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237890" y="1432034"/>
            <a:ext cx="1676400" cy="1752600"/>
          </a:xfrm>
          <a:prstGeom prst="rect">
            <a:avLst/>
          </a:prstGeom>
          <a:gradFill>
            <a:gsLst>
              <a:gs pos="34000">
                <a:srgbClr val="DDDDDD"/>
              </a:gs>
              <a:gs pos="100000">
                <a:schemeClr val="tx1">
                  <a:lumMod val="5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26" name="TextBox 16"/>
          <p:cNvSpPr txBox="1">
            <a:spLocks noChangeArrowheads="1"/>
          </p:cNvSpPr>
          <p:nvPr/>
        </p:nvSpPr>
        <p:spPr bwMode="auto">
          <a:xfrm>
            <a:off x="6285259" y="2206429"/>
            <a:ext cx="16305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return address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27" name="Straight Connector 18"/>
          <p:cNvCxnSpPr>
            <a:cxnSpLocks noChangeShapeType="1"/>
          </p:cNvCxnSpPr>
          <p:nvPr/>
        </p:nvCxnSpPr>
        <p:spPr bwMode="auto">
          <a:xfrm>
            <a:off x="6237890" y="2727434"/>
            <a:ext cx="1676400" cy="1588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28" name="Straight Connector 20"/>
          <p:cNvCxnSpPr>
            <a:cxnSpLocks noChangeShapeType="1"/>
          </p:cNvCxnSpPr>
          <p:nvPr/>
        </p:nvCxnSpPr>
        <p:spPr bwMode="auto">
          <a:xfrm>
            <a:off x="6258910" y="2569779"/>
            <a:ext cx="1676400" cy="1588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29" name="TextBox 22"/>
          <p:cNvSpPr txBox="1">
            <a:spLocks noChangeArrowheads="1"/>
          </p:cNvSpPr>
          <p:nvPr/>
        </p:nvSpPr>
        <p:spPr bwMode="auto">
          <a:xfrm>
            <a:off x="6876694" y="2596356"/>
            <a:ext cx="309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3</a:t>
            </a:r>
          </a:p>
          <a:p>
            <a:r>
              <a:rPr lang="en-US" sz="1600" dirty="0">
                <a:solidFill>
                  <a:srgbClr val="002060"/>
                </a:solidFill>
              </a:rPr>
              <a:t>5</a:t>
            </a:r>
          </a:p>
        </p:txBody>
      </p:sp>
      <p:cxnSp>
        <p:nvCxnSpPr>
          <p:cNvPr id="31" name="Straight Connector 23"/>
          <p:cNvCxnSpPr>
            <a:cxnSpLocks noChangeShapeType="1"/>
          </p:cNvCxnSpPr>
          <p:nvPr/>
        </p:nvCxnSpPr>
        <p:spPr bwMode="auto">
          <a:xfrm>
            <a:off x="6237890" y="2194034"/>
            <a:ext cx="1676400" cy="1588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32" name="Rectangle 31"/>
          <p:cNvSpPr/>
          <p:nvPr/>
        </p:nvSpPr>
        <p:spPr bwMode="auto">
          <a:xfrm>
            <a:off x="6207728" y="3275122"/>
            <a:ext cx="1676400" cy="1752600"/>
          </a:xfrm>
          <a:prstGeom prst="rect">
            <a:avLst/>
          </a:prstGeom>
          <a:gradFill>
            <a:gsLst>
              <a:gs pos="34000">
                <a:schemeClr val="tx1">
                  <a:lumMod val="9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33" name="TextBox 25"/>
          <p:cNvSpPr txBox="1">
            <a:spLocks noChangeArrowheads="1"/>
          </p:cNvSpPr>
          <p:nvPr/>
        </p:nvSpPr>
        <p:spPr bwMode="auto">
          <a:xfrm>
            <a:off x="6269074" y="4054481"/>
            <a:ext cx="16240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return address</a:t>
            </a:r>
          </a:p>
        </p:txBody>
      </p:sp>
      <p:cxnSp>
        <p:nvCxnSpPr>
          <p:cNvPr id="34" name="Straight Connector 26"/>
          <p:cNvCxnSpPr>
            <a:cxnSpLocks noChangeShapeType="1"/>
          </p:cNvCxnSpPr>
          <p:nvPr/>
        </p:nvCxnSpPr>
        <p:spPr bwMode="auto">
          <a:xfrm>
            <a:off x="6207728" y="4570522"/>
            <a:ext cx="1676400" cy="1587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35" name="Straight Connector 27"/>
          <p:cNvCxnSpPr>
            <a:cxnSpLocks noChangeShapeType="1"/>
          </p:cNvCxnSpPr>
          <p:nvPr/>
        </p:nvCxnSpPr>
        <p:spPr bwMode="auto">
          <a:xfrm>
            <a:off x="6207728" y="4570522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37" name="TextBox 28"/>
          <p:cNvSpPr txBox="1">
            <a:spLocks noChangeArrowheads="1"/>
          </p:cNvSpPr>
          <p:nvPr/>
        </p:nvSpPr>
        <p:spPr bwMode="auto">
          <a:xfrm>
            <a:off x="6256171" y="4607308"/>
            <a:ext cx="1614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no parameters</a:t>
            </a:r>
          </a:p>
        </p:txBody>
      </p:sp>
      <p:cxnSp>
        <p:nvCxnSpPr>
          <p:cNvPr id="38" name="Straight Connector 29"/>
          <p:cNvCxnSpPr>
            <a:cxnSpLocks noChangeShapeType="1"/>
          </p:cNvCxnSpPr>
          <p:nvPr/>
        </p:nvCxnSpPr>
        <p:spPr bwMode="auto">
          <a:xfrm>
            <a:off x="6207728" y="3889982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39" name="TextBox 30"/>
          <p:cNvSpPr txBox="1">
            <a:spLocks noChangeArrowheads="1"/>
          </p:cNvSpPr>
          <p:nvPr/>
        </p:nvSpPr>
        <p:spPr bwMode="auto">
          <a:xfrm>
            <a:off x="6702088" y="3225008"/>
            <a:ext cx="6575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a = 5</a:t>
            </a:r>
          </a:p>
          <a:p>
            <a:r>
              <a:rPr lang="en-US" sz="1600" dirty="0">
                <a:solidFill>
                  <a:srgbClr val="002060"/>
                </a:solidFill>
              </a:rPr>
              <a:t>b = </a:t>
            </a:r>
            <a:r>
              <a:rPr lang="en-US" sz="1600" dirty="0" smtClean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40" name="Rectangle 1"/>
          <p:cNvSpPr>
            <a:spLocks noChangeArrowheads="1"/>
          </p:cNvSpPr>
          <p:nvPr/>
        </p:nvSpPr>
        <p:spPr bwMode="auto">
          <a:xfrm>
            <a:off x="5975131" y="1439917"/>
            <a:ext cx="2286000" cy="4297363"/>
          </a:xfrm>
          <a:prstGeom prst="rect">
            <a:avLst/>
          </a:prstGeom>
          <a:solidFill>
            <a:schemeClr val="tx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Tahoma" pitchFamily="34" charset="0"/>
            </a:endParaRPr>
          </a:p>
        </p:txBody>
      </p:sp>
      <p:pic>
        <p:nvPicPr>
          <p:cNvPr id="41" name="Picture 2" descr="spr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931" y="3649717"/>
            <a:ext cx="1317625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Rectangle 41"/>
          <p:cNvSpPr/>
          <p:nvPr/>
        </p:nvSpPr>
        <p:spPr bwMode="auto">
          <a:xfrm>
            <a:off x="6249769" y="1867301"/>
            <a:ext cx="1676400" cy="1933229"/>
          </a:xfrm>
          <a:prstGeom prst="rect">
            <a:avLst/>
          </a:prstGeom>
          <a:gradFill>
            <a:gsLst>
              <a:gs pos="34000">
                <a:schemeClr val="tx1">
                  <a:lumMod val="9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43" name="TextBox 14"/>
          <p:cNvSpPr txBox="1">
            <a:spLocks noChangeArrowheads="1"/>
          </p:cNvSpPr>
          <p:nvPr/>
        </p:nvSpPr>
        <p:spPr bwMode="auto">
          <a:xfrm>
            <a:off x="6260114" y="2807819"/>
            <a:ext cx="16240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return address</a:t>
            </a:r>
          </a:p>
        </p:txBody>
      </p:sp>
      <p:cxnSp>
        <p:nvCxnSpPr>
          <p:cNvPr id="44" name="Straight Connector 15"/>
          <p:cNvCxnSpPr>
            <a:cxnSpLocks noChangeShapeType="1"/>
          </p:cNvCxnSpPr>
          <p:nvPr/>
        </p:nvCxnSpPr>
        <p:spPr bwMode="auto">
          <a:xfrm>
            <a:off x="6249769" y="3343330"/>
            <a:ext cx="1676400" cy="1587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45" name="Straight Connector 16"/>
          <p:cNvCxnSpPr>
            <a:cxnSpLocks noChangeShapeType="1"/>
          </p:cNvCxnSpPr>
          <p:nvPr/>
        </p:nvCxnSpPr>
        <p:spPr bwMode="auto">
          <a:xfrm>
            <a:off x="6240144" y="3266328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46" name="TextBox 18"/>
          <p:cNvSpPr txBox="1">
            <a:spLocks noChangeArrowheads="1"/>
          </p:cNvSpPr>
          <p:nvPr/>
        </p:nvSpPr>
        <p:spPr bwMode="auto">
          <a:xfrm>
            <a:off x="6277194" y="3369605"/>
            <a:ext cx="1614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no parameters</a:t>
            </a:r>
          </a:p>
        </p:txBody>
      </p: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>
            <a:off x="6239258" y="2757268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48" name="TextBox 22"/>
          <p:cNvSpPr txBox="1">
            <a:spLocks noChangeArrowheads="1"/>
          </p:cNvSpPr>
          <p:nvPr/>
        </p:nvSpPr>
        <p:spPr bwMode="auto">
          <a:xfrm>
            <a:off x="6738319" y="1876292"/>
            <a:ext cx="6575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a = 5</a:t>
            </a:r>
          </a:p>
          <a:p>
            <a:r>
              <a:rPr lang="en-US" sz="1600" dirty="0">
                <a:solidFill>
                  <a:srgbClr val="002060"/>
                </a:solidFill>
              </a:rPr>
              <a:t>b = </a:t>
            </a:r>
            <a:r>
              <a:rPr lang="en-US" sz="1600" dirty="0" smtClean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49" name="Rectangle 1"/>
          <p:cNvSpPr>
            <a:spLocks noChangeArrowheads="1"/>
          </p:cNvSpPr>
          <p:nvPr/>
        </p:nvSpPr>
        <p:spPr bwMode="auto">
          <a:xfrm>
            <a:off x="5975131" y="1439917"/>
            <a:ext cx="2286000" cy="4297363"/>
          </a:xfrm>
          <a:prstGeom prst="rect">
            <a:avLst/>
          </a:prstGeom>
          <a:solidFill>
            <a:schemeClr val="tx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Tahoma" pitchFamily="34" charset="0"/>
            </a:endParaRPr>
          </a:p>
        </p:txBody>
      </p:sp>
      <p:pic>
        <p:nvPicPr>
          <p:cNvPr id="50" name="Picture 2" descr="spr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931" y="3649717"/>
            <a:ext cx="1317625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Rectangle 50"/>
          <p:cNvSpPr/>
          <p:nvPr/>
        </p:nvSpPr>
        <p:spPr bwMode="auto">
          <a:xfrm>
            <a:off x="6249769" y="3298517"/>
            <a:ext cx="1676400" cy="1933229"/>
          </a:xfrm>
          <a:prstGeom prst="rect">
            <a:avLst/>
          </a:prstGeom>
          <a:gradFill>
            <a:gsLst>
              <a:gs pos="34000">
                <a:schemeClr val="tx1">
                  <a:lumMod val="9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52" name="TextBox 14"/>
          <p:cNvSpPr txBox="1">
            <a:spLocks noChangeArrowheads="1"/>
          </p:cNvSpPr>
          <p:nvPr/>
        </p:nvSpPr>
        <p:spPr bwMode="auto">
          <a:xfrm>
            <a:off x="6260114" y="4239035"/>
            <a:ext cx="16240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return address</a:t>
            </a:r>
          </a:p>
        </p:txBody>
      </p:sp>
      <p:cxnSp>
        <p:nvCxnSpPr>
          <p:cNvPr id="53" name="Straight Connector 15"/>
          <p:cNvCxnSpPr>
            <a:cxnSpLocks noChangeShapeType="1"/>
          </p:cNvCxnSpPr>
          <p:nvPr/>
        </p:nvCxnSpPr>
        <p:spPr bwMode="auto">
          <a:xfrm>
            <a:off x="6249769" y="4774546"/>
            <a:ext cx="1676400" cy="1587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54" name="Straight Connector 16"/>
          <p:cNvCxnSpPr>
            <a:cxnSpLocks noChangeShapeType="1"/>
          </p:cNvCxnSpPr>
          <p:nvPr/>
        </p:nvCxnSpPr>
        <p:spPr bwMode="auto">
          <a:xfrm>
            <a:off x="6240144" y="4697544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55" name="TextBox 18"/>
          <p:cNvSpPr txBox="1">
            <a:spLocks noChangeArrowheads="1"/>
          </p:cNvSpPr>
          <p:nvPr/>
        </p:nvSpPr>
        <p:spPr bwMode="auto">
          <a:xfrm>
            <a:off x="6277194" y="4800821"/>
            <a:ext cx="1614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no parameters</a:t>
            </a:r>
          </a:p>
        </p:txBody>
      </p:sp>
      <p:cxnSp>
        <p:nvCxnSpPr>
          <p:cNvPr id="56" name="Straight Connector 20"/>
          <p:cNvCxnSpPr>
            <a:cxnSpLocks noChangeShapeType="1"/>
          </p:cNvCxnSpPr>
          <p:nvPr/>
        </p:nvCxnSpPr>
        <p:spPr bwMode="auto">
          <a:xfrm>
            <a:off x="6239258" y="4188484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57" name="TextBox 22"/>
          <p:cNvSpPr txBox="1">
            <a:spLocks noChangeArrowheads="1"/>
          </p:cNvSpPr>
          <p:nvPr/>
        </p:nvSpPr>
        <p:spPr bwMode="auto">
          <a:xfrm>
            <a:off x="6738319" y="3307508"/>
            <a:ext cx="6575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a = 5</a:t>
            </a:r>
          </a:p>
          <a:p>
            <a:r>
              <a:rPr lang="en-US" sz="1600" dirty="0">
                <a:solidFill>
                  <a:srgbClr val="002060"/>
                </a:solidFill>
              </a:rPr>
              <a:t>b = </a:t>
            </a:r>
            <a:r>
              <a:rPr lang="en-US" sz="1600" dirty="0" smtClean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 rot="5400000">
            <a:off x="7887498" y="3916018"/>
            <a:ext cx="1394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Main’s Stack</a:t>
            </a:r>
          </a:p>
          <a:p>
            <a:pPr algn="ctr"/>
            <a:r>
              <a:rPr lang="en-US" sz="1600" dirty="0" smtClean="0"/>
              <a:t>Frame</a:t>
            </a:r>
            <a:endParaRPr lang="en-US" sz="1600" dirty="0"/>
          </a:p>
        </p:txBody>
      </p:sp>
      <p:sp>
        <p:nvSpPr>
          <p:cNvPr id="59" name="Rectangle 58"/>
          <p:cNvSpPr/>
          <p:nvPr/>
        </p:nvSpPr>
        <p:spPr bwMode="auto">
          <a:xfrm>
            <a:off x="6237890" y="1491668"/>
            <a:ext cx="1676400" cy="1752600"/>
          </a:xfrm>
          <a:prstGeom prst="rect">
            <a:avLst/>
          </a:prstGeom>
          <a:gradFill>
            <a:gsLst>
              <a:gs pos="34000">
                <a:srgbClr val="DDDDDD"/>
              </a:gs>
              <a:gs pos="100000">
                <a:schemeClr val="tx1">
                  <a:lumMod val="5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60" name="TextBox 16"/>
          <p:cNvSpPr txBox="1">
            <a:spLocks noChangeArrowheads="1"/>
          </p:cNvSpPr>
          <p:nvPr/>
        </p:nvSpPr>
        <p:spPr bwMode="auto">
          <a:xfrm>
            <a:off x="6285259" y="2266063"/>
            <a:ext cx="16305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return address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61" name="Straight Connector 18"/>
          <p:cNvCxnSpPr>
            <a:cxnSpLocks noChangeShapeType="1"/>
          </p:cNvCxnSpPr>
          <p:nvPr/>
        </p:nvCxnSpPr>
        <p:spPr bwMode="auto">
          <a:xfrm>
            <a:off x="6237890" y="2787068"/>
            <a:ext cx="1676400" cy="1588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62" name="Straight Connector 20"/>
          <p:cNvCxnSpPr>
            <a:cxnSpLocks noChangeShapeType="1"/>
          </p:cNvCxnSpPr>
          <p:nvPr/>
        </p:nvCxnSpPr>
        <p:spPr bwMode="auto">
          <a:xfrm>
            <a:off x="6258910" y="2629413"/>
            <a:ext cx="1676400" cy="1588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63" name="TextBox 22"/>
          <p:cNvSpPr txBox="1">
            <a:spLocks noChangeArrowheads="1"/>
          </p:cNvSpPr>
          <p:nvPr/>
        </p:nvSpPr>
        <p:spPr bwMode="auto">
          <a:xfrm>
            <a:off x="6767364" y="2675867"/>
            <a:ext cx="309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3</a:t>
            </a:r>
          </a:p>
          <a:p>
            <a:r>
              <a:rPr lang="en-US" sz="1600" dirty="0" smtClean="0">
                <a:solidFill>
                  <a:srgbClr val="002060"/>
                </a:solidFill>
              </a:rPr>
              <a:t>5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64" name="Straight Connector 23"/>
          <p:cNvCxnSpPr>
            <a:cxnSpLocks noChangeShapeType="1"/>
          </p:cNvCxnSpPr>
          <p:nvPr/>
        </p:nvCxnSpPr>
        <p:spPr bwMode="auto">
          <a:xfrm>
            <a:off x="6237890" y="2253668"/>
            <a:ext cx="1676400" cy="1588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65" name="TextBox 22"/>
          <p:cNvSpPr txBox="1">
            <a:spLocks noChangeArrowheads="1"/>
          </p:cNvSpPr>
          <p:nvPr/>
        </p:nvSpPr>
        <p:spPr bwMode="auto">
          <a:xfrm>
            <a:off x="5279807" y="1754840"/>
            <a:ext cx="596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sum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 rot="5400000">
            <a:off x="8081090" y="2080593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B’s  Stack</a:t>
            </a:r>
          </a:p>
          <a:p>
            <a:pPr algn="ctr"/>
            <a:r>
              <a:rPr lang="en-US" sz="1600" dirty="0" smtClean="0"/>
              <a:t>Frame</a:t>
            </a:r>
            <a:endParaRPr 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1401418" y="914399"/>
            <a:ext cx="38443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 Add method, we use these</a:t>
            </a:r>
          </a:p>
          <a:p>
            <a:r>
              <a:rPr lang="en-US" dirty="0" smtClean="0"/>
              <a:t>names to refer to the parameters</a:t>
            </a:r>
          </a:p>
          <a:p>
            <a:r>
              <a:rPr lang="en-US" dirty="0" smtClean="0"/>
              <a:t>that were passed to the method.</a:t>
            </a:r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 bwMode="auto">
          <a:xfrm rot="5400000">
            <a:off x="2932044" y="2126973"/>
            <a:ext cx="785191" cy="34787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rot="16200000" flipH="1">
            <a:off x="3427344" y="2015987"/>
            <a:ext cx="831576" cy="64273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5834270" y="447261"/>
            <a:ext cx="26581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is a local variable</a:t>
            </a:r>
          </a:p>
          <a:p>
            <a:r>
              <a:rPr lang="en-US" dirty="0" smtClean="0"/>
              <a:t>declared inside of the </a:t>
            </a:r>
          </a:p>
          <a:p>
            <a:r>
              <a:rPr lang="en-US" dirty="0" smtClean="0"/>
              <a:t>Add method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extBox 24"/>
          <p:cNvSpPr txBox="1">
            <a:spLocks noChangeArrowheads="1"/>
          </p:cNvSpPr>
          <p:nvPr/>
        </p:nvSpPr>
        <p:spPr bwMode="auto">
          <a:xfrm>
            <a:off x="914400" y="2743200"/>
            <a:ext cx="379943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static </a:t>
            </a:r>
            <a:r>
              <a:rPr lang="en-US" dirty="0" err="1" smtClean="0"/>
              <a:t>int</a:t>
            </a:r>
            <a:r>
              <a:rPr lang="en-US" dirty="0" smtClean="0"/>
              <a:t> Add(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num1, </a:t>
            </a:r>
            <a:r>
              <a:rPr lang="en-US" dirty="0" err="1"/>
              <a:t>int</a:t>
            </a:r>
            <a:r>
              <a:rPr lang="en-US" dirty="0"/>
              <a:t> num2)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sum;</a:t>
            </a:r>
          </a:p>
          <a:p>
            <a:r>
              <a:rPr lang="en-US" dirty="0"/>
              <a:t>     sum = num1 + num2;</a:t>
            </a:r>
          </a:p>
          <a:p>
            <a:r>
              <a:rPr lang="en-US" dirty="0"/>
              <a:t>     return sum,</a:t>
            </a:r>
          </a:p>
          <a:p>
            <a:r>
              <a:rPr lang="en-US" dirty="0"/>
              <a:t>}</a:t>
            </a:r>
          </a:p>
        </p:txBody>
      </p:sp>
      <p:pic>
        <p:nvPicPr>
          <p:cNvPr id="20486" name="Picture 2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6576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 descr="spr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8890" y="4937234"/>
            <a:ext cx="1317625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17"/>
          <p:cNvSpPr txBox="1">
            <a:spLocks noChangeArrowheads="1"/>
          </p:cNvSpPr>
          <p:nvPr/>
        </p:nvSpPr>
        <p:spPr bwMode="auto">
          <a:xfrm>
            <a:off x="6314090" y="5775434"/>
            <a:ext cx="1301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Stack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237890" y="1432034"/>
            <a:ext cx="1676400" cy="1752600"/>
          </a:xfrm>
          <a:prstGeom prst="rect">
            <a:avLst/>
          </a:prstGeom>
          <a:gradFill>
            <a:gsLst>
              <a:gs pos="34000">
                <a:srgbClr val="DDDDDD"/>
              </a:gs>
              <a:gs pos="100000">
                <a:schemeClr val="tx1">
                  <a:lumMod val="5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26" name="TextBox 16"/>
          <p:cNvSpPr txBox="1">
            <a:spLocks noChangeArrowheads="1"/>
          </p:cNvSpPr>
          <p:nvPr/>
        </p:nvSpPr>
        <p:spPr bwMode="auto">
          <a:xfrm>
            <a:off x="6285259" y="2206429"/>
            <a:ext cx="16305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return address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27" name="Straight Connector 18"/>
          <p:cNvCxnSpPr>
            <a:cxnSpLocks noChangeShapeType="1"/>
          </p:cNvCxnSpPr>
          <p:nvPr/>
        </p:nvCxnSpPr>
        <p:spPr bwMode="auto">
          <a:xfrm>
            <a:off x="6237890" y="2727434"/>
            <a:ext cx="1676400" cy="1588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28" name="Straight Connector 20"/>
          <p:cNvCxnSpPr>
            <a:cxnSpLocks noChangeShapeType="1"/>
          </p:cNvCxnSpPr>
          <p:nvPr/>
        </p:nvCxnSpPr>
        <p:spPr bwMode="auto">
          <a:xfrm>
            <a:off x="6258910" y="2569779"/>
            <a:ext cx="1676400" cy="1588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29" name="TextBox 22"/>
          <p:cNvSpPr txBox="1">
            <a:spLocks noChangeArrowheads="1"/>
          </p:cNvSpPr>
          <p:nvPr/>
        </p:nvSpPr>
        <p:spPr bwMode="auto">
          <a:xfrm>
            <a:off x="6876694" y="2596356"/>
            <a:ext cx="309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3</a:t>
            </a:r>
          </a:p>
          <a:p>
            <a:r>
              <a:rPr lang="en-US" sz="1600" dirty="0">
                <a:solidFill>
                  <a:srgbClr val="002060"/>
                </a:solidFill>
              </a:rPr>
              <a:t>5</a:t>
            </a:r>
          </a:p>
        </p:txBody>
      </p:sp>
      <p:cxnSp>
        <p:nvCxnSpPr>
          <p:cNvPr id="30" name="Straight Connector 23"/>
          <p:cNvCxnSpPr>
            <a:cxnSpLocks noChangeShapeType="1"/>
          </p:cNvCxnSpPr>
          <p:nvPr/>
        </p:nvCxnSpPr>
        <p:spPr bwMode="auto">
          <a:xfrm>
            <a:off x="6237890" y="2194034"/>
            <a:ext cx="1676400" cy="1588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31" name="Rectangle 30"/>
          <p:cNvSpPr/>
          <p:nvPr/>
        </p:nvSpPr>
        <p:spPr bwMode="auto">
          <a:xfrm>
            <a:off x="6207728" y="3275122"/>
            <a:ext cx="1676400" cy="1752600"/>
          </a:xfrm>
          <a:prstGeom prst="rect">
            <a:avLst/>
          </a:prstGeom>
          <a:gradFill>
            <a:gsLst>
              <a:gs pos="34000">
                <a:schemeClr val="tx1">
                  <a:lumMod val="9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32" name="TextBox 25"/>
          <p:cNvSpPr txBox="1">
            <a:spLocks noChangeArrowheads="1"/>
          </p:cNvSpPr>
          <p:nvPr/>
        </p:nvSpPr>
        <p:spPr bwMode="auto">
          <a:xfrm>
            <a:off x="6269074" y="4054481"/>
            <a:ext cx="16240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return address</a:t>
            </a:r>
          </a:p>
        </p:txBody>
      </p:sp>
      <p:cxnSp>
        <p:nvCxnSpPr>
          <p:cNvPr id="33" name="Straight Connector 26"/>
          <p:cNvCxnSpPr>
            <a:cxnSpLocks noChangeShapeType="1"/>
          </p:cNvCxnSpPr>
          <p:nvPr/>
        </p:nvCxnSpPr>
        <p:spPr bwMode="auto">
          <a:xfrm>
            <a:off x="6207728" y="4570522"/>
            <a:ext cx="1676400" cy="1587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34" name="Straight Connector 27"/>
          <p:cNvCxnSpPr>
            <a:cxnSpLocks noChangeShapeType="1"/>
          </p:cNvCxnSpPr>
          <p:nvPr/>
        </p:nvCxnSpPr>
        <p:spPr bwMode="auto">
          <a:xfrm>
            <a:off x="6207728" y="4570522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35" name="TextBox 28"/>
          <p:cNvSpPr txBox="1">
            <a:spLocks noChangeArrowheads="1"/>
          </p:cNvSpPr>
          <p:nvPr/>
        </p:nvSpPr>
        <p:spPr bwMode="auto">
          <a:xfrm>
            <a:off x="6256171" y="4607308"/>
            <a:ext cx="1614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no parameters</a:t>
            </a:r>
          </a:p>
        </p:txBody>
      </p:sp>
      <p:cxnSp>
        <p:nvCxnSpPr>
          <p:cNvPr id="36" name="Straight Connector 29"/>
          <p:cNvCxnSpPr>
            <a:cxnSpLocks noChangeShapeType="1"/>
          </p:cNvCxnSpPr>
          <p:nvPr/>
        </p:nvCxnSpPr>
        <p:spPr bwMode="auto">
          <a:xfrm>
            <a:off x="6207728" y="3889982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37" name="TextBox 30"/>
          <p:cNvSpPr txBox="1">
            <a:spLocks noChangeArrowheads="1"/>
          </p:cNvSpPr>
          <p:nvPr/>
        </p:nvSpPr>
        <p:spPr bwMode="auto">
          <a:xfrm>
            <a:off x="6702088" y="3225008"/>
            <a:ext cx="6575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a = 5</a:t>
            </a:r>
          </a:p>
          <a:p>
            <a:r>
              <a:rPr lang="en-US" sz="1600" dirty="0">
                <a:solidFill>
                  <a:srgbClr val="002060"/>
                </a:solidFill>
              </a:rPr>
              <a:t>b = </a:t>
            </a:r>
            <a:r>
              <a:rPr lang="en-US" sz="1600" dirty="0" smtClean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38" name="Rectangle 1"/>
          <p:cNvSpPr>
            <a:spLocks noChangeArrowheads="1"/>
          </p:cNvSpPr>
          <p:nvPr/>
        </p:nvSpPr>
        <p:spPr bwMode="auto">
          <a:xfrm>
            <a:off x="5975131" y="1439917"/>
            <a:ext cx="2286000" cy="4297363"/>
          </a:xfrm>
          <a:prstGeom prst="rect">
            <a:avLst/>
          </a:prstGeom>
          <a:solidFill>
            <a:schemeClr val="tx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Tahoma" pitchFamily="34" charset="0"/>
            </a:endParaRPr>
          </a:p>
        </p:txBody>
      </p:sp>
      <p:pic>
        <p:nvPicPr>
          <p:cNvPr id="39" name="Picture 2" descr="spr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931" y="3649717"/>
            <a:ext cx="1317625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 bwMode="auto">
          <a:xfrm>
            <a:off x="6249769" y="1867301"/>
            <a:ext cx="1676400" cy="1933229"/>
          </a:xfrm>
          <a:prstGeom prst="rect">
            <a:avLst/>
          </a:prstGeom>
          <a:gradFill>
            <a:gsLst>
              <a:gs pos="34000">
                <a:schemeClr val="tx1">
                  <a:lumMod val="9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41" name="TextBox 14"/>
          <p:cNvSpPr txBox="1">
            <a:spLocks noChangeArrowheads="1"/>
          </p:cNvSpPr>
          <p:nvPr/>
        </p:nvSpPr>
        <p:spPr bwMode="auto">
          <a:xfrm>
            <a:off x="6260114" y="2807819"/>
            <a:ext cx="16240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return address</a:t>
            </a:r>
          </a:p>
        </p:txBody>
      </p:sp>
      <p:cxnSp>
        <p:nvCxnSpPr>
          <p:cNvPr id="42" name="Straight Connector 15"/>
          <p:cNvCxnSpPr>
            <a:cxnSpLocks noChangeShapeType="1"/>
          </p:cNvCxnSpPr>
          <p:nvPr/>
        </p:nvCxnSpPr>
        <p:spPr bwMode="auto">
          <a:xfrm>
            <a:off x="6249769" y="3343330"/>
            <a:ext cx="1676400" cy="1587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43" name="Straight Connector 16"/>
          <p:cNvCxnSpPr>
            <a:cxnSpLocks noChangeShapeType="1"/>
          </p:cNvCxnSpPr>
          <p:nvPr/>
        </p:nvCxnSpPr>
        <p:spPr bwMode="auto">
          <a:xfrm>
            <a:off x="6240144" y="3266328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63" name="TextBox 18"/>
          <p:cNvSpPr txBox="1">
            <a:spLocks noChangeArrowheads="1"/>
          </p:cNvSpPr>
          <p:nvPr/>
        </p:nvSpPr>
        <p:spPr bwMode="auto">
          <a:xfrm>
            <a:off x="6277194" y="3369605"/>
            <a:ext cx="1614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no parameters</a:t>
            </a:r>
          </a:p>
        </p:txBody>
      </p:sp>
      <p:cxnSp>
        <p:nvCxnSpPr>
          <p:cNvPr id="64" name="Straight Connector 63"/>
          <p:cNvCxnSpPr>
            <a:cxnSpLocks noChangeShapeType="1"/>
          </p:cNvCxnSpPr>
          <p:nvPr/>
        </p:nvCxnSpPr>
        <p:spPr bwMode="auto">
          <a:xfrm>
            <a:off x="6239258" y="2757268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65" name="TextBox 22"/>
          <p:cNvSpPr txBox="1">
            <a:spLocks noChangeArrowheads="1"/>
          </p:cNvSpPr>
          <p:nvPr/>
        </p:nvSpPr>
        <p:spPr bwMode="auto">
          <a:xfrm>
            <a:off x="6738319" y="1876292"/>
            <a:ext cx="6575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a = 5</a:t>
            </a:r>
          </a:p>
          <a:p>
            <a:r>
              <a:rPr lang="en-US" sz="1600" dirty="0">
                <a:solidFill>
                  <a:srgbClr val="002060"/>
                </a:solidFill>
              </a:rPr>
              <a:t>b = </a:t>
            </a:r>
            <a:r>
              <a:rPr lang="en-US" sz="1600" dirty="0" smtClean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66" name="Rectangle 1"/>
          <p:cNvSpPr>
            <a:spLocks noChangeArrowheads="1"/>
          </p:cNvSpPr>
          <p:nvPr/>
        </p:nvSpPr>
        <p:spPr bwMode="auto">
          <a:xfrm>
            <a:off x="5975131" y="1439917"/>
            <a:ext cx="2286000" cy="4297363"/>
          </a:xfrm>
          <a:prstGeom prst="rect">
            <a:avLst/>
          </a:prstGeom>
          <a:solidFill>
            <a:schemeClr val="tx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Tahoma" pitchFamily="34" charset="0"/>
            </a:endParaRPr>
          </a:p>
        </p:txBody>
      </p:sp>
      <p:pic>
        <p:nvPicPr>
          <p:cNvPr id="67" name="Picture 2" descr="spr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931" y="3649717"/>
            <a:ext cx="1317625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Rectangle 67"/>
          <p:cNvSpPr/>
          <p:nvPr/>
        </p:nvSpPr>
        <p:spPr bwMode="auto">
          <a:xfrm>
            <a:off x="6249769" y="3298517"/>
            <a:ext cx="1676400" cy="1933229"/>
          </a:xfrm>
          <a:prstGeom prst="rect">
            <a:avLst/>
          </a:prstGeom>
          <a:gradFill>
            <a:gsLst>
              <a:gs pos="34000">
                <a:schemeClr val="tx1">
                  <a:lumMod val="9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69" name="TextBox 14"/>
          <p:cNvSpPr txBox="1">
            <a:spLocks noChangeArrowheads="1"/>
          </p:cNvSpPr>
          <p:nvPr/>
        </p:nvSpPr>
        <p:spPr bwMode="auto">
          <a:xfrm>
            <a:off x="6260114" y="4239035"/>
            <a:ext cx="16240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return address</a:t>
            </a:r>
          </a:p>
        </p:txBody>
      </p:sp>
      <p:cxnSp>
        <p:nvCxnSpPr>
          <p:cNvPr id="70" name="Straight Connector 15"/>
          <p:cNvCxnSpPr>
            <a:cxnSpLocks noChangeShapeType="1"/>
          </p:cNvCxnSpPr>
          <p:nvPr/>
        </p:nvCxnSpPr>
        <p:spPr bwMode="auto">
          <a:xfrm>
            <a:off x="6249769" y="4774546"/>
            <a:ext cx="1676400" cy="1587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71" name="Straight Connector 16"/>
          <p:cNvCxnSpPr>
            <a:cxnSpLocks noChangeShapeType="1"/>
          </p:cNvCxnSpPr>
          <p:nvPr/>
        </p:nvCxnSpPr>
        <p:spPr bwMode="auto">
          <a:xfrm>
            <a:off x="6240144" y="4697544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72" name="TextBox 18"/>
          <p:cNvSpPr txBox="1">
            <a:spLocks noChangeArrowheads="1"/>
          </p:cNvSpPr>
          <p:nvPr/>
        </p:nvSpPr>
        <p:spPr bwMode="auto">
          <a:xfrm>
            <a:off x="6277194" y="4800821"/>
            <a:ext cx="1614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no parameters</a:t>
            </a:r>
          </a:p>
        </p:txBody>
      </p:sp>
      <p:cxnSp>
        <p:nvCxnSpPr>
          <p:cNvPr id="73" name="Straight Connector 20"/>
          <p:cNvCxnSpPr>
            <a:cxnSpLocks noChangeShapeType="1"/>
          </p:cNvCxnSpPr>
          <p:nvPr/>
        </p:nvCxnSpPr>
        <p:spPr bwMode="auto">
          <a:xfrm>
            <a:off x="6239258" y="4188484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74" name="TextBox 22"/>
          <p:cNvSpPr txBox="1">
            <a:spLocks noChangeArrowheads="1"/>
          </p:cNvSpPr>
          <p:nvPr/>
        </p:nvSpPr>
        <p:spPr bwMode="auto">
          <a:xfrm>
            <a:off x="6738319" y="3307508"/>
            <a:ext cx="6575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a = 5</a:t>
            </a:r>
          </a:p>
          <a:p>
            <a:r>
              <a:rPr lang="en-US" sz="1600" dirty="0">
                <a:solidFill>
                  <a:srgbClr val="002060"/>
                </a:solidFill>
              </a:rPr>
              <a:t>b = </a:t>
            </a:r>
            <a:r>
              <a:rPr lang="en-US" sz="1600" dirty="0" smtClean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75" name="TextBox 74"/>
          <p:cNvSpPr txBox="1"/>
          <p:nvPr/>
        </p:nvSpPr>
        <p:spPr>
          <a:xfrm rot="5400000">
            <a:off x="7887498" y="3916018"/>
            <a:ext cx="1394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Main’s Stack</a:t>
            </a:r>
          </a:p>
          <a:p>
            <a:pPr algn="ctr"/>
            <a:r>
              <a:rPr lang="en-US" sz="1600" dirty="0" smtClean="0"/>
              <a:t>Frame</a:t>
            </a:r>
            <a:endParaRPr lang="en-US" sz="1600" dirty="0"/>
          </a:p>
        </p:txBody>
      </p:sp>
      <p:sp>
        <p:nvSpPr>
          <p:cNvPr id="76" name="Rectangle 75"/>
          <p:cNvSpPr/>
          <p:nvPr/>
        </p:nvSpPr>
        <p:spPr bwMode="auto">
          <a:xfrm>
            <a:off x="6237890" y="1491668"/>
            <a:ext cx="1676400" cy="1752600"/>
          </a:xfrm>
          <a:prstGeom prst="rect">
            <a:avLst/>
          </a:prstGeom>
          <a:gradFill>
            <a:gsLst>
              <a:gs pos="34000">
                <a:srgbClr val="DDDDDD"/>
              </a:gs>
              <a:gs pos="100000">
                <a:schemeClr val="tx1">
                  <a:lumMod val="5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77" name="TextBox 16"/>
          <p:cNvSpPr txBox="1">
            <a:spLocks noChangeArrowheads="1"/>
          </p:cNvSpPr>
          <p:nvPr/>
        </p:nvSpPr>
        <p:spPr bwMode="auto">
          <a:xfrm>
            <a:off x="6285259" y="2266063"/>
            <a:ext cx="16305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return address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18"/>
          <p:cNvCxnSpPr>
            <a:cxnSpLocks noChangeShapeType="1"/>
          </p:cNvCxnSpPr>
          <p:nvPr/>
        </p:nvCxnSpPr>
        <p:spPr bwMode="auto">
          <a:xfrm>
            <a:off x="6237890" y="2787068"/>
            <a:ext cx="1676400" cy="1588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79" name="Straight Connector 20"/>
          <p:cNvCxnSpPr>
            <a:cxnSpLocks noChangeShapeType="1"/>
          </p:cNvCxnSpPr>
          <p:nvPr/>
        </p:nvCxnSpPr>
        <p:spPr bwMode="auto">
          <a:xfrm>
            <a:off x="6258910" y="2629413"/>
            <a:ext cx="1676400" cy="1588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80" name="TextBox 22"/>
          <p:cNvSpPr txBox="1">
            <a:spLocks noChangeArrowheads="1"/>
          </p:cNvSpPr>
          <p:nvPr/>
        </p:nvSpPr>
        <p:spPr bwMode="auto">
          <a:xfrm>
            <a:off x="6767364" y="2675867"/>
            <a:ext cx="309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3</a:t>
            </a:r>
          </a:p>
          <a:p>
            <a:r>
              <a:rPr lang="en-US" sz="1600" dirty="0" smtClean="0">
                <a:solidFill>
                  <a:srgbClr val="002060"/>
                </a:solidFill>
              </a:rPr>
              <a:t>5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81" name="Straight Connector 23"/>
          <p:cNvCxnSpPr>
            <a:cxnSpLocks noChangeShapeType="1"/>
          </p:cNvCxnSpPr>
          <p:nvPr/>
        </p:nvCxnSpPr>
        <p:spPr bwMode="auto">
          <a:xfrm>
            <a:off x="6237890" y="2253668"/>
            <a:ext cx="1676400" cy="1588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82" name="TextBox 22"/>
          <p:cNvSpPr txBox="1">
            <a:spLocks noChangeArrowheads="1"/>
          </p:cNvSpPr>
          <p:nvPr/>
        </p:nvSpPr>
        <p:spPr bwMode="auto">
          <a:xfrm>
            <a:off x="5279807" y="1754840"/>
            <a:ext cx="596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sum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 rot="5400000">
            <a:off x="8081090" y="2080593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B’s  Stack</a:t>
            </a:r>
          </a:p>
          <a:p>
            <a:pPr algn="ctr"/>
            <a:r>
              <a:rPr lang="en-US" sz="1600" dirty="0" smtClean="0"/>
              <a:t>Frame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834270" y="447261"/>
            <a:ext cx="26581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is a local variable</a:t>
            </a:r>
          </a:p>
          <a:p>
            <a:r>
              <a:rPr lang="en-US" dirty="0" smtClean="0"/>
              <a:t>declared inside of the </a:t>
            </a:r>
          </a:p>
          <a:p>
            <a:r>
              <a:rPr lang="en-US" dirty="0" smtClean="0"/>
              <a:t>Add method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6818243" y="169959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25000"/>
                  </a:schemeClr>
                </a:solidFill>
              </a:rPr>
              <a:t>8</a:t>
            </a:r>
            <a:endParaRPr lang="en-US"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48" name="TextBox 27"/>
          <p:cNvSpPr txBox="1">
            <a:spLocks noChangeArrowheads="1"/>
          </p:cNvSpPr>
          <p:nvPr/>
        </p:nvSpPr>
        <p:spPr bwMode="auto">
          <a:xfrm>
            <a:off x="5185800" y="2867843"/>
            <a:ext cx="7096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num1</a:t>
            </a:r>
          </a:p>
        </p:txBody>
      </p:sp>
      <p:sp>
        <p:nvSpPr>
          <p:cNvPr id="49" name="TextBox 28"/>
          <p:cNvSpPr txBox="1">
            <a:spLocks noChangeArrowheads="1"/>
          </p:cNvSpPr>
          <p:nvPr/>
        </p:nvSpPr>
        <p:spPr bwMode="auto">
          <a:xfrm>
            <a:off x="5165351" y="2648069"/>
            <a:ext cx="746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num2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44800" y="831850"/>
            <a:ext cx="3033713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rgbClr val="CCECFF"/>
                </a:solidFill>
                <a:latin typeface="Comic Sans MS" pitchFamily="66" charset="0"/>
              </a:rPr>
              <a:t>Topics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3048000" y="2651125"/>
            <a:ext cx="3760966" cy="230832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The run-time stack</a:t>
            </a:r>
          </a:p>
          <a:p>
            <a:r>
              <a:rPr lang="en-US" sz="2400" dirty="0" smtClean="0"/>
              <a:t>Pass-by-value</a:t>
            </a:r>
            <a:endParaRPr lang="en-US" sz="2400" dirty="0"/>
          </a:p>
          <a:p>
            <a:r>
              <a:rPr lang="en-US" sz="2400" dirty="0" smtClean="0"/>
              <a:t>Pass-by-reference</a:t>
            </a:r>
            <a:endParaRPr lang="en-US" sz="2400" dirty="0"/>
          </a:p>
          <a:p>
            <a:r>
              <a:rPr lang="en-US" sz="2400" dirty="0" smtClean="0"/>
              <a:t>Method overloading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Stub </a:t>
            </a:r>
            <a:r>
              <a:rPr lang="en-US" sz="2400" dirty="0"/>
              <a:t>and </a:t>
            </a:r>
            <a:r>
              <a:rPr lang="en-US" sz="2400" dirty="0" smtClean="0"/>
              <a:t>driver methods</a:t>
            </a:r>
            <a:endParaRPr lang="en-US" sz="2400" dirty="0"/>
          </a:p>
        </p:txBody>
      </p:sp>
      <p:pic>
        <p:nvPicPr>
          <p:cNvPr id="4101" name="Picture 6" descr="WB02258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389413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7" descr="WB02258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315118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8" descr="WB02258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2798763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9" descr="WB02258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3522663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1" descr="WB02258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5864" y="4643501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extBox 24"/>
          <p:cNvSpPr txBox="1">
            <a:spLocks noChangeArrowheads="1"/>
          </p:cNvSpPr>
          <p:nvPr/>
        </p:nvSpPr>
        <p:spPr bwMode="auto">
          <a:xfrm>
            <a:off x="914400" y="2743200"/>
            <a:ext cx="379943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static </a:t>
            </a:r>
            <a:r>
              <a:rPr lang="en-US" dirty="0" err="1" smtClean="0"/>
              <a:t>int</a:t>
            </a:r>
            <a:r>
              <a:rPr lang="en-US" dirty="0" smtClean="0"/>
              <a:t> Add(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num1, </a:t>
            </a:r>
            <a:r>
              <a:rPr lang="en-US" dirty="0" err="1"/>
              <a:t>int</a:t>
            </a:r>
            <a:r>
              <a:rPr lang="en-US" dirty="0"/>
              <a:t> num2)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sum;</a:t>
            </a:r>
          </a:p>
          <a:p>
            <a:r>
              <a:rPr lang="en-US" dirty="0"/>
              <a:t>     sum = num1 + num2;</a:t>
            </a:r>
          </a:p>
          <a:p>
            <a:r>
              <a:rPr lang="en-US" dirty="0"/>
              <a:t>     return sum,</a:t>
            </a:r>
          </a:p>
          <a:p>
            <a:r>
              <a:rPr lang="en-US" dirty="0"/>
              <a:t>}</a:t>
            </a:r>
          </a:p>
        </p:txBody>
      </p:sp>
      <p:pic>
        <p:nvPicPr>
          <p:cNvPr id="20486" name="Picture 2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925953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 descr="spr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8890" y="4937234"/>
            <a:ext cx="1317625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17"/>
          <p:cNvSpPr txBox="1">
            <a:spLocks noChangeArrowheads="1"/>
          </p:cNvSpPr>
          <p:nvPr/>
        </p:nvSpPr>
        <p:spPr bwMode="auto">
          <a:xfrm>
            <a:off x="6314090" y="5775434"/>
            <a:ext cx="1301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Stack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237890" y="1432034"/>
            <a:ext cx="1676400" cy="1752600"/>
          </a:xfrm>
          <a:prstGeom prst="rect">
            <a:avLst/>
          </a:prstGeom>
          <a:gradFill>
            <a:gsLst>
              <a:gs pos="34000">
                <a:srgbClr val="DDDDDD"/>
              </a:gs>
              <a:gs pos="100000">
                <a:schemeClr val="tx1">
                  <a:lumMod val="5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26" name="TextBox 16"/>
          <p:cNvSpPr txBox="1">
            <a:spLocks noChangeArrowheads="1"/>
          </p:cNvSpPr>
          <p:nvPr/>
        </p:nvSpPr>
        <p:spPr bwMode="auto">
          <a:xfrm>
            <a:off x="6285259" y="2206429"/>
            <a:ext cx="16305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return address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27" name="Straight Connector 18"/>
          <p:cNvCxnSpPr>
            <a:cxnSpLocks noChangeShapeType="1"/>
          </p:cNvCxnSpPr>
          <p:nvPr/>
        </p:nvCxnSpPr>
        <p:spPr bwMode="auto">
          <a:xfrm>
            <a:off x="6237890" y="2727434"/>
            <a:ext cx="1676400" cy="1588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28" name="Straight Connector 20"/>
          <p:cNvCxnSpPr>
            <a:cxnSpLocks noChangeShapeType="1"/>
          </p:cNvCxnSpPr>
          <p:nvPr/>
        </p:nvCxnSpPr>
        <p:spPr bwMode="auto">
          <a:xfrm>
            <a:off x="6258910" y="2569779"/>
            <a:ext cx="1676400" cy="1588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29" name="TextBox 22"/>
          <p:cNvSpPr txBox="1">
            <a:spLocks noChangeArrowheads="1"/>
          </p:cNvSpPr>
          <p:nvPr/>
        </p:nvSpPr>
        <p:spPr bwMode="auto">
          <a:xfrm>
            <a:off x="6876694" y="2596356"/>
            <a:ext cx="309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3</a:t>
            </a:r>
          </a:p>
          <a:p>
            <a:r>
              <a:rPr lang="en-US" sz="1600" dirty="0">
                <a:solidFill>
                  <a:srgbClr val="002060"/>
                </a:solidFill>
              </a:rPr>
              <a:t>5</a:t>
            </a:r>
          </a:p>
        </p:txBody>
      </p:sp>
      <p:cxnSp>
        <p:nvCxnSpPr>
          <p:cNvPr id="30" name="Straight Connector 23"/>
          <p:cNvCxnSpPr>
            <a:cxnSpLocks noChangeShapeType="1"/>
          </p:cNvCxnSpPr>
          <p:nvPr/>
        </p:nvCxnSpPr>
        <p:spPr bwMode="auto">
          <a:xfrm>
            <a:off x="6237890" y="2194034"/>
            <a:ext cx="1676400" cy="1588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31" name="Rectangle 30"/>
          <p:cNvSpPr/>
          <p:nvPr/>
        </p:nvSpPr>
        <p:spPr bwMode="auto">
          <a:xfrm>
            <a:off x="6207728" y="3275122"/>
            <a:ext cx="1676400" cy="1752600"/>
          </a:xfrm>
          <a:prstGeom prst="rect">
            <a:avLst/>
          </a:prstGeom>
          <a:gradFill>
            <a:gsLst>
              <a:gs pos="34000">
                <a:schemeClr val="tx1">
                  <a:lumMod val="9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32" name="TextBox 25"/>
          <p:cNvSpPr txBox="1">
            <a:spLocks noChangeArrowheads="1"/>
          </p:cNvSpPr>
          <p:nvPr/>
        </p:nvSpPr>
        <p:spPr bwMode="auto">
          <a:xfrm>
            <a:off x="6269074" y="4054481"/>
            <a:ext cx="16240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return address</a:t>
            </a:r>
          </a:p>
        </p:txBody>
      </p:sp>
      <p:cxnSp>
        <p:nvCxnSpPr>
          <p:cNvPr id="33" name="Straight Connector 26"/>
          <p:cNvCxnSpPr>
            <a:cxnSpLocks noChangeShapeType="1"/>
          </p:cNvCxnSpPr>
          <p:nvPr/>
        </p:nvCxnSpPr>
        <p:spPr bwMode="auto">
          <a:xfrm>
            <a:off x="6207728" y="4570522"/>
            <a:ext cx="1676400" cy="1587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34" name="Straight Connector 27"/>
          <p:cNvCxnSpPr>
            <a:cxnSpLocks noChangeShapeType="1"/>
          </p:cNvCxnSpPr>
          <p:nvPr/>
        </p:nvCxnSpPr>
        <p:spPr bwMode="auto">
          <a:xfrm>
            <a:off x="6207728" y="4570522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35" name="TextBox 28"/>
          <p:cNvSpPr txBox="1">
            <a:spLocks noChangeArrowheads="1"/>
          </p:cNvSpPr>
          <p:nvPr/>
        </p:nvSpPr>
        <p:spPr bwMode="auto">
          <a:xfrm>
            <a:off x="6256171" y="4607308"/>
            <a:ext cx="1614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no parameters</a:t>
            </a:r>
          </a:p>
        </p:txBody>
      </p:sp>
      <p:cxnSp>
        <p:nvCxnSpPr>
          <p:cNvPr id="36" name="Straight Connector 29"/>
          <p:cNvCxnSpPr>
            <a:cxnSpLocks noChangeShapeType="1"/>
          </p:cNvCxnSpPr>
          <p:nvPr/>
        </p:nvCxnSpPr>
        <p:spPr bwMode="auto">
          <a:xfrm>
            <a:off x="6207728" y="3889982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37" name="TextBox 30"/>
          <p:cNvSpPr txBox="1">
            <a:spLocks noChangeArrowheads="1"/>
          </p:cNvSpPr>
          <p:nvPr/>
        </p:nvSpPr>
        <p:spPr bwMode="auto">
          <a:xfrm>
            <a:off x="6702088" y="3225008"/>
            <a:ext cx="6575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a = 5</a:t>
            </a:r>
          </a:p>
          <a:p>
            <a:r>
              <a:rPr lang="en-US" sz="1600" dirty="0">
                <a:solidFill>
                  <a:srgbClr val="002060"/>
                </a:solidFill>
              </a:rPr>
              <a:t>b = </a:t>
            </a:r>
            <a:r>
              <a:rPr lang="en-US" sz="1600" dirty="0" smtClean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38" name="Rectangle 1"/>
          <p:cNvSpPr>
            <a:spLocks noChangeArrowheads="1"/>
          </p:cNvSpPr>
          <p:nvPr/>
        </p:nvSpPr>
        <p:spPr bwMode="auto">
          <a:xfrm>
            <a:off x="5975131" y="1439917"/>
            <a:ext cx="2286000" cy="4297363"/>
          </a:xfrm>
          <a:prstGeom prst="rect">
            <a:avLst/>
          </a:prstGeom>
          <a:solidFill>
            <a:schemeClr val="tx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Tahoma" pitchFamily="34" charset="0"/>
            </a:endParaRPr>
          </a:p>
        </p:txBody>
      </p:sp>
      <p:pic>
        <p:nvPicPr>
          <p:cNvPr id="39" name="Picture 2" descr="spr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931" y="3649717"/>
            <a:ext cx="1317625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 bwMode="auto">
          <a:xfrm>
            <a:off x="6249769" y="1867301"/>
            <a:ext cx="1676400" cy="1933229"/>
          </a:xfrm>
          <a:prstGeom prst="rect">
            <a:avLst/>
          </a:prstGeom>
          <a:gradFill>
            <a:gsLst>
              <a:gs pos="34000">
                <a:schemeClr val="tx1">
                  <a:lumMod val="9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41" name="TextBox 14"/>
          <p:cNvSpPr txBox="1">
            <a:spLocks noChangeArrowheads="1"/>
          </p:cNvSpPr>
          <p:nvPr/>
        </p:nvSpPr>
        <p:spPr bwMode="auto">
          <a:xfrm>
            <a:off x="6260114" y="2807819"/>
            <a:ext cx="16240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return address</a:t>
            </a:r>
          </a:p>
        </p:txBody>
      </p:sp>
      <p:cxnSp>
        <p:nvCxnSpPr>
          <p:cNvPr id="42" name="Straight Connector 15"/>
          <p:cNvCxnSpPr>
            <a:cxnSpLocks noChangeShapeType="1"/>
          </p:cNvCxnSpPr>
          <p:nvPr/>
        </p:nvCxnSpPr>
        <p:spPr bwMode="auto">
          <a:xfrm>
            <a:off x="6249769" y="3343330"/>
            <a:ext cx="1676400" cy="1587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43" name="Straight Connector 16"/>
          <p:cNvCxnSpPr>
            <a:cxnSpLocks noChangeShapeType="1"/>
          </p:cNvCxnSpPr>
          <p:nvPr/>
        </p:nvCxnSpPr>
        <p:spPr bwMode="auto">
          <a:xfrm>
            <a:off x="6240144" y="3266328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63" name="TextBox 18"/>
          <p:cNvSpPr txBox="1">
            <a:spLocks noChangeArrowheads="1"/>
          </p:cNvSpPr>
          <p:nvPr/>
        </p:nvSpPr>
        <p:spPr bwMode="auto">
          <a:xfrm>
            <a:off x="6277194" y="3369605"/>
            <a:ext cx="1614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no parameters</a:t>
            </a:r>
          </a:p>
        </p:txBody>
      </p:sp>
      <p:cxnSp>
        <p:nvCxnSpPr>
          <p:cNvPr id="64" name="Straight Connector 63"/>
          <p:cNvCxnSpPr>
            <a:cxnSpLocks noChangeShapeType="1"/>
          </p:cNvCxnSpPr>
          <p:nvPr/>
        </p:nvCxnSpPr>
        <p:spPr bwMode="auto">
          <a:xfrm>
            <a:off x="6239258" y="2757268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65" name="TextBox 22"/>
          <p:cNvSpPr txBox="1">
            <a:spLocks noChangeArrowheads="1"/>
          </p:cNvSpPr>
          <p:nvPr/>
        </p:nvSpPr>
        <p:spPr bwMode="auto">
          <a:xfrm>
            <a:off x="6738319" y="1876292"/>
            <a:ext cx="6575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a = 5</a:t>
            </a:r>
          </a:p>
          <a:p>
            <a:r>
              <a:rPr lang="en-US" sz="1600" dirty="0">
                <a:solidFill>
                  <a:srgbClr val="002060"/>
                </a:solidFill>
              </a:rPr>
              <a:t>b = </a:t>
            </a:r>
            <a:r>
              <a:rPr lang="en-US" sz="1600" dirty="0" smtClean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66" name="Rectangle 1"/>
          <p:cNvSpPr>
            <a:spLocks noChangeArrowheads="1"/>
          </p:cNvSpPr>
          <p:nvPr/>
        </p:nvSpPr>
        <p:spPr bwMode="auto">
          <a:xfrm>
            <a:off x="5975131" y="1439917"/>
            <a:ext cx="2286000" cy="4297363"/>
          </a:xfrm>
          <a:prstGeom prst="rect">
            <a:avLst/>
          </a:prstGeom>
          <a:solidFill>
            <a:schemeClr val="tx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Tahoma" pitchFamily="34" charset="0"/>
            </a:endParaRPr>
          </a:p>
        </p:txBody>
      </p:sp>
      <p:pic>
        <p:nvPicPr>
          <p:cNvPr id="67" name="Picture 2" descr="spr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931" y="3649717"/>
            <a:ext cx="1317625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Rectangle 67"/>
          <p:cNvSpPr/>
          <p:nvPr/>
        </p:nvSpPr>
        <p:spPr bwMode="auto">
          <a:xfrm>
            <a:off x="6249769" y="3298517"/>
            <a:ext cx="1676400" cy="1933229"/>
          </a:xfrm>
          <a:prstGeom prst="rect">
            <a:avLst/>
          </a:prstGeom>
          <a:gradFill>
            <a:gsLst>
              <a:gs pos="34000">
                <a:schemeClr val="tx1">
                  <a:lumMod val="9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69" name="TextBox 14"/>
          <p:cNvSpPr txBox="1">
            <a:spLocks noChangeArrowheads="1"/>
          </p:cNvSpPr>
          <p:nvPr/>
        </p:nvSpPr>
        <p:spPr bwMode="auto">
          <a:xfrm>
            <a:off x="6260114" y="4239035"/>
            <a:ext cx="16240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return address</a:t>
            </a:r>
          </a:p>
        </p:txBody>
      </p:sp>
      <p:cxnSp>
        <p:nvCxnSpPr>
          <p:cNvPr id="70" name="Straight Connector 15"/>
          <p:cNvCxnSpPr>
            <a:cxnSpLocks noChangeShapeType="1"/>
          </p:cNvCxnSpPr>
          <p:nvPr/>
        </p:nvCxnSpPr>
        <p:spPr bwMode="auto">
          <a:xfrm>
            <a:off x="6249769" y="4774546"/>
            <a:ext cx="1676400" cy="1587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71" name="Straight Connector 16"/>
          <p:cNvCxnSpPr>
            <a:cxnSpLocks noChangeShapeType="1"/>
          </p:cNvCxnSpPr>
          <p:nvPr/>
        </p:nvCxnSpPr>
        <p:spPr bwMode="auto">
          <a:xfrm>
            <a:off x="6240144" y="4697544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72" name="TextBox 18"/>
          <p:cNvSpPr txBox="1">
            <a:spLocks noChangeArrowheads="1"/>
          </p:cNvSpPr>
          <p:nvPr/>
        </p:nvSpPr>
        <p:spPr bwMode="auto">
          <a:xfrm>
            <a:off x="6277194" y="4800821"/>
            <a:ext cx="1614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no parameters</a:t>
            </a:r>
          </a:p>
        </p:txBody>
      </p:sp>
      <p:cxnSp>
        <p:nvCxnSpPr>
          <p:cNvPr id="73" name="Straight Connector 20"/>
          <p:cNvCxnSpPr>
            <a:cxnSpLocks noChangeShapeType="1"/>
          </p:cNvCxnSpPr>
          <p:nvPr/>
        </p:nvCxnSpPr>
        <p:spPr bwMode="auto">
          <a:xfrm>
            <a:off x="6239258" y="4188484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74" name="TextBox 22"/>
          <p:cNvSpPr txBox="1">
            <a:spLocks noChangeArrowheads="1"/>
          </p:cNvSpPr>
          <p:nvPr/>
        </p:nvSpPr>
        <p:spPr bwMode="auto">
          <a:xfrm>
            <a:off x="6738319" y="3307508"/>
            <a:ext cx="6575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a = 5</a:t>
            </a:r>
          </a:p>
          <a:p>
            <a:r>
              <a:rPr lang="en-US" sz="1600" dirty="0">
                <a:solidFill>
                  <a:srgbClr val="002060"/>
                </a:solidFill>
              </a:rPr>
              <a:t>b = </a:t>
            </a:r>
            <a:r>
              <a:rPr lang="en-US" sz="1600" dirty="0" smtClean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75" name="TextBox 74"/>
          <p:cNvSpPr txBox="1"/>
          <p:nvPr/>
        </p:nvSpPr>
        <p:spPr>
          <a:xfrm rot="5400000">
            <a:off x="7887498" y="3916018"/>
            <a:ext cx="1394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Main’s Stack</a:t>
            </a:r>
          </a:p>
          <a:p>
            <a:pPr algn="ctr"/>
            <a:r>
              <a:rPr lang="en-US" sz="1600" dirty="0" smtClean="0"/>
              <a:t>Frame</a:t>
            </a:r>
            <a:endParaRPr lang="en-US" sz="1600" dirty="0"/>
          </a:p>
        </p:txBody>
      </p:sp>
      <p:sp>
        <p:nvSpPr>
          <p:cNvPr id="76" name="Rectangle 75"/>
          <p:cNvSpPr/>
          <p:nvPr/>
        </p:nvSpPr>
        <p:spPr bwMode="auto">
          <a:xfrm>
            <a:off x="6237890" y="1491668"/>
            <a:ext cx="1676400" cy="1752600"/>
          </a:xfrm>
          <a:prstGeom prst="rect">
            <a:avLst/>
          </a:prstGeom>
          <a:gradFill>
            <a:gsLst>
              <a:gs pos="34000">
                <a:srgbClr val="DDDDDD"/>
              </a:gs>
              <a:gs pos="100000">
                <a:schemeClr val="tx1">
                  <a:lumMod val="5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77" name="TextBox 16"/>
          <p:cNvSpPr txBox="1">
            <a:spLocks noChangeArrowheads="1"/>
          </p:cNvSpPr>
          <p:nvPr/>
        </p:nvSpPr>
        <p:spPr bwMode="auto">
          <a:xfrm>
            <a:off x="6285259" y="2266063"/>
            <a:ext cx="16305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return address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18"/>
          <p:cNvCxnSpPr>
            <a:cxnSpLocks noChangeShapeType="1"/>
          </p:cNvCxnSpPr>
          <p:nvPr/>
        </p:nvCxnSpPr>
        <p:spPr bwMode="auto">
          <a:xfrm>
            <a:off x="6237890" y="2787068"/>
            <a:ext cx="1676400" cy="1588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79" name="Straight Connector 20"/>
          <p:cNvCxnSpPr>
            <a:cxnSpLocks noChangeShapeType="1"/>
          </p:cNvCxnSpPr>
          <p:nvPr/>
        </p:nvCxnSpPr>
        <p:spPr bwMode="auto">
          <a:xfrm>
            <a:off x="6258910" y="2629413"/>
            <a:ext cx="1676400" cy="1588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80" name="TextBox 22"/>
          <p:cNvSpPr txBox="1">
            <a:spLocks noChangeArrowheads="1"/>
          </p:cNvSpPr>
          <p:nvPr/>
        </p:nvSpPr>
        <p:spPr bwMode="auto">
          <a:xfrm>
            <a:off x="6767364" y="2675867"/>
            <a:ext cx="309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3</a:t>
            </a:r>
          </a:p>
          <a:p>
            <a:r>
              <a:rPr lang="en-US" sz="1600" dirty="0" smtClean="0">
                <a:solidFill>
                  <a:srgbClr val="002060"/>
                </a:solidFill>
              </a:rPr>
              <a:t>5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81" name="Straight Connector 23"/>
          <p:cNvCxnSpPr>
            <a:cxnSpLocks noChangeShapeType="1"/>
          </p:cNvCxnSpPr>
          <p:nvPr/>
        </p:nvCxnSpPr>
        <p:spPr bwMode="auto">
          <a:xfrm>
            <a:off x="6237890" y="2253668"/>
            <a:ext cx="1676400" cy="1588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82" name="TextBox 22"/>
          <p:cNvSpPr txBox="1">
            <a:spLocks noChangeArrowheads="1"/>
          </p:cNvSpPr>
          <p:nvPr/>
        </p:nvSpPr>
        <p:spPr bwMode="auto">
          <a:xfrm>
            <a:off x="5279807" y="1754840"/>
            <a:ext cx="596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sum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 rot="5400000">
            <a:off x="8081090" y="2080593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B’s  Stack</a:t>
            </a:r>
          </a:p>
          <a:p>
            <a:pPr algn="ctr"/>
            <a:r>
              <a:rPr lang="en-US" sz="1600" dirty="0" smtClean="0"/>
              <a:t>Frame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834270" y="447261"/>
            <a:ext cx="26581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is a local variable</a:t>
            </a:r>
          </a:p>
          <a:p>
            <a:r>
              <a:rPr lang="en-US" dirty="0" smtClean="0"/>
              <a:t>declared inside of the </a:t>
            </a:r>
          </a:p>
          <a:p>
            <a:r>
              <a:rPr lang="en-US" dirty="0" smtClean="0"/>
              <a:t>Add method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6818243" y="169959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25000"/>
                  </a:schemeClr>
                </a:solidFill>
              </a:rPr>
              <a:t>8</a:t>
            </a:r>
            <a:endParaRPr lang="en-US"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36300" y="6095344"/>
            <a:ext cx="1349375" cy="339725"/>
          </a:xfrm>
          <a:prstGeom prst="rect">
            <a:avLst/>
          </a:prstGeom>
          <a:gradFill>
            <a:gsLst>
              <a:gs pos="34000">
                <a:schemeClr val="tx1">
                  <a:lumMod val="8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1"/>
          </a:gradFill>
        </p:spPr>
        <p:txBody>
          <a:bodyPr wrap="none"/>
          <a:lstStyle/>
          <a:p>
            <a:pPr algn="ctr">
              <a:defRPr/>
            </a:pP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3254141" y="6084770"/>
            <a:ext cx="5661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eax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689652" y="1381539"/>
            <a:ext cx="2525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 the value of sum</a:t>
            </a:r>
          </a:p>
          <a:p>
            <a:r>
              <a:rPr lang="en-US" dirty="0" smtClean="0"/>
              <a:t>into the </a:t>
            </a:r>
            <a:r>
              <a:rPr lang="en-US" dirty="0" err="1" smtClean="0"/>
              <a:t>eax</a:t>
            </a:r>
            <a:r>
              <a:rPr lang="en-US" dirty="0" smtClean="0"/>
              <a:t> register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811619" y="170290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25000"/>
                  </a:schemeClr>
                </a:solidFill>
              </a:rPr>
              <a:t>8</a:t>
            </a:r>
            <a:endParaRPr lang="en-US"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10261" y="5289402"/>
            <a:ext cx="29129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Values returned from a method</a:t>
            </a:r>
          </a:p>
          <a:p>
            <a:r>
              <a:rPr lang="en-US" sz="1400" dirty="0" smtClean="0"/>
              <a:t>are passed in a special hardware</a:t>
            </a:r>
          </a:p>
          <a:p>
            <a:r>
              <a:rPr lang="en-US" sz="1400" dirty="0" smtClean="0"/>
              <a:t>register</a:t>
            </a:r>
            <a:endParaRPr lang="en-US" sz="1400" dirty="0"/>
          </a:p>
        </p:txBody>
      </p:sp>
      <p:sp>
        <p:nvSpPr>
          <p:cNvPr id="54" name="TextBox 27"/>
          <p:cNvSpPr txBox="1">
            <a:spLocks noChangeArrowheads="1"/>
          </p:cNvSpPr>
          <p:nvPr/>
        </p:nvSpPr>
        <p:spPr bwMode="auto">
          <a:xfrm>
            <a:off x="5185800" y="2867843"/>
            <a:ext cx="7096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num1</a:t>
            </a:r>
          </a:p>
        </p:txBody>
      </p:sp>
      <p:sp>
        <p:nvSpPr>
          <p:cNvPr id="55" name="TextBox 28"/>
          <p:cNvSpPr txBox="1">
            <a:spLocks noChangeArrowheads="1"/>
          </p:cNvSpPr>
          <p:nvPr/>
        </p:nvSpPr>
        <p:spPr bwMode="auto">
          <a:xfrm>
            <a:off x="5165351" y="2648069"/>
            <a:ext cx="746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num2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77778E-6 -1.11111E-6 L -0.49045 0.63611 " pathEditMode="relative" ptsTypes="AA">
                                      <p:cBhvr>
                                        <p:cTn id="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extBox 24"/>
          <p:cNvSpPr txBox="1">
            <a:spLocks noChangeArrowheads="1"/>
          </p:cNvSpPr>
          <p:nvPr/>
        </p:nvSpPr>
        <p:spPr bwMode="auto">
          <a:xfrm>
            <a:off x="914400" y="2743200"/>
            <a:ext cx="379943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static </a:t>
            </a:r>
            <a:r>
              <a:rPr lang="en-US" dirty="0" err="1" smtClean="0"/>
              <a:t>int</a:t>
            </a:r>
            <a:r>
              <a:rPr lang="en-US" dirty="0" smtClean="0"/>
              <a:t> Add(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num1, </a:t>
            </a:r>
            <a:r>
              <a:rPr lang="en-US" dirty="0" err="1"/>
              <a:t>int</a:t>
            </a:r>
            <a:r>
              <a:rPr lang="en-US" dirty="0"/>
              <a:t> num2)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sum;</a:t>
            </a:r>
          </a:p>
          <a:p>
            <a:r>
              <a:rPr lang="en-US" dirty="0"/>
              <a:t>     sum = num1 + num2;</a:t>
            </a:r>
          </a:p>
          <a:p>
            <a:r>
              <a:rPr lang="en-US" dirty="0"/>
              <a:t>     return sum,</a:t>
            </a:r>
          </a:p>
          <a:p>
            <a:r>
              <a:rPr lang="en-US" dirty="0"/>
              <a:t>}</a:t>
            </a:r>
          </a:p>
        </p:txBody>
      </p:sp>
      <p:pic>
        <p:nvPicPr>
          <p:cNvPr id="20486" name="Picture 2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925953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 descr="spr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8890" y="4937234"/>
            <a:ext cx="1317625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17"/>
          <p:cNvSpPr txBox="1">
            <a:spLocks noChangeArrowheads="1"/>
          </p:cNvSpPr>
          <p:nvPr/>
        </p:nvSpPr>
        <p:spPr bwMode="auto">
          <a:xfrm>
            <a:off x="6314090" y="5775434"/>
            <a:ext cx="1301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Stack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237890" y="1432034"/>
            <a:ext cx="1676400" cy="1752600"/>
          </a:xfrm>
          <a:prstGeom prst="rect">
            <a:avLst/>
          </a:prstGeom>
          <a:gradFill>
            <a:gsLst>
              <a:gs pos="34000">
                <a:srgbClr val="DDDDDD"/>
              </a:gs>
              <a:gs pos="100000">
                <a:schemeClr val="tx1">
                  <a:lumMod val="5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26" name="TextBox 16"/>
          <p:cNvSpPr txBox="1">
            <a:spLocks noChangeArrowheads="1"/>
          </p:cNvSpPr>
          <p:nvPr/>
        </p:nvSpPr>
        <p:spPr bwMode="auto">
          <a:xfrm>
            <a:off x="6285259" y="2206429"/>
            <a:ext cx="16305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return address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27" name="Straight Connector 18"/>
          <p:cNvCxnSpPr>
            <a:cxnSpLocks noChangeShapeType="1"/>
          </p:cNvCxnSpPr>
          <p:nvPr/>
        </p:nvCxnSpPr>
        <p:spPr bwMode="auto">
          <a:xfrm>
            <a:off x="6237890" y="2727434"/>
            <a:ext cx="1676400" cy="1588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28" name="Straight Connector 20"/>
          <p:cNvCxnSpPr>
            <a:cxnSpLocks noChangeShapeType="1"/>
          </p:cNvCxnSpPr>
          <p:nvPr/>
        </p:nvCxnSpPr>
        <p:spPr bwMode="auto">
          <a:xfrm>
            <a:off x="6258910" y="2569779"/>
            <a:ext cx="1676400" cy="1588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29" name="TextBox 22"/>
          <p:cNvSpPr txBox="1">
            <a:spLocks noChangeArrowheads="1"/>
          </p:cNvSpPr>
          <p:nvPr/>
        </p:nvSpPr>
        <p:spPr bwMode="auto">
          <a:xfrm>
            <a:off x="6876694" y="2596356"/>
            <a:ext cx="309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3</a:t>
            </a:r>
          </a:p>
          <a:p>
            <a:r>
              <a:rPr lang="en-US" sz="1600" dirty="0">
                <a:solidFill>
                  <a:srgbClr val="002060"/>
                </a:solidFill>
              </a:rPr>
              <a:t>5</a:t>
            </a:r>
          </a:p>
        </p:txBody>
      </p:sp>
      <p:cxnSp>
        <p:nvCxnSpPr>
          <p:cNvPr id="30" name="Straight Connector 23"/>
          <p:cNvCxnSpPr>
            <a:cxnSpLocks noChangeShapeType="1"/>
          </p:cNvCxnSpPr>
          <p:nvPr/>
        </p:nvCxnSpPr>
        <p:spPr bwMode="auto">
          <a:xfrm>
            <a:off x="6237890" y="2194034"/>
            <a:ext cx="1676400" cy="1588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31" name="Rectangle 30"/>
          <p:cNvSpPr/>
          <p:nvPr/>
        </p:nvSpPr>
        <p:spPr bwMode="auto">
          <a:xfrm>
            <a:off x="6207728" y="3275122"/>
            <a:ext cx="1676400" cy="1752600"/>
          </a:xfrm>
          <a:prstGeom prst="rect">
            <a:avLst/>
          </a:prstGeom>
          <a:gradFill>
            <a:gsLst>
              <a:gs pos="34000">
                <a:schemeClr val="tx1">
                  <a:lumMod val="9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32" name="TextBox 25"/>
          <p:cNvSpPr txBox="1">
            <a:spLocks noChangeArrowheads="1"/>
          </p:cNvSpPr>
          <p:nvPr/>
        </p:nvSpPr>
        <p:spPr bwMode="auto">
          <a:xfrm>
            <a:off x="6269074" y="4054481"/>
            <a:ext cx="16240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return address</a:t>
            </a:r>
          </a:p>
        </p:txBody>
      </p:sp>
      <p:cxnSp>
        <p:nvCxnSpPr>
          <p:cNvPr id="33" name="Straight Connector 26"/>
          <p:cNvCxnSpPr>
            <a:cxnSpLocks noChangeShapeType="1"/>
          </p:cNvCxnSpPr>
          <p:nvPr/>
        </p:nvCxnSpPr>
        <p:spPr bwMode="auto">
          <a:xfrm>
            <a:off x="6207728" y="4570522"/>
            <a:ext cx="1676400" cy="1587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34" name="Straight Connector 27"/>
          <p:cNvCxnSpPr>
            <a:cxnSpLocks noChangeShapeType="1"/>
          </p:cNvCxnSpPr>
          <p:nvPr/>
        </p:nvCxnSpPr>
        <p:spPr bwMode="auto">
          <a:xfrm>
            <a:off x="6207728" y="4570522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35" name="TextBox 28"/>
          <p:cNvSpPr txBox="1">
            <a:spLocks noChangeArrowheads="1"/>
          </p:cNvSpPr>
          <p:nvPr/>
        </p:nvSpPr>
        <p:spPr bwMode="auto">
          <a:xfrm>
            <a:off x="6256171" y="4607308"/>
            <a:ext cx="1614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no parameters</a:t>
            </a:r>
          </a:p>
        </p:txBody>
      </p:sp>
      <p:cxnSp>
        <p:nvCxnSpPr>
          <p:cNvPr id="36" name="Straight Connector 29"/>
          <p:cNvCxnSpPr>
            <a:cxnSpLocks noChangeShapeType="1"/>
          </p:cNvCxnSpPr>
          <p:nvPr/>
        </p:nvCxnSpPr>
        <p:spPr bwMode="auto">
          <a:xfrm>
            <a:off x="6207728" y="3889982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37" name="TextBox 30"/>
          <p:cNvSpPr txBox="1">
            <a:spLocks noChangeArrowheads="1"/>
          </p:cNvSpPr>
          <p:nvPr/>
        </p:nvSpPr>
        <p:spPr bwMode="auto">
          <a:xfrm>
            <a:off x="6702088" y="3225008"/>
            <a:ext cx="6575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a = 5</a:t>
            </a:r>
          </a:p>
          <a:p>
            <a:r>
              <a:rPr lang="en-US" sz="1600" dirty="0">
                <a:solidFill>
                  <a:srgbClr val="002060"/>
                </a:solidFill>
              </a:rPr>
              <a:t>b = </a:t>
            </a:r>
            <a:r>
              <a:rPr lang="en-US" sz="1600" dirty="0" smtClean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38" name="Rectangle 1"/>
          <p:cNvSpPr>
            <a:spLocks noChangeArrowheads="1"/>
          </p:cNvSpPr>
          <p:nvPr/>
        </p:nvSpPr>
        <p:spPr bwMode="auto">
          <a:xfrm>
            <a:off x="5975131" y="1439917"/>
            <a:ext cx="2286000" cy="4297363"/>
          </a:xfrm>
          <a:prstGeom prst="rect">
            <a:avLst/>
          </a:prstGeom>
          <a:solidFill>
            <a:schemeClr val="tx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Tahoma" pitchFamily="34" charset="0"/>
            </a:endParaRPr>
          </a:p>
        </p:txBody>
      </p:sp>
      <p:pic>
        <p:nvPicPr>
          <p:cNvPr id="39" name="Picture 2" descr="spr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931" y="3649717"/>
            <a:ext cx="1317625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 bwMode="auto">
          <a:xfrm>
            <a:off x="6249769" y="1867301"/>
            <a:ext cx="1676400" cy="1933229"/>
          </a:xfrm>
          <a:prstGeom prst="rect">
            <a:avLst/>
          </a:prstGeom>
          <a:gradFill>
            <a:gsLst>
              <a:gs pos="34000">
                <a:schemeClr val="tx1">
                  <a:lumMod val="9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41" name="TextBox 14"/>
          <p:cNvSpPr txBox="1">
            <a:spLocks noChangeArrowheads="1"/>
          </p:cNvSpPr>
          <p:nvPr/>
        </p:nvSpPr>
        <p:spPr bwMode="auto">
          <a:xfrm>
            <a:off x="6260114" y="2807819"/>
            <a:ext cx="16240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return address</a:t>
            </a:r>
          </a:p>
        </p:txBody>
      </p:sp>
      <p:cxnSp>
        <p:nvCxnSpPr>
          <p:cNvPr id="42" name="Straight Connector 15"/>
          <p:cNvCxnSpPr>
            <a:cxnSpLocks noChangeShapeType="1"/>
          </p:cNvCxnSpPr>
          <p:nvPr/>
        </p:nvCxnSpPr>
        <p:spPr bwMode="auto">
          <a:xfrm>
            <a:off x="6249769" y="3343330"/>
            <a:ext cx="1676400" cy="1587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43" name="Straight Connector 16"/>
          <p:cNvCxnSpPr>
            <a:cxnSpLocks noChangeShapeType="1"/>
          </p:cNvCxnSpPr>
          <p:nvPr/>
        </p:nvCxnSpPr>
        <p:spPr bwMode="auto">
          <a:xfrm>
            <a:off x="6240144" y="3266328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63" name="TextBox 18"/>
          <p:cNvSpPr txBox="1">
            <a:spLocks noChangeArrowheads="1"/>
          </p:cNvSpPr>
          <p:nvPr/>
        </p:nvSpPr>
        <p:spPr bwMode="auto">
          <a:xfrm>
            <a:off x="6277194" y="3369605"/>
            <a:ext cx="1614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no parameters</a:t>
            </a:r>
          </a:p>
        </p:txBody>
      </p:sp>
      <p:cxnSp>
        <p:nvCxnSpPr>
          <p:cNvPr id="64" name="Straight Connector 63"/>
          <p:cNvCxnSpPr>
            <a:cxnSpLocks noChangeShapeType="1"/>
          </p:cNvCxnSpPr>
          <p:nvPr/>
        </p:nvCxnSpPr>
        <p:spPr bwMode="auto">
          <a:xfrm>
            <a:off x="6239258" y="2757268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65" name="TextBox 22"/>
          <p:cNvSpPr txBox="1">
            <a:spLocks noChangeArrowheads="1"/>
          </p:cNvSpPr>
          <p:nvPr/>
        </p:nvSpPr>
        <p:spPr bwMode="auto">
          <a:xfrm>
            <a:off x="6738319" y="1876292"/>
            <a:ext cx="6575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a = 5</a:t>
            </a:r>
          </a:p>
          <a:p>
            <a:r>
              <a:rPr lang="en-US" sz="1600" dirty="0">
                <a:solidFill>
                  <a:srgbClr val="002060"/>
                </a:solidFill>
              </a:rPr>
              <a:t>b = </a:t>
            </a:r>
            <a:r>
              <a:rPr lang="en-US" sz="1600" dirty="0" smtClean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66" name="Rectangle 1"/>
          <p:cNvSpPr>
            <a:spLocks noChangeArrowheads="1"/>
          </p:cNvSpPr>
          <p:nvPr/>
        </p:nvSpPr>
        <p:spPr bwMode="auto">
          <a:xfrm>
            <a:off x="5975131" y="1439917"/>
            <a:ext cx="2286000" cy="4297363"/>
          </a:xfrm>
          <a:prstGeom prst="rect">
            <a:avLst/>
          </a:prstGeom>
          <a:solidFill>
            <a:schemeClr val="tx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Tahoma" pitchFamily="34" charset="0"/>
            </a:endParaRPr>
          </a:p>
        </p:txBody>
      </p:sp>
      <p:pic>
        <p:nvPicPr>
          <p:cNvPr id="67" name="Picture 2" descr="spr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931" y="3649717"/>
            <a:ext cx="1317625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Rectangle 67"/>
          <p:cNvSpPr/>
          <p:nvPr/>
        </p:nvSpPr>
        <p:spPr bwMode="auto">
          <a:xfrm>
            <a:off x="6249769" y="3298517"/>
            <a:ext cx="1676400" cy="1933229"/>
          </a:xfrm>
          <a:prstGeom prst="rect">
            <a:avLst/>
          </a:prstGeom>
          <a:gradFill>
            <a:gsLst>
              <a:gs pos="34000">
                <a:schemeClr val="tx1">
                  <a:lumMod val="9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69" name="TextBox 14"/>
          <p:cNvSpPr txBox="1">
            <a:spLocks noChangeArrowheads="1"/>
          </p:cNvSpPr>
          <p:nvPr/>
        </p:nvSpPr>
        <p:spPr bwMode="auto">
          <a:xfrm>
            <a:off x="6260114" y="4239035"/>
            <a:ext cx="16240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return address</a:t>
            </a:r>
          </a:p>
        </p:txBody>
      </p:sp>
      <p:cxnSp>
        <p:nvCxnSpPr>
          <p:cNvPr id="70" name="Straight Connector 15"/>
          <p:cNvCxnSpPr>
            <a:cxnSpLocks noChangeShapeType="1"/>
          </p:cNvCxnSpPr>
          <p:nvPr/>
        </p:nvCxnSpPr>
        <p:spPr bwMode="auto">
          <a:xfrm>
            <a:off x="6249769" y="4774546"/>
            <a:ext cx="1676400" cy="1587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71" name="Straight Connector 16"/>
          <p:cNvCxnSpPr>
            <a:cxnSpLocks noChangeShapeType="1"/>
          </p:cNvCxnSpPr>
          <p:nvPr/>
        </p:nvCxnSpPr>
        <p:spPr bwMode="auto">
          <a:xfrm>
            <a:off x="6240144" y="4697544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72" name="TextBox 18"/>
          <p:cNvSpPr txBox="1">
            <a:spLocks noChangeArrowheads="1"/>
          </p:cNvSpPr>
          <p:nvPr/>
        </p:nvSpPr>
        <p:spPr bwMode="auto">
          <a:xfrm>
            <a:off x="6277194" y="4800821"/>
            <a:ext cx="1614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no parameters</a:t>
            </a:r>
          </a:p>
        </p:txBody>
      </p:sp>
      <p:cxnSp>
        <p:nvCxnSpPr>
          <p:cNvPr id="73" name="Straight Connector 20"/>
          <p:cNvCxnSpPr>
            <a:cxnSpLocks noChangeShapeType="1"/>
          </p:cNvCxnSpPr>
          <p:nvPr/>
        </p:nvCxnSpPr>
        <p:spPr bwMode="auto">
          <a:xfrm>
            <a:off x="6239258" y="4188484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74" name="TextBox 22"/>
          <p:cNvSpPr txBox="1">
            <a:spLocks noChangeArrowheads="1"/>
          </p:cNvSpPr>
          <p:nvPr/>
        </p:nvSpPr>
        <p:spPr bwMode="auto">
          <a:xfrm>
            <a:off x="6738319" y="3307508"/>
            <a:ext cx="6575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a = 5</a:t>
            </a:r>
          </a:p>
          <a:p>
            <a:r>
              <a:rPr lang="en-US" sz="1600" dirty="0">
                <a:solidFill>
                  <a:srgbClr val="002060"/>
                </a:solidFill>
              </a:rPr>
              <a:t>b = </a:t>
            </a:r>
            <a:r>
              <a:rPr lang="en-US" sz="1600" dirty="0" smtClean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75" name="TextBox 74"/>
          <p:cNvSpPr txBox="1"/>
          <p:nvPr/>
        </p:nvSpPr>
        <p:spPr>
          <a:xfrm rot="5400000">
            <a:off x="7887498" y="3916018"/>
            <a:ext cx="1394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Main’s Stack</a:t>
            </a:r>
          </a:p>
          <a:p>
            <a:pPr algn="ctr"/>
            <a:r>
              <a:rPr lang="en-US" sz="1600" dirty="0" smtClean="0"/>
              <a:t>Frame</a:t>
            </a:r>
            <a:endParaRPr lang="en-US" sz="1600" dirty="0"/>
          </a:p>
        </p:txBody>
      </p:sp>
      <p:sp>
        <p:nvSpPr>
          <p:cNvPr id="76" name="Rectangle 75"/>
          <p:cNvSpPr/>
          <p:nvPr/>
        </p:nvSpPr>
        <p:spPr bwMode="auto">
          <a:xfrm>
            <a:off x="6237890" y="1491668"/>
            <a:ext cx="1676400" cy="1752600"/>
          </a:xfrm>
          <a:prstGeom prst="rect">
            <a:avLst/>
          </a:prstGeom>
          <a:gradFill>
            <a:gsLst>
              <a:gs pos="34000">
                <a:srgbClr val="DDDDDD"/>
              </a:gs>
              <a:gs pos="100000">
                <a:schemeClr val="tx1">
                  <a:lumMod val="5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77" name="TextBox 16"/>
          <p:cNvSpPr txBox="1">
            <a:spLocks noChangeArrowheads="1"/>
          </p:cNvSpPr>
          <p:nvPr/>
        </p:nvSpPr>
        <p:spPr bwMode="auto">
          <a:xfrm>
            <a:off x="6285259" y="2266063"/>
            <a:ext cx="16305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return address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18"/>
          <p:cNvCxnSpPr>
            <a:cxnSpLocks noChangeShapeType="1"/>
          </p:cNvCxnSpPr>
          <p:nvPr/>
        </p:nvCxnSpPr>
        <p:spPr bwMode="auto">
          <a:xfrm>
            <a:off x="6237890" y="2787068"/>
            <a:ext cx="1676400" cy="1588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79" name="Straight Connector 20"/>
          <p:cNvCxnSpPr>
            <a:cxnSpLocks noChangeShapeType="1"/>
          </p:cNvCxnSpPr>
          <p:nvPr/>
        </p:nvCxnSpPr>
        <p:spPr bwMode="auto">
          <a:xfrm>
            <a:off x="6258910" y="2629413"/>
            <a:ext cx="1676400" cy="1588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80" name="TextBox 22"/>
          <p:cNvSpPr txBox="1">
            <a:spLocks noChangeArrowheads="1"/>
          </p:cNvSpPr>
          <p:nvPr/>
        </p:nvSpPr>
        <p:spPr bwMode="auto">
          <a:xfrm>
            <a:off x="6767364" y="2675867"/>
            <a:ext cx="309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3</a:t>
            </a:r>
          </a:p>
          <a:p>
            <a:r>
              <a:rPr lang="en-US" sz="1600" dirty="0" smtClean="0">
                <a:solidFill>
                  <a:srgbClr val="002060"/>
                </a:solidFill>
              </a:rPr>
              <a:t>5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81" name="Straight Connector 23"/>
          <p:cNvCxnSpPr>
            <a:cxnSpLocks noChangeShapeType="1"/>
          </p:cNvCxnSpPr>
          <p:nvPr/>
        </p:nvCxnSpPr>
        <p:spPr bwMode="auto">
          <a:xfrm>
            <a:off x="6237890" y="2253668"/>
            <a:ext cx="1676400" cy="1588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82" name="TextBox 22"/>
          <p:cNvSpPr txBox="1">
            <a:spLocks noChangeArrowheads="1"/>
          </p:cNvSpPr>
          <p:nvPr/>
        </p:nvSpPr>
        <p:spPr bwMode="auto">
          <a:xfrm>
            <a:off x="5279807" y="1754840"/>
            <a:ext cx="596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sum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 rot="5400000">
            <a:off x="8081090" y="2080593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B’s  Stack</a:t>
            </a:r>
          </a:p>
          <a:p>
            <a:pPr algn="ctr"/>
            <a:r>
              <a:rPr lang="en-US" sz="1600" dirty="0" smtClean="0"/>
              <a:t>Frame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1836300" y="6095344"/>
            <a:ext cx="1349375" cy="339725"/>
          </a:xfrm>
          <a:prstGeom prst="rect">
            <a:avLst/>
          </a:prstGeom>
          <a:gradFill>
            <a:gsLst>
              <a:gs pos="34000">
                <a:schemeClr val="tx1">
                  <a:lumMod val="8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1"/>
          </a:gradFill>
        </p:spPr>
        <p:txBody>
          <a:bodyPr wrap="none"/>
          <a:lstStyle/>
          <a:p>
            <a:pPr algn="ctr">
              <a:defRPr/>
            </a:pP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3254141" y="6084770"/>
            <a:ext cx="5661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eax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689652" y="1381539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the return address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 flipH="1">
            <a:off x="4188941" y="1702906"/>
            <a:ext cx="262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25000"/>
                  </a:schemeClr>
                </a:solidFill>
              </a:rPr>
              <a:t>8</a:t>
            </a:r>
            <a:endParaRPr lang="en-US"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10261" y="5289402"/>
            <a:ext cx="29129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Values returned from a method</a:t>
            </a:r>
          </a:p>
          <a:p>
            <a:r>
              <a:rPr lang="en-US" sz="1400" dirty="0" smtClean="0"/>
              <a:t>are passed in a special hardware</a:t>
            </a:r>
          </a:p>
          <a:p>
            <a:r>
              <a:rPr lang="en-US" sz="1400" dirty="0" smtClean="0"/>
              <a:t>register</a:t>
            </a:r>
            <a:endParaRPr 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2369811" y="608624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25000"/>
                  </a:schemeClr>
                </a:solidFill>
              </a:rPr>
              <a:t>8</a:t>
            </a:r>
            <a:endParaRPr lang="en-US"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10005" y="170371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25000"/>
                  </a:schemeClr>
                </a:solidFill>
              </a:rPr>
              <a:t>8</a:t>
            </a:r>
            <a:endParaRPr lang="en-US"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55" name="TextBox 27"/>
          <p:cNvSpPr txBox="1">
            <a:spLocks noChangeArrowheads="1"/>
          </p:cNvSpPr>
          <p:nvPr/>
        </p:nvSpPr>
        <p:spPr bwMode="auto">
          <a:xfrm>
            <a:off x="5185800" y="2867843"/>
            <a:ext cx="7096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num1</a:t>
            </a:r>
          </a:p>
        </p:txBody>
      </p:sp>
      <p:sp>
        <p:nvSpPr>
          <p:cNvPr id="56" name="TextBox 28"/>
          <p:cNvSpPr txBox="1">
            <a:spLocks noChangeArrowheads="1"/>
          </p:cNvSpPr>
          <p:nvPr/>
        </p:nvSpPr>
        <p:spPr bwMode="auto">
          <a:xfrm>
            <a:off x="5165351" y="2648069"/>
            <a:ext cx="746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num2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TextBox 24"/>
          <p:cNvSpPr txBox="1">
            <a:spLocks noChangeArrowheads="1"/>
          </p:cNvSpPr>
          <p:nvPr/>
        </p:nvSpPr>
        <p:spPr bwMode="auto">
          <a:xfrm>
            <a:off x="914400" y="2743200"/>
            <a:ext cx="310052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Add(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num1, </a:t>
            </a:r>
            <a:r>
              <a:rPr lang="en-US" dirty="0" err="1"/>
              <a:t>int</a:t>
            </a:r>
            <a:r>
              <a:rPr lang="en-US" dirty="0"/>
              <a:t> num2)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sum;</a:t>
            </a:r>
          </a:p>
          <a:p>
            <a:r>
              <a:rPr lang="en-US" dirty="0"/>
              <a:t>     sum = num1 + num2;</a:t>
            </a:r>
          </a:p>
          <a:p>
            <a:r>
              <a:rPr lang="en-US" dirty="0"/>
              <a:t>     return sum,</a:t>
            </a:r>
          </a:p>
          <a:p>
            <a:r>
              <a:rPr lang="en-US" dirty="0"/>
              <a:t>}</a:t>
            </a:r>
          </a:p>
        </p:txBody>
      </p:sp>
      <p:pic>
        <p:nvPicPr>
          <p:cNvPr id="21510" name="Picture 2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9624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1836300" y="6095344"/>
            <a:ext cx="1349375" cy="339725"/>
          </a:xfrm>
          <a:prstGeom prst="rect">
            <a:avLst/>
          </a:prstGeom>
          <a:gradFill>
            <a:gsLst>
              <a:gs pos="34000">
                <a:schemeClr val="tx1">
                  <a:lumMod val="8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1"/>
          </a:gradFill>
        </p:spPr>
        <p:txBody>
          <a:bodyPr wrap="none"/>
          <a:lstStyle/>
          <a:p>
            <a:pPr algn="ctr">
              <a:defRPr/>
            </a:pPr>
            <a:r>
              <a:rPr lang="en-US" sz="1600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4910" y="5623034"/>
            <a:ext cx="29129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Values returned from a method</a:t>
            </a:r>
          </a:p>
          <a:p>
            <a:r>
              <a:rPr lang="en-US" sz="1400" dirty="0" smtClean="0"/>
              <a:t>are passed in a special hardware</a:t>
            </a:r>
          </a:p>
          <a:p>
            <a:r>
              <a:rPr lang="en-US" sz="1400" dirty="0" smtClean="0"/>
              <a:t>register</a:t>
            </a:r>
            <a:endParaRPr lang="en-US" sz="1400" dirty="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254141" y="6084770"/>
            <a:ext cx="5661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eax</a:t>
            </a:r>
            <a:endParaRPr lang="en-US" dirty="0"/>
          </a:p>
        </p:txBody>
      </p:sp>
      <p:pic>
        <p:nvPicPr>
          <p:cNvPr id="19" name="Picture 2" descr="spr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8890" y="4937234"/>
            <a:ext cx="1317625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7"/>
          <p:cNvSpPr txBox="1">
            <a:spLocks noChangeArrowheads="1"/>
          </p:cNvSpPr>
          <p:nvPr/>
        </p:nvSpPr>
        <p:spPr bwMode="auto">
          <a:xfrm>
            <a:off x="6314090" y="5775434"/>
            <a:ext cx="1301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Stack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207728" y="1714699"/>
            <a:ext cx="1676400" cy="1752600"/>
          </a:xfrm>
          <a:prstGeom prst="rect">
            <a:avLst/>
          </a:prstGeom>
          <a:gradFill>
            <a:gsLst>
              <a:gs pos="34000">
                <a:schemeClr val="tx1">
                  <a:lumMod val="9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29" name="TextBox 25"/>
          <p:cNvSpPr txBox="1">
            <a:spLocks noChangeArrowheads="1"/>
          </p:cNvSpPr>
          <p:nvPr/>
        </p:nvSpPr>
        <p:spPr bwMode="auto">
          <a:xfrm>
            <a:off x="6269074" y="2494058"/>
            <a:ext cx="16240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return address</a:t>
            </a:r>
          </a:p>
        </p:txBody>
      </p:sp>
      <p:cxnSp>
        <p:nvCxnSpPr>
          <p:cNvPr id="30" name="Straight Connector 26"/>
          <p:cNvCxnSpPr>
            <a:cxnSpLocks noChangeShapeType="1"/>
          </p:cNvCxnSpPr>
          <p:nvPr/>
        </p:nvCxnSpPr>
        <p:spPr bwMode="auto">
          <a:xfrm>
            <a:off x="6207728" y="3010099"/>
            <a:ext cx="1676400" cy="1587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31" name="Straight Connector 27"/>
          <p:cNvCxnSpPr>
            <a:cxnSpLocks noChangeShapeType="1"/>
          </p:cNvCxnSpPr>
          <p:nvPr/>
        </p:nvCxnSpPr>
        <p:spPr bwMode="auto">
          <a:xfrm>
            <a:off x="6207728" y="3010099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33" name="TextBox 28"/>
          <p:cNvSpPr txBox="1">
            <a:spLocks noChangeArrowheads="1"/>
          </p:cNvSpPr>
          <p:nvPr/>
        </p:nvSpPr>
        <p:spPr bwMode="auto">
          <a:xfrm>
            <a:off x="6256171" y="3046885"/>
            <a:ext cx="1614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no parameters</a:t>
            </a:r>
          </a:p>
        </p:txBody>
      </p:sp>
      <p:cxnSp>
        <p:nvCxnSpPr>
          <p:cNvPr id="34" name="Straight Connector 29"/>
          <p:cNvCxnSpPr>
            <a:cxnSpLocks noChangeShapeType="1"/>
          </p:cNvCxnSpPr>
          <p:nvPr/>
        </p:nvCxnSpPr>
        <p:spPr bwMode="auto">
          <a:xfrm>
            <a:off x="6207728" y="2329559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35" name="TextBox 30"/>
          <p:cNvSpPr txBox="1">
            <a:spLocks noChangeArrowheads="1"/>
          </p:cNvSpPr>
          <p:nvPr/>
        </p:nvSpPr>
        <p:spPr bwMode="auto">
          <a:xfrm>
            <a:off x="6702088" y="1664585"/>
            <a:ext cx="6575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a = 5</a:t>
            </a:r>
          </a:p>
          <a:p>
            <a:r>
              <a:rPr lang="en-US" sz="1600" dirty="0">
                <a:solidFill>
                  <a:srgbClr val="002060"/>
                </a:solidFill>
              </a:rPr>
              <a:t>b = </a:t>
            </a:r>
            <a:r>
              <a:rPr lang="en-US" sz="1600" dirty="0" smtClean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36" name="Rectangle 1"/>
          <p:cNvSpPr>
            <a:spLocks noChangeArrowheads="1"/>
          </p:cNvSpPr>
          <p:nvPr/>
        </p:nvSpPr>
        <p:spPr bwMode="auto">
          <a:xfrm>
            <a:off x="5975131" y="1439917"/>
            <a:ext cx="2286000" cy="4297363"/>
          </a:xfrm>
          <a:prstGeom prst="rect">
            <a:avLst/>
          </a:prstGeom>
          <a:solidFill>
            <a:schemeClr val="tx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Tahoma" pitchFamily="34" charset="0"/>
            </a:endParaRPr>
          </a:p>
        </p:txBody>
      </p:sp>
      <p:pic>
        <p:nvPicPr>
          <p:cNvPr id="37" name="Picture 2" descr="spr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931" y="3649717"/>
            <a:ext cx="1317625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37"/>
          <p:cNvSpPr/>
          <p:nvPr/>
        </p:nvSpPr>
        <p:spPr bwMode="auto">
          <a:xfrm>
            <a:off x="6249769" y="1867301"/>
            <a:ext cx="1676400" cy="1933229"/>
          </a:xfrm>
          <a:prstGeom prst="rect">
            <a:avLst/>
          </a:prstGeom>
          <a:gradFill>
            <a:gsLst>
              <a:gs pos="34000">
                <a:schemeClr val="tx1">
                  <a:lumMod val="9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cxnSp>
        <p:nvCxnSpPr>
          <p:cNvPr id="40" name="Straight Connector 15"/>
          <p:cNvCxnSpPr>
            <a:cxnSpLocks noChangeShapeType="1"/>
          </p:cNvCxnSpPr>
          <p:nvPr/>
        </p:nvCxnSpPr>
        <p:spPr bwMode="auto">
          <a:xfrm>
            <a:off x="6249769" y="1782907"/>
            <a:ext cx="1676400" cy="1587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sp>
        <p:nvSpPr>
          <p:cNvPr id="42" name="TextBox 18"/>
          <p:cNvSpPr txBox="1">
            <a:spLocks noChangeArrowheads="1"/>
          </p:cNvSpPr>
          <p:nvPr/>
        </p:nvSpPr>
        <p:spPr bwMode="auto">
          <a:xfrm>
            <a:off x="6277194" y="1809182"/>
            <a:ext cx="1614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no parameters</a:t>
            </a:r>
          </a:p>
        </p:txBody>
      </p:sp>
      <p:sp>
        <p:nvSpPr>
          <p:cNvPr id="45" name="Rectangle 1"/>
          <p:cNvSpPr>
            <a:spLocks noChangeArrowheads="1"/>
          </p:cNvSpPr>
          <p:nvPr/>
        </p:nvSpPr>
        <p:spPr bwMode="auto">
          <a:xfrm>
            <a:off x="5975131" y="1439917"/>
            <a:ext cx="2286000" cy="4297363"/>
          </a:xfrm>
          <a:prstGeom prst="rect">
            <a:avLst/>
          </a:prstGeom>
          <a:solidFill>
            <a:schemeClr val="tx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Tahoma" pitchFamily="34" charset="0"/>
            </a:endParaRPr>
          </a:p>
        </p:txBody>
      </p:sp>
      <p:pic>
        <p:nvPicPr>
          <p:cNvPr id="46" name="Picture 2" descr="spr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931" y="3649717"/>
            <a:ext cx="1317625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Rectangle 46"/>
          <p:cNvSpPr/>
          <p:nvPr/>
        </p:nvSpPr>
        <p:spPr bwMode="auto">
          <a:xfrm>
            <a:off x="6249769" y="1738094"/>
            <a:ext cx="1676400" cy="1933229"/>
          </a:xfrm>
          <a:prstGeom prst="rect">
            <a:avLst/>
          </a:prstGeom>
          <a:gradFill>
            <a:gsLst>
              <a:gs pos="34000">
                <a:schemeClr val="tx1">
                  <a:lumMod val="9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48" name="TextBox 14"/>
          <p:cNvSpPr txBox="1">
            <a:spLocks noChangeArrowheads="1"/>
          </p:cNvSpPr>
          <p:nvPr/>
        </p:nvSpPr>
        <p:spPr bwMode="auto">
          <a:xfrm>
            <a:off x="6260114" y="2678612"/>
            <a:ext cx="16240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return address</a:t>
            </a:r>
          </a:p>
        </p:txBody>
      </p:sp>
      <p:cxnSp>
        <p:nvCxnSpPr>
          <p:cNvPr id="49" name="Straight Connector 15"/>
          <p:cNvCxnSpPr>
            <a:cxnSpLocks noChangeShapeType="1"/>
          </p:cNvCxnSpPr>
          <p:nvPr/>
        </p:nvCxnSpPr>
        <p:spPr bwMode="auto">
          <a:xfrm>
            <a:off x="6249769" y="3214123"/>
            <a:ext cx="1676400" cy="1587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50" name="Straight Connector 16"/>
          <p:cNvCxnSpPr>
            <a:cxnSpLocks noChangeShapeType="1"/>
          </p:cNvCxnSpPr>
          <p:nvPr/>
        </p:nvCxnSpPr>
        <p:spPr bwMode="auto">
          <a:xfrm>
            <a:off x="6240144" y="3137121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51" name="TextBox 18"/>
          <p:cNvSpPr txBox="1">
            <a:spLocks noChangeArrowheads="1"/>
          </p:cNvSpPr>
          <p:nvPr/>
        </p:nvSpPr>
        <p:spPr bwMode="auto">
          <a:xfrm>
            <a:off x="6277194" y="3240398"/>
            <a:ext cx="1614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no parameters</a:t>
            </a:r>
          </a:p>
        </p:txBody>
      </p:sp>
      <p:cxnSp>
        <p:nvCxnSpPr>
          <p:cNvPr id="52" name="Straight Connector 20"/>
          <p:cNvCxnSpPr>
            <a:cxnSpLocks noChangeShapeType="1"/>
          </p:cNvCxnSpPr>
          <p:nvPr/>
        </p:nvCxnSpPr>
        <p:spPr bwMode="auto">
          <a:xfrm>
            <a:off x="6239258" y="2628061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53" name="TextBox 22"/>
          <p:cNvSpPr txBox="1">
            <a:spLocks noChangeArrowheads="1"/>
          </p:cNvSpPr>
          <p:nvPr/>
        </p:nvSpPr>
        <p:spPr bwMode="auto">
          <a:xfrm>
            <a:off x="6738319" y="1747085"/>
            <a:ext cx="6575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a = 5</a:t>
            </a:r>
          </a:p>
          <a:p>
            <a:r>
              <a:rPr lang="en-US" sz="1600" dirty="0">
                <a:solidFill>
                  <a:srgbClr val="002060"/>
                </a:solidFill>
              </a:rPr>
              <a:t>b = </a:t>
            </a:r>
            <a:r>
              <a:rPr lang="en-US" sz="1600" dirty="0" smtClean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 rot="5400000">
            <a:off x="7887498" y="2365514"/>
            <a:ext cx="1394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Main’s Stack</a:t>
            </a:r>
          </a:p>
          <a:p>
            <a:pPr algn="ctr"/>
            <a:r>
              <a:rPr lang="en-US" sz="1600" dirty="0" smtClean="0"/>
              <a:t>Frame</a:t>
            </a:r>
            <a:endParaRPr 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934279" y="894522"/>
            <a:ext cx="4871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Remove B’s stack frame from the stack</a:t>
            </a:r>
          </a:p>
          <a:p>
            <a:r>
              <a:rPr lang="en-US" dirty="0" smtClean="0"/>
              <a:t>and go to where the return address points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6017140" y="1828800"/>
            <a:ext cx="2286000" cy="4297363"/>
          </a:xfrm>
          <a:prstGeom prst="rect">
            <a:avLst/>
          </a:prstGeom>
          <a:solidFill>
            <a:schemeClr val="tx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Tahoma" pitchFamily="34" charset="0"/>
            </a:endParaRPr>
          </a:p>
        </p:txBody>
      </p:sp>
      <p:pic>
        <p:nvPicPr>
          <p:cNvPr id="22531" name="Picture 2" descr="sprin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2940" y="4038600"/>
            <a:ext cx="1317625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TextBox 17"/>
          <p:cNvSpPr txBox="1">
            <a:spLocks noChangeArrowheads="1"/>
          </p:cNvSpPr>
          <p:nvPr/>
        </p:nvSpPr>
        <p:spPr bwMode="auto">
          <a:xfrm>
            <a:off x="6398140" y="6248400"/>
            <a:ext cx="1301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Stack</a:t>
            </a:r>
          </a:p>
        </p:txBody>
      </p:sp>
      <p:sp>
        <p:nvSpPr>
          <p:cNvPr id="22533" name="TextBox 19"/>
          <p:cNvSpPr txBox="1">
            <a:spLocks noChangeArrowheads="1"/>
          </p:cNvSpPr>
          <p:nvPr/>
        </p:nvSpPr>
        <p:spPr bwMode="auto">
          <a:xfrm>
            <a:off x="533400" y="1828800"/>
            <a:ext cx="5230919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 static void Main()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a = 5;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b = 3;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c = Add(</a:t>
            </a:r>
            <a:r>
              <a:rPr lang="en-US" dirty="0" err="1" smtClean="0"/>
              <a:t>a,b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Console.WriteLine</a:t>
            </a:r>
            <a:r>
              <a:rPr lang="en-US" dirty="0" smtClean="0"/>
              <a:t>("The answer is {0}", c);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Console.ReadLine</a:t>
            </a:r>
            <a:r>
              <a:rPr lang="en-US" dirty="0" smtClean="0"/>
              <a:t>( );</a:t>
            </a:r>
          </a:p>
          <a:p>
            <a:r>
              <a:rPr lang="en-US" dirty="0" smtClean="0"/>
              <a:t>    }</a:t>
            </a:r>
            <a:endParaRPr lang="en-US" dirty="0"/>
          </a:p>
        </p:txBody>
      </p:sp>
      <p:pic>
        <p:nvPicPr>
          <p:cNvPr id="22534" name="Picture 21" descr="WB02258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2766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5" name="TextBox 13"/>
          <p:cNvSpPr txBox="1">
            <a:spLocks noChangeArrowheads="1"/>
          </p:cNvSpPr>
          <p:nvPr/>
        </p:nvSpPr>
        <p:spPr bwMode="auto">
          <a:xfrm>
            <a:off x="714633" y="829963"/>
            <a:ext cx="23936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control </a:t>
            </a:r>
            <a:r>
              <a:rPr lang="en-US" dirty="0" smtClean="0"/>
              <a:t>returns </a:t>
            </a:r>
            <a:r>
              <a:rPr lang="en-US" dirty="0"/>
              <a:t>here</a:t>
            </a:r>
          </a:p>
        </p:txBody>
      </p:sp>
      <p:sp>
        <p:nvSpPr>
          <p:cNvPr id="15" name="Down Arrow 14"/>
          <p:cNvSpPr/>
          <p:nvPr/>
        </p:nvSpPr>
        <p:spPr bwMode="auto">
          <a:xfrm>
            <a:off x="1476632" y="1472514"/>
            <a:ext cx="381000" cy="1828800"/>
          </a:xfrm>
          <a:prstGeom prst="downArrow">
            <a:avLst/>
          </a:prstGeom>
          <a:gradFill>
            <a:gsLst>
              <a:gs pos="34000">
                <a:srgbClr val="DDDDDD"/>
              </a:gs>
              <a:gs pos="100000">
                <a:schemeClr val="tx1">
                  <a:lumMod val="6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291778" y="2743200"/>
            <a:ext cx="1676400" cy="1990725"/>
          </a:xfrm>
          <a:prstGeom prst="rect">
            <a:avLst/>
          </a:prstGeom>
          <a:gradFill>
            <a:gsLst>
              <a:gs pos="34000">
                <a:schemeClr val="tx1">
                  <a:lumMod val="9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22539" name="TextBox 18"/>
          <p:cNvSpPr txBox="1">
            <a:spLocks noChangeArrowheads="1"/>
          </p:cNvSpPr>
          <p:nvPr/>
        </p:nvSpPr>
        <p:spPr bwMode="auto">
          <a:xfrm>
            <a:off x="6296093" y="3756032"/>
            <a:ext cx="16240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return address</a:t>
            </a:r>
          </a:p>
        </p:txBody>
      </p:sp>
      <p:cxnSp>
        <p:nvCxnSpPr>
          <p:cNvPr id="22540" name="Straight Connector 20"/>
          <p:cNvCxnSpPr>
            <a:cxnSpLocks noChangeShapeType="1"/>
          </p:cNvCxnSpPr>
          <p:nvPr/>
        </p:nvCxnSpPr>
        <p:spPr bwMode="auto">
          <a:xfrm>
            <a:off x="6291778" y="4276725"/>
            <a:ext cx="1676400" cy="1588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22541" name="Straight Connector 22"/>
          <p:cNvCxnSpPr>
            <a:cxnSpLocks noChangeShapeType="1"/>
          </p:cNvCxnSpPr>
          <p:nvPr/>
        </p:nvCxnSpPr>
        <p:spPr bwMode="auto">
          <a:xfrm>
            <a:off x="6291778" y="4276725"/>
            <a:ext cx="1676400" cy="1588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22542" name="TextBox 23"/>
          <p:cNvSpPr txBox="1">
            <a:spLocks noChangeArrowheads="1"/>
          </p:cNvSpPr>
          <p:nvPr/>
        </p:nvSpPr>
        <p:spPr bwMode="auto">
          <a:xfrm>
            <a:off x="6329714" y="4324021"/>
            <a:ext cx="16144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no parameters</a:t>
            </a:r>
          </a:p>
        </p:txBody>
      </p:sp>
      <p:cxnSp>
        <p:nvCxnSpPr>
          <p:cNvPr id="22543" name="Straight Connector 24"/>
          <p:cNvCxnSpPr>
            <a:cxnSpLocks noChangeShapeType="1"/>
          </p:cNvCxnSpPr>
          <p:nvPr/>
        </p:nvCxnSpPr>
        <p:spPr bwMode="auto">
          <a:xfrm>
            <a:off x="6302288" y="3585670"/>
            <a:ext cx="1676400" cy="1588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22544" name="TextBox 25"/>
          <p:cNvSpPr txBox="1">
            <a:spLocks noChangeArrowheads="1"/>
          </p:cNvSpPr>
          <p:nvPr/>
        </p:nvSpPr>
        <p:spPr bwMode="auto">
          <a:xfrm>
            <a:off x="6766442" y="2749499"/>
            <a:ext cx="65755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a = 5</a:t>
            </a:r>
          </a:p>
          <a:p>
            <a:r>
              <a:rPr lang="en-US" sz="1600" dirty="0">
                <a:solidFill>
                  <a:srgbClr val="002060"/>
                </a:solidFill>
              </a:rPr>
              <a:t>b = </a:t>
            </a:r>
            <a:r>
              <a:rPr lang="en-US" sz="1600" dirty="0" smtClean="0">
                <a:solidFill>
                  <a:srgbClr val="002060"/>
                </a:solidFill>
              </a:rPr>
              <a:t>3</a:t>
            </a:r>
          </a:p>
          <a:p>
            <a:r>
              <a:rPr lang="en-US" sz="1600" dirty="0" smtClean="0">
                <a:solidFill>
                  <a:srgbClr val="002060"/>
                </a:solidFill>
              </a:rPr>
              <a:t>c = ?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57321" y="6105854"/>
            <a:ext cx="1349375" cy="339725"/>
          </a:xfrm>
          <a:prstGeom prst="rect">
            <a:avLst/>
          </a:prstGeom>
          <a:gradFill>
            <a:gsLst>
              <a:gs pos="34000">
                <a:schemeClr val="tx1">
                  <a:lumMod val="8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1"/>
          </a:gradFill>
        </p:spPr>
        <p:txBody>
          <a:bodyPr wrap="none"/>
          <a:lstStyle/>
          <a:p>
            <a:pPr algn="ctr">
              <a:defRPr/>
            </a:pPr>
            <a:r>
              <a:rPr lang="en-US" sz="1600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254141" y="6084770"/>
            <a:ext cx="5661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eax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ChangeArrowheads="1"/>
          </p:cNvSpPr>
          <p:nvPr/>
        </p:nvSpPr>
        <p:spPr bwMode="auto">
          <a:xfrm>
            <a:off x="5954080" y="1828800"/>
            <a:ext cx="2286000" cy="4297363"/>
          </a:xfrm>
          <a:prstGeom prst="rect">
            <a:avLst/>
          </a:prstGeom>
          <a:solidFill>
            <a:schemeClr val="tx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Tahoma" pitchFamily="34" charset="0"/>
            </a:endParaRPr>
          </a:p>
        </p:txBody>
      </p:sp>
      <p:pic>
        <p:nvPicPr>
          <p:cNvPr id="23555" name="Picture 2" descr="sprin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39880" y="4038600"/>
            <a:ext cx="1317625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TextBox 17"/>
          <p:cNvSpPr txBox="1">
            <a:spLocks noChangeArrowheads="1"/>
          </p:cNvSpPr>
          <p:nvPr/>
        </p:nvSpPr>
        <p:spPr bwMode="auto">
          <a:xfrm>
            <a:off x="6450724" y="6216869"/>
            <a:ext cx="1301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The Stack</a:t>
            </a:r>
          </a:p>
        </p:txBody>
      </p:sp>
      <p:sp>
        <p:nvSpPr>
          <p:cNvPr id="23557" name="TextBox 19"/>
          <p:cNvSpPr txBox="1">
            <a:spLocks noChangeArrowheads="1"/>
          </p:cNvSpPr>
          <p:nvPr/>
        </p:nvSpPr>
        <p:spPr bwMode="auto">
          <a:xfrm>
            <a:off x="533400" y="1828800"/>
            <a:ext cx="5230919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 static void Main()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a = 5;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b = 3;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c = add(</a:t>
            </a:r>
            <a:r>
              <a:rPr lang="en-US" dirty="0" err="1" smtClean="0"/>
              <a:t>a,b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Console.WriteLine</a:t>
            </a:r>
            <a:r>
              <a:rPr lang="en-US" dirty="0" smtClean="0"/>
              <a:t>("The answer is {0}", c);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Console.ReadLine</a:t>
            </a:r>
            <a:r>
              <a:rPr lang="en-US" dirty="0" smtClean="0"/>
              <a:t>( );</a:t>
            </a:r>
          </a:p>
          <a:p>
            <a:r>
              <a:rPr lang="en-US" dirty="0" smtClean="0"/>
              <a:t>    }</a:t>
            </a:r>
            <a:endParaRPr lang="en-US" dirty="0"/>
          </a:p>
        </p:txBody>
      </p:sp>
      <p:pic>
        <p:nvPicPr>
          <p:cNvPr id="23558" name="Picture 21" descr="WB02258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2766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1883980" y="3221421"/>
            <a:ext cx="1676400" cy="338138"/>
          </a:xfrm>
          <a:prstGeom prst="rect">
            <a:avLst/>
          </a:prstGeom>
          <a:gradFill>
            <a:gsLst>
              <a:gs pos="34000">
                <a:srgbClr val="DDDDDD"/>
              </a:gs>
              <a:gs pos="100000">
                <a:schemeClr val="bg2">
                  <a:lumMod val="65000"/>
                </a:schemeClr>
              </a:gs>
            </a:gsLst>
            <a:lin ang="5400000" scaled="1"/>
          </a:gradFill>
        </p:spPr>
        <p:txBody>
          <a:bodyPr wrap="none"/>
          <a:lstStyle/>
          <a:p>
            <a:pPr algn="ctr">
              <a:defRPr/>
            </a:pPr>
            <a:r>
              <a:rPr lang="en-US" sz="1600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201730" y="2268415"/>
            <a:ext cx="1676400" cy="1920998"/>
          </a:xfrm>
          <a:prstGeom prst="rect">
            <a:avLst/>
          </a:prstGeom>
          <a:gradFill>
            <a:gsLst>
              <a:gs pos="34000">
                <a:schemeClr val="tx1">
                  <a:lumMod val="9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23561" name="TextBox 18"/>
          <p:cNvSpPr txBox="1">
            <a:spLocks noChangeArrowheads="1"/>
          </p:cNvSpPr>
          <p:nvPr/>
        </p:nvSpPr>
        <p:spPr bwMode="auto">
          <a:xfrm>
            <a:off x="6222585" y="3256664"/>
            <a:ext cx="162401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return address</a:t>
            </a:r>
          </a:p>
        </p:txBody>
      </p:sp>
      <p:cxnSp>
        <p:nvCxnSpPr>
          <p:cNvPr id="23562" name="Straight Connector 20"/>
          <p:cNvCxnSpPr>
            <a:cxnSpLocks noChangeShapeType="1"/>
          </p:cNvCxnSpPr>
          <p:nvPr/>
        </p:nvCxnSpPr>
        <p:spPr bwMode="auto">
          <a:xfrm>
            <a:off x="6201730" y="3732213"/>
            <a:ext cx="1676400" cy="1587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23563" name="Straight Connector 22"/>
          <p:cNvCxnSpPr>
            <a:cxnSpLocks noChangeShapeType="1"/>
          </p:cNvCxnSpPr>
          <p:nvPr/>
        </p:nvCxnSpPr>
        <p:spPr bwMode="auto">
          <a:xfrm>
            <a:off x="6201730" y="3732213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23564" name="TextBox 23"/>
          <p:cNvSpPr txBox="1">
            <a:spLocks noChangeArrowheads="1"/>
          </p:cNvSpPr>
          <p:nvPr/>
        </p:nvSpPr>
        <p:spPr bwMode="auto">
          <a:xfrm>
            <a:off x="6248589" y="3758489"/>
            <a:ext cx="1614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no parameters</a:t>
            </a:r>
          </a:p>
        </p:txBody>
      </p:sp>
      <p:cxnSp>
        <p:nvCxnSpPr>
          <p:cNvPr id="23565" name="Straight Connector 24"/>
          <p:cNvCxnSpPr>
            <a:cxnSpLocks noChangeShapeType="1"/>
          </p:cNvCxnSpPr>
          <p:nvPr/>
        </p:nvCxnSpPr>
        <p:spPr bwMode="auto">
          <a:xfrm>
            <a:off x="6201730" y="3083203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23566" name="TextBox 25"/>
          <p:cNvSpPr txBox="1">
            <a:spLocks noChangeArrowheads="1"/>
          </p:cNvSpPr>
          <p:nvPr/>
        </p:nvSpPr>
        <p:spPr bwMode="auto">
          <a:xfrm>
            <a:off x="6666330" y="2297198"/>
            <a:ext cx="65755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a = 5</a:t>
            </a:r>
          </a:p>
          <a:p>
            <a:r>
              <a:rPr lang="en-US" sz="1600" dirty="0">
                <a:solidFill>
                  <a:srgbClr val="002060"/>
                </a:solidFill>
              </a:rPr>
              <a:t>b = </a:t>
            </a:r>
            <a:r>
              <a:rPr lang="en-US" sz="1600" dirty="0" smtClean="0">
                <a:solidFill>
                  <a:srgbClr val="002060"/>
                </a:solidFill>
              </a:rPr>
              <a:t>3</a:t>
            </a:r>
          </a:p>
          <a:p>
            <a:r>
              <a:rPr lang="en-US" sz="1600" dirty="0" smtClean="0">
                <a:solidFill>
                  <a:srgbClr val="002060"/>
                </a:solidFill>
              </a:rPr>
              <a:t>c = 8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2044700" y="1676400"/>
            <a:ext cx="414972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CCECFF"/>
                </a:solidFill>
                <a:latin typeface="Comic Sans MS" pitchFamily="66" charset="0"/>
              </a:rPr>
              <a:t>Pass By Value</a:t>
            </a:r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1431925" y="3217863"/>
            <a:ext cx="5755102" cy="10156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When a parameter is passed by value, a copy</a:t>
            </a:r>
          </a:p>
          <a:p>
            <a:r>
              <a:rPr lang="en-US" sz="2000" dirty="0"/>
              <a:t>of the value is made and passed to the </a:t>
            </a:r>
            <a:r>
              <a:rPr lang="en-US" sz="2000" dirty="0" smtClean="0"/>
              <a:t>method</a:t>
            </a:r>
            <a:endParaRPr lang="en-US" sz="2000" dirty="0"/>
          </a:p>
          <a:p>
            <a:r>
              <a:rPr lang="en-US" sz="2000" dirty="0"/>
              <a:t>on the </a:t>
            </a:r>
            <a:r>
              <a:rPr lang="en-US" sz="2000" b="1" dirty="0"/>
              <a:t>run-time stack.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1744609" y="3067869"/>
            <a:ext cx="4304383" cy="224676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/>
              <a:t>    static double Divide(</a:t>
            </a:r>
            <a:r>
              <a:rPr lang="en-US" sz="2000" dirty="0" err="1" smtClean="0"/>
              <a:t>int</a:t>
            </a:r>
            <a:r>
              <a:rPr lang="en-US" sz="2000" dirty="0" smtClean="0"/>
              <a:t> n, </a:t>
            </a:r>
            <a:r>
              <a:rPr lang="en-US" sz="2000" dirty="0" err="1" smtClean="0"/>
              <a:t>int</a:t>
            </a:r>
            <a:r>
              <a:rPr lang="en-US" sz="2000" dirty="0" smtClean="0"/>
              <a:t> d)</a:t>
            </a:r>
          </a:p>
          <a:p>
            <a:r>
              <a:rPr lang="en-US" sz="2000" dirty="0" smtClean="0"/>
              <a:t>    {</a:t>
            </a:r>
          </a:p>
          <a:p>
            <a:r>
              <a:rPr lang="en-US" sz="2000" dirty="0" smtClean="0"/>
              <a:t>        double r = (double)n / d;</a:t>
            </a:r>
          </a:p>
          <a:p>
            <a:r>
              <a:rPr lang="en-US" sz="2000" dirty="0" smtClean="0"/>
              <a:t>        n++;</a:t>
            </a:r>
          </a:p>
          <a:p>
            <a:r>
              <a:rPr lang="en-US" sz="2000" dirty="0" smtClean="0"/>
              <a:t>        d++;</a:t>
            </a:r>
          </a:p>
          <a:p>
            <a:r>
              <a:rPr lang="en-US" sz="2000" dirty="0" smtClean="0"/>
              <a:t>        return r;</a:t>
            </a:r>
          </a:p>
          <a:p>
            <a:r>
              <a:rPr lang="en-US" sz="2000" dirty="0" smtClean="0"/>
              <a:t>    }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3978332" y="830580"/>
            <a:ext cx="4860626" cy="107721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CECFF"/>
                </a:solidFill>
              </a:rPr>
              <a:t>These </a:t>
            </a:r>
            <a:r>
              <a:rPr lang="en-US" sz="1600" dirty="0" smtClean="0">
                <a:solidFill>
                  <a:srgbClr val="CCECFF"/>
                </a:solidFill>
              </a:rPr>
              <a:t>names are </a:t>
            </a:r>
            <a:r>
              <a:rPr lang="en-US" sz="1600" dirty="0">
                <a:solidFill>
                  <a:srgbClr val="CCECFF"/>
                </a:solidFill>
              </a:rPr>
              <a:t>local </a:t>
            </a:r>
            <a:r>
              <a:rPr lang="en-US" sz="1600" dirty="0" smtClean="0">
                <a:solidFill>
                  <a:srgbClr val="CCECFF"/>
                </a:solidFill>
              </a:rPr>
              <a:t>to the method </a:t>
            </a:r>
            <a:r>
              <a:rPr lang="en-US" sz="1600" dirty="0">
                <a:solidFill>
                  <a:srgbClr val="CCECFF"/>
                </a:solidFill>
              </a:rPr>
              <a:t>D</a:t>
            </a:r>
            <a:r>
              <a:rPr lang="en-US" sz="1600" dirty="0" smtClean="0">
                <a:solidFill>
                  <a:srgbClr val="CCECFF"/>
                </a:solidFill>
              </a:rPr>
              <a:t>ivide</a:t>
            </a:r>
            <a:r>
              <a:rPr lang="en-US" sz="1600" dirty="0">
                <a:solidFill>
                  <a:srgbClr val="CCECFF"/>
                </a:solidFill>
              </a:rPr>
              <a:t>( ). </a:t>
            </a:r>
            <a:endParaRPr lang="en-US" sz="1600" dirty="0" smtClean="0">
              <a:solidFill>
                <a:srgbClr val="CCECFF"/>
              </a:solidFill>
            </a:endParaRPr>
          </a:p>
          <a:p>
            <a:r>
              <a:rPr lang="en-US" sz="1600" dirty="0" smtClean="0">
                <a:solidFill>
                  <a:srgbClr val="CCECFF"/>
                </a:solidFill>
              </a:rPr>
              <a:t>The parameters passed </a:t>
            </a:r>
            <a:r>
              <a:rPr lang="en-US" sz="1600" dirty="0">
                <a:solidFill>
                  <a:srgbClr val="CCECFF"/>
                </a:solidFill>
              </a:rPr>
              <a:t>to the </a:t>
            </a:r>
            <a:r>
              <a:rPr lang="en-US" sz="1600" dirty="0" smtClean="0">
                <a:solidFill>
                  <a:srgbClr val="CCECFF"/>
                </a:solidFill>
              </a:rPr>
              <a:t>method are </a:t>
            </a:r>
          </a:p>
          <a:p>
            <a:r>
              <a:rPr lang="en-US" sz="1600" dirty="0" smtClean="0">
                <a:solidFill>
                  <a:srgbClr val="CCECFF"/>
                </a:solidFill>
              </a:rPr>
              <a:t>given these names so </a:t>
            </a:r>
            <a:r>
              <a:rPr lang="en-US" sz="1600" dirty="0">
                <a:solidFill>
                  <a:srgbClr val="CCECFF"/>
                </a:solidFill>
              </a:rPr>
              <a:t>that we can use </a:t>
            </a:r>
          </a:p>
          <a:p>
            <a:r>
              <a:rPr lang="en-US" sz="1600" dirty="0">
                <a:solidFill>
                  <a:srgbClr val="CCECFF"/>
                </a:solidFill>
              </a:rPr>
              <a:t>them inside of the </a:t>
            </a:r>
            <a:r>
              <a:rPr lang="en-US" sz="1600" dirty="0" smtClean="0">
                <a:solidFill>
                  <a:srgbClr val="CCECFF"/>
                </a:solidFill>
              </a:rPr>
              <a:t>method.</a:t>
            </a:r>
            <a:endParaRPr lang="en-US" sz="1600" dirty="0">
              <a:solidFill>
                <a:srgbClr val="CCECFF"/>
              </a:solidFill>
            </a:endParaRPr>
          </a:p>
        </p:txBody>
      </p:sp>
      <p:sp>
        <p:nvSpPr>
          <p:cNvPr id="25604" name="Line 6"/>
          <p:cNvSpPr>
            <a:spLocks noChangeShapeType="1"/>
          </p:cNvSpPr>
          <p:nvPr/>
        </p:nvSpPr>
        <p:spPr bwMode="auto">
          <a:xfrm flipH="1">
            <a:off x="5478770" y="1984754"/>
            <a:ext cx="825500" cy="1152525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05" name="Line 7"/>
          <p:cNvSpPr>
            <a:spLocks noChangeShapeType="1"/>
          </p:cNvSpPr>
          <p:nvPr/>
        </p:nvSpPr>
        <p:spPr bwMode="auto">
          <a:xfrm flipH="1">
            <a:off x="4884419" y="1977559"/>
            <a:ext cx="1389062" cy="1143000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09600" y="838200"/>
            <a:ext cx="6785832" cy="50783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 static void Main()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num = 0, den = 0;</a:t>
            </a:r>
          </a:p>
          <a:p>
            <a:r>
              <a:rPr lang="en-US" dirty="0" smtClean="0"/>
              <a:t>        do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Console.Write</a:t>
            </a:r>
            <a:r>
              <a:rPr lang="en-US" dirty="0" smtClean="0"/>
              <a:t>("Enter in an integer value: ");</a:t>
            </a:r>
          </a:p>
          <a:p>
            <a:r>
              <a:rPr lang="en-US" dirty="0" smtClean="0"/>
              <a:t>            num = </a:t>
            </a:r>
            <a:r>
              <a:rPr lang="en-US" dirty="0" err="1" smtClean="0"/>
              <a:t>int.Parse</a:t>
            </a:r>
            <a:r>
              <a:rPr lang="en-US" dirty="0" smtClean="0"/>
              <a:t>(</a:t>
            </a:r>
            <a:r>
              <a:rPr lang="en-US" dirty="0" err="1" smtClean="0"/>
              <a:t>Console.ReadLine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Console.Write</a:t>
            </a:r>
            <a:r>
              <a:rPr lang="en-US" dirty="0" smtClean="0"/>
              <a:t>("Enter in another integer value: ");</a:t>
            </a:r>
          </a:p>
          <a:p>
            <a:r>
              <a:rPr lang="en-US" dirty="0" smtClean="0"/>
              <a:t>            den = </a:t>
            </a:r>
            <a:r>
              <a:rPr lang="en-US" dirty="0" err="1" smtClean="0"/>
              <a:t>int.Parse</a:t>
            </a:r>
            <a:r>
              <a:rPr lang="en-US" dirty="0" smtClean="0"/>
              <a:t>(</a:t>
            </a:r>
            <a:r>
              <a:rPr lang="en-US" dirty="0" err="1" smtClean="0"/>
              <a:t>Console.ReadLine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    if (den != 0)</a:t>
            </a:r>
          </a:p>
          <a:p>
            <a:r>
              <a:rPr lang="en-US" dirty="0" smtClean="0"/>
              <a:t>            {</a:t>
            </a:r>
          </a:p>
          <a:p>
            <a:r>
              <a:rPr lang="en-US" dirty="0" smtClean="0"/>
              <a:t>                double result = Divide(num, den);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("{0}/{1} = {2}", num, den, result);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} while (den != 0);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Console.ReadLine</a:t>
            </a:r>
            <a:r>
              <a:rPr lang="en-US" dirty="0" smtClean="0"/>
              <a:t>( );</a:t>
            </a:r>
          </a:p>
          <a:p>
            <a:r>
              <a:rPr lang="en-US" dirty="0" smtClean="0"/>
              <a:t>    }//End Main()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243512" y="4484030"/>
            <a:ext cx="3336925" cy="5810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CECFF"/>
                </a:solidFill>
              </a:rPr>
              <a:t>num and den are called the</a:t>
            </a:r>
          </a:p>
          <a:p>
            <a:r>
              <a:rPr lang="en-US" sz="1600" b="1" u="sng" dirty="0">
                <a:solidFill>
                  <a:srgbClr val="CCECFF"/>
                </a:solidFill>
              </a:rPr>
              <a:t>actual</a:t>
            </a:r>
            <a:r>
              <a:rPr lang="en-US" sz="1600" dirty="0">
                <a:solidFill>
                  <a:srgbClr val="CCECFF"/>
                </a:solidFill>
              </a:rPr>
              <a:t> parameters, or arguments.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6172200" y="1219200"/>
            <a:ext cx="1905000" cy="32004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53" name="Text Box 7"/>
          <p:cNvSpPr txBox="1">
            <a:spLocks noChangeArrowheads="1"/>
          </p:cNvSpPr>
          <p:nvPr/>
        </p:nvSpPr>
        <p:spPr bwMode="auto">
          <a:xfrm>
            <a:off x="2205182" y="1203325"/>
            <a:ext cx="2736850" cy="6413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let the value of num = 9</a:t>
            </a:r>
          </a:p>
          <a:p>
            <a:r>
              <a:rPr lang="en-US"/>
              <a:t>and the value of den = 7</a:t>
            </a:r>
          </a:p>
        </p:txBody>
      </p:sp>
      <p:sp>
        <p:nvSpPr>
          <p:cNvPr id="27654" name="Text Box 9"/>
          <p:cNvSpPr txBox="1">
            <a:spLocks noChangeArrowheads="1"/>
          </p:cNvSpPr>
          <p:nvPr/>
        </p:nvSpPr>
        <p:spPr bwMode="auto">
          <a:xfrm>
            <a:off x="762170" y="3893048"/>
            <a:ext cx="3936590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Tahoma" pitchFamily="34" charset="0"/>
              </a:rPr>
              <a:t>   double 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result = 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</a:rPr>
              <a:t>Divide 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(num, den);</a:t>
            </a:r>
          </a:p>
        </p:txBody>
      </p:sp>
      <p:sp>
        <p:nvSpPr>
          <p:cNvPr id="27655" name="Text Box 10"/>
          <p:cNvSpPr txBox="1">
            <a:spLocks noChangeArrowheads="1"/>
          </p:cNvSpPr>
          <p:nvPr/>
        </p:nvSpPr>
        <p:spPr bwMode="auto">
          <a:xfrm>
            <a:off x="632665" y="3475710"/>
            <a:ext cx="5370381" cy="132343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/>
              <a:t> if (den != 0)</a:t>
            </a:r>
          </a:p>
          <a:p>
            <a:r>
              <a:rPr lang="en-US" sz="1600" dirty="0" smtClean="0"/>
              <a:t>{</a:t>
            </a:r>
          </a:p>
          <a:p>
            <a:endParaRPr lang="en-US" sz="1600" dirty="0" smtClean="0"/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Console.WriteLine</a:t>
            </a:r>
            <a:r>
              <a:rPr lang="en-US" sz="1600" dirty="0" smtClean="0"/>
              <a:t>("{0}/{1} = {2}", num, den, result);</a:t>
            </a:r>
          </a:p>
          <a:p>
            <a:r>
              <a:rPr lang="en-US" sz="1600" dirty="0" smtClean="0"/>
              <a:t>}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7656" name="AutoShape 11"/>
          <p:cNvSpPr>
            <a:spLocks noChangeArrowheads="1"/>
          </p:cNvSpPr>
          <p:nvPr/>
        </p:nvSpPr>
        <p:spPr bwMode="auto">
          <a:xfrm>
            <a:off x="262918" y="3979759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99CCFF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6710218" y="1570181"/>
            <a:ext cx="2286000" cy="4297363"/>
          </a:xfrm>
          <a:prstGeom prst="rect">
            <a:avLst/>
          </a:prstGeom>
          <a:solidFill>
            <a:schemeClr val="tx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Tahoma" pitchFamily="34" charset="0"/>
            </a:endParaRPr>
          </a:p>
        </p:txBody>
      </p:sp>
      <p:pic>
        <p:nvPicPr>
          <p:cNvPr id="28" name="Picture 2" descr="spr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6018" y="5151581"/>
            <a:ext cx="1317625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17"/>
          <p:cNvSpPr txBox="1">
            <a:spLocks noChangeArrowheads="1"/>
          </p:cNvSpPr>
          <p:nvPr/>
        </p:nvSpPr>
        <p:spPr bwMode="auto">
          <a:xfrm>
            <a:off x="7128165" y="5989781"/>
            <a:ext cx="1301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The Stack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984856" y="3489469"/>
            <a:ext cx="1676400" cy="1752600"/>
          </a:xfrm>
          <a:prstGeom prst="rect">
            <a:avLst/>
          </a:prstGeom>
          <a:gradFill>
            <a:gsLst>
              <a:gs pos="34000">
                <a:schemeClr val="tx1">
                  <a:lumMod val="9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31" name="TextBox 22"/>
          <p:cNvSpPr txBox="1">
            <a:spLocks noChangeArrowheads="1"/>
          </p:cNvSpPr>
          <p:nvPr/>
        </p:nvSpPr>
        <p:spPr bwMode="auto">
          <a:xfrm>
            <a:off x="7020703" y="4279338"/>
            <a:ext cx="16240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return address</a:t>
            </a:r>
          </a:p>
        </p:txBody>
      </p:sp>
      <p:cxnSp>
        <p:nvCxnSpPr>
          <p:cNvPr id="32" name="Straight Connector 23"/>
          <p:cNvCxnSpPr>
            <a:cxnSpLocks noChangeShapeType="1"/>
          </p:cNvCxnSpPr>
          <p:nvPr/>
        </p:nvCxnSpPr>
        <p:spPr bwMode="auto">
          <a:xfrm>
            <a:off x="6984856" y="4784869"/>
            <a:ext cx="1676400" cy="1587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33" name="Straight Connector 26"/>
          <p:cNvCxnSpPr>
            <a:cxnSpLocks noChangeShapeType="1"/>
          </p:cNvCxnSpPr>
          <p:nvPr/>
        </p:nvCxnSpPr>
        <p:spPr bwMode="auto">
          <a:xfrm>
            <a:off x="6984856" y="4784869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34" name="TextBox 27"/>
          <p:cNvSpPr txBox="1">
            <a:spLocks noChangeArrowheads="1"/>
          </p:cNvSpPr>
          <p:nvPr/>
        </p:nvSpPr>
        <p:spPr bwMode="auto">
          <a:xfrm>
            <a:off x="7012281" y="4842676"/>
            <a:ext cx="1614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no parameters</a:t>
            </a:r>
          </a:p>
        </p:txBody>
      </p:sp>
      <p:cxnSp>
        <p:nvCxnSpPr>
          <p:cNvPr id="35" name="Straight Connector 29"/>
          <p:cNvCxnSpPr>
            <a:cxnSpLocks noChangeShapeType="1"/>
          </p:cNvCxnSpPr>
          <p:nvPr/>
        </p:nvCxnSpPr>
        <p:spPr bwMode="auto">
          <a:xfrm>
            <a:off x="6984856" y="4156879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36" name="TextBox 30"/>
          <p:cNvSpPr txBox="1">
            <a:spLocks noChangeArrowheads="1"/>
          </p:cNvSpPr>
          <p:nvPr/>
        </p:nvSpPr>
        <p:spPr bwMode="auto">
          <a:xfrm>
            <a:off x="7290421" y="3515920"/>
            <a:ext cx="9637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num </a:t>
            </a:r>
            <a:r>
              <a:rPr lang="en-US" sz="1600" dirty="0">
                <a:solidFill>
                  <a:srgbClr val="002060"/>
                </a:solidFill>
              </a:rPr>
              <a:t>= </a:t>
            </a:r>
            <a:r>
              <a:rPr lang="en-US" sz="1600" dirty="0" smtClean="0">
                <a:solidFill>
                  <a:srgbClr val="002060"/>
                </a:solidFill>
              </a:rPr>
              <a:t>9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 smtClean="0">
                <a:solidFill>
                  <a:srgbClr val="002060"/>
                </a:solidFill>
              </a:rPr>
              <a:t>den  </a:t>
            </a:r>
            <a:r>
              <a:rPr lang="en-US" sz="1600" dirty="0">
                <a:solidFill>
                  <a:srgbClr val="002060"/>
                </a:solidFill>
              </a:rPr>
              <a:t>= </a:t>
            </a:r>
            <a:r>
              <a:rPr lang="en-US" sz="1600" dirty="0" smtClean="0">
                <a:solidFill>
                  <a:srgbClr val="002060"/>
                </a:solidFill>
              </a:rPr>
              <a:t>7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38" name="Bent Arrow 37"/>
          <p:cNvSpPr/>
          <p:nvPr/>
        </p:nvSpPr>
        <p:spPr bwMode="auto">
          <a:xfrm rot="16200000" flipH="1">
            <a:off x="2295341" y="3169970"/>
            <a:ext cx="840232" cy="645976"/>
          </a:xfrm>
          <a:prstGeom prst="bentArrow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72524" y="2945127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return here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752600" y="1819275"/>
            <a:ext cx="3680816" cy="2031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 static double Divide(</a:t>
            </a:r>
            <a:r>
              <a:rPr lang="en-US" dirty="0" err="1" smtClean="0"/>
              <a:t>int</a:t>
            </a:r>
            <a:r>
              <a:rPr lang="en-US" dirty="0" smtClean="0"/>
              <a:t> n, </a:t>
            </a:r>
            <a:r>
              <a:rPr lang="en-US" dirty="0" err="1" smtClean="0"/>
              <a:t>int</a:t>
            </a:r>
            <a:r>
              <a:rPr lang="en-US" dirty="0" smtClean="0"/>
              <a:t> d)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double r = (double)n / d;</a:t>
            </a:r>
          </a:p>
          <a:p>
            <a:r>
              <a:rPr lang="en-US" dirty="0" smtClean="0"/>
              <a:t>        n++;</a:t>
            </a:r>
          </a:p>
          <a:p>
            <a:r>
              <a:rPr lang="en-US" dirty="0" smtClean="0"/>
              <a:t>        d++;</a:t>
            </a:r>
          </a:p>
          <a:p>
            <a:r>
              <a:rPr lang="en-US" dirty="0" smtClean="0"/>
              <a:t>        return r;</a:t>
            </a:r>
          </a:p>
          <a:p>
            <a:r>
              <a:rPr lang="en-US" dirty="0" smtClean="0"/>
              <a:t>    }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3566" name="AutoShape 14"/>
          <p:cNvSpPr>
            <a:spLocks noChangeArrowheads="1"/>
          </p:cNvSpPr>
          <p:nvPr/>
        </p:nvSpPr>
        <p:spPr bwMode="auto">
          <a:xfrm>
            <a:off x="1371600" y="1905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99CCFF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87" name="Text Box 35"/>
          <p:cNvSpPr txBox="1">
            <a:spLocks noChangeArrowheads="1"/>
          </p:cNvSpPr>
          <p:nvPr/>
        </p:nvSpPr>
        <p:spPr bwMode="auto">
          <a:xfrm>
            <a:off x="3906470" y="4009837"/>
            <a:ext cx="2832827" cy="2031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Notice that the original</a:t>
            </a:r>
          </a:p>
          <a:p>
            <a:r>
              <a:rPr lang="en-US" dirty="0"/>
              <a:t>values </a:t>
            </a:r>
            <a:r>
              <a:rPr lang="en-US" dirty="0" smtClean="0"/>
              <a:t>in main’s stack</a:t>
            </a:r>
          </a:p>
          <a:p>
            <a:r>
              <a:rPr lang="en-US" dirty="0" smtClean="0"/>
              <a:t>frame don’t change.</a:t>
            </a:r>
          </a:p>
          <a:p>
            <a:endParaRPr lang="en-US" dirty="0" smtClean="0"/>
          </a:p>
          <a:p>
            <a:r>
              <a:rPr lang="en-US" dirty="0" smtClean="0"/>
              <a:t>This is because n and d</a:t>
            </a:r>
          </a:p>
          <a:p>
            <a:r>
              <a:rPr lang="en-US" dirty="0" smtClean="0"/>
              <a:t>are names that are local</a:t>
            </a:r>
          </a:p>
          <a:p>
            <a:r>
              <a:rPr lang="en-US" dirty="0" smtClean="0"/>
              <a:t>to the Divide method.</a:t>
            </a:r>
            <a:endParaRPr lang="en-US" dirty="0"/>
          </a:p>
        </p:txBody>
      </p:sp>
      <p:sp>
        <p:nvSpPr>
          <p:cNvPr id="35" name="Rectangle 1"/>
          <p:cNvSpPr>
            <a:spLocks noChangeArrowheads="1"/>
          </p:cNvSpPr>
          <p:nvPr/>
        </p:nvSpPr>
        <p:spPr bwMode="auto">
          <a:xfrm>
            <a:off x="6710218" y="1570181"/>
            <a:ext cx="2286000" cy="4297363"/>
          </a:xfrm>
          <a:prstGeom prst="rect">
            <a:avLst/>
          </a:prstGeom>
          <a:solidFill>
            <a:schemeClr val="tx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Tahoma" pitchFamily="34" charset="0"/>
            </a:endParaRPr>
          </a:p>
        </p:txBody>
      </p:sp>
      <p:pic>
        <p:nvPicPr>
          <p:cNvPr id="36" name="Picture 2" descr="spr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6018" y="5151581"/>
            <a:ext cx="1317625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Box 17"/>
          <p:cNvSpPr txBox="1">
            <a:spLocks noChangeArrowheads="1"/>
          </p:cNvSpPr>
          <p:nvPr/>
        </p:nvSpPr>
        <p:spPr bwMode="auto">
          <a:xfrm>
            <a:off x="7128165" y="5989781"/>
            <a:ext cx="1301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The Stack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984856" y="3489469"/>
            <a:ext cx="1676400" cy="1752600"/>
          </a:xfrm>
          <a:prstGeom prst="rect">
            <a:avLst/>
          </a:prstGeom>
          <a:gradFill>
            <a:gsLst>
              <a:gs pos="34000">
                <a:schemeClr val="tx1">
                  <a:lumMod val="9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39" name="TextBox 22"/>
          <p:cNvSpPr txBox="1">
            <a:spLocks noChangeArrowheads="1"/>
          </p:cNvSpPr>
          <p:nvPr/>
        </p:nvSpPr>
        <p:spPr bwMode="auto">
          <a:xfrm>
            <a:off x="6980341" y="4330339"/>
            <a:ext cx="16240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return address</a:t>
            </a:r>
          </a:p>
        </p:txBody>
      </p:sp>
      <p:cxnSp>
        <p:nvCxnSpPr>
          <p:cNvPr id="40" name="Straight Connector 23"/>
          <p:cNvCxnSpPr>
            <a:cxnSpLocks noChangeShapeType="1"/>
          </p:cNvCxnSpPr>
          <p:nvPr/>
        </p:nvCxnSpPr>
        <p:spPr bwMode="auto">
          <a:xfrm>
            <a:off x="6984856" y="4784869"/>
            <a:ext cx="1676400" cy="1587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41" name="Straight Connector 26"/>
          <p:cNvCxnSpPr>
            <a:cxnSpLocks noChangeShapeType="1"/>
          </p:cNvCxnSpPr>
          <p:nvPr/>
        </p:nvCxnSpPr>
        <p:spPr bwMode="auto">
          <a:xfrm>
            <a:off x="6984856" y="4784869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42" name="TextBox 27"/>
          <p:cNvSpPr txBox="1">
            <a:spLocks noChangeArrowheads="1"/>
          </p:cNvSpPr>
          <p:nvPr/>
        </p:nvSpPr>
        <p:spPr bwMode="auto">
          <a:xfrm>
            <a:off x="7033302" y="4832166"/>
            <a:ext cx="1614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no parameters</a:t>
            </a:r>
          </a:p>
        </p:txBody>
      </p:sp>
      <p:cxnSp>
        <p:nvCxnSpPr>
          <p:cNvPr id="43" name="Straight Connector 29"/>
          <p:cNvCxnSpPr>
            <a:cxnSpLocks noChangeShapeType="1"/>
          </p:cNvCxnSpPr>
          <p:nvPr/>
        </p:nvCxnSpPr>
        <p:spPr bwMode="auto">
          <a:xfrm>
            <a:off x="6984856" y="4177899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44" name="TextBox 30"/>
          <p:cNvSpPr txBox="1">
            <a:spLocks noChangeArrowheads="1"/>
          </p:cNvSpPr>
          <p:nvPr/>
        </p:nvSpPr>
        <p:spPr bwMode="auto">
          <a:xfrm>
            <a:off x="7287320" y="3506962"/>
            <a:ext cx="9637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num </a:t>
            </a:r>
            <a:r>
              <a:rPr lang="en-US" sz="1600" dirty="0">
                <a:solidFill>
                  <a:srgbClr val="002060"/>
                </a:solidFill>
              </a:rPr>
              <a:t>= </a:t>
            </a:r>
            <a:r>
              <a:rPr lang="en-US" sz="1600" dirty="0" smtClean="0">
                <a:solidFill>
                  <a:srgbClr val="002060"/>
                </a:solidFill>
              </a:rPr>
              <a:t>9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 smtClean="0">
                <a:solidFill>
                  <a:srgbClr val="002060"/>
                </a:solidFill>
              </a:rPr>
              <a:t>den  </a:t>
            </a:r>
            <a:r>
              <a:rPr lang="en-US" sz="1600" dirty="0">
                <a:solidFill>
                  <a:srgbClr val="002060"/>
                </a:solidFill>
              </a:rPr>
              <a:t>= </a:t>
            </a:r>
            <a:r>
              <a:rPr lang="en-US" sz="1600" dirty="0" smtClean="0">
                <a:solidFill>
                  <a:srgbClr val="002060"/>
                </a:solidFill>
              </a:rPr>
              <a:t>7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989474" y="1637578"/>
            <a:ext cx="1676400" cy="1752600"/>
          </a:xfrm>
          <a:prstGeom prst="rect">
            <a:avLst/>
          </a:prstGeom>
          <a:gradFill>
            <a:gsLst>
              <a:gs pos="34000">
                <a:schemeClr val="tx1">
                  <a:lumMod val="9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46" name="TextBox 22"/>
          <p:cNvSpPr txBox="1">
            <a:spLocks noChangeArrowheads="1"/>
          </p:cNvSpPr>
          <p:nvPr/>
        </p:nvSpPr>
        <p:spPr bwMode="auto">
          <a:xfrm>
            <a:off x="6999819" y="2361629"/>
            <a:ext cx="16530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return address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47" name="Straight Connector 23"/>
          <p:cNvCxnSpPr>
            <a:cxnSpLocks noChangeShapeType="1"/>
          </p:cNvCxnSpPr>
          <p:nvPr/>
        </p:nvCxnSpPr>
        <p:spPr bwMode="auto">
          <a:xfrm>
            <a:off x="6989474" y="2932978"/>
            <a:ext cx="1676400" cy="1587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48" name="Straight Connector 26"/>
          <p:cNvCxnSpPr>
            <a:cxnSpLocks noChangeShapeType="1"/>
          </p:cNvCxnSpPr>
          <p:nvPr/>
        </p:nvCxnSpPr>
        <p:spPr bwMode="auto">
          <a:xfrm>
            <a:off x="6989474" y="2733281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49" name="TextBox 27"/>
          <p:cNvSpPr txBox="1">
            <a:spLocks noChangeArrowheads="1"/>
          </p:cNvSpPr>
          <p:nvPr/>
        </p:nvSpPr>
        <p:spPr bwMode="auto">
          <a:xfrm>
            <a:off x="7079961" y="2778652"/>
            <a:ext cx="309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7</a:t>
            </a:r>
          </a:p>
          <a:p>
            <a:r>
              <a:rPr lang="en-US" sz="1600" dirty="0">
                <a:solidFill>
                  <a:srgbClr val="002060"/>
                </a:solidFill>
              </a:rPr>
              <a:t>9</a:t>
            </a:r>
          </a:p>
        </p:txBody>
      </p:sp>
      <p:cxnSp>
        <p:nvCxnSpPr>
          <p:cNvPr id="50" name="Straight Connector 29"/>
          <p:cNvCxnSpPr>
            <a:cxnSpLocks noChangeShapeType="1"/>
          </p:cNvCxnSpPr>
          <p:nvPr/>
        </p:nvCxnSpPr>
        <p:spPr bwMode="auto">
          <a:xfrm>
            <a:off x="6989474" y="2316451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52" name="TextBox 51"/>
          <p:cNvSpPr txBox="1"/>
          <p:nvPr/>
        </p:nvSpPr>
        <p:spPr>
          <a:xfrm>
            <a:off x="7345145" y="1773806"/>
            <a:ext cx="109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</a:rPr>
              <a:t> r = 1.285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02829" y="298867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281057" y="271653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075715" y="2760078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</a:rPr>
              <a:t>8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10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-1.70021E-6 L 6.66667E-6 0.07773 " pathEditMode="relative" ptsTypes="AA">
                                      <p:cBhvr>
                                        <p:cTn id="6" dur="20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7772 L 0.00174 0.16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161 L 0.0007 0.25422 " pathEditMode="relative" ptsTypes="AA">
                                      <p:cBhvr>
                                        <p:cTn id="27" dur="20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6" grpId="0" animBg="1"/>
      <p:bldP spid="23566" grpId="1" animBg="1"/>
      <p:bldP spid="23566" grpId="2" animBg="1"/>
      <p:bldP spid="23587" grpId="0"/>
      <p:bldP spid="49" grpId="0"/>
      <p:bldP spid="52" grpId="0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>
          <a:xfrm>
            <a:off x="2625725" y="1076325"/>
            <a:ext cx="355123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CCECFF"/>
                </a:solidFill>
                <a:latin typeface="Comic Sans MS" pitchFamily="66" charset="0"/>
              </a:rPr>
              <a:t>Objectives</a:t>
            </a:r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1050925" y="2351088"/>
            <a:ext cx="7205663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At the completion of this topic, students should be able to:</a:t>
            </a: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1189640" y="3143250"/>
            <a:ext cx="7890302" cy="2031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Correctly write </a:t>
            </a:r>
            <a:r>
              <a:rPr lang="en-US" dirty="0" smtClean="0"/>
              <a:t>methods </a:t>
            </a:r>
            <a:r>
              <a:rPr lang="en-US" dirty="0"/>
              <a:t>that use </a:t>
            </a:r>
            <a:r>
              <a:rPr lang="en-US" dirty="0">
                <a:solidFill>
                  <a:srgbClr val="FFFF00"/>
                </a:solidFill>
              </a:rPr>
              <a:t>pass by value</a:t>
            </a:r>
          </a:p>
          <a:p>
            <a:r>
              <a:rPr lang="en-US" dirty="0"/>
              <a:t>Correctly write </a:t>
            </a:r>
            <a:r>
              <a:rPr lang="en-US" dirty="0" smtClean="0"/>
              <a:t>methods </a:t>
            </a:r>
            <a:r>
              <a:rPr lang="en-US" dirty="0"/>
              <a:t>that use </a:t>
            </a:r>
            <a:r>
              <a:rPr lang="en-US" dirty="0">
                <a:solidFill>
                  <a:srgbClr val="FFFF00"/>
                </a:solidFill>
              </a:rPr>
              <a:t>pass by reference</a:t>
            </a:r>
          </a:p>
          <a:p>
            <a:r>
              <a:rPr lang="en-US" dirty="0" smtClean="0"/>
              <a:t>Explain </a:t>
            </a:r>
            <a:r>
              <a:rPr lang="en-US" dirty="0"/>
              <a:t>what a side effect is</a:t>
            </a:r>
          </a:p>
          <a:p>
            <a:r>
              <a:rPr lang="en-US" dirty="0"/>
              <a:t>Explain what </a:t>
            </a:r>
            <a:r>
              <a:rPr lang="en-US" dirty="0" smtClean="0"/>
              <a:t>method </a:t>
            </a:r>
            <a:r>
              <a:rPr lang="en-US" dirty="0">
                <a:solidFill>
                  <a:srgbClr val="FFFF00"/>
                </a:solidFill>
              </a:rPr>
              <a:t>overloading</a:t>
            </a:r>
            <a:r>
              <a:rPr lang="en-US" dirty="0"/>
              <a:t> is, and correctly use</a:t>
            </a:r>
          </a:p>
          <a:p>
            <a:r>
              <a:rPr lang="en-US" dirty="0" smtClean="0"/>
              <a:t>method overloading </a:t>
            </a:r>
            <a:r>
              <a:rPr lang="en-US" dirty="0"/>
              <a:t>in a program</a:t>
            </a:r>
          </a:p>
          <a:p>
            <a:r>
              <a:rPr lang="en-US" dirty="0"/>
              <a:t>Explain how type conversion affects </a:t>
            </a:r>
            <a:r>
              <a:rPr lang="en-US" dirty="0" smtClean="0"/>
              <a:t>method </a:t>
            </a:r>
            <a:r>
              <a:rPr lang="en-US" dirty="0"/>
              <a:t>overloading</a:t>
            </a:r>
          </a:p>
          <a:p>
            <a:r>
              <a:rPr lang="en-US" dirty="0" smtClean="0"/>
              <a:t>Explain </a:t>
            </a:r>
            <a:r>
              <a:rPr lang="en-US" dirty="0"/>
              <a:t>what a </a:t>
            </a:r>
            <a:r>
              <a:rPr lang="en-US" i="1" dirty="0">
                <a:solidFill>
                  <a:srgbClr val="FFFF00"/>
                </a:solidFill>
              </a:rPr>
              <a:t>Driver</a:t>
            </a:r>
            <a:r>
              <a:rPr lang="en-US" dirty="0"/>
              <a:t> and a </a:t>
            </a:r>
            <a:r>
              <a:rPr lang="en-US" i="1" dirty="0" smtClean="0">
                <a:solidFill>
                  <a:srgbClr val="FFFF00"/>
                </a:solidFill>
              </a:rPr>
              <a:t>Stub</a:t>
            </a:r>
            <a:r>
              <a:rPr lang="en-US" i="1" dirty="0" smtClean="0"/>
              <a:t> method</a:t>
            </a:r>
            <a:r>
              <a:rPr lang="en-US" dirty="0" smtClean="0"/>
              <a:t> </a:t>
            </a:r>
            <a:r>
              <a:rPr lang="en-US" dirty="0"/>
              <a:t>are, and use them in programs</a:t>
            </a:r>
          </a:p>
        </p:txBody>
      </p:sp>
      <p:pic>
        <p:nvPicPr>
          <p:cNvPr id="5125" name="Picture 7" descr="WB02258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253" y="322897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8" descr="WB02258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253" y="349885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9" descr="WB02258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253" y="376872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10" descr="WB02258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253" y="4049713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11" descr="WB02258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252" y="4571836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0" name="Picture 12" descr="WB02258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253" y="487045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3" name="Text Box 40"/>
          <p:cNvSpPr txBox="1">
            <a:spLocks noChangeArrowheads="1"/>
          </p:cNvSpPr>
          <p:nvPr/>
        </p:nvSpPr>
        <p:spPr bwMode="auto">
          <a:xfrm>
            <a:off x="6181725" y="4168775"/>
            <a:ext cx="1841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/>
          </a:p>
        </p:txBody>
      </p:sp>
      <p:grpSp>
        <p:nvGrpSpPr>
          <p:cNvPr id="29714" name="Group 44"/>
          <p:cNvGrpSpPr>
            <a:grpSpLocks/>
          </p:cNvGrpSpPr>
          <p:nvPr/>
        </p:nvGrpSpPr>
        <p:grpSpPr bwMode="auto">
          <a:xfrm>
            <a:off x="628651" y="3779838"/>
            <a:ext cx="6267448" cy="1016000"/>
            <a:chOff x="459" y="2880"/>
            <a:chExt cx="3948" cy="640"/>
          </a:xfrm>
        </p:grpSpPr>
        <p:sp>
          <p:nvSpPr>
            <p:cNvPr id="29716" name="Text Box 45"/>
            <p:cNvSpPr txBox="1">
              <a:spLocks noChangeArrowheads="1"/>
            </p:cNvSpPr>
            <p:nvPr/>
          </p:nvSpPr>
          <p:spPr bwMode="auto">
            <a:xfrm>
              <a:off x="562" y="2880"/>
              <a:ext cx="3845" cy="64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/>
                <a:t>Control now returns to the point where the</a:t>
              </a:r>
            </a:p>
            <a:p>
              <a:r>
                <a:rPr lang="en-US" sz="2000" dirty="0"/>
                <a:t>function was called. In this case, the return</a:t>
              </a:r>
            </a:p>
            <a:p>
              <a:r>
                <a:rPr lang="en-US" sz="2000" dirty="0" smtClean="0"/>
                <a:t>value, in </a:t>
              </a:r>
              <a:r>
                <a:rPr lang="en-US" sz="2000" dirty="0" err="1" smtClean="0"/>
                <a:t>eax</a:t>
              </a:r>
              <a:r>
                <a:rPr lang="en-US" sz="2000" dirty="0" smtClean="0"/>
                <a:t> register, </a:t>
              </a:r>
              <a:r>
                <a:rPr lang="en-US" sz="2000" dirty="0"/>
                <a:t>is then </a:t>
              </a:r>
              <a:r>
                <a:rPr lang="en-US" sz="2000" dirty="0" smtClean="0"/>
                <a:t>copied to </a:t>
              </a:r>
              <a:r>
                <a:rPr lang="en-US" sz="2000" dirty="0"/>
                <a:t>“result”.</a:t>
              </a:r>
            </a:p>
          </p:txBody>
        </p:sp>
        <p:pic>
          <p:nvPicPr>
            <p:cNvPr id="29717" name="Picture 46" descr="WB02258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9" y="2955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1862138" y="1851025"/>
            <a:ext cx="3749040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ahoma" pitchFamily="34" charset="0"/>
              </a:rPr>
              <a:t>double result = </a:t>
            </a:r>
            <a:r>
              <a:rPr lang="en-US" dirty="0" smtClean="0">
                <a:latin typeface="Tahoma" pitchFamily="34" charset="0"/>
              </a:rPr>
              <a:t>Divide </a:t>
            </a:r>
            <a:r>
              <a:rPr lang="en-US" dirty="0">
                <a:latin typeface="Tahoma" pitchFamily="34" charset="0"/>
              </a:rPr>
              <a:t>(num, den);</a:t>
            </a: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6710218" y="1570181"/>
            <a:ext cx="2286000" cy="4297363"/>
          </a:xfrm>
          <a:prstGeom prst="rect">
            <a:avLst/>
          </a:prstGeom>
          <a:solidFill>
            <a:schemeClr val="tx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Tahoma" pitchFamily="34" charset="0"/>
            </a:endParaRPr>
          </a:p>
        </p:txBody>
      </p:sp>
      <p:pic>
        <p:nvPicPr>
          <p:cNvPr id="23" name="Picture 2" descr="spring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6018" y="5151581"/>
            <a:ext cx="1317625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17"/>
          <p:cNvSpPr txBox="1">
            <a:spLocks noChangeArrowheads="1"/>
          </p:cNvSpPr>
          <p:nvPr/>
        </p:nvSpPr>
        <p:spPr bwMode="auto">
          <a:xfrm>
            <a:off x="7128165" y="5989781"/>
            <a:ext cx="1301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The Stack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984856" y="3165231"/>
            <a:ext cx="1676400" cy="2076838"/>
          </a:xfrm>
          <a:prstGeom prst="rect">
            <a:avLst/>
          </a:prstGeom>
          <a:gradFill>
            <a:gsLst>
              <a:gs pos="34000">
                <a:schemeClr val="tx1">
                  <a:lumMod val="9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26" name="TextBox 22"/>
          <p:cNvSpPr txBox="1">
            <a:spLocks noChangeArrowheads="1"/>
          </p:cNvSpPr>
          <p:nvPr/>
        </p:nvSpPr>
        <p:spPr bwMode="auto">
          <a:xfrm>
            <a:off x="7010321" y="4259870"/>
            <a:ext cx="16240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return address</a:t>
            </a:r>
          </a:p>
        </p:txBody>
      </p:sp>
      <p:cxnSp>
        <p:nvCxnSpPr>
          <p:cNvPr id="27" name="Straight Connector 23"/>
          <p:cNvCxnSpPr>
            <a:cxnSpLocks noChangeShapeType="1"/>
          </p:cNvCxnSpPr>
          <p:nvPr/>
        </p:nvCxnSpPr>
        <p:spPr bwMode="auto">
          <a:xfrm>
            <a:off x="6984856" y="4784869"/>
            <a:ext cx="1676400" cy="1587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28" name="Straight Connector 26"/>
          <p:cNvCxnSpPr>
            <a:cxnSpLocks noChangeShapeType="1"/>
          </p:cNvCxnSpPr>
          <p:nvPr/>
        </p:nvCxnSpPr>
        <p:spPr bwMode="auto">
          <a:xfrm>
            <a:off x="6984856" y="4784869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29" name="TextBox 27"/>
          <p:cNvSpPr txBox="1">
            <a:spLocks noChangeArrowheads="1"/>
          </p:cNvSpPr>
          <p:nvPr/>
        </p:nvSpPr>
        <p:spPr bwMode="auto">
          <a:xfrm>
            <a:off x="7022791" y="4853186"/>
            <a:ext cx="1614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no parameters</a:t>
            </a:r>
          </a:p>
        </p:txBody>
      </p:sp>
      <p:cxnSp>
        <p:nvCxnSpPr>
          <p:cNvPr id="30" name="Straight Connector 29"/>
          <p:cNvCxnSpPr>
            <a:cxnSpLocks noChangeShapeType="1"/>
          </p:cNvCxnSpPr>
          <p:nvPr/>
        </p:nvCxnSpPr>
        <p:spPr bwMode="auto">
          <a:xfrm>
            <a:off x="6984856" y="4083309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7071896" y="3192276"/>
            <a:ext cx="152958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num </a:t>
            </a:r>
            <a:r>
              <a:rPr lang="en-US" sz="1600" dirty="0">
                <a:solidFill>
                  <a:srgbClr val="002060"/>
                </a:solidFill>
              </a:rPr>
              <a:t>= </a:t>
            </a:r>
            <a:r>
              <a:rPr lang="en-US" sz="1600" dirty="0" smtClean="0">
                <a:solidFill>
                  <a:srgbClr val="002060"/>
                </a:solidFill>
              </a:rPr>
              <a:t>9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 smtClean="0">
                <a:solidFill>
                  <a:srgbClr val="002060"/>
                </a:solidFill>
              </a:rPr>
              <a:t>den  </a:t>
            </a:r>
            <a:r>
              <a:rPr lang="en-US" sz="1600" dirty="0">
                <a:solidFill>
                  <a:srgbClr val="002060"/>
                </a:solidFill>
              </a:rPr>
              <a:t>= </a:t>
            </a:r>
            <a:r>
              <a:rPr lang="en-US" sz="1600" dirty="0" smtClean="0">
                <a:solidFill>
                  <a:srgbClr val="002060"/>
                </a:solidFill>
              </a:rPr>
              <a:t>7</a:t>
            </a:r>
          </a:p>
          <a:p>
            <a:r>
              <a:rPr lang="en-US" sz="1600" dirty="0" smtClean="0">
                <a:solidFill>
                  <a:srgbClr val="002060"/>
                </a:solidFill>
              </a:rPr>
              <a:t>result = 1.285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32" name="Bent Arrow 31"/>
          <p:cNvSpPr/>
          <p:nvPr/>
        </p:nvSpPr>
        <p:spPr bwMode="auto">
          <a:xfrm rot="16200000" flipH="1">
            <a:off x="3136168" y="1125332"/>
            <a:ext cx="840232" cy="645976"/>
          </a:xfrm>
          <a:prstGeom prst="bentArrow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15702" y="923033"/>
            <a:ext cx="1534886" cy="369332"/>
          </a:xfrm>
          <a:prstGeom prst="rect">
            <a:avLst/>
          </a:prstGeom>
          <a:gradFill>
            <a:gsLst>
              <a:gs pos="0">
                <a:schemeClr val="tx1">
                  <a:lumMod val="95000"/>
                </a:schemeClr>
              </a:gs>
              <a:gs pos="50000">
                <a:schemeClr val="tx1">
                  <a:lumMod val="65000"/>
                </a:schemeClr>
              </a:gs>
            </a:gsLst>
            <a:lin ang="5400000" scaled="0"/>
          </a:gradFill>
        </p:spPr>
        <p:txBody>
          <a:bodyPr wrap="square" rtlCol="0">
            <a:no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1.285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609034" y="936573"/>
            <a:ext cx="5661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eax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-0.0191 0.138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" y="6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68500" y="1657350"/>
            <a:ext cx="523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CCECFF"/>
                </a:solidFill>
                <a:latin typeface="Comic Sans MS" pitchFamily="66" charset="0"/>
              </a:rPr>
              <a:t>Pass By Reference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431925" y="3198813"/>
            <a:ext cx="6721475" cy="1006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When a parameter is passed by reference, a </a:t>
            </a:r>
            <a:r>
              <a:rPr lang="en-US" sz="2000" b="1" dirty="0"/>
              <a:t>reference</a:t>
            </a:r>
          </a:p>
          <a:p>
            <a:r>
              <a:rPr lang="en-US" sz="2000" dirty="0"/>
              <a:t>to the value is made and passed to the </a:t>
            </a:r>
            <a:r>
              <a:rPr lang="en-US" sz="2000" dirty="0" smtClean="0"/>
              <a:t>method</a:t>
            </a:r>
            <a:endParaRPr lang="en-US" sz="2000" dirty="0"/>
          </a:p>
          <a:p>
            <a:r>
              <a:rPr lang="en-US" sz="2000" dirty="0"/>
              <a:t>on the run-time stack.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565275" y="2741613"/>
            <a:ext cx="5016117" cy="224676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/>
              <a:t> static double Divide(ref </a:t>
            </a:r>
            <a:r>
              <a:rPr lang="en-US" sz="2000" dirty="0" err="1" smtClean="0"/>
              <a:t>int</a:t>
            </a:r>
            <a:r>
              <a:rPr lang="en-US" sz="2000" dirty="0" smtClean="0"/>
              <a:t> n, ref </a:t>
            </a:r>
            <a:r>
              <a:rPr lang="en-US" sz="2000" dirty="0" err="1" smtClean="0"/>
              <a:t>int</a:t>
            </a:r>
            <a:r>
              <a:rPr lang="en-US" sz="2000" dirty="0" smtClean="0"/>
              <a:t> d)</a:t>
            </a:r>
          </a:p>
          <a:p>
            <a:r>
              <a:rPr lang="en-US" sz="2000" dirty="0" smtClean="0"/>
              <a:t>    {</a:t>
            </a:r>
          </a:p>
          <a:p>
            <a:r>
              <a:rPr lang="en-US" sz="2000" dirty="0" smtClean="0"/>
              <a:t>        double r = (double)n / d;</a:t>
            </a:r>
          </a:p>
          <a:p>
            <a:r>
              <a:rPr lang="en-US" sz="2000" dirty="0" smtClean="0"/>
              <a:t>        n++;</a:t>
            </a:r>
          </a:p>
          <a:p>
            <a:r>
              <a:rPr lang="en-US" sz="2000" dirty="0" smtClean="0"/>
              <a:t>        d++;</a:t>
            </a:r>
          </a:p>
          <a:p>
            <a:r>
              <a:rPr lang="en-US" sz="2000" dirty="0" smtClean="0"/>
              <a:t>        return r;</a:t>
            </a:r>
          </a:p>
          <a:p>
            <a:r>
              <a:rPr lang="en-US" sz="2000" dirty="0" smtClean="0"/>
              <a:t>    }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149725" y="1435100"/>
            <a:ext cx="3487738" cy="5810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CECFF"/>
                </a:solidFill>
              </a:rPr>
              <a:t>the </a:t>
            </a:r>
            <a:r>
              <a:rPr lang="en-US" sz="1600" dirty="0" smtClean="0">
                <a:solidFill>
                  <a:srgbClr val="CCECFF"/>
                </a:solidFill>
              </a:rPr>
              <a:t>keyword </a:t>
            </a:r>
            <a:r>
              <a:rPr lang="en-US" sz="1600" b="1" dirty="0" smtClean="0">
                <a:solidFill>
                  <a:srgbClr val="CCECFF"/>
                </a:solidFill>
              </a:rPr>
              <a:t>ref</a:t>
            </a:r>
            <a:r>
              <a:rPr lang="en-US" sz="1600" dirty="0" smtClean="0">
                <a:solidFill>
                  <a:srgbClr val="CCECFF"/>
                </a:solidFill>
              </a:rPr>
              <a:t> </a:t>
            </a:r>
            <a:r>
              <a:rPr lang="en-US" sz="1600" dirty="0">
                <a:solidFill>
                  <a:srgbClr val="CCECFF"/>
                </a:solidFill>
              </a:rPr>
              <a:t>denotes that this</a:t>
            </a:r>
          </a:p>
          <a:p>
            <a:r>
              <a:rPr lang="en-US" sz="1600" dirty="0">
                <a:solidFill>
                  <a:srgbClr val="CCECFF"/>
                </a:solidFill>
              </a:rPr>
              <a:t>parameter is passed </a:t>
            </a:r>
            <a:r>
              <a:rPr lang="en-US" sz="1600" b="1" dirty="0">
                <a:solidFill>
                  <a:srgbClr val="CCECFF"/>
                </a:solidFill>
              </a:rPr>
              <a:t>by reference</a:t>
            </a:r>
            <a:r>
              <a:rPr lang="en-US" sz="1600" dirty="0">
                <a:solidFill>
                  <a:srgbClr val="CCECFF"/>
                </a:solidFill>
              </a:rPr>
              <a:t>!</a:t>
            </a: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 flipH="1">
            <a:off x="4668783" y="2036544"/>
            <a:ext cx="781050" cy="765175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5471456" y="1995707"/>
            <a:ext cx="52387" cy="692150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6172200" y="1219200"/>
            <a:ext cx="1905000" cy="32004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1219200" y="2819400"/>
            <a:ext cx="3941015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Tahoma" pitchFamily="34" charset="0"/>
              </a:rPr>
              <a:t>double result = </a:t>
            </a:r>
            <a:r>
              <a:rPr lang="en-US" sz="1600" dirty="0" smtClean="0">
                <a:solidFill>
                  <a:schemeClr val="tx2"/>
                </a:solidFill>
                <a:latin typeface="Tahoma" pitchFamily="34" charset="0"/>
              </a:rPr>
              <a:t>Divide (ref num</a:t>
            </a:r>
            <a:r>
              <a:rPr lang="en-US" sz="1600" dirty="0">
                <a:solidFill>
                  <a:schemeClr val="tx2"/>
                </a:solidFill>
                <a:latin typeface="Tahoma" pitchFamily="34" charset="0"/>
              </a:rPr>
              <a:t>, </a:t>
            </a:r>
            <a:r>
              <a:rPr lang="en-US" sz="1600" dirty="0" smtClean="0">
                <a:solidFill>
                  <a:schemeClr val="tx2"/>
                </a:solidFill>
                <a:latin typeface="Tahoma" pitchFamily="34" charset="0"/>
              </a:rPr>
              <a:t>ref den</a:t>
            </a:r>
            <a:r>
              <a:rPr lang="en-US" sz="1600" dirty="0">
                <a:solidFill>
                  <a:schemeClr val="tx2"/>
                </a:solidFill>
                <a:latin typeface="Tahoma" pitchFamily="34" charset="0"/>
              </a:rPr>
              <a:t>);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1143000" y="3124200"/>
            <a:ext cx="5126724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/>
              <a:t> </a:t>
            </a:r>
            <a:r>
              <a:rPr lang="en-US" sz="1600" dirty="0" err="1" smtClean="0"/>
              <a:t>Console.WriteLine</a:t>
            </a:r>
            <a:r>
              <a:rPr lang="en-US" sz="1600" dirty="0" smtClean="0"/>
              <a:t>("{0}/{1} = {2}", num, den, result);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2776" name="AutoShape 8"/>
          <p:cNvSpPr>
            <a:spLocks noChangeArrowheads="1"/>
          </p:cNvSpPr>
          <p:nvPr/>
        </p:nvSpPr>
        <p:spPr bwMode="auto">
          <a:xfrm>
            <a:off x="762000" y="2895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99CCFF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6710218" y="1570181"/>
            <a:ext cx="2286000" cy="4297363"/>
          </a:xfrm>
          <a:prstGeom prst="rect">
            <a:avLst/>
          </a:prstGeom>
          <a:solidFill>
            <a:schemeClr val="tx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Tahoma" pitchFamily="34" charset="0"/>
            </a:endParaRPr>
          </a:p>
        </p:txBody>
      </p:sp>
      <p:pic>
        <p:nvPicPr>
          <p:cNvPr id="28" name="Picture 2" descr="spr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6018" y="5151581"/>
            <a:ext cx="1317625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17"/>
          <p:cNvSpPr txBox="1">
            <a:spLocks noChangeArrowheads="1"/>
          </p:cNvSpPr>
          <p:nvPr/>
        </p:nvSpPr>
        <p:spPr bwMode="auto">
          <a:xfrm>
            <a:off x="7128165" y="5989781"/>
            <a:ext cx="1301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The Stack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949686" y="3244362"/>
            <a:ext cx="1676400" cy="1962537"/>
          </a:xfrm>
          <a:prstGeom prst="rect">
            <a:avLst/>
          </a:prstGeom>
          <a:gradFill>
            <a:gsLst>
              <a:gs pos="34000">
                <a:schemeClr val="tx1">
                  <a:lumMod val="9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31" name="TextBox 22"/>
          <p:cNvSpPr txBox="1">
            <a:spLocks noChangeArrowheads="1"/>
          </p:cNvSpPr>
          <p:nvPr/>
        </p:nvSpPr>
        <p:spPr bwMode="auto">
          <a:xfrm>
            <a:off x="7005712" y="4294329"/>
            <a:ext cx="16240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return address</a:t>
            </a:r>
          </a:p>
        </p:txBody>
      </p:sp>
      <p:cxnSp>
        <p:nvCxnSpPr>
          <p:cNvPr id="32" name="Straight Connector 23"/>
          <p:cNvCxnSpPr>
            <a:cxnSpLocks noChangeShapeType="1"/>
          </p:cNvCxnSpPr>
          <p:nvPr/>
        </p:nvCxnSpPr>
        <p:spPr bwMode="auto">
          <a:xfrm>
            <a:off x="6984856" y="4784869"/>
            <a:ext cx="1676400" cy="1587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33" name="Straight Connector 26"/>
          <p:cNvCxnSpPr>
            <a:cxnSpLocks noChangeShapeType="1"/>
          </p:cNvCxnSpPr>
          <p:nvPr/>
        </p:nvCxnSpPr>
        <p:spPr bwMode="auto">
          <a:xfrm>
            <a:off x="6984856" y="4784869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34" name="TextBox 27"/>
          <p:cNvSpPr txBox="1">
            <a:spLocks noChangeArrowheads="1"/>
          </p:cNvSpPr>
          <p:nvPr/>
        </p:nvSpPr>
        <p:spPr bwMode="auto">
          <a:xfrm>
            <a:off x="7022791" y="4842676"/>
            <a:ext cx="1614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no parameters</a:t>
            </a:r>
          </a:p>
        </p:txBody>
      </p:sp>
      <p:cxnSp>
        <p:nvCxnSpPr>
          <p:cNvPr id="35" name="Straight Connector 34"/>
          <p:cNvCxnSpPr>
            <a:cxnSpLocks noChangeShapeType="1"/>
          </p:cNvCxnSpPr>
          <p:nvPr/>
        </p:nvCxnSpPr>
        <p:spPr bwMode="auto">
          <a:xfrm>
            <a:off x="6984856" y="4114839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7034317" y="3212385"/>
            <a:ext cx="108876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num </a:t>
            </a:r>
            <a:r>
              <a:rPr lang="en-US" sz="1600" dirty="0">
                <a:solidFill>
                  <a:srgbClr val="002060"/>
                </a:solidFill>
              </a:rPr>
              <a:t>= </a:t>
            </a:r>
            <a:r>
              <a:rPr lang="en-US" sz="1600" dirty="0" smtClean="0">
                <a:solidFill>
                  <a:srgbClr val="002060"/>
                </a:solidFill>
              </a:rPr>
              <a:t>9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 smtClean="0">
                <a:solidFill>
                  <a:srgbClr val="002060"/>
                </a:solidFill>
              </a:rPr>
              <a:t>den  </a:t>
            </a:r>
            <a:r>
              <a:rPr lang="en-US" sz="1600" dirty="0">
                <a:solidFill>
                  <a:srgbClr val="002060"/>
                </a:solidFill>
              </a:rPr>
              <a:t>= </a:t>
            </a:r>
            <a:r>
              <a:rPr lang="en-US" sz="1600" dirty="0" smtClean="0">
                <a:solidFill>
                  <a:srgbClr val="002060"/>
                </a:solidFill>
              </a:rPr>
              <a:t>7</a:t>
            </a:r>
          </a:p>
          <a:p>
            <a:r>
              <a:rPr lang="en-US" sz="1600" dirty="0" smtClean="0">
                <a:solidFill>
                  <a:srgbClr val="002060"/>
                </a:solidFill>
              </a:rPr>
              <a:t>result = ?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6172200" y="1219200"/>
            <a:ext cx="1905000" cy="32004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1219200" y="2819400"/>
            <a:ext cx="3941015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Tahoma" pitchFamily="34" charset="0"/>
              </a:rPr>
              <a:t>double result = </a:t>
            </a:r>
            <a:r>
              <a:rPr lang="en-US" sz="1600" dirty="0" smtClean="0">
                <a:solidFill>
                  <a:schemeClr val="tx2"/>
                </a:solidFill>
                <a:latin typeface="Tahoma" pitchFamily="34" charset="0"/>
              </a:rPr>
              <a:t>Divide (ref num</a:t>
            </a:r>
            <a:r>
              <a:rPr lang="en-US" sz="1600" dirty="0">
                <a:solidFill>
                  <a:schemeClr val="tx2"/>
                </a:solidFill>
                <a:latin typeface="Tahoma" pitchFamily="34" charset="0"/>
              </a:rPr>
              <a:t>, </a:t>
            </a:r>
            <a:r>
              <a:rPr lang="en-US" sz="1600" dirty="0" smtClean="0">
                <a:solidFill>
                  <a:schemeClr val="tx2"/>
                </a:solidFill>
                <a:latin typeface="Tahoma" pitchFamily="34" charset="0"/>
              </a:rPr>
              <a:t>ref den</a:t>
            </a:r>
            <a:r>
              <a:rPr lang="en-US" sz="1600" dirty="0">
                <a:solidFill>
                  <a:schemeClr val="tx2"/>
                </a:solidFill>
                <a:latin typeface="Tahoma" pitchFamily="34" charset="0"/>
              </a:rPr>
              <a:t>);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1143000" y="3124200"/>
            <a:ext cx="5126724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/>
              <a:t> </a:t>
            </a:r>
            <a:r>
              <a:rPr lang="en-US" sz="1600" dirty="0" err="1" smtClean="0"/>
              <a:t>Console.WriteLine</a:t>
            </a:r>
            <a:r>
              <a:rPr lang="en-US" sz="1600" dirty="0" smtClean="0"/>
              <a:t>("{0}/{1} = {2}", num, den, result);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2776" name="AutoShape 8"/>
          <p:cNvSpPr>
            <a:spLocks noChangeArrowheads="1"/>
          </p:cNvSpPr>
          <p:nvPr/>
        </p:nvSpPr>
        <p:spPr bwMode="auto">
          <a:xfrm>
            <a:off x="762000" y="2895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99CCFF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6710218" y="1570181"/>
            <a:ext cx="2286000" cy="4297363"/>
          </a:xfrm>
          <a:prstGeom prst="rect">
            <a:avLst/>
          </a:prstGeom>
          <a:solidFill>
            <a:schemeClr val="tx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Tahoma" pitchFamily="34" charset="0"/>
            </a:endParaRPr>
          </a:p>
        </p:txBody>
      </p:sp>
      <p:pic>
        <p:nvPicPr>
          <p:cNvPr id="28" name="Picture 2" descr="spr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6018" y="5151581"/>
            <a:ext cx="1317625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17"/>
          <p:cNvSpPr txBox="1">
            <a:spLocks noChangeArrowheads="1"/>
          </p:cNvSpPr>
          <p:nvPr/>
        </p:nvSpPr>
        <p:spPr bwMode="auto">
          <a:xfrm>
            <a:off x="7128165" y="5989781"/>
            <a:ext cx="1301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The Stack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984856" y="3376246"/>
            <a:ext cx="1676400" cy="1865823"/>
          </a:xfrm>
          <a:prstGeom prst="rect">
            <a:avLst/>
          </a:prstGeom>
          <a:gradFill>
            <a:gsLst>
              <a:gs pos="34000">
                <a:schemeClr val="tx1">
                  <a:lumMod val="9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31" name="TextBox 22"/>
          <p:cNvSpPr txBox="1">
            <a:spLocks noChangeArrowheads="1"/>
          </p:cNvSpPr>
          <p:nvPr/>
        </p:nvSpPr>
        <p:spPr bwMode="auto">
          <a:xfrm>
            <a:off x="7023632" y="4271931"/>
            <a:ext cx="16240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return address</a:t>
            </a:r>
          </a:p>
        </p:txBody>
      </p:sp>
      <p:cxnSp>
        <p:nvCxnSpPr>
          <p:cNvPr id="32" name="Straight Connector 23"/>
          <p:cNvCxnSpPr>
            <a:cxnSpLocks noChangeShapeType="1"/>
          </p:cNvCxnSpPr>
          <p:nvPr/>
        </p:nvCxnSpPr>
        <p:spPr bwMode="auto">
          <a:xfrm>
            <a:off x="6984856" y="4784869"/>
            <a:ext cx="1676400" cy="1587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33" name="Straight Connector 26"/>
          <p:cNvCxnSpPr>
            <a:cxnSpLocks noChangeShapeType="1"/>
          </p:cNvCxnSpPr>
          <p:nvPr/>
        </p:nvCxnSpPr>
        <p:spPr bwMode="auto">
          <a:xfrm>
            <a:off x="6984856" y="4784869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34" name="TextBox 27"/>
          <p:cNvSpPr txBox="1">
            <a:spLocks noChangeArrowheads="1"/>
          </p:cNvSpPr>
          <p:nvPr/>
        </p:nvSpPr>
        <p:spPr bwMode="auto">
          <a:xfrm>
            <a:off x="7012281" y="4832166"/>
            <a:ext cx="1614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no parameters</a:t>
            </a:r>
          </a:p>
        </p:txBody>
      </p:sp>
      <p:cxnSp>
        <p:nvCxnSpPr>
          <p:cNvPr id="35" name="Straight Connector 34"/>
          <p:cNvCxnSpPr>
            <a:cxnSpLocks noChangeShapeType="1"/>
          </p:cNvCxnSpPr>
          <p:nvPr/>
        </p:nvCxnSpPr>
        <p:spPr bwMode="auto">
          <a:xfrm>
            <a:off x="6984856" y="4125349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7082913" y="3336075"/>
            <a:ext cx="108876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num </a:t>
            </a:r>
            <a:r>
              <a:rPr lang="en-US" sz="1600" dirty="0">
                <a:solidFill>
                  <a:srgbClr val="002060"/>
                </a:solidFill>
              </a:rPr>
              <a:t>= </a:t>
            </a:r>
            <a:r>
              <a:rPr lang="en-US" sz="1600" dirty="0" smtClean="0">
                <a:solidFill>
                  <a:srgbClr val="002060"/>
                </a:solidFill>
              </a:rPr>
              <a:t>9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 smtClean="0">
                <a:solidFill>
                  <a:srgbClr val="002060"/>
                </a:solidFill>
              </a:rPr>
              <a:t>den  </a:t>
            </a:r>
            <a:r>
              <a:rPr lang="en-US" sz="1600" dirty="0">
                <a:solidFill>
                  <a:srgbClr val="002060"/>
                </a:solidFill>
              </a:rPr>
              <a:t>= </a:t>
            </a:r>
            <a:r>
              <a:rPr lang="en-US" sz="1600" dirty="0" smtClean="0">
                <a:solidFill>
                  <a:srgbClr val="002060"/>
                </a:solidFill>
              </a:rPr>
              <a:t>7</a:t>
            </a:r>
          </a:p>
          <a:p>
            <a:r>
              <a:rPr lang="en-US" sz="1600" dirty="0" smtClean="0">
                <a:solidFill>
                  <a:srgbClr val="002060"/>
                </a:solidFill>
              </a:rPr>
              <a:t>result = ?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38" name="Bent Arrow 37"/>
          <p:cNvSpPr/>
          <p:nvPr/>
        </p:nvSpPr>
        <p:spPr bwMode="auto">
          <a:xfrm rot="16200000" flipH="1">
            <a:off x="2369550" y="2104387"/>
            <a:ext cx="840232" cy="645976"/>
          </a:xfrm>
          <a:prstGeom prst="bentArrow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05018" y="1588655"/>
            <a:ext cx="2071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</a:rPr>
              <a:t>Return here when</a:t>
            </a:r>
          </a:p>
          <a:p>
            <a:r>
              <a:rPr lang="en-US" sz="1600" dirty="0" smtClean="0">
                <a:solidFill>
                  <a:srgbClr val="FFC000"/>
                </a:solidFill>
              </a:rPr>
              <a:t>done executing the </a:t>
            </a:r>
          </a:p>
          <a:p>
            <a:r>
              <a:rPr lang="en-US" sz="1600" dirty="0" smtClean="0">
                <a:solidFill>
                  <a:srgbClr val="FFC000"/>
                </a:solidFill>
              </a:rPr>
              <a:t>function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6971001" y="1591396"/>
            <a:ext cx="1676400" cy="1752600"/>
          </a:xfrm>
          <a:prstGeom prst="rect">
            <a:avLst/>
          </a:prstGeom>
          <a:gradFill>
            <a:gsLst>
              <a:gs pos="34000">
                <a:schemeClr val="tx1">
                  <a:lumMod val="9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41" name="TextBox 22"/>
          <p:cNvSpPr txBox="1">
            <a:spLocks noChangeArrowheads="1"/>
          </p:cNvSpPr>
          <p:nvPr/>
        </p:nvSpPr>
        <p:spPr bwMode="auto">
          <a:xfrm>
            <a:off x="7090611" y="2240600"/>
            <a:ext cx="14702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return address</a:t>
            </a:r>
            <a:endParaRPr lang="en-US" sz="1400" dirty="0">
              <a:solidFill>
                <a:srgbClr val="002060"/>
              </a:solidFill>
            </a:endParaRPr>
          </a:p>
        </p:txBody>
      </p:sp>
      <p:cxnSp>
        <p:nvCxnSpPr>
          <p:cNvPr id="42" name="Straight Connector 23"/>
          <p:cNvCxnSpPr>
            <a:cxnSpLocks noChangeShapeType="1"/>
          </p:cNvCxnSpPr>
          <p:nvPr/>
        </p:nvCxnSpPr>
        <p:spPr bwMode="auto">
          <a:xfrm>
            <a:off x="6971001" y="2886796"/>
            <a:ext cx="1676400" cy="1587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43" name="Straight Connector 26"/>
          <p:cNvCxnSpPr>
            <a:cxnSpLocks noChangeShapeType="1"/>
          </p:cNvCxnSpPr>
          <p:nvPr/>
        </p:nvCxnSpPr>
        <p:spPr bwMode="auto">
          <a:xfrm>
            <a:off x="6971001" y="2697616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44" name="TextBox 27"/>
          <p:cNvSpPr txBox="1">
            <a:spLocks noChangeArrowheads="1"/>
          </p:cNvSpPr>
          <p:nvPr/>
        </p:nvSpPr>
        <p:spPr bwMode="auto">
          <a:xfrm>
            <a:off x="7207678" y="2740130"/>
            <a:ext cx="119936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ref to den</a:t>
            </a:r>
          </a:p>
          <a:p>
            <a:r>
              <a:rPr lang="en-US" sz="1600" dirty="0" smtClean="0">
                <a:solidFill>
                  <a:srgbClr val="002060"/>
                </a:solidFill>
              </a:rPr>
              <a:t>ref to num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45" name="Straight Connector 44"/>
          <p:cNvCxnSpPr>
            <a:cxnSpLocks noChangeShapeType="1"/>
          </p:cNvCxnSpPr>
          <p:nvPr/>
        </p:nvCxnSpPr>
        <p:spPr bwMode="auto">
          <a:xfrm>
            <a:off x="6980237" y="2150196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47" name="TextBox 46"/>
          <p:cNvSpPr txBox="1"/>
          <p:nvPr/>
        </p:nvSpPr>
        <p:spPr>
          <a:xfrm>
            <a:off x="2161309" y="748145"/>
            <a:ext cx="527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 the stack frame to call the divide method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 bwMode="auto">
          <a:xfrm rot="5400000">
            <a:off x="7951573" y="3132441"/>
            <a:ext cx="654911" cy="197704"/>
          </a:xfrm>
          <a:prstGeom prst="line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1143000" y="3124200"/>
            <a:ext cx="248786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Tahoma" pitchFamily="34" charset="0"/>
              </a:rPr>
              <a:t> 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2776" name="AutoShape 8"/>
          <p:cNvSpPr>
            <a:spLocks noChangeArrowheads="1"/>
          </p:cNvSpPr>
          <p:nvPr/>
        </p:nvSpPr>
        <p:spPr bwMode="auto">
          <a:xfrm>
            <a:off x="808182" y="3468254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99CCFF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6710218" y="1570181"/>
            <a:ext cx="2286000" cy="4297363"/>
          </a:xfrm>
          <a:prstGeom prst="rect">
            <a:avLst/>
          </a:prstGeom>
          <a:solidFill>
            <a:schemeClr val="tx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Tahoma" pitchFamily="34" charset="0"/>
            </a:endParaRPr>
          </a:p>
        </p:txBody>
      </p:sp>
      <p:pic>
        <p:nvPicPr>
          <p:cNvPr id="28" name="Picture 2" descr="spr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6018" y="5151581"/>
            <a:ext cx="1317625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17"/>
          <p:cNvSpPr txBox="1">
            <a:spLocks noChangeArrowheads="1"/>
          </p:cNvSpPr>
          <p:nvPr/>
        </p:nvSpPr>
        <p:spPr bwMode="auto">
          <a:xfrm>
            <a:off x="7128165" y="5989781"/>
            <a:ext cx="1301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The Stack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984856" y="3489469"/>
            <a:ext cx="1676400" cy="1752600"/>
          </a:xfrm>
          <a:prstGeom prst="rect">
            <a:avLst/>
          </a:prstGeom>
          <a:gradFill>
            <a:gsLst>
              <a:gs pos="34000">
                <a:schemeClr val="tx1">
                  <a:lumMod val="9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31" name="TextBox 22"/>
          <p:cNvSpPr txBox="1">
            <a:spLocks noChangeArrowheads="1"/>
          </p:cNvSpPr>
          <p:nvPr/>
        </p:nvSpPr>
        <p:spPr bwMode="auto">
          <a:xfrm>
            <a:off x="7014671" y="4255389"/>
            <a:ext cx="16240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return address</a:t>
            </a:r>
          </a:p>
        </p:txBody>
      </p:sp>
      <p:cxnSp>
        <p:nvCxnSpPr>
          <p:cNvPr id="32" name="Straight Connector 23"/>
          <p:cNvCxnSpPr>
            <a:cxnSpLocks noChangeShapeType="1"/>
          </p:cNvCxnSpPr>
          <p:nvPr/>
        </p:nvCxnSpPr>
        <p:spPr bwMode="auto">
          <a:xfrm>
            <a:off x="6984856" y="4784869"/>
            <a:ext cx="1676400" cy="1587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33" name="Straight Connector 26"/>
          <p:cNvCxnSpPr>
            <a:cxnSpLocks noChangeShapeType="1"/>
          </p:cNvCxnSpPr>
          <p:nvPr/>
        </p:nvCxnSpPr>
        <p:spPr bwMode="auto">
          <a:xfrm>
            <a:off x="6984856" y="4784869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34" name="TextBox 27"/>
          <p:cNvSpPr txBox="1">
            <a:spLocks noChangeArrowheads="1"/>
          </p:cNvSpPr>
          <p:nvPr/>
        </p:nvSpPr>
        <p:spPr bwMode="auto">
          <a:xfrm>
            <a:off x="7033302" y="4842676"/>
            <a:ext cx="1614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no parameters</a:t>
            </a:r>
          </a:p>
        </p:txBody>
      </p:sp>
      <p:cxnSp>
        <p:nvCxnSpPr>
          <p:cNvPr id="35" name="Straight Connector 34"/>
          <p:cNvCxnSpPr>
            <a:cxnSpLocks noChangeShapeType="1"/>
          </p:cNvCxnSpPr>
          <p:nvPr/>
        </p:nvCxnSpPr>
        <p:spPr bwMode="auto">
          <a:xfrm>
            <a:off x="6984856" y="4135859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7302308" y="3354202"/>
            <a:ext cx="9637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num </a:t>
            </a:r>
            <a:r>
              <a:rPr lang="en-US" sz="1600" dirty="0">
                <a:solidFill>
                  <a:srgbClr val="002060"/>
                </a:solidFill>
              </a:rPr>
              <a:t>= </a:t>
            </a:r>
            <a:r>
              <a:rPr lang="en-US" sz="1600" dirty="0" smtClean="0">
                <a:solidFill>
                  <a:srgbClr val="002060"/>
                </a:solidFill>
              </a:rPr>
              <a:t>9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 smtClean="0">
                <a:solidFill>
                  <a:srgbClr val="002060"/>
                </a:solidFill>
              </a:rPr>
              <a:t>den  </a:t>
            </a:r>
            <a:r>
              <a:rPr lang="en-US" sz="1600" dirty="0">
                <a:solidFill>
                  <a:srgbClr val="002060"/>
                </a:solidFill>
              </a:rPr>
              <a:t>= </a:t>
            </a:r>
            <a:r>
              <a:rPr lang="en-US" sz="1600" dirty="0" smtClean="0">
                <a:solidFill>
                  <a:srgbClr val="002060"/>
                </a:solidFill>
              </a:rPr>
              <a:t>7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6971001" y="1591396"/>
            <a:ext cx="1676400" cy="1752600"/>
          </a:xfrm>
          <a:prstGeom prst="rect">
            <a:avLst/>
          </a:prstGeom>
          <a:gradFill>
            <a:gsLst>
              <a:gs pos="34000">
                <a:schemeClr val="tx1">
                  <a:lumMod val="9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41" name="TextBox 22"/>
          <p:cNvSpPr txBox="1">
            <a:spLocks noChangeArrowheads="1"/>
          </p:cNvSpPr>
          <p:nvPr/>
        </p:nvSpPr>
        <p:spPr bwMode="auto">
          <a:xfrm>
            <a:off x="7101122" y="2260070"/>
            <a:ext cx="14446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return address</a:t>
            </a:r>
            <a:endParaRPr lang="en-US" sz="1400" dirty="0">
              <a:solidFill>
                <a:srgbClr val="002060"/>
              </a:solidFill>
            </a:endParaRPr>
          </a:p>
        </p:txBody>
      </p:sp>
      <p:cxnSp>
        <p:nvCxnSpPr>
          <p:cNvPr id="42" name="Straight Connector 23"/>
          <p:cNvCxnSpPr>
            <a:cxnSpLocks noChangeShapeType="1"/>
          </p:cNvCxnSpPr>
          <p:nvPr/>
        </p:nvCxnSpPr>
        <p:spPr bwMode="auto">
          <a:xfrm>
            <a:off x="6971001" y="2886796"/>
            <a:ext cx="1676400" cy="1587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43" name="Straight Connector 26"/>
          <p:cNvCxnSpPr>
            <a:cxnSpLocks noChangeShapeType="1"/>
          </p:cNvCxnSpPr>
          <p:nvPr/>
        </p:nvCxnSpPr>
        <p:spPr bwMode="auto">
          <a:xfrm>
            <a:off x="6971001" y="2687106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44" name="TextBox 27"/>
          <p:cNvSpPr txBox="1">
            <a:spLocks noChangeArrowheads="1"/>
          </p:cNvSpPr>
          <p:nvPr/>
        </p:nvSpPr>
        <p:spPr bwMode="auto">
          <a:xfrm>
            <a:off x="7197167" y="2698088"/>
            <a:ext cx="1199367" cy="5847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ref to den</a:t>
            </a:r>
          </a:p>
          <a:p>
            <a:r>
              <a:rPr lang="en-US" sz="1600" dirty="0" smtClean="0">
                <a:solidFill>
                  <a:srgbClr val="002060"/>
                </a:solidFill>
              </a:rPr>
              <a:t>ref to num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45" name="Straight Connector 44"/>
          <p:cNvCxnSpPr>
            <a:cxnSpLocks noChangeShapeType="1"/>
          </p:cNvCxnSpPr>
          <p:nvPr/>
        </p:nvCxnSpPr>
        <p:spPr bwMode="auto">
          <a:xfrm>
            <a:off x="6980237" y="2150196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096782" y="3812625"/>
            <a:ext cx="10887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result = ?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1199581" y="2815707"/>
            <a:ext cx="4733988" cy="2031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    static double Divide(ref </a:t>
            </a:r>
            <a:r>
              <a:rPr lang="en-US" dirty="0" err="1" smtClean="0"/>
              <a:t>int</a:t>
            </a:r>
            <a:r>
              <a:rPr lang="en-US" dirty="0" smtClean="0"/>
              <a:t> n, ref </a:t>
            </a:r>
            <a:r>
              <a:rPr lang="en-US" dirty="0" err="1" smtClean="0"/>
              <a:t>int</a:t>
            </a:r>
            <a:r>
              <a:rPr lang="en-US" dirty="0" smtClean="0"/>
              <a:t> d)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double r = (double)n / d;</a:t>
            </a:r>
          </a:p>
          <a:p>
            <a:r>
              <a:rPr lang="en-US" dirty="0" smtClean="0"/>
              <a:t>        n++;</a:t>
            </a:r>
          </a:p>
          <a:p>
            <a:r>
              <a:rPr lang="en-US" dirty="0" smtClean="0"/>
              <a:t>        d++;</a:t>
            </a:r>
          </a:p>
          <a:p>
            <a:r>
              <a:rPr lang="en-US" dirty="0" smtClean="0"/>
              <a:t>        return r;</a:t>
            </a:r>
          </a:p>
          <a:p>
            <a:r>
              <a:rPr lang="en-US" dirty="0" smtClean="0"/>
              <a:t>    }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82327" y="299161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373091" y="2686809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Freeform 1"/>
          <p:cNvSpPr/>
          <p:nvPr/>
        </p:nvSpPr>
        <p:spPr bwMode="auto">
          <a:xfrm>
            <a:off x="6227748" y="3179805"/>
            <a:ext cx="735303" cy="408019"/>
          </a:xfrm>
          <a:custGeom>
            <a:avLst/>
            <a:gdLst>
              <a:gd name="connsiteX0" fmla="*/ 189528 w 735303"/>
              <a:gd name="connsiteY0" fmla="*/ 0 h 408019"/>
              <a:gd name="connsiteX1" fmla="*/ 24771 w 735303"/>
              <a:gd name="connsiteY1" fmla="*/ 238898 h 408019"/>
              <a:gd name="connsiteX2" fmla="*/ 659084 w 735303"/>
              <a:gd name="connsiteY2" fmla="*/ 395417 h 408019"/>
              <a:gd name="connsiteX3" fmla="*/ 700274 w 735303"/>
              <a:gd name="connsiteY3" fmla="*/ 387179 h 408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5303" h="408019">
                <a:moveTo>
                  <a:pt x="189528" y="0"/>
                </a:moveTo>
                <a:cubicBezTo>
                  <a:pt x="68020" y="86497"/>
                  <a:pt x="-53488" y="172995"/>
                  <a:pt x="24771" y="238898"/>
                </a:cubicBezTo>
                <a:cubicBezTo>
                  <a:pt x="103030" y="304801"/>
                  <a:pt x="546500" y="370703"/>
                  <a:pt x="659084" y="395417"/>
                </a:cubicBezTo>
                <a:cubicBezTo>
                  <a:pt x="771668" y="420131"/>
                  <a:pt x="735971" y="403655"/>
                  <a:pt x="700274" y="387179"/>
                </a:cubicBezTo>
              </a:path>
            </a:pathLst>
          </a:cu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" name="Arc 2"/>
          <p:cNvSpPr/>
          <p:nvPr/>
        </p:nvSpPr>
        <p:spPr bwMode="auto">
          <a:xfrm>
            <a:off x="6382327" y="2888383"/>
            <a:ext cx="914400" cy="914400"/>
          </a:xfrm>
          <a:prstGeom prst="arc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Arc 7"/>
          <p:cNvSpPr/>
          <p:nvPr/>
        </p:nvSpPr>
        <p:spPr bwMode="auto">
          <a:xfrm flipH="1">
            <a:off x="4226011" y="1046204"/>
            <a:ext cx="1787611" cy="1421491"/>
          </a:xfrm>
          <a:prstGeom prst="arc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5731299" y="2886796"/>
            <a:ext cx="1565428" cy="992316"/>
          </a:xfrm>
          <a:custGeom>
            <a:avLst/>
            <a:gdLst>
              <a:gd name="connsiteX0" fmla="*/ 552174 w 1565428"/>
              <a:gd name="connsiteY0" fmla="*/ 0 h 992316"/>
              <a:gd name="connsiteX1" fmla="*/ 239 w 1565428"/>
              <a:gd name="connsiteY1" fmla="*/ 453081 h 992316"/>
              <a:gd name="connsiteX2" fmla="*/ 609839 w 1565428"/>
              <a:gd name="connsiteY2" fmla="*/ 963827 h 992316"/>
              <a:gd name="connsiteX3" fmla="*/ 1565428 w 1565428"/>
              <a:gd name="connsiteY3" fmla="*/ 930876 h 992316"/>
              <a:gd name="connsiteX4" fmla="*/ 1565428 w 1565428"/>
              <a:gd name="connsiteY4" fmla="*/ 930876 h 992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5428" h="992316">
                <a:moveTo>
                  <a:pt x="552174" y="0"/>
                </a:moveTo>
                <a:cubicBezTo>
                  <a:pt x="271401" y="146221"/>
                  <a:pt x="-9372" y="292443"/>
                  <a:pt x="239" y="453081"/>
                </a:cubicBezTo>
                <a:cubicBezTo>
                  <a:pt x="9850" y="613719"/>
                  <a:pt x="348974" y="884195"/>
                  <a:pt x="609839" y="963827"/>
                </a:cubicBezTo>
                <a:cubicBezTo>
                  <a:pt x="870704" y="1043460"/>
                  <a:pt x="1565428" y="930876"/>
                  <a:pt x="1565428" y="930876"/>
                </a:cubicBezTo>
                <a:lnTo>
                  <a:pt x="1565428" y="930876"/>
                </a:lnTo>
              </a:path>
            </a:pathLst>
          </a:cu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6172200" y="1219200"/>
            <a:ext cx="1905000" cy="32004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1143000" y="3124200"/>
            <a:ext cx="248786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Tahoma" pitchFamily="34" charset="0"/>
              </a:rPr>
              <a:t> 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2776" name="AutoShape 8"/>
          <p:cNvSpPr>
            <a:spLocks noChangeArrowheads="1"/>
          </p:cNvSpPr>
          <p:nvPr/>
        </p:nvSpPr>
        <p:spPr bwMode="auto">
          <a:xfrm>
            <a:off x="909782" y="3994726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99CCFF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6710218" y="1570181"/>
            <a:ext cx="2286000" cy="4297363"/>
          </a:xfrm>
          <a:prstGeom prst="rect">
            <a:avLst/>
          </a:prstGeom>
          <a:solidFill>
            <a:schemeClr val="tx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Tahoma" pitchFamily="34" charset="0"/>
            </a:endParaRPr>
          </a:p>
        </p:txBody>
      </p:sp>
      <p:pic>
        <p:nvPicPr>
          <p:cNvPr id="28" name="Picture 2" descr="spr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6018" y="5151581"/>
            <a:ext cx="1317625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17"/>
          <p:cNvSpPr txBox="1">
            <a:spLocks noChangeArrowheads="1"/>
          </p:cNvSpPr>
          <p:nvPr/>
        </p:nvSpPr>
        <p:spPr bwMode="auto">
          <a:xfrm>
            <a:off x="7128165" y="5989781"/>
            <a:ext cx="1301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The Stack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984856" y="3489469"/>
            <a:ext cx="1676400" cy="1752600"/>
          </a:xfrm>
          <a:prstGeom prst="rect">
            <a:avLst/>
          </a:prstGeom>
          <a:gradFill>
            <a:gsLst>
              <a:gs pos="34000">
                <a:schemeClr val="tx1">
                  <a:lumMod val="9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31" name="TextBox 22"/>
          <p:cNvSpPr txBox="1">
            <a:spLocks noChangeArrowheads="1"/>
          </p:cNvSpPr>
          <p:nvPr/>
        </p:nvSpPr>
        <p:spPr bwMode="auto">
          <a:xfrm>
            <a:off x="7040172" y="4300360"/>
            <a:ext cx="16240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return address</a:t>
            </a:r>
          </a:p>
        </p:txBody>
      </p:sp>
      <p:cxnSp>
        <p:nvCxnSpPr>
          <p:cNvPr id="32" name="Straight Connector 23"/>
          <p:cNvCxnSpPr>
            <a:cxnSpLocks noChangeShapeType="1"/>
          </p:cNvCxnSpPr>
          <p:nvPr/>
        </p:nvCxnSpPr>
        <p:spPr bwMode="auto">
          <a:xfrm>
            <a:off x="6984856" y="4784869"/>
            <a:ext cx="1676400" cy="1587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33" name="Straight Connector 26"/>
          <p:cNvCxnSpPr>
            <a:cxnSpLocks noChangeShapeType="1"/>
          </p:cNvCxnSpPr>
          <p:nvPr/>
        </p:nvCxnSpPr>
        <p:spPr bwMode="auto">
          <a:xfrm>
            <a:off x="6984856" y="4784869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34" name="TextBox 27"/>
          <p:cNvSpPr txBox="1">
            <a:spLocks noChangeArrowheads="1"/>
          </p:cNvSpPr>
          <p:nvPr/>
        </p:nvSpPr>
        <p:spPr bwMode="auto">
          <a:xfrm>
            <a:off x="7054322" y="4832165"/>
            <a:ext cx="1614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no parameters</a:t>
            </a:r>
          </a:p>
        </p:txBody>
      </p:sp>
      <p:cxnSp>
        <p:nvCxnSpPr>
          <p:cNvPr id="35" name="Straight Connector 34"/>
          <p:cNvCxnSpPr>
            <a:cxnSpLocks noChangeShapeType="1"/>
          </p:cNvCxnSpPr>
          <p:nvPr/>
        </p:nvCxnSpPr>
        <p:spPr bwMode="auto">
          <a:xfrm>
            <a:off x="6984856" y="4177899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7278360" y="3364506"/>
            <a:ext cx="10021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num </a:t>
            </a:r>
            <a:r>
              <a:rPr lang="en-US" sz="1600" dirty="0">
                <a:solidFill>
                  <a:srgbClr val="002060"/>
                </a:solidFill>
              </a:rPr>
              <a:t>= </a:t>
            </a:r>
            <a:r>
              <a:rPr lang="en-US" sz="1600" dirty="0" smtClean="0">
                <a:solidFill>
                  <a:srgbClr val="002060"/>
                </a:solidFill>
              </a:rPr>
              <a:t>10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 smtClean="0">
                <a:solidFill>
                  <a:srgbClr val="002060"/>
                </a:solidFill>
              </a:rPr>
              <a:t>den  </a:t>
            </a:r>
            <a:r>
              <a:rPr lang="en-US" sz="1600" dirty="0">
                <a:solidFill>
                  <a:srgbClr val="002060"/>
                </a:solidFill>
              </a:rPr>
              <a:t>= </a:t>
            </a:r>
            <a:r>
              <a:rPr lang="en-US" sz="1600" dirty="0" smtClean="0">
                <a:solidFill>
                  <a:srgbClr val="002060"/>
                </a:solidFill>
              </a:rPr>
              <a:t>8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6971001" y="1591396"/>
            <a:ext cx="1676400" cy="1752600"/>
          </a:xfrm>
          <a:prstGeom prst="rect">
            <a:avLst/>
          </a:prstGeom>
          <a:gradFill>
            <a:gsLst>
              <a:gs pos="34000">
                <a:schemeClr val="tx1">
                  <a:lumMod val="9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41" name="TextBox 22"/>
          <p:cNvSpPr txBox="1">
            <a:spLocks noChangeArrowheads="1"/>
          </p:cNvSpPr>
          <p:nvPr/>
        </p:nvSpPr>
        <p:spPr bwMode="auto">
          <a:xfrm>
            <a:off x="7077171" y="2264550"/>
            <a:ext cx="14702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return address</a:t>
            </a:r>
            <a:endParaRPr lang="en-US" sz="1400" dirty="0">
              <a:solidFill>
                <a:srgbClr val="002060"/>
              </a:solidFill>
            </a:endParaRPr>
          </a:p>
        </p:txBody>
      </p:sp>
      <p:cxnSp>
        <p:nvCxnSpPr>
          <p:cNvPr id="42" name="Straight Connector 23"/>
          <p:cNvCxnSpPr>
            <a:cxnSpLocks noChangeShapeType="1"/>
          </p:cNvCxnSpPr>
          <p:nvPr/>
        </p:nvCxnSpPr>
        <p:spPr bwMode="auto">
          <a:xfrm>
            <a:off x="6971001" y="2886796"/>
            <a:ext cx="1676400" cy="1587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43" name="Straight Connector 26"/>
          <p:cNvCxnSpPr>
            <a:cxnSpLocks noChangeShapeType="1"/>
          </p:cNvCxnSpPr>
          <p:nvPr/>
        </p:nvCxnSpPr>
        <p:spPr bwMode="auto">
          <a:xfrm>
            <a:off x="6971001" y="2697616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44" name="TextBox 27"/>
          <p:cNvSpPr txBox="1">
            <a:spLocks noChangeArrowheads="1"/>
          </p:cNvSpPr>
          <p:nvPr/>
        </p:nvSpPr>
        <p:spPr bwMode="auto">
          <a:xfrm>
            <a:off x="7197167" y="2698088"/>
            <a:ext cx="119936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ref to den</a:t>
            </a:r>
          </a:p>
          <a:p>
            <a:r>
              <a:rPr lang="en-US" sz="1600" dirty="0" smtClean="0">
                <a:solidFill>
                  <a:srgbClr val="002060"/>
                </a:solidFill>
              </a:rPr>
              <a:t>ref to num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45" name="Straight Connector 44"/>
          <p:cNvCxnSpPr>
            <a:cxnSpLocks noChangeShapeType="1"/>
          </p:cNvCxnSpPr>
          <p:nvPr/>
        </p:nvCxnSpPr>
        <p:spPr bwMode="auto">
          <a:xfrm>
            <a:off x="6980237" y="2150196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092767" y="3843708"/>
            <a:ext cx="10887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result = ?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1198418" y="2807566"/>
            <a:ext cx="4527201" cy="2031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 static double Divide(ref </a:t>
            </a:r>
            <a:r>
              <a:rPr lang="en-US" dirty="0" err="1" smtClean="0"/>
              <a:t>int</a:t>
            </a:r>
            <a:r>
              <a:rPr lang="en-US" dirty="0" smtClean="0"/>
              <a:t> n, ref </a:t>
            </a:r>
            <a:r>
              <a:rPr lang="en-US" dirty="0" err="1" smtClean="0"/>
              <a:t>int</a:t>
            </a:r>
            <a:r>
              <a:rPr lang="en-US" dirty="0" smtClean="0"/>
              <a:t> d)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double r = (double)n / d;</a:t>
            </a:r>
          </a:p>
          <a:p>
            <a:r>
              <a:rPr lang="en-US" dirty="0" smtClean="0"/>
              <a:t>        n++;</a:t>
            </a:r>
          </a:p>
          <a:p>
            <a:r>
              <a:rPr lang="en-US" dirty="0" smtClean="0"/>
              <a:t>        d++;</a:t>
            </a:r>
          </a:p>
          <a:p>
            <a:r>
              <a:rPr lang="en-US" dirty="0" smtClean="0"/>
              <a:t>        return r;</a:t>
            </a:r>
          </a:p>
          <a:p>
            <a:r>
              <a:rPr lang="en-US" dirty="0" smtClean="0"/>
              <a:t>    }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82327" y="246611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373091" y="2161309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105243" y="3714779"/>
            <a:ext cx="3446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These local variables, in main’s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Stack frame, change, because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d and n </a:t>
            </a:r>
            <a:r>
              <a:rPr lang="en-US" b="1" u="sng" dirty="0" smtClean="0">
                <a:solidFill>
                  <a:srgbClr val="FFC000"/>
                </a:solidFill>
              </a:rPr>
              <a:t>refer</a:t>
            </a:r>
            <a:r>
              <a:rPr lang="en-US" dirty="0" smtClean="0">
                <a:solidFill>
                  <a:srgbClr val="FFC000"/>
                </a:solidFill>
              </a:rPr>
              <a:t> to them. 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8" name="Striped Right Arrow 37"/>
          <p:cNvSpPr/>
          <p:nvPr/>
        </p:nvSpPr>
        <p:spPr bwMode="auto">
          <a:xfrm>
            <a:off x="6489315" y="3514256"/>
            <a:ext cx="729672" cy="489527"/>
          </a:xfrm>
          <a:prstGeom prst="stripedRightArrow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/>
              </a:gs>
            </a:gsLst>
            <a:lin ang="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6"/>
          <p:cNvGrpSpPr>
            <a:grpSpLocks/>
          </p:cNvGrpSpPr>
          <p:nvPr/>
        </p:nvGrpSpPr>
        <p:grpSpPr bwMode="auto">
          <a:xfrm>
            <a:off x="1922463" y="3235325"/>
            <a:ext cx="5580066" cy="708025"/>
            <a:chOff x="1217" y="826"/>
            <a:chExt cx="3515" cy="446"/>
          </a:xfrm>
        </p:grpSpPr>
        <p:sp>
          <p:nvSpPr>
            <p:cNvPr id="38922" name="Text Box 4"/>
            <p:cNvSpPr txBox="1">
              <a:spLocks noChangeArrowheads="1"/>
            </p:cNvSpPr>
            <p:nvPr/>
          </p:nvSpPr>
          <p:spPr bwMode="auto">
            <a:xfrm>
              <a:off x="1357" y="826"/>
              <a:ext cx="3375" cy="44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/>
                <a:t>If you are passing </a:t>
              </a:r>
              <a:r>
                <a:rPr lang="en-US" sz="2000" dirty="0" smtClean="0"/>
                <a:t>simple data </a:t>
              </a:r>
              <a:r>
                <a:rPr lang="en-US" sz="2000" dirty="0"/>
                <a:t>to a </a:t>
              </a:r>
              <a:r>
                <a:rPr lang="en-US" sz="2000" dirty="0" smtClean="0"/>
                <a:t>method,</a:t>
              </a:r>
              <a:endParaRPr lang="en-US" sz="2000" dirty="0"/>
            </a:p>
            <a:p>
              <a:r>
                <a:rPr lang="en-US" sz="2000" dirty="0"/>
                <a:t>you should use </a:t>
              </a:r>
              <a:r>
                <a:rPr lang="en-US" sz="2000" dirty="0">
                  <a:solidFill>
                    <a:srgbClr val="FFFF00"/>
                  </a:solidFill>
                </a:rPr>
                <a:t>pass-by-value</a:t>
              </a:r>
            </a:p>
          </p:txBody>
        </p:sp>
        <p:pic>
          <p:nvPicPr>
            <p:cNvPr id="38923" name="Picture 5" descr="WB02258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7" y="884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8919" name="Text Box 12"/>
          <p:cNvSpPr txBox="1">
            <a:spLocks noChangeArrowheads="1"/>
          </p:cNvSpPr>
          <p:nvPr/>
        </p:nvSpPr>
        <p:spPr bwMode="auto">
          <a:xfrm>
            <a:off x="2806700" y="4041775"/>
            <a:ext cx="2143536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avoids side effects!</a:t>
            </a:r>
          </a:p>
        </p:txBody>
      </p:sp>
      <p:sp>
        <p:nvSpPr>
          <p:cNvPr id="38920" name="Rectangle 13"/>
          <p:cNvSpPr>
            <a:spLocks noChangeArrowheads="1"/>
          </p:cNvSpPr>
          <p:nvPr/>
        </p:nvSpPr>
        <p:spPr bwMode="auto">
          <a:xfrm>
            <a:off x="2665413" y="4179888"/>
            <a:ext cx="142875" cy="88900"/>
          </a:xfrm>
          <a:prstGeom prst="rect">
            <a:avLst/>
          </a:prstGeom>
          <a:gradFill rotWithShape="1">
            <a:gsLst>
              <a:gs pos="0">
                <a:srgbClr val="993366"/>
              </a:gs>
              <a:gs pos="100000">
                <a:srgbClr val="CC66FF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21" name="Text Box 14"/>
          <p:cNvSpPr txBox="1">
            <a:spLocks noChangeArrowheads="1"/>
          </p:cNvSpPr>
          <p:nvPr/>
        </p:nvSpPr>
        <p:spPr bwMode="auto">
          <a:xfrm>
            <a:off x="2728913" y="2009775"/>
            <a:ext cx="3952875" cy="762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CCECFF"/>
                </a:solidFill>
              </a:rPr>
              <a:t>Rule of Thumb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22463" y="2883645"/>
            <a:ext cx="5391160" cy="1016000"/>
            <a:chOff x="1217" y="826"/>
            <a:chExt cx="3396" cy="640"/>
          </a:xfrm>
        </p:grpSpPr>
        <p:sp>
          <p:nvSpPr>
            <p:cNvPr id="38922" name="Text Box 4"/>
            <p:cNvSpPr txBox="1">
              <a:spLocks noChangeArrowheads="1"/>
            </p:cNvSpPr>
            <p:nvPr/>
          </p:nvSpPr>
          <p:spPr bwMode="auto">
            <a:xfrm>
              <a:off x="1357" y="826"/>
              <a:ext cx="3256" cy="64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/>
                <a:t>If you </a:t>
              </a:r>
              <a:r>
                <a:rPr lang="en-US" sz="2000" dirty="0" smtClean="0"/>
                <a:t>need </a:t>
              </a:r>
              <a:r>
                <a:rPr lang="en-US" sz="2000" dirty="0" smtClean="0"/>
                <a:t>to change data in the calling</a:t>
              </a:r>
            </a:p>
            <a:p>
              <a:r>
                <a:rPr lang="en-US" sz="2000" dirty="0" smtClean="0"/>
                <a:t>method, for example swapping two values,</a:t>
              </a:r>
            </a:p>
            <a:p>
              <a:r>
                <a:rPr lang="en-US" sz="2000" dirty="0" smtClean="0"/>
                <a:t>then </a:t>
              </a:r>
              <a:r>
                <a:rPr lang="en-US" sz="2000" dirty="0" smtClean="0">
                  <a:solidFill>
                    <a:srgbClr val="FFFF00"/>
                  </a:solidFill>
                </a:rPr>
                <a:t>pass-by-reference.</a:t>
              </a:r>
              <a:endParaRPr lang="en-US" sz="2000" dirty="0">
                <a:solidFill>
                  <a:srgbClr val="FFFF00"/>
                </a:solidFill>
              </a:endParaRPr>
            </a:p>
          </p:txBody>
        </p:sp>
        <p:pic>
          <p:nvPicPr>
            <p:cNvPr id="38923" name="Picture 5" descr="WB02258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7" y="884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8921" name="Text Box 14"/>
          <p:cNvSpPr txBox="1">
            <a:spLocks noChangeArrowheads="1"/>
          </p:cNvSpPr>
          <p:nvPr/>
        </p:nvSpPr>
        <p:spPr bwMode="auto">
          <a:xfrm>
            <a:off x="2210167" y="1077790"/>
            <a:ext cx="5309467" cy="144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CCECFF"/>
                </a:solidFill>
              </a:rPr>
              <a:t>When Should You</a:t>
            </a:r>
          </a:p>
          <a:p>
            <a:r>
              <a:rPr lang="en-US" sz="4400" dirty="0" smtClean="0">
                <a:solidFill>
                  <a:srgbClr val="CCECFF"/>
                </a:solidFill>
              </a:rPr>
              <a:t>Pass by Reference?</a:t>
            </a:r>
            <a:endParaRPr lang="en-US" sz="4400" dirty="0">
              <a:solidFill>
                <a:srgbClr val="CCECFF"/>
              </a:solidFill>
            </a:endParaRP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925399" y="5066997"/>
            <a:ext cx="6049973" cy="708025"/>
            <a:chOff x="1217" y="826"/>
            <a:chExt cx="3811" cy="446"/>
          </a:xfrm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1357" y="826"/>
              <a:ext cx="3671" cy="44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Objects are automatically passed by reference</a:t>
              </a:r>
            </a:p>
            <a:p>
              <a:r>
                <a:rPr lang="en-US" sz="2000" dirty="0" smtClean="0"/>
                <a:t>because it is more efficient.</a:t>
              </a:r>
              <a:endParaRPr lang="en-US" sz="2000" dirty="0"/>
            </a:p>
          </p:txBody>
        </p:sp>
        <p:pic>
          <p:nvPicPr>
            <p:cNvPr id="10" name="Picture 5" descr="WB02258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7" y="884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1928337" y="4234693"/>
            <a:ext cx="6008702" cy="400050"/>
            <a:chOff x="1217" y="826"/>
            <a:chExt cx="3785" cy="252"/>
          </a:xfrm>
        </p:grpSpPr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1357" y="826"/>
              <a:ext cx="3645" cy="25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If a method has to return more than one value.</a:t>
              </a:r>
              <a:endParaRPr lang="en-US" sz="2000" dirty="0"/>
            </a:p>
          </p:txBody>
        </p:sp>
        <p:pic>
          <p:nvPicPr>
            <p:cNvPr id="13" name="Picture 5" descr="WB02258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7" y="884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682625" y="1647825"/>
            <a:ext cx="80803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>
                <a:solidFill>
                  <a:srgbClr val="CCECFF"/>
                </a:solidFill>
                <a:latin typeface="Comic Sans MS" pitchFamily="66" charset="0"/>
              </a:rPr>
              <a:t>Example of Using a Side Effect</a:t>
            </a:r>
          </a:p>
        </p:txBody>
      </p:sp>
      <p:sp>
        <p:nvSpPr>
          <p:cNvPr id="39939" name="Text Box 5"/>
          <p:cNvSpPr txBox="1">
            <a:spLocks noChangeArrowheads="1"/>
          </p:cNvSpPr>
          <p:nvPr/>
        </p:nvSpPr>
        <p:spPr bwMode="auto">
          <a:xfrm>
            <a:off x="1703388" y="3273425"/>
            <a:ext cx="6510115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/>
              <a:t>Problem:</a:t>
            </a:r>
            <a:r>
              <a:rPr lang="en-US" sz="2000" dirty="0"/>
              <a:t> Write a </a:t>
            </a:r>
            <a:r>
              <a:rPr lang="en-US" sz="2000" dirty="0" smtClean="0"/>
              <a:t>method that </a:t>
            </a:r>
            <a:r>
              <a:rPr lang="en-US" sz="2000" dirty="0"/>
              <a:t>exchanges the values </a:t>
            </a:r>
          </a:p>
          <a:p>
            <a:r>
              <a:rPr lang="en-US" sz="2000" dirty="0"/>
              <a:t>of two variables.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 txBox="1">
            <a:spLocks noChangeArrowheads="1"/>
          </p:cNvSpPr>
          <p:nvPr/>
        </p:nvSpPr>
        <p:spPr bwMode="auto">
          <a:xfrm>
            <a:off x="1676400" y="2133600"/>
            <a:ext cx="66389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The Execution or Run-Time Stack</a:t>
            </a: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1905000" y="3352800"/>
            <a:ext cx="6609502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An important component in understanding how </a:t>
            </a:r>
            <a:r>
              <a:rPr lang="en-US" dirty="0" smtClean="0"/>
              <a:t>methods</a:t>
            </a:r>
            <a:endParaRPr lang="en-US" dirty="0"/>
          </a:p>
          <a:p>
            <a:pPr algn="ctr"/>
            <a:r>
              <a:rPr lang="en-US" dirty="0"/>
              <a:t>work is the execution or run-time stack</a:t>
            </a:r>
            <a:r>
              <a:rPr lang="en-US" dirty="0" smtClean="0"/>
              <a:t>.</a:t>
            </a:r>
          </a:p>
          <a:p>
            <a:pPr algn="ctr"/>
            <a:endParaRPr lang="en-US" dirty="0" smtClean="0"/>
          </a:p>
          <a:p>
            <a:r>
              <a:rPr lang="en-US" dirty="0" smtClean="0"/>
              <a:t>The following slides discuss how C# uses the run-time</a:t>
            </a:r>
          </a:p>
          <a:p>
            <a:r>
              <a:rPr lang="en-US" dirty="0" smtClean="0"/>
              <a:t>stack when invoking a method. Note that this is only a </a:t>
            </a:r>
          </a:p>
          <a:p>
            <a:r>
              <a:rPr lang="en-US" b="1" dirty="0" smtClean="0"/>
              <a:t>conceptual</a:t>
            </a:r>
            <a:r>
              <a:rPr lang="en-US" dirty="0" smtClean="0"/>
              <a:t> view of how the stack operates. It is slightly</a:t>
            </a:r>
          </a:p>
          <a:p>
            <a:r>
              <a:rPr lang="en-US" dirty="0" smtClean="0"/>
              <a:t>more complicated than what is shown here, and operation</a:t>
            </a:r>
          </a:p>
          <a:p>
            <a:r>
              <a:rPr lang="en-US" dirty="0" smtClean="0"/>
              <a:t>of the stack depends a great deal on the operating system,</a:t>
            </a:r>
          </a:p>
          <a:p>
            <a:r>
              <a:rPr lang="en-US" dirty="0" smtClean="0"/>
              <a:t>the compiler, and the hardware environment.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055813" y="1239838"/>
            <a:ext cx="36131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The exchange code ………</a:t>
            </a: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5691188" y="1314450"/>
            <a:ext cx="1863725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Times New Roman" pitchFamily="18" charset="0"/>
              </a:rPr>
              <a:t>for exchanging integers</a:t>
            </a:r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3113088" y="2895600"/>
            <a:ext cx="2081212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value1 = value2;</a:t>
            </a:r>
          </a:p>
          <a:p>
            <a:r>
              <a:rPr lang="en-US" sz="2000">
                <a:latin typeface="Tahoma" pitchFamily="34" charset="0"/>
              </a:rPr>
              <a:t>value2 = value1;</a:t>
            </a:r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 flipH="1">
            <a:off x="3679825" y="2600325"/>
            <a:ext cx="1035050" cy="12557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3246438" y="4240213"/>
            <a:ext cx="2286000" cy="1006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int temp = value1;</a:t>
            </a:r>
          </a:p>
          <a:p>
            <a:r>
              <a:rPr lang="en-US" sz="2000">
                <a:latin typeface="Tahoma" pitchFamily="34" charset="0"/>
              </a:rPr>
              <a:t>value1 = value2;</a:t>
            </a:r>
          </a:p>
          <a:p>
            <a:r>
              <a:rPr lang="en-US" sz="2000">
                <a:latin typeface="Tahoma" pitchFamily="34" charset="0"/>
              </a:rPr>
              <a:t>value2 = temp;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animBg="1"/>
      <p:bldP spid="2765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4"/>
          <p:cNvSpPr txBox="1">
            <a:spLocks noChangeArrowheads="1"/>
          </p:cNvSpPr>
          <p:nvPr/>
        </p:nvSpPr>
        <p:spPr bwMode="auto">
          <a:xfrm>
            <a:off x="2308514" y="312882"/>
            <a:ext cx="3198813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Using pass by value …</a:t>
            </a:r>
          </a:p>
        </p:txBody>
      </p:sp>
      <p:sp>
        <p:nvSpPr>
          <p:cNvPr id="41987" name="Text Box 5"/>
          <p:cNvSpPr txBox="1">
            <a:spLocks noChangeArrowheads="1"/>
          </p:cNvSpPr>
          <p:nvPr/>
        </p:nvSpPr>
        <p:spPr bwMode="auto">
          <a:xfrm>
            <a:off x="868363" y="4298661"/>
            <a:ext cx="2760051" cy="175432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ahoma" pitchFamily="34" charset="0"/>
              </a:rPr>
              <a:t>void </a:t>
            </a:r>
            <a:r>
              <a:rPr lang="en-US" dirty="0" smtClean="0">
                <a:latin typeface="Tahoma" pitchFamily="34" charset="0"/>
              </a:rPr>
              <a:t>Swap </a:t>
            </a:r>
            <a:r>
              <a:rPr lang="en-US" dirty="0">
                <a:latin typeface="Tahoma" pitchFamily="34" charset="0"/>
              </a:rPr>
              <a:t>(</a:t>
            </a:r>
            <a:r>
              <a:rPr lang="en-US" dirty="0" err="1">
                <a:latin typeface="Tahoma" pitchFamily="34" charset="0"/>
              </a:rPr>
              <a:t>int</a:t>
            </a:r>
            <a:r>
              <a:rPr lang="en-US" dirty="0">
                <a:latin typeface="Tahoma" pitchFamily="34" charset="0"/>
              </a:rPr>
              <a:t> n1, </a:t>
            </a:r>
            <a:r>
              <a:rPr lang="en-US" dirty="0" err="1">
                <a:latin typeface="Tahoma" pitchFamily="34" charset="0"/>
              </a:rPr>
              <a:t>int</a:t>
            </a:r>
            <a:r>
              <a:rPr lang="en-US" dirty="0">
                <a:latin typeface="Tahoma" pitchFamily="34" charset="0"/>
              </a:rPr>
              <a:t> n2)</a:t>
            </a:r>
          </a:p>
          <a:p>
            <a:r>
              <a:rPr lang="en-US" dirty="0">
                <a:latin typeface="Tahoma" pitchFamily="34" charset="0"/>
              </a:rPr>
              <a:t>{</a:t>
            </a:r>
          </a:p>
          <a:p>
            <a:r>
              <a:rPr lang="en-US" dirty="0">
                <a:latin typeface="Tahoma" pitchFamily="34" charset="0"/>
              </a:rPr>
              <a:t>     </a:t>
            </a:r>
            <a:r>
              <a:rPr lang="en-US" dirty="0" err="1">
                <a:latin typeface="Tahoma" pitchFamily="34" charset="0"/>
              </a:rPr>
              <a:t>int</a:t>
            </a:r>
            <a:r>
              <a:rPr lang="en-US" dirty="0">
                <a:latin typeface="Tahoma" pitchFamily="34" charset="0"/>
              </a:rPr>
              <a:t> temp = n1;</a:t>
            </a:r>
          </a:p>
          <a:p>
            <a:r>
              <a:rPr lang="en-US" dirty="0">
                <a:latin typeface="Tahoma" pitchFamily="34" charset="0"/>
              </a:rPr>
              <a:t>     n1 = n2;</a:t>
            </a:r>
          </a:p>
          <a:p>
            <a:r>
              <a:rPr lang="en-US" dirty="0">
                <a:latin typeface="Tahoma" pitchFamily="34" charset="0"/>
              </a:rPr>
              <a:t>     n2 = temp;</a:t>
            </a:r>
          </a:p>
          <a:p>
            <a:r>
              <a:rPr lang="en-US" dirty="0">
                <a:latin typeface="Tahoma" pitchFamily="34" charset="0"/>
              </a:rPr>
              <a:t>} </a:t>
            </a:r>
          </a:p>
        </p:txBody>
      </p:sp>
      <p:sp>
        <p:nvSpPr>
          <p:cNvPr id="41989" name="Text Box 7"/>
          <p:cNvSpPr txBox="1">
            <a:spLocks noChangeArrowheads="1"/>
          </p:cNvSpPr>
          <p:nvPr/>
        </p:nvSpPr>
        <p:spPr bwMode="auto">
          <a:xfrm>
            <a:off x="873991" y="2746519"/>
            <a:ext cx="2440796" cy="92333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Tahoma" pitchFamily="34" charset="0"/>
              </a:rPr>
              <a:t>int</a:t>
            </a:r>
            <a:r>
              <a:rPr lang="en-US" dirty="0">
                <a:latin typeface="Tahoma" pitchFamily="34" charset="0"/>
              </a:rPr>
              <a:t> num1 = 5;</a:t>
            </a:r>
          </a:p>
          <a:p>
            <a:r>
              <a:rPr lang="en-US" dirty="0" err="1">
                <a:latin typeface="Tahoma" pitchFamily="34" charset="0"/>
              </a:rPr>
              <a:t>int</a:t>
            </a:r>
            <a:r>
              <a:rPr lang="en-US" dirty="0">
                <a:latin typeface="Tahoma" pitchFamily="34" charset="0"/>
              </a:rPr>
              <a:t> num2 = 7;</a:t>
            </a:r>
          </a:p>
          <a:p>
            <a:r>
              <a:rPr lang="en-US" dirty="0" smtClean="0">
                <a:latin typeface="Tahoma" pitchFamily="34" charset="0"/>
              </a:rPr>
              <a:t>Swap (num1</a:t>
            </a:r>
            <a:r>
              <a:rPr lang="en-US" dirty="0">
                <a:latin typeface="Tahoma" pitchFamily="34" charset="0"/>
              </a:rPr>
              <a:t>, num2);</a:t>
            </a: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6710218" y="1570181"/>
            <a:ext cx="2286000" cy="4297363"/>
          </a:xfrm>
          <a:prstGeom prst="rect">
            <a:avLst/>
          </a:prstGeom>
          <a:solidFill>
            <a:schemeClr val="tx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Tahoma" pitchFamily="34" charset="0"/>
            </a:endParaRPr>
          </a:p>
        </p:txBody>
      </p:sp>
      <p:pic>
        <p:nvPicPr>
          <p:cNvPr id="19" name="Picture 2" descr="spr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6018" y="5151581"/>
            <a:ext cx="1317625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7"/>
          <p:cNvSpPr txBox="1">
            <a:spLocks noChangeArrowheads="1"/>
          </p:cNvSpPr>
          <p:nvPr/>
        </p:nvSpPr>
        <p:spPr bwMode="auto">
          <a:xfrm>
            <a:off x="7128165" y="5989781"/>
            <a:ext cx="1301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The Stack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984856" y="3489469"/>
            <a:ext cx="1676400" cy="1752600"/>
          </a:xfrm>
          <a:prstGeom prst="rect">
            <a:avLst/>
          </a:prstGeom>
          <a:gradFill>
            <a:gsLst>
              <a:gs pos="34000">
                <a:schemeClr val="tx1">
                  <a:lumMod val="9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22" name="TextBox 22"/>
          <p:cNvSpPr txBox="1">
            <a:spLocks noChangeArrowheads="1"/>
          </p:cNvSpPr>
          <p:nvPr/>
        </p:nvSpPr>
        <p:spPr bwMode="auto">
          <a:xfrm>
            <a:off x="6990722" y="4283818"/>
            <a:ext cx="16240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return address</a:t>
            </a:r>
          </a:p>
        </p:txBody>
      </p:sp>
      <p:cxnSp>
        <p:nvCxnSpPr>
          <p:cNvPr id="23" name="Straight Connector 23"/>
          <p:cNvCxnSpPr>
            <a:cxnSpLocks noChangeShapeType="1"/>
          </p:cNvCxnSpPr>
          <p:nvPr/>
        </p:nvCxnSpPr>
        <p:spPr bwMode="auto">
          <a:xfrm>
            <a:off x="6984856" y="4784869"/>
            <a:ext cx="1676400" cy="1587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24" name="Straight Connector 26"/>
          <p:cNvCxnSpPr>
            <a:cxnSpLocks noChangeShapeType="1"/>
          </p:cNvCxnSpPr>
          <p:nvPr/>
        </p:nvCxnSpPr>
        <p:spPr bwMode="auto">
          <a:xfrm>
            <a:off x="6984856" y="4784869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25" name="TextBox 27"/>
          <p:cNvSpPr txBox="1">
            <a:spLocks noChangeArrowheads="1"/>
          </p:cNvSpPr>
          <p:nvPr/>
        </p:nvSpPr>
        <p:spPr bwMode="auto">
          <a:xfrm>
            <a:off x="6991260" y="4832165"/>
            <a:ext cx="1614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no parameters</a:t>
            </a:r>
          </a:p>
        </p:txBody>
      </p:sp>
      <p:cxnSp>
        <p:nvCxnSpPr>
          <p:cNvPr id="26" name="Straight Connector 25"/>
          <p:cNvCxnSpPr>
            <a:cxnSpLocks noChangeShapeType="1"/>
          </p:cNvCxnSpPr>
          <p:nvPr/>
        </p:nvCxnSpPr>
        <p:spPr bwMode="auto">
          <a:xfrm>
            <a:off x="6984856" y="4104329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7293095" y="3410712"/>
            <a:ext cx="103425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num1 </a:t>
            </a:r>
            <a:r>
              <a:rPr lang="en-US" sz="1600" dirty="0">
                <a:solidFill>
                  <a:srgbClr val="002060"/>
                </a:solidFill>
              </a:rPr>
              <a:t>= </a:t>
            </a:r>
            <a:r>
              <a:rPr lang="en-US" sz="1600" dirty="0" smtClean="0">
                <a:solidFill>
                  <a:srgbClr val="002060"/>
                </a:solidFill>
              </a:rPr>
              <a:t>5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 smtClean="0">
                <a:solidFill>
                  <a:srgbClr val="002060"/>
                </a:solidFill>
              </a:rPr>
              <a:t>num2 = 7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971001" y="1591396"/>
            <a:ext cx="1676400" cy="1752600"/>
          </a:xfrm>
          <a:prstGeom prst="rect">
            <a:avLst/>
          </a:prstGeom>
          <a:gradFill>
            <a:gsLst>
              <a:gs pos="34000">
                <a:schemeClr val="tx1">
                  <a:lumMod val="9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29" name="TextBox 22"/>
          <p:cNvSpPr txBox="1">
            <a:spLocks noChangeArrowheads="1"/>
          </p:cNvSpPr>
          <p:nvPr/>
        </p:nvSpPr>
        <p:spPr bwMode="auto">
          <a:xfrm>
            <a:off x="7056789" y="2186498"/>
            <a:ext cx="14702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return address</a:t>
            </a:r>
            <a:endParaRPr lang="en-US" sz="1400" dirty="0">
              <a:solidFill>
                <a:srgbClr val="002060"/>
              </a:solidFill>
            </a:endParaRPr>
          </a:p>
        </p:txBody>
      </p:sp>
      <p:cxnSp>
        <p:nvCxnSpPr>
          <p:cNvPr id="30" name="Straight Connector 23"/>
          <p:cNvCxnSpPr>
            <a:cxnSpLocks noChangeShapeType="1"/>
          </p:cNvCxnSpPr>
          <p:nvPr/>
        </p:nvCxnSpPr>
        <p:spPr bwMode="auto">
          <a:xfrm>
            <a:off x="6971001" y="3296686"/>
            <a:ext cx="1676400" cy="1587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31" name="Straight Connector 26"/>
          <p:cNvCxnSpPr>
            <a:cxnSpLocks noChangeShapeType="1"/>
          </p:cNvCxnSpPr>
          <p:nvPr/>
        </p:nvCxnSpPr>
        <p:spPr bwMode="auto">
          <a:xfrm>
            <a:off x="6981512" y="2098507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32" name="TextBox 27"/>
          <p:cNvSpPr txBox="1">
            <a:spLocks noChangeArrowheads="1"/>
          </p:cNvSpPr>
          <p:nvPr/>
        </p:nvSpPr>
        <p:spPr bwMode="auto">
          <a:xfrm>
            <a:off x="7144615" y="2645523"/>
            <a:ext cx="309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5</a:t>
            </a:r>
          </a:p>
          <a:p>
            <a:r>
              <a:rPr lang="en-US" sz="1600" dirty="0" smtClean="0">
                <a:solidFill>
                  <a:srgbClr val="002060"/>
                </a:solidFill>
              </a:rPr>
              <a:t>7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33" name="Straight Connector 32"/>
          <p:cNvCxnSpPr>
            <a:cxnSpLocks noChangeShapeType="1"/>
          </p:cNvCxnSpPr>
          <p:nvPr/>
        </p:nvCxnSpPr>
        <p:spPr bwMode="auto">
          <a:xfrm>
            <a:off x="6980237" y="2560086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7308367" y="1646105"/>
            <a:ext cx="10118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temp = 7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35" name="Striped Right Arrow 34"/>
          <p:cNvSpPr/>
          <p:nvPr/>
        </p:nvSpPr>
        <p:spPr bwMode="auto">
          <a:xfrm>
            <a:off x="5504872" y="2728216"/>
            <a:ext cx="729672" cy="489527"/>
          </a:xfrm>
          <a:prstGeom prst="stripedRightArrow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/>
              </a:gs>
            </a:gsLst>
            <a:lin ang="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06837" y="2663562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n2</a:t>
            </a:r>
          </a:p>
          <a:p>
            <a:r>
              <a:rPr lang="en-US" dirty="0" smtClean="0"/>
              <a:t>n1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036291" y="2589671"/>
            <a:ext cx="1846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These are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copies of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num1 and num2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58841" y="2639153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7</a:t>
            </a:r>
          </a:p>
          <a:p>
            <a:r>
              <a:rPr lang="en-US" sz="1600" dirty="0" smtClean="0">
                <a:solidFill>
                  <a:srgbClr val="002060"/>
                </a:solidFill>
              </a:rPr>
              <a:t>5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3"/>
          <p:cNvSpPr txBox="1">
            <a:spLocks noChangeArrowheads="1"/>
          </p:cNvSpPr>
          <p:nvPr/>
        </p:nvSpPr>
        <p:spPr bwMode="auto">
          <a:xfrm>
            <a:off x="1467970" y="2009775"/>
            <a:ext cx="6553397" cy="120032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Only the local variables allocated </a:t>
            </a:r>
            <a:r>
              <a:rPr lang="en-US" sz="2400" dirty="0" smtClean="0"/>
              <a:t>in Swap’s</a:t>
            </a:r>
          </a:p>
          <a:p>
            <a:pPr algn="ctr"/>
            <a:r>
              <a:rPr lang="en-US" sz="2400" dirty="0" smtClean="0"/>
              <a:t>stack frame get </a:t>
            </a:r>
            <a:r>
              <a:rPr lang="en-US" sz="2400" dirty="0"/>
              <a:t>swapped. </a:t>
            </a:r>
          </a:p>
          <a:p>
            <a:pPr algn="ctr"/>
            <a:r>
              <a:rPr lang="en-US" sz="2400" dirty="0"/>
              <a:t>The original values are not changed.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99166" y="4102985"/>
            <a:ext cx="8111516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To make the </a:t>
            </a:r>
            <a:r>
              <a:rPr lang="en-US" sz="2400" dirty="0" smtClean="0"/>
              <a:t>Swap work correctly, </a:t>
            </a:r>
            <a:r>
              <a:rPr lang="en-US" sz="2400" dirty="0"/>
              <a:t>pass the parameters</a:t>
            </a:r>
          </a:p>
          <a:p>
            <a:pPr algn="ctr"/>
            <a:r>
              <a:rPr lang="en-US" sz="2400" u="sng" dirty="0"/>
              <a:t>by reference.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4"/>
          <p:cNvSpPr txBox="1">
            <a:spLocks noChangeArrowheads="1"/>
          </p:cNvSpPr>
          <p:nvPr/>
        </p:nvSpPr>
        <p:spPr bwMode="auto">
          <a:xfrm>
            <a:off x="2298003" y="712275"/>
            <a:ext cx="3954929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Using pass by </a:t>
            </a:r>
            <a:r>
              <a:rPr lang="en-US" sz="2400" dirty="0" smtClean="0"/>
              <a:t>reference </a:t>
            </a:r>
            <a:r>
              <a:rPr lang="en-US" sz="2400" dirty="0"/>
              <a:t>…</a:t>
            </a:r>
          </a:p>
        </p:txBody>
      </p:sp>
      <p:sp>
        <p:nvSpPr>
          <p:cNvPr id="41987" name="Text Box 5"/>
          <p:cNvSpPr txBox="1">
            <a:spLocks noChangeArrowheads="1"/>
          </p:cNvSpPr>
          <p:nvPr/>
        </p:nvSpPr>
        <p:spPr bwMode="auto">
          <a:xfrm>
            <a:off x="868363" y="4298661"/>
            <a:ext cx="3483454" cy="175432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ahoma" pitchFamily="34" charset="0"/>
              </a:rPr>
              <a:t>void </a:t>
            </a:r>
            <a:r>
              <a:rPr lang="en-US" dirty="0" smtClean="0">
                <a:latin typeface="Tahoma" pitchFamily="34" charset="0"/>
              </a:rPr>
              <a:t>Swap (ref </a:t>
            </a:r>
            <a:r>
              <a:rPr lang="en-US" dirty="0" err="1" smtClean="0">
                <a:latin typeface="Tahoma" pitchFamily="34" charset="0"/>
              </a:rPr>
              <a:t>int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>
                <a:latin typeface="Tahoma" pitchFamily="34" charset="0"/>
              </a:rPr>
              <a:t>n1, </a:t>
            </a:r>
            <a:r>
              <a:rPr lang="en-US" dirty="0" smtClean="0">
                <a:latin typeface="Tahoma" pitchFamily="34" charset="0"/>
              </a:rPr>
              <a:t>ref </a:t>
            </a:r>
            <a:r>
              <a:rPr lang="en-US" dirty="0" err="1" smtClean="0">
                <a:latin typeface="Tahoma" pitchFamily="34" charset="0"/>
              </a:rPr>
              <a:t>int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>
                <a:latin typeface="Tahoma" pitchFamily="34" charset="0"/>
              </a:rPr>
              <a:t>n2)</a:t>
            </a:r>
          </a:p>
          <a:p>
            <a:r>
              <a:rPr lang="en-US" dirty="0">
                <a:latin typeface="Tahoma" pitchFamily="34" charset="0"/>
              </a:rPr>
              <a:t>{</a:t>
            </a:r>
          </a:p>
          <a:p>
            <a:r>
              <a:rPr lang="en-US" dirty="0">
                <a:latin typeface="Tahoma" pitchFamily="34" charset="0"/>
              </a:rPr>
              <a:t>     </a:t>
            </a:r>
            <a:r>
              <a:rPr lang="en-US" dirty="0" err="1">
                <a:latin typeface="Tahoma" pitchFamily="34" charset="0"/>
              </a:rPr>
              <a:t>int</a:t>
            </a:r>
            <a:r>
              <a:rPr lang="en-US" dirty="0">
                <a:latin typeface="Tahoma" pitchFamily="34" charset="0"/>
              </a:rPr>
              <a:t> temp = n1;</a:t>
            </a:r>
          </a:p>
          <a:p>
            <a:r>
              <a:rPr lang="en-US" dirty="0">
                <a:latin typeface="Tahoma" pitchFamily="34" charset="0"/>
              </a:rPr>
              <a:t>     n1 = n2;</a:t>
            </a:r>
          </a:p>
          <a:p>
            <a:r>
              <a:rPr lang="en-US" dirty="0">
                <a:latin typeface="Tahoma" pitchFamily="34" charset="0"/>
              </a:rPr>
              <a:t>     n2 = temp;</a:t>
            </a:r>
          </a:p>
          <a:p>
            <a:r>
              <a:rPr lang="en-US" dirty="0">
                <a:latin typeface="Tahoma" pitchFamily="34" charset="0"/>
              </a:rPr>
              <a:t>} </a:t>
            </a:r>
          </a:p>
        </p:txBody>
      </p:sp>
      <p:sp>
        <p:nvSpPr>
          <p:cNvPr id="41989" name="Text Box 7"/>
          <p:cNvSpPr txBox="1">
            <a:spLocks noChangeArrowheads="1"/>
          </p:cNvSpPr>
          <p:nvPr/>
        </p:nvSpPr>
        <p:spPr bwMode="auto">
          <a:xfrm>
            <a:off x="873991" y="2746519"/>
            <a:ext cx="3057247" cy="92333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Tahoma" pitchFamily="34" charset="0"/>
              </a:rPr>
              <a:t>int</a:t>
            </a:r>
            <a:r>
              <a:rPr lang="en-US" dirty="0">
                <a:latin typeface="Tahoma" pitchFamily="34" charset="0"/>
              </a:rPr>
              <a:t> num1 = 5;</a:t>
            </a:r>
          </a:p>
          <a:p>
            <a:r>
              <a:rPr lang="en-US" dirty="0" err="1">
                <a:latin typeface="Tahoma" pitchFamily="34" charset="0"/>
              </a:rPr>
              <a:t>int</a:t>
            </a:r>
            <a:r>
              <a:rPr lang="en-US" dirty="0">
                <a:latin typeface="Tahoma" pitchFamily="34" charset="0"/>
              </a:rPr>
              <a:t> num2 = 7;</a:t>
            </a:r>
          </a:p>
          <a:p>
            <a:r>
              <a:rPr lang="en-US" dirty="0" smtClean="0">
                <a:latin typeface="Tahoma" pitchFamily="34" charset="0"/>
              </a:rPr>
              <a:t>Swap (ref num1</a:t>
            </a:r>
            <a:r>
              <a:rPr lang="en-US" dirty="0">
                <a:latin typeface="Tahoma" pitchFamily="34" charset="0"/>
              </a:rPr>
              <a:t>, </a:t>
            </a:r>
            <a:r>
              <a:rPr lang="en-US" dirty="0" smtClean="0">
                <a:latin typeface="Tahoma" pitchFamily="34" charset="0"/>
              </a:rPr>
              <a:t>ref num2</a:t>
            </a:r>
            <a:r>
              <a:rPr lang="en-US" dirty="0">
                <a:latin typeface="Tahoma" pitchFamily="34" charset="0"/>
              </a:rPr>
              <a:t>);</a:t>
            </a: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6710218" y="1570181"/>
            <a:ext cx="2286000" cy="4297363"/>
          </a:xfrm>
          <a:prstGeom prst="rect">
            <a:avLst/>
          </a:prstGeom>
          <a:solidFill>
            <a:schemeClr val="tx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Tahoma" pitchFamily="34" charset="0"/>
            </a:endParaRPr>
          </a:p>
        </p:txBody>
      </p:sp>
      <p:pic>
        <p:nvPicPr>
          <p:cNvPr id="19" name="Picture 2" descr="spr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6018" y="5151581"/>
            <a:ext cx="1317625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7"/>
          <p:cNvSpPr txBox="1">
            <a:spLocks noChangeArrowheads="1"/>
          </p:cNvSpPr>
          <p:nvPr/>
        </p:nvSpPr>
        <p:spPr bwMode="auto">
          <a:xfrm>
            <a:off x="7128165" y="5989781"/>
            <a:ext cx="1301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The Stack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984856" y="3489469"/>
            <a:ext cx="1676400" cy="1752600"/>
          </a:xfrm>
          <a:prstGeom prst="rect">
            <a:avLst/>
          </a:prstGeom>
          <a:gradFill>
            <a:gsLst>
              <a:gs pos="34000">
                <a:schemeClr val="tx1">
                  <a:lumMod val="9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22" name="TextBox 22"/>
          <p:cNvSpPr txBox="1">
            <a:spLocks noChangeArrowheads="1"/>
          </p:cNvSpPr>
          <p:nvPr/>
        </p:nvSpPr>
        <p:spPr bwMode="auto">
          <a:xfrm>
            <a:off x="7026734" y="4294329"/>
            <a:ext cx="16240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return address</a:t>
            </a:r>
          </a:p>
        </p:txBody>
      </p:sp>
      <p:cxnSp>
        <p:nvCxnSpPr>
          <p:cNvPr id="23" name="Straight Connector 23"/>
          <p:cNvCxnSpPr>
            <a:cxnSpLocks noChangeShapeType="1"/>
          </p:cNvCxnSpPr>
          <p:nvPr/>
        </p:nvCxnSpPr>
        <p:spPr bwMode="auto">
          <a:xfrm>
            <a:off x="6984856" y="4784869"/>
            <a:ext cx="1676400" cy="1587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24" name="Straight Connector 26"/>
          <p:cNvCxnSpPr>
            <a:cxnSpLocks noChangeShapeType="1"/>
          </p:cNvCxnSpPr>
          <p:nvPr/>
        </p:nvCxnSpPr>
        <p:spPr bwMode="auto">
          <a:xfrm>
            <a:off x="6984856" y="4784869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25" name="TextBox 27"/>
          <p:cNvSpPr txBox="1">
            <a:spLocks noChangeArrowheads="1"/>
          </p:cNvSpPr>
          <p:nvPr/>
        </p:nvSpPr>
        <p:spPr bwMode="auto">
          <a:xfrm>
            <a:off x="7054322" y="4842676"/>
            <a:ext cx="1614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no parameters</a:t>
            </a:r>
          </a:p>
        </p:txBody>
      </p:sp>
      <p:cxnSp>
        <p:nvCxnSpPr>
          <p:cNvPr id="26" name="Straight Connector 25"/>
          <p:cNvCxnSpPr>
            <a:cxnSpLocks noChangeShapeType="1"/>
          </p:cNvCxnSpPr>
          <p:nvPr/>
        </p:nvCxnSpPr>
        <p:spPr bwMode="auto">
          <a:xfrm>
            <a:off x="6984856" y="4125349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7263113" y="3425703"/>
            <a:ext cx="103425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num1 </a:t>
            </a:r>
            <a:r>
              <a:rPr lang="en-US" sz="1600" dirty="0">
                <a:solidFill>
                  <a:srgbClr val="002060"/>
                </a:solidFill>
              </a:rPr>
              <a:t>= </a:t>
            </a:r>
            <a:r>
              <a:rPr lang="en-US" sz="1600" dirty="0" smtClean="0">
                <a:solidFill>
                  <a:srgbClr val="002060"/>
                </a:solidFill>
              </a:rPr>
              <a:t>5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 smtClean="0">
                <a:solidFill>
                  <a:srgbClr val="002060"/>
                </a:solidFill>
              </a:rPr>
              <a:t>num2 = 7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992022" y="1612415"/>
            <a:ext cx="1676400" cy="1752600"/>
          </a:xfrm>
          <a:prstGeom prst="rect">
            <a:avLst/>
          </a:prstGeom>
          <a:gradFill>
            <a:gsLst>
              <a:gs pos="34000">
                <a:schemeClr val="tx1">
                  <a:lumMod val="9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29" name="TextBox 22"/>
          <p:cNvSpPr txBox="1">
            <a:spLocks noChangeArrowheads="1"/>
          </p:cNvSpPr>
          <p:nvPr/>
        </p:nvSpPr>
        <p:spPr bwMode="auto">
          <a:xfrm>
            <a:off x="7131739" y="2269030"/>
            <a:ext cx="14702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return address</a:t>
            </a:r>
            <a:endParaRPr lang="en-US" sz="1400" dirty="0">
              <a:solidFill>
                <a:srgbClr val="002060"/>
              </a:solidFill>
            </a:endParaRPr>
          </a:p>
        </p:txBody>
      </p:sp>
      <p:cxnSp>
        <p:nvCxnSpPr>
          <p:cNvPr id="30" name="Straight Connector 23"/>
          <p:cNvCxnSpPr>
            <a:cxnSpLocks noChangeShapeType="1"/>
          </p:cNvCxnSpPr>
          <p:nvPr/>
        </p:nvCxnSpPr>
        <p:spPr bwMode="auto">
          <a:xfrm>
            <a:off x="6971001" y="2886796"/>
            <a:ext cx="1676400" cy="1587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31" name="Straight Connector 26"/>
          <p:cNvCxnSpPr>
            <a:cxnSpLocks noChangeShapeType="1"/>
          </p:cNvCxnSpPr>
          <p:nvPr/>
        </p:nvCxnSpPr>
        <p:spPr bwMode="auto">
          <a:xfrm>
            <a:off x="6992021" y="2718636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32" name="TextBox 27"/>
          <p:cNvSpPr txBox="1">
            <a:spLocks noChangeArrowheads="1"/>
          </p:cNvSpPr>
          <p:nvPr/>
        </p:nvSpPr>
        <p:spPr bwMode="auto">
          <a:xfrm>
            <a:off x="7165636" y="2771661"/>
            <a:ext cx="13532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ref to num2</a:t>
            </a:r>
          </a:p>
          <a:p>
            <a:r>
              <a:rPr lang="en-US" sz="1600" dirty="0" smtClean="0">
                <a:solidFill>
                  <a:srgbClr val="002060"/>
                </a:solidFill>
              </a:rPr>
              <a:t>ref to num1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33" name="Straight Connector 32"/>
          <p:cNvCxnSpPr>
            <a:cxnSpLocks noChangeShapeType="1"/>
          </p:cNvCxnSpPr>
          <p:nvPr/>
        </p:nvCxnSpPr>
        <p:spPr bwMode="auto">
          <a:xfrm>
            <a:off x="6980237" y="2150196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7300960" y="1662818"/>
            <a:ext cx="10118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temp = 7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35" name="Striped Right Arrow 34"/>
          <p:cNvSpPr/>
          <p:nvPr/>
        </p:nvSpPr>
        <p:spPr bwMode="auto">
          <a:xfrm>
            <a:off x="5504872" y="2791276"/>
            <a:ext cx="729672" cy="489527"/>
          </a:xfrm>
          <a:prstGeom prst="stripedRightArrow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/>
              </a:gs>
            </a:gsLst>
            <a:lin ang="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06837" y="2726622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n2</a:t>
            </a:r>
          </a:p>
          <a:p>
            <a:r>
              <a:rPr lang="en-US" dirty="0" smtClean="0"/>
              <a:t>n1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851229" y="2565643"/>
            <a:ext cx="1846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These are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references to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num1 and num2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4"/>
          <p:cNvSpPr txBox="1">
            <a:spLocks noChangeArrowheads="1"/>
          </p:cNvSpPr>
          <p:nvPr/>
        </p:nvSpPr>
        <p:spPr bwMode="auto">
          <a:xfrm>
            <a:off x="2319024" y="670234"/>
            <a:ext cx="3954929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Using pass by </a:t>
            </a:r>
            <a:r>
              <a:rPr lang="en-US" sz="2400" dirty="0" smtClean="0"/>
              <a:t>reference </a:t>
            </a:r>
            <a:r>
              <a:rPr lang="en-US" sz="2400" dirty="0"/>
              <a:t>…</a:t>
            </a:r>
          </a:p>
        </p:txBody>
      </p:sp>
      <p:sp>
        <p:nvSpPr>
          <p:cNvPr id="41987" name="Text Box 5"/>
          <p:cNvSpPr txBox="1">
            <a:spLocks noChangeArrowheads="1"/>
          </p:cNvSpPr>
          <p:nvPr/>
        </p:nvSpPr>
        <p:spPr bwMode="auto">
          <a:xfrm>
            <a:off x="868363" y="4298661"/>
            <a:ext cx="3459858" cy="175432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ahoma" pitchFamily="34" charset="0"/>
              </a:rPr>
              <a:t>void </a:t>
            </a:r>
            <a:r>
              <a:rPr lang="en-US" dirty="0" smtClean="0">
                <a:latin typeface="Tahoma" pitchFamily="34" charset="0"/>
              </a:rPr>
              <a:t>Swap (ref </a:t>
            </a:r>
            <a:r>
              <a:rPr lang="en-US" dirty="0" err="1" smtClean="0">
                <a:latin typeface="Tahoma" pitchFamily="34" charset="0"/>
              </a:rPr>
              <a:t>int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>
                <a:latin typeface="Tahoma" pitchFamily="34" charset="0"/>
              </a:rPr>
              <a:t>n1, </a:t>
            </a:r>
            <a:r>
              <a:rPr lang="en-US" dirty="0" smtClean="0">
                <a:latin typeface="Tahoma" pitchFamily="34" charset="0"/>
              </a:rPr>
              <a:t>ref </a:t>
            </a:r>
            <a:r>
              <a:rPr lang="en-US" dirty="0" err="1" smtClean="0">
                <a:latin typeface="Tahoma" pitchFamily="34" charset="0"/>
              </a:rPr>
              <a:t>int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>
                <a:latin typeface="Tahoma" pitchFamily="34" charset="0"/>
              </a:rPr>
              <a:t>n2)</a:t>
            </a:r>
          </a:p>
          <a:p>
            <a:r>
              <a:rPr lang="en-US" dirty="0">
                <a:latin typeface="Tahoma" pitchFamily="34" charset="0"/>
              </a:rPr>
              <a:t>{</a:t>
            </a:r>
          </a:p>
          <a:p>
            <a:r>
              <a:rPr lang="en-US" dirty="0">
                <a:latin typeface="Tahoma" pitchFamily="34" charset="0"/>
              </a:rPr>
              <a:t>     </a:t>
            </a:r>
            <a:r>
              <a:rPr lang="en-US" dirty="0" err="1">
                <a:latin typeface="Tahoma" pitchFamily="34" charset="0"/>
              </a:rPr>
              <a:t>int</a:t>
            </a:r>
            <a:r>
              <a:rPr lang="en-US" dirty="0">
                <a:latin typeface="Tahoma" pitchFamily="34" charset="0"/>
              </a:rPr>
              <a:t> temp = n1;</a:t>
            </a:r>
          </a:p>
          <a:p>
            <a:r>
              <a:rPr lang="en-US" dirty="0">
                <a:latin typeface="Tahoma" pitchFamily="34" charset="0"/>
              </a:rPr>
              <a:t>     n1 = n2;</a:t>
            </a:r>
          </a:p>
          <a:p>
            <a:r>
              <a:rPr lang="en-US" dirty="0">
                <a:latin typeface="Tahoma" pitchFamily="34" charset="0"/>
              </a:rPr>
              <a:t>     n2 = temp;</a:t>
            </a:r>
          </a:p>
          <a:p>
            <a:r>
              <a:rPr lang="en-US" dirty="0">
                <a:latin typeface="Tahoma" pitchFamily="34" charset="0"/>
              </a:rPr>
              <a:t>} </a:t>
            </a:r>
          </a:p>
        </p:txBody>
      </p:sp>
      <p:sp>
        <p:nvSpPr>
          <p:cNvPr id="41989" name="Text Box 7"/>
          <p:cNvSpPr txBox="1">
            <a:spLocks noChangeArrowheads="1"/>
          </p:cNvSpPr>
          <p:nvPr/>
        </p:nvSpPr>
        <p:spPr bwMode="auto">
          <a:xfrm>
            <a:off x="873991" y="2746519"/>
            <a:ext cx="3033651" cy="92333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Tahoma" pitchFamily="34" charset="0"/>
              </a:rPr>
              <a:t>int</a:t>
            </a:r>
            <a:r>
              <a:rPr lang="en-US" dirty="0">
                <a:latin typeface="Tahoma" pitchFamily="34" charset="0"/>
              </a:rPr>
              <a:t> num1 = 5;</a:t>
            </a:r>
          </a:p>
          <a:p>
            <a:r>
              <a:rPr lang="en-US" dirty="0" err="1">
                <a:latin typeface="Tahoma" pitchFamily="34" charset="0"/>
              </a:rPr>
              <a:t>int</a:t>
            </a:r>
            <a:r>
              <a:rPr lang="en-US" dirty="0">
                <a:latin typeface="Tahoma" pitchFamily="34" charset="0"/>
              </a:rPr>
              <a:t> num2 = 7;</a:t>
            </a:r>
          </a:p>
          <a:p>
            <a:r>
              <a:rPr lang="en-US" dirty="0" smtClean="0">
                <a:latin typeface="Tahoma" pitchFamily="34" charset="0"/>
              </a:rPr>
              <a:t>Swap (ref num1</a:t>
            </a:r>
            <a:r>
              <a:rPr lang="en-US" dirty="0">
                <a:latin typeface="Tahoma" pitchFamily="34" charset="0"/>
              </a:rPr>
              <a:t>, </a:t>
            </a:r>
            <a:r>
              <a:rPr lang="en-US" dirty="0" smtClean="0">
                <a:latin typeface="Tahoma" pitchFamily="34" charset="0"/>
              </a:rPr>
              <a:t>ref num2</a:t>
            </a:r>
            <a:r>
              <a:rPr lang="en-US" dirty="0">
                <a:latin typeface="Tahoma" pitchFamily="34" charset="0"/>
              </a:rPr>
              <a:t>);</a:t>
            </a: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6710218" y="1570181"/>
            <a:ext cx="2286000" cy="4297363"/>
          </a:xfrm>
          <a:prstGeom prst="rect">
            <a:avLst/>
          </a:prstGeom>
          <a:solidFill>
            <a:schemeClr val="tx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Tahoma" pitchFamily="34" charset="0"/>
            </a:endParaRPr>
          </a:p>
        </p:txBody>
      </p:sp>
      <p:pic>
        <p:nvPicPr>
          <p:cNvPr id="19" name="Picture 2" descr="spr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6018" y="5151581"/>
            <a:ext cx="1317625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7"/>
          <p:cNvSpPr txBox="1">
            <a:spLocks noChangeArrowheads="1"/>
          </p:cNvSpPr>
          <p:nvPr/>
        </p:nvSpPr>
        <p:spPr bwMode="auto">
          <a:xfrm>
            <a:off x="7128165" y="5989781"/>
            <a:ext cx="1301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The Stack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984856" y="3489469"/>
            <a:ext cx="1676400" cy="1752600"/>
          </a:xfrm>
          <a:prstGeom prst="rect">
            <a:avLst/>
          </a:prstGeom>
          <a:gradFill>
            <a:gsLst>
              <a:gs pos="34000">
                <a:schemeClr val="tx1">
                  <a:lumMod val="9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22" name="TextBox 22"/>
          <p:cNvSpPr txBox="1">
            <a:spLocks noChangeArrowheads="1"/>
          </p:cNvSpPr>
          <p:nvPr/>
        </p:nvSpPr>
        <p:spPr bwMode="auto">
          <a:xfrm>
            <a:off x="6996752" y="4300359"/>
            <a:ext cx="16240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return address</a:t>
            </a:r>
          </a:p>
        </p:txBody>
      </p:sp>
      <p:cxnSp>
        <p:nvCxnSpPr>
          <p:cNvPr id="23" name="Straight Connector 23"/>
          <p:cNvCxnSpPr>
            <a:cxnSpLocks noChangeShapeType="1"/>
          </p:cNvCxnSpPr>
          <p:nvPr/>
        </p:nvCxnSpPr>
        <p:spPr bwMode="auto">
          <a:xfrm>
            <a:off x="6984856" y="4784869"/>
            <a:ext cx="1676400" cy="1587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24" name="Straight Connector 26"/>
          <p:cNvCxnSpPr>
            <a:cxnSpLocks noChangeShapeType="1"/>
          </p:cNvCxnSpPr>
          <p:nvPr/>
        </p:nvCxnSpPr>
        <p:spPr bwMode="auto">
          <a:xfrm>
            <a:off x="6984856" y="4784869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25" name="TextBox 27"/>
          <p:cNvSpPr txBox="1">
            <a:spLocks noChangeArrowheads="1"/>
          </p:cNvSpPr>
          <p:nvPr/>
        </p:nvSpPr>
        <p:spPr bwMode="auto">
          <a:xfrm>
            <a:off x="7054322" y="4832166"/>
            <a:ext cx="1614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no parameters</a:t>
            </a:r>
          </a:p>
        </p:txBody>
      </p:sp>
      <p:cxnSp>
        <p:nvCxnSpPr>
          <p:cNvPr id="26" name="Straight Connector 25"/>
          <p:cNvCxnSpPr>
            <a:cxnSpLocks noChangeShapeType="1"/>
          </p:cNvCxnSpPr>
          <p:nvPr/>
        </p:nvCxnSpPr>
        <p:spPr bwMode="auto">
          <a:xfrm>
            <a:off x="6974346" y="4114815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7267594" y="3457214"/>
            <a:ext cx="103425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num1 </a:t>
            </a:r>
            <a:r>
              <a:rPr lang="en-US" sz="1600" dirty="0">
                <a:solidFill>
                  <a:srgbClr val="002060"/>
                </a:solidFill>
              </a:rPr>
              <a:t>= </a:t>
            </a:r>
            <a:r>
              <a:rPr lang="en-US" sz="1600" dirty="0" smtClean="0">
                <a:solidFill>
                  <a:srgbClr val="002060"/>
                </a:solidFill>
              </a:rPr>
              <a:t>7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 smtClean="0">
                <a:solidFill>
                  <a:srgbClr val="002060"/>
                </a:solidFill>
              </a:rPr>
              <a:t>num2 = 5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971001" y="1591396"/>
            <a:ext cx="1676400" cy="1752600"/>
          </a:xfrm>
          <a:prstGeom prst="rect">
            <a:avLst/>
          </a:prstGeom>
          <a:gradFill>
            <a:gsLst>
              <a:gs pos="34000">
                <a:schemeClr val="tx1">
                  <a:lumMod val="9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29" name="TextBox 22"/>
          <p:cNvSpPr txBox="1">
            <a:spLocks noChangeArrowheads="1"/>
          </p:cNvSpPr>
          <p:nvPr/>
        </p:nvSpPr>
        <p:spPr bwMode="auto">
          <a:xfrm>
            <a:off x="7031288" y="2216478"/>
            <a:ext cx="14702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return address</a:t>
            </a:r>
            <a:endParaRPr lang="en-US" sz="1400" dirty="0">
              <a:solidFill>
                <a:srgbClr val="002060"/>
              </a:solidFill>
            </a:endParaRPr>
          </a:p>
        </p:txBody>
      </p:sp>
      <p:cxnSp>
        <p:nvCxnSpPr>
          <p:cNvPr id="30" name="Straight Connector 23"/>
          <p:cNvCxnSpPr>
            <a:cxnSpLocks noChangeShapeType="1"/>
          </p:cNvCxnSpPr>
          <p:nvPr/>
        </p:nvCxnSpPr>
        <p:spPr bwMode="auto">
          <a:xfrm>
            <a:off x="6971001" y="3349236"/>
            <a:ext cx="1676400" cy="1587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31" name="Straight Connector 26"/>
          <p:cNvCxnSpPr>
            <a:cxnSpLocks noChangeShapeType="1"/>
          </p:cNvCxnSpPr>
          <p:nvPr/>
        </p:nvCxnSpPr>
        <p:spPr bwMode="auto">
          <a:xfrm>
            <a:off x="6971000" y="2109014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32" name="TextBox 27"/>
          <p:cNvSpPr txBox="1">
            <a:spLocks noChangeArrowheads="1"/>
          </p:cNvSpPr>
          <p:nvPr/>
        </p:nvSpPr>
        <p:spPr bwMode="auto">
          <a:xfrm>
            <a:off x="7144615" y="2698073"/>
            <a:ext cx="13532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ref to num2</a:t>
            </a:r>
          </a:p>
          <a:p>
            <a:r>
              <a:rPr lang="en-US" sz="1600" dirty="0" smtClean="0">
                <a:solidFill>
                  <a:srgbClr val="002060"/>
                </a:solidFill>
              </a:rPr>
              <a:t>ref to num1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33" name="Straight Connector 32"/>
          <p:cNvCxnSpPr>
            <a:cxnSpLocks noChangeShapeType="1"/>
          </p:cNvCxnSpPr>
          <p:nvPr/>
        </p:nvCxnSpPr>
        <p:spPr bwMode="auto">
          <a:xfrm>
            <a:off x="6980237" y="2612636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7295101" y="1689697"/>
            <a:ext cx="10118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temp = 7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35" name="Striped Right Arrow 34"/>
          <p:cNvSpPr/>
          <p:nvPr/>
        </p:nvSpPr>
        <p:spPr bwMode="auto">
          <a:xfrm>
            <a:off x="6388709" y="3533653"/>
            <a:ext cx="729672" cy="489527"/>
          </a:xfrm>
          <a:prstGeom prst="stripedRightArrow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/>
              </a:gs>
            </a:gsLst>
            <a:lin ang="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06837" y="2716112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n2</a:t>
            </a:r>
          </a:p>
          <a:p>
            <a:r>
              <a:rPr lang="en-US" dirty="0" smtClean="0"/>
              <a:t>n1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208364" y="3557553"/>
            <a:ext cx="21739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So … the changes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occur to num1 and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num2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xfrm>
            <a:off x="1471613" y="1552575"/>
            <a:ext cx="7088187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CCECFF"/>
                </a:solidFill>
                <a:latin typeface="Comic Sans MS" pitchFamily="66" charset="0"/>
              </a:rPr>
              <a:t>Mixed Parameter Lists</a:t>
            </a:r>
          </a:p>
        </p:txBody>
      </p:sp>
      <p:sp>
        <p:nvSpPr>
          <p:cNvPr id="46083" name="Text Box 5"/>
          <p:cNvSpPr txBox="1">
            <a:spLocks noChangeArrowheads="1"/>
          </p:cNvSpPr>
          <p:nvPr/>
        </p:nvSpPr>
        <p:spPr bwMode="auto">
          <a:xfrm>
            <a:off x="1725613" y="3484563"/>
            <a:ext cx="6481261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It is perfectly valid to mix pass-by-value and</a:t>
            </a:r>
          </a:p>
          <a:p>
            <a:r>
              <a:rPr lang="en-US" sz="2000" dirty="0"/>
              <a:t>pass-by-reference parameters in the same </a:t>
            </a:r>
            <a:r>
              <a:rPr lang="en-US" sz="2000" dirty="0" smtClean="0"/>
              <a:t>method:</a:t>
            </a:r>
            <a:endParaRPr lang="en-US" sz="2000" dirty="0"/>
          </a:p>
        </p:txBody>
      </p:sp>
      <p:sp>
        <p:nvSpPr>
          <p:cNvPr id="46084" name="Text Box 6"/>
          <p:cNvSpPr txBox="1">
            <a:spLocks noChangeArrowheads="1"/>
          </p:cNvSpPr>
          <p:nvPr/>
        </p:nvSpPr>
        <p:spPr bwMode="auto">
          <a:xfrm>
            <a:off x="2254250" y="5068888"/>
            <a:ext cx="5123518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void </a:t>
            </a:r>
            <a:r>
              <a:rPr lang="en-US" sz="2000" dirty="0" err="1" smtClean="0"/>
              <a:t>MethodTwo</a:t>
            </a:r>
            <a:r>
              <a:rPr lang="en-US" sz="2000" dirty="0" smtClean="0"/>
              <a:t> (ref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num1, </a:t>
            </a:r>
            <a:r>
              <a:rPr lang="en-US" sz="2000" dirty="0" err="1"/>
              <a:t>int</a:t>
            </a:r>
            <a:r>
              <a:rPr lang="en-US" sz="2000" dirty="0"/>
              <a:t> num2);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88527" y="1128010"/>
            <a:ext cx="61356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CCECFF"/>
                </a:solidFill>
                <a:latin typeface="Comic Sans MS" pitchFamily="66" charset="0"/>
              </a:rPr>
              <a:t>Method Overloading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086718" y="2529490"/>
            <a:ext cx="6795450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In </a:t>
            </a:r>
            <a:r>
              <a:rPr lang="en-US" sz="2000" dirty="0" smtClean="0"/>
              <a:t>C# </a:t>
            </a:r>
            <a:r>
              <a:rPr lang="en-US" sz="2000" dirty="0"/>
              <a:t>you can give two different </a:t>
            </a:r>
            <a:r>
              <a:rPr lang="en-US" sz="2000" dirty="0" smtClean="0"/>
              <a:t>methods the</a:t>
            </a:r>
            <a:endParaRPr lang="en-US" sz="2000" dirty="0"/>
          </a:p>
          <a:p>
            <a:r>
              <a:rPr lang="en-US" sz="2000" dirty="0" smtClean="0"/>
              <a:t>identical method name (but with different parameters)</a:t>
            </a:r>
            <a:endParaRPr lang="en-US" sz="2000" dirty="0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120055" y="3510565"/>
            <a:ext cx="421621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This is called </a:t>
            </a:r>
            <a:r>
              <a:rPr lang="en-US" sz="2000" dirty="0" smtClean="0"/>
              <a:t>method </a:t>
            </a:r>
            <a:r>
              <a:rPr lang="en-US" sz="2000" dirty="0"/>
              <a:t>overloading.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1140693" y="4182078"/>
            <a:ext cx="5880136" cy="132343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When a </a:t>
            </a:r>
            <a:r>
              <a:rPr lang="en-US" sz="2000" dirty="0" smtClean="0"/>
              <a:t>method </a:t>
            </a:r>
            <a:r>
              <a:rPr lang="en-US" sz="2000" dirty="0"/>
              <a:t>is invoked, the compiler figures</a:t>
            </a:r>
          </a:p>
          <a:p>
            <a:r>
              <a:rPr lang="en-US" sz="2000" dirty="0"/>
              <a:t>out which of the </a:t>
            </a:r>
            <a:r>
              <a:rPr lang="en-US" sz="2000" dirty="0" smtClean="0"/>
              <a:t>methods </a:t>
            </a:r>
            <a:r>
              <a:rPr lang="en-US" sz="2000" dirty="0"/>
              <a:t>to use, based on the </a:t>
            </a:r>
          </a:p>
          <a:p>
            <a:r>
              <a:rPr lang="en-US" sz="2000" dirty="0" smtClean="0"/>
              <a:t>method </a:t>
            </a:r>
            <a:r>
              <a:rPr lang="en-US" sz="2000" dirty="0"/>
              <a:t>name and the </a:t>
            </a:r>
            <a:r>
              <a:rPr lang="en-US" sz="2000" dirty="0" smtClean="0"/>
              <a:t>number, type and order </a:t>
            </a:r>
          </a:p>
          <a:p>
            <a:r>
              <a:rPr lang="en-US" sz="2000" dirty="0" smtClean="0"/>
              <a:t>of </a:t>
            </a:r>
            <a:r>
              <a:rPr lang="en-US" sz="2000" dirty="0"/>
              <a:t>parameters.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1692275" y="1798638"/>
            <a:ext cx="1841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xfrm>
            <a:off x="682625" y="609600"/>
            <a:ext cx="38258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CCECFF"/>
                </a:solidFill>
                <a:latin typeface="Comic Sans MS" pitchFamily="66" charset="0"/>
              </a:rPr>
              <a:t>Example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486005" y="2270125"/>
            <a:ext cx="3443571" cy="224676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ahoma" pitchFamily="34" charset="0"/>
              </a:rPr>
              <a:t>static </a:t>
            </a:r>
            <a:r>
              <a:rPr lang="en-US" sz="2000" dirty="0" err="1" smtClean="0">
                <a:latin typeface="Tahoma" pitchFamily="34" charset="0"/>
              </a:rPr>
              <a:t>int</a:t>
            </a:r>
            <a:r>
              <a:rPr lang="en-US" sz="2000" dirty="0" smtClean="0">
                <a:latin typeface="Tahoma" pitchFamily="34" charset="0"/>
              </a:rPr>
              <a:t> Max </a:t>
            </a:r>
            <a:r>
              <a:rPr lang="en-US" sz="2000" dirty="0">
                <a:latin typeface="Tahoma" pitchFamily="34" charset="0"/>
              </a:rPr>
              <a:t>(</a:t>
            </a:r>
            <a:r>
              <a:rPr lang="en-US" sz="2000" dirty="0" err="1">
                <a:latin typeface="Tahoma" pitchFamily="34" charset="0"/>
              </a:rPr>
              <a:t>int</a:t>
            </a:r>
            <a:r>
              <a:rPr lang="en-US" sz="2000" dirty="0">
                <a:latin typeface="Tahoma" pitchFamily="34" charset="0"/>
              </a:rPr>
              <a:t> n1, </a:t>
            </a:r>
            <a:r>
              <a:rPr lang="en-US" sz="2000" dirty="0" err="1">
                <a:latin typeface="Tahoma" pitchFamily="34" charset="0"/>
              </a:rPr>
              <a:t>int</a:t>
            </a:r>
            <a:r>
              <a:rPr lang="en-US" sz="2000" dirty="0">
                <a:latin typeface="Tahoma" pitchFamily="34" charset="0"/>
              </a:rPr>
              <a:t> n2)</a:t>
            </a:r>
          </a:p>
          <a:p>
            <a:r>
              <a:rPr lang="en-US" sz="2000" dirty="0">
                <a:latin typeface="Tahoma" pitchFamily="34" charset="0"/>
              </a:rPr>
              <a:t>{</a:t>
            </a:r>
          </a:p>
          <a:p>
            <a:r>
              <a:rPr lang="en-US" sz="2000" dirty="0">
                <a:latin typeface="Tahoma" pitchFamily="34" charset="0"/>
              </a:rPr>
              <a:t>   if ( n1 &lt; n2 ) </a:t>
            </a:r>
          </a:p>
          <a:p>
            <a:r>
              <a:rPr lang="en-US" sz="2000" dirty="0">
                <a:latin typeface="Tahoma" pitchFamily="34" charset="0"/>
              </a:rPr>
              <a:t>      return n2;</a:t>
            </a:r>
          </a:p>
          <a:p>
            <a:r>
              <a:rPr lang="en-US" sz="2000" dirty="0">
                <a:latin typeface="Tahoma" pitchFamily="34" charset="0"/>
              </a:rPr>
              <a:t>   else</a:t>
            </a:r>
          </a:p>
          <a:p>
            <a:r>
              <a:rPr lang="en-US" sz="2000" dirty="0">
                <a:latin typeface="Tahoma" pitchFamily="34" charset="0"/>
              </a:rPr>
              <a:t>      return n1;</a:t>
            </a:r>
          </a:p>
          <a:p>
            <a:r>
              <a:rPr lang="en-US" sz="2000" dirty="0">
                <a:latin typeface="Tahoma" pitchFamily="34" charset="0"/>
              </a:rPr>
              <a:t>}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4752264" y="571500"/>
            <a:ext cx="4251485" cy="409342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ahoma" pitchFamily="34" charset="0"/>
              </a:rPr>
              <a:t>static </a:t>
            </a:r>
            <a:r>
              <a:rPr lang="en-US" sz="2000" dirty="0" err="1" smtClean="0">
                <a:latin typeface="Tahoma" pitchFamily="34" charset="0"/>
              </a:rPr>
              <a:t>int</a:t>
            </a:r>
            <a:r>
              <a:rPr lang="en-US" sz="2000" dirty="0" smtClean="0">
                <a:latin typeface="Tahoma" pitchFamily="34" charset="0"/>
              </a:rPr>
              <a:t> Max </a:t>
            </a:r>
            <a:r>
              <a:rPr lang="en-US" sz="2000" dirty="0">
                <a:latin typeface="Tahoma" pitchFamily="34" charset="0"/>
              </a:rPr>
              <a:t>(</a:t>
            </a:r>
            <a:r>
              <a:rPr lang="en-US" sz="2000" dirty="0" err="1">
                <a:latin typeface="Tahoma" pitchFamily="34" charset="0"/>
              </a:rPr>
              <a:t>int</a:t>
            </a:r>
            <a:r>
              <a:rPr lang="en-US" sz="2000" dirty="0">
                <a:latin typeface="Tahoma" pitchFamily="34" charset="0"/>
              </a:rPr>
              <a:t> n1, </a:t>
            </a:r>
            <a:r>
              <a:rPr lang="en-US" sz="2000" dirty="0" err="1">
                <a:latin typeface="Tahoma" pitchFamily="34" charset="0"/>
              </a:rPr>
              <a:t>int</a:t>
            </a:r>
            <a:r>
              <a:rPr lang="en-US" sz="2000" dirty="0">
                <a:latin typeface="Tahoma" pitchFamily="34" charset="0"/>
              </a:rPr>
              <a:t> n2, </a:t>
            </a:r>
            <a:r>
              <a:rPr lang="en-US" sz="2000" dirty="0" err="1">
                <a:latin typeface="Tahoma" pitchFamily="34" charset="0"/>
              </a:rPr>
              <a:t>int</a:t>
            </a:r>
            <a:r>
              <a:rPr lang="en-US" sz="2000" dirty="0">
                <a:latin typeface="Tahoma" pitchFamily="34" charset="0"/>
              </a:rPr>
              <a:t> n3)</a:t>
            </a:r>
          </a:p>
          <a:p>
            <a:r>
              <a:rPr lang="en-US" sz="2000" dirty="0">
                <a:latin typeface="Tahoma" pitchFamily="34" charset="0"/>
              </a:rPr>
              <a:t>{</a:t>
            </a:r>
          </a:p>
          <a:p>
            <a:r>
              <a:rPr lang="en-US" sz="2000" dirty="0">
                <a:latin typeface="Tahoma" pitchFamily="34" charset="0"/>
              </a:rPr>
              <a:t>   if ( n1 &lt; n2 )</a:t>
            </a:r>
          </a:p>
          <a:p>
            <a:r>
              <a:rPr lang="en-US" sz="2000" dirty="0">
                <a:latin typeface="Tahoma" pitchFamily="34" charset="0"/>
              </a:rPr>
              <a:t>      if ( n2 &lt; n3 )</a:t>
            </a:r>
          </a:p>
          <a:p>
            <a:r>
              <a:rPr lang="en-US" sz="2000" dirty="0">
                <a:latin typeface="Tahoma" pitchFamily="34" charset="0"/>
              </a:rPr>
              <a:t>         return n3;</a:t>
            </a:r>
          </a:p>
          <a:p>
            <a:r>
              <a:rPr lang="en-US" sz="2000" dirty="0">
                <a:latin typeface="Tahoma" pitchFamily="34" charset="0"/>
              </a:rPr>
              <a:t>      else</a:t>
            </a:r>
          </a:p>
          <a:p>
            <a:r>
              <a:rPr lang="en-US" sz="2000" dirty="0">
                <a:latin typeface="Tahoma" pitchFamily="34" charset="0"/>
              </a:rPr>
              <a:t>         return n2;</a:t>
            </a:r>
          </a:p>
          <a:p>
            <a:r>
              <a:rPr lang="en-US" sz="2000" dirty="0">
                <a:latin typeface="Tahoma" pitchFamily="34" charset="0"/>
              </a:rPr>
              <a:t>   else</a:t>
            </a:r>
          </a:p>
          <a:p>
            <a:r>
              <a:rPr lang="en-US" sz="2000" dirty="0">
                <a:latin typeface="Tahoma" pitchFamily="34" charset="0"/>
              </a:rPr>
              <a:t>      if ( n1 &lt; n3 )</a:t>
            </a:r>
          </a:p>
          <a:p>
            <a:r>
              <a:rPr lang="en-US" sz="2000" dirty="0">
                <a:latin typeface="Tahoma" pitchFamily="34" charset="0"/>
              </a:rPr>
              <a:t>         return n3;</a:t>
            </a:r>
          </a:p>
          <a:p>
            <a:r>
              <a:rPr lang="en-US" sz="2000" dirty="0">
                <a:latin typeface="Tahoma" pitchFamily="34" charset="0"/>
              </a:rPr>
              <a:t>   else</a:t>
            </a:r>
          </a:p>
          <a:p>
            <a:r>
              <a:rPr lang="en-US" sz="2000" dirty="0">
                <a:latin typeface="Tahoma" pitchFamily="34" charset="0"/>
              </a:rPr>
              <a:t>         return n1;</a:t>
            </a:r>
          </a:p>
          <a:p>
            <a:r>
              <a:rPr lang="en-US" sz="2000" dirty="0">
                <a:latin typeface="Tahoma" pitchFamily="34" charset="0"/>
              </a:rPr>
              <a:t>}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641745" y="1986346"/>
            <a:ext cx="3280065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CECFF"/>
                </a:solidFill>
              </a:rPr>
              <a:t>this </a:t>
            </a:r>
            <a:r>
              <a:rPr lang="en-US" sz="1600" dirty="0" smtClean="0">
                <a:solidFill>
                  <a:srgbClr val="CCECFF"/>
                </a:solidFill>
              </a:rPr>
              <a:t>method </a:t>
            </a:r>
            <a:r>
              <a:rPr lang="en-US" sz="1600" dirty="0">
                <a:solidFill>
                  <a:srgbClr val="CCECFF"/>
                </a:solidFill>
              </a:rPr>
              <a:t>has two parameters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5143500" y="317500"/>
            <a:ext cx="3474028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CECFF"/>
                </a:solidFill>
              </a:rPr>
              <a:t>this </a:t>
            </a:r>
            <a:r>
              <a:rPr lang="en-US" sz="1600" dirty="0" smtClean="0">
                <a:solidFill>
                  <a:srgbClr val="CCECFF"/>
                </a:solidFill>
              </a:rPr>
              <a:t>method </a:t>
            </a:r>
            <a:r>
              <a:rPr lang="en-US" sz="1600" dirty="0">
                <a:solidFill>
                  <a:srgbClr val="CCECFF"/>
                </a:solidFill>
              </a:rPr>
              <a:t>has three parameters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1087438" y="5716588"/>
            <a:ext cx="3049587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>
                <a:latin typeface="Tahoma" pitchFamily="34" charset="0"/>
              </a:rPr>
              <a:t>int</a:t>
            </a:r>
            <a:r>
              <a:rPr lang="en-US" sz="2000" dirty="0">
                <a:latin typeface="Tahoma" pitchFamily="34" charset="0"/>
              </a:rPr>
              <a:t> biggest = </a:t>
            </a:r>
            <a:r>
              <a:rPr lang="en-US" sz="2000" dirty="0" smtClean="0">
                <a:latin typeface="Tahoma" pitchFamily="34" charset="0"/>
              </a:rPr>
              <a:t>Max </a:t>
            </a:r>
            <a:r>
              <a:rPr lang="en-US" sz="2000" dirty="0">
                <a:latin typeface="Tahoma" pitchFamily="34" charset="0"/>
              </a:rPr>
              <a:t>(5, 3);</a:t>
            </a:r>
          </a:p>
          <a:p>
            <a:r>
              <a:rPr lang="en-US" sz="2000" dirty="0" err="1">
                <a:latin typeface="Tahoma" pitchFamily="34" charset="0"/>
              </a:rPr>
              <a:t>int</a:t>
            </a:r>
            <a:r>
              <a:rPr lang="en-US" sz="2000" dirty="0">
                <a:latin typeface="Tahoma" pitchFamily="34" charset="0"/>
              </a:rPr>
              <a:t> largest = </a:t>
            </a:r>
            <a:r>
              <a:rPr lang="en-US" sz="2000" dirty="0" smtClean="0">
                <a:latin typeface="Tahoma" pitchFamily="34" charset="0"/>
              </a:rPr>
              <a:t>Max </a:t>
            </a:r>
            <a:r>
              <a:rPr lang="en-US" sz="2000" dirty="0">
                <a:latin typeface="Tahoma" pitchFamily="34" charset="0"/>
              </a:rPr>
              <a:t>(5,3,7);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3868738" y="5751513"/>
            <a:ext cx="3297698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CECFF"/>
                </a:solidFill>
              </a:rPr>
              <a:t>this code will invoke this </a:t>
            </a:r>
            <a:r>
              <a:rPr lang="en-US" sz="1600" dirty="0" smtClean="0">
                <a:solidFill>
                  <a:srgbClr val="CCECFF"/>
                </a:solidFill>
              </a:rPr>
              <a:t>method</a:t>
            </a:r>
            <a:endParaRPr lang="en-US" sz="1600" dirty="0">
              <a:solidFill>
                <a:srgbClr val="CCECFF"/>
              </a:solidFill>
            </a:endParaRPr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 flipH="1" flipV="1">
            <a:off x="2852738" y="2754313"/>
            <a:ext cx="3136900" cy="2987675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4787900" y="6078538"/>
            <a:ext cx="3297698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CECFF"/>
                </a:solidFill>
              </a:rPr>
              <a:t>this code will invoke this </a:t>
            </a:r>
            <a:r>
              <a:rPr lang="en-US" sz="1600" dirty="0" smtClean="0">
                <a:solidFill>
                  <a:srgbClr val="CCECFF"/>
                </a:solidFill>
              </a:rPr>
              <a:t>method</a:t>
            </a:r>
            <a:endParaRPr lang="en-US" sz="1600" dirty="0">
              <a:solidFill>
                <a:srgbClr val="CCECFF"/>
              </a:solidFill>
            </a:endParaRPr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 flipV="1">
            <a:off x="7202488" y="1135063"/>
            <a:ext cx="608012" cy="4973637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49425" y="1838325"/>
            <a:ext cx="5529263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CCECFF"/>
                </a:solidFill>
                <a:latin typeface="Comic Sans MS" pitchFamily="66" charset="0"/>
              </a:rPr>
              <a:t>Method Signature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1484313" y="3519488"/>
            <a:ext cx="6234399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A </a:t>
            </a:r>
            <a:r>
              <a:rPr lang="en-US" sz="2000" dirty="0" smtClean="0"/>
              <a:t>method’s </a:t>
            </a:r>
            <a:r>
              <a:rPr lang="en-US" sz="2000" b="1" dirty="0"/>
              <a:t>signature</a:t>
            </a:r>
            <a:r>
              <a:rPr lang="en-US" sz="2000" dirty="0"/>
              <a:t> refers to the </a:t>
            </a:r>
            <a:r>
              <a:rPr lang="en-US" sz="2000" dirty="0" smtClean="0"/>
              <a:t>method </a:t>
            </a:r>
            <a:r>
              <a:rPr lang="en-US" sz="2000" dirty="0"/>
              <a:t>name</a:t>
            </a:r>
          </a:p>
          <a:p>
            <a:r>
              <a:rPr lang="en-US" sz="2000" dirty="0"/>
              <a:t>and the </a:t>
            </a:r>
            <a:r>
              <a:rPr lang="en-US" sz="2000" dirty="0" smtClean="0"/>
              <a:t>number, sequence </a:t>
            </a:r>
            <a:r>
              <a:rPr lang="en-US" sz="2000" dirty="0"/>
              <a:t>and type of parameters.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482725" y="4400550"/>
            <a:ext cx="6359433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A </a:t>
            </a:r>
            <a:r>
              <a:rPr lang="en-US" sz="2000" dirty="0" smtClean="0"/>
              <a:t>method is </a:t>
            </a:r>
            <a:r>
              <a:rPr lang="en-US" sz="2000" dirty="0"/>
              <a:t>overloaded when the </a:t>
            </a:r>
            <a:r>
              <a:rPr lang="en-US" sz="2000" dirty="0" smtClean="0"/>
              <a:t>methods have the</a:t>
            </a:r>
            <a:endParaRPr lang="en-US" sz="2000" dirty="0"/>
          </a:p>
          <a:p>
            <a:r>
              <a:rPr lang="en-US" sz="2000" dirty="0" smtClean="0"/>
              <a:t>Same name but have </a:t>
            </a:r>
            <a:r>
              <a:rPr lang="en-US" sz="2000" u="sng" dirty="0"/>
              <a:t>different</a:t>
            </a:r>
            <a:r>
              <a:rPr lang="en-US" sz="2000" dirty="0"/>
              <a:t> signatures.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>
                <a:solidFill>
                  <a:srgbClr val="CCECFF"/>
                </a:solidFill>
                <a:latin typeface="Comic Sans MS" pitchFamily="66" charset="0"/>
              </a:rPr>
              <a:t>Type Conversion and Overloading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2178050" y="1838325"/>
            <a:ext cx="5682389" cy="132343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ahoma" pitchFamily="34" charset="0"/>
              </a:rPr>
              <a:t>static double Mpg </a:t>
            </a:r>
            <a:r>
              <a:rPr lang="en-US" sz="2000" dirty="0">
                <a:latin typeface="Tahoma" pitchFamily="34" charset="0"/>
              </a:rPr>
              <a:t>(double miles, double gallons)</a:t>
            </a:r>
          </a:p>
          <a:p>
            <a:r>
              <a:rPr lang="en-US" sz="2000" dirty="0">
                <a:latin typeface="Tahoma" pitchFamily="34" charset="0"/>
              </a:rPr>
              <a:t>{</a:t>
            </a:r>
          </a:p>
          <a:p>
            <a:r>
              <a:rPr lang="en-US" sz="2000" dirty="0">
                <a:latin typeface="Tahoma" pitchFamily="34" charset="0"/>
              </a:rPr>
              <a:t>     return (miles / gallons);</a:t>
            </a:r>
          </a:p>
          <a:p>
            <a:r>
              <a:rPr lang="en-US" sz="2000" dirty="0">
                <a:latin typeface="Tahoma" pitchFamily="34" charset="0"/>
              </a:rPr>
              <a:t>}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571625" y="3854450"/>
            <a:ext cx="604203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if this </a:t>
            </a:r>
            <a:r>
              <a:rPr lang="en-US" sz="2000" dirty="0" smtClean="0"/>
              <a:t>method </a:t>
            </a:r>
            <a:r>
              <a:rPr lang="en-US" sz="2000" dirty="0"/>
              <a:t>is called with the following code …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2782888" y="4405313"/>
            <a:ext cx="3344862" cy="1006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>
                <a:latin typeface="Tahoma" pitchFamily="34" charset="0"/>
              </a:rPr>
              <a:t>int</a:t>
            </a:r>
            <a:r>
              <a:rPr lang="en-US" sz="2000" dirty="0">
                <a:latin typeface="Tahoma" pitchFamily="34" charset="0"/>
              </a:rPr>
              <a:t> m = 15;</a:t>
            </a:r>
          </a:p>
          <a:p>
            <a:r>
              <a:rPr lang="en-US" sz="2000" dirty="0" err="1">
                <a:latin typeface="Tahoma" pitchFamily="34" charset="0"/>
              </a:rPr>
              <a:t>int</a:t>
            </a:r>
            <a:r>
              <a:rPr lang="en-US" sz="2000" dirty="0">
                <a:latin typeface="Tahoma" pitchFamily="34" charset="0"/>
              </a:rPr>
              <a:t> g = 3;</a:t>
            </a:r>
          </a:p>
          <a:p>
            <a:r>
              <a:rPr lang="en-US" sz="2000" dirty="0">
                <a:latin typeface="Tahoma" pitchFamily="34" charset="0"/>
              </a:rPr>
              <a:t>double result = </a:t>
            </a:r>
            <a:r>
              <a:rPr lang="en-US" sz="2000" dirty="0" smtClean="0">
                <a:latin typeface="Tahoma" pitchFamily="34" charset="0"/>
              </a:rPr>
              <a:t>Mpg </a:t>
            </a:r>
            <a:r>
              <a:rPr lang="en-US" sz="2000" dirty="0">
                <a:latin typeface="Tahoma" pitchFamily="34" charset="0"/>
              </a:rPr>
              <a:t>(m, g);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2752725" y="5522913"/>
            <a:ext cx="3722494" cy="5847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CECFF"/>
                </a:solidFill>
              </a:rPr>
              <a:t>m and g will be converted to </a:t>
            </a:r>
            <a:r>
              <a:rPr lang="en-US" sz="1600" dirty="0" smtClean="0">
                <a:solidFill>
                  <a:srgbClr val="CCECFF"/>
                </a:solidFill>
              </a:rPr>
              <a:t>double</a:t>
            </a:r>
            <a:endParaRPr lang="en-US" sz="1600" dirty="0">
              <a:solidFill>
                <a:srgbClr val="CCECFF"/>
              </a:solidFill>
            </a:endParaRPr>
          </a:p>
          <a:p>
            <a:r>
              <a:rPr lang="en-US" sz="1600" dirty="0">
                <a:solidFill>
                  <a:srgbClr val="CCECFF"/>
                </a:solidFill>
              </a:rPr>
              <a:t>when they are passed to the </a:t>
            </a:r>
            <a:r>
              <a:rPr lang="en-US" sz="1600" dirty="0" smtClean="0">
                <a:solidFill>
                  <a:srgbClr val="CCECFF"/>
                </a:solidFill>
              </a:rPr>
              <a:t>method.</a:t>
            </a:r>
            <a:endParaRPr lang="en-US" sz="1600" dirty="0">
              <a:solidFill>
                <a:srgbClr val="CCECFF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 descr="plates-dis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6678" y="3525954"/>
            <a:ext cx="2362200" cy="299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TextBox 4"/>
          <p:cNvSpPr txBox="1">
            <a:spLocks noChangeArrowheads="1"/>
          </p:cNvSpPr>
          <p:nvPr/>
        </p:nvSpPr>
        <p:spPr bwMode="auto">
          <a:xfrm>
            <a:off x="1752600" y="600363"/>
            <a:ext cx="57197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To get an idea of how the stack works, think of the</a:t>
            </a:r>
          </a:p>
          <a:p>
            <a:r>
              <a:rPr lang="en-US" dirty="0"/>
              <a:t>plate dispensers that you have seen in a cafeteria</a:t>
            </a:r>
          </a:p>
        </p:txBody>
      </p:sp>
      <p:grpSp>
        <p:nvGrpSpPr>
          <p:cNvPr id="7172" name="Group 8"/>
          <p:cNvGrpSpPr>
            <a:grpSpLocks/>
          </p:cNvGrpSpPr>
          <p:nvPr/>
        </p:nvGrpSpPr>
        <p:grpSpPr bwMode="auto">
          <a:xfrm>
            <a:off x="2253678" y="3525954"/>
            <a:ext cx="1066800" cy="228600"/>
            <a:chOff x="3048000" y="1219200"/>
            <a:chExt cx="1295400" cy="304800"/>
          </a:xfrm>
        </p:grpSpPr>
        <p:sp>
          <p:nvSpPr>
            <p:cNvPr id="7" name="Oval 6"/>
            <p:cNvSpPr/>
            <p:nvPr/>
          </p:nvSpPr>
          <p:spPr bwMode="auto">
            <a:xfrm rot="10800000">
              <a:off x="3048000" y="1219200"/>
              <a:ext cx="1295400" cy="304800"/>
            </a:xfrm>
            <a:prstGeom prst="ellipse">
              <a:avLst/>
            </a:prstGeom>
            <a:gradFill flip="none" rotWithShape="1">
              <a:gsLst>
                <a:gs pos="34000">
                  <a:schemeClr val="accent1">
                    <a:lumMod val="75000"/>
                    <a:alpha val="93000"/>
                  </a:schemeClr>
                </a:gs>
                <a:gs pos="100000">
                  <a:srgbClr val="FEE7F2"/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US" sz="2000">
                <a:latin typeface="Tahoma" pitchFamily="34" charset="0"/>
              </a:endParaRPr>
            </a:p>
          </p:txBody>
        </p:sp>
        <p:sp>
          <p:nvSpPr>
            <p:cNvPr id="7185" name="Oval 7"/>
            <p:cNvSpPr>
              <a:spLocks noChangeArrowheads="1"/>
            </p:cNvSpPr>
            <p:nvPr/>
          </p:nvSpPr>
          <p:spPr bwMode="auto">
            <a:xfrm>
              <a:off x="3352800" y="1295400"/>
              <a:ext cx="685800" cy="91440"/>
            </a:xfrm>
            <a:prstGeom prst="ellipse">
              <a:avLst/>
            </a:prstGeom>
            <a:noFill/>
            <a:ln w="15875" algn="ctr">
              <a:solidFill>
                <a:srgbClr val="FF9933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000">
                <a:latin typeface="Tahoma" pitchFamily="34" charset="0"/>
              </a:endParaRPr>
            </a:p>
          </p:txBody>
        </p:sp>
      </p:grpSp>
      <p:sp>
        <p:nvSpPr>
          <p:cNvPr id="10" name="Circular Arrow 9"/>
          <p:cNvSpPr/>
          <p:nvPr/>
        </p:nvSpPr>
        <p:spPr bwMode="auto">
          <a:xfrm>
            <a:off x="2939478" y="2687754"/>
            <a:ext cx="1524000" cy="1463675"/>
          </a:xfrm>
          <a:prstGeom prst="circularArrow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7174" name="TextBox 10"/>
          <p:cNvSpPr txBox="1">
            <a:spLocks noChangeArrowheads="1"/>
          </p:cNvSpPr>
          <p:nvPr/>
        </p:nvSpPr>
        <p:spPr bwMode="auto">
          <a:xfrm>
            <a:off x="424878" y="2306754"/>
            <a:ext cx="29384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When a plate is pushed</a:t>
            </a:r>
          </a:p>
          <a:p>
            <a:r>
              <a:rPr lang="en-US"/>
              <a:t>onto the stack, all of the </a:t>
            </a:r>
          </a:p>
          <a:p>
            <a:r>
              <a:rPr lang="en-US"/>
              <a:t>other plates get pushed</a:t>
            </a:r>
          </a:p>
          <a:p>
            <a:r>
              <a:rPr lang="en-US"/>
              <a:t> down.</a:t>
            </a:r>
          </a:p>
        </p:txBody>
      </p:sp>
      <p:sp>
        <p:nvSpPr>
          <p:cNvPr id="12" name="Circular Arrow 11"/>
          <p:cNvSpPr/>
          <p:nvPr/>
        </p:nvSpPr>
        <p:spPr bwMode="auto">
          <a:xfrm>
            <a:off x="4920678" y="2687754"/>
            <a:ext cx="1524000" cy="1463675"/>
          </a:xfrm>
          <a:prstGeom prst="circularArrow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grpSp>
        <p:nvGrpSpPr>
          <p:cNvPr id="7176" name="Group 12"/>
          <p:cNvGrpSpPr>
            <a:grpSpLocks/>
          </p:cNvGrpSpPr>
          <p:nvPr/>
        </p:nvGrpSpPr>
        <p:grpSpPr bwMode="auto">
          <a:xfrm>
            <a:off x="5911278" y="3602154"/>
            <a:ext cx="1066800" cy="228600"/>
            <a:chOff x="3048000" y="1219200"/>
            <a:chExt cx="1295400" cy="304800"/>
          </a:xfrm>
        </p:grpSpPr>
        <p:sp>
          <p:nvSpPr>
            <p:cNvPr id="14" name="Oval 13"/>
            <p:cNvSpPr/>
            <p:nvPr/>
          </p:nvSpPr>
          <p:spPr bwMode="auto">
            <a:xfrm rot="10800000">
              <a:off x="3048000" y="1219200"/>
              <a:ext cx="1295400" cy="304800"/>
            </a:xfrm>
            <a:prstGeom prst="ellipse">
              <a:avLst/>
            </a:prstGeom>
            <a:gradFill flip="none" rotWithShape="1">
              <a:gsLst>
                <a:gs pos="34000">
                  <a:schemeClr val="accent1">
                    <a:lumMod val="75000"/>
                    <a:alpha val="93000"/>
                  </a:schemeClr>
                </a:gs>
                <a:gs pos="100000">
                  <a:srgbClr val="FEE7F2"/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US" sz="2000">
                <a:latin typeface="Tahoma" pitchFamily="34" charset="0"/>
              </a:endParaRPr>
            </a:p>
          </p:txBody>
        </p:sp>
        <p:sp>
          <p:nvSpPr>
            <p:cNvPr id="7181" name="Oval 14"/>
            <p:cNvSpPr>
              <a:spLocks noChangeArrowheads="1"/>
            </p:cNvSpPr>
            <p:nvPr/>
          </p:nvSpPr>
          <p:spPr bwMode="auto">
            <a:xfrm>
              <a:off x="3352800" y="1295400"/>
              <a:ext cx="685800" cy="91440"/>
            </a:xfrm>
            <a:prstGeom prst="ellipse">
              <a:avLst/>
            </a:prstGeom>
            <a:noFill/>
            <a:ln w="15875" algn="ctr">
              <a:solidFill>
                <a:srgbClr val="FF9933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000">
                <a:latin typeface="Tahoma" pitchFamily="34" charset="0"/>
              </a:endParaRPr>
            </a:p>
          </p:txBody>
        </p:sp>
      </p:grpSp>
      <p:sp>
        <p:nvSpPr>
          <p:cNvPr id="7177" name="TextBox 15"/>
          <p:cNvSpPr txBox="1">
            <a:spLocks noChangeArrowheads="1"/>
          </p:cNvSpPr>
          <p:nvPr/>
        </p:nvSpPr>
        <p:spPr bwMode="auto">
          <a:xfrm>
            <a:off x="5682678" y="1925754"/>
            <a:ext cx="31067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When a plate is removed </a:t>
            </a:r>
          </a:p>
          <a:p>
            <a:r>
              <a:rPr lang="en-US"/>
              <a:t>from the top of the stack,</a:t>
            </a:r>
          </a:p>
          <a:p>
            <a:r>
              <a:rPr lang="en-US"/>
              <a:t>   all of the other plates </a:t>
            </a:r>
          </a:p>
          <a:p>
            <a:r>
              <a:rPr lang="en-US"/>
              <a:t>           pop up.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2220913" y="901700"/>
            <a:ext cx="4843462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So … what happens if you also have this</a:t>
            </a:r>
          </a:p>
          <a:p>
            <a:r>
              <a:rPr lang="en-US" sz="2000" dirty="0" smtClean="0"/>
              <a:t>method </a:t>
            </a:r>
            <a:r>
              <a:rPr lang="en-US" sz="2000" dirty="0"/>
              <a:t>in your program?</a:t>
            </a:r>
          </a:p>
        </p:txBody>
      </p:sp>
      <p:sp>
        <p:nvSpPr>
          <p:cNvPr id="51203" name="Text Box 5"/>
          <p:cNvSpPr txBox="1">
            <a:spLocks noChangeArrowheads="1"/>
          </p:cNvSpPr>
          <p:nvPr/>
        </p:nvSpPr>
        <p:spPr bwMode="auto">
          <a:xfrm>
            <a:off x="2762250" y="1903413"/>
            <a:ext cx="3525838" cy="13112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>
                <a:latin typeface="Tahoma" pitchFamily="34" charset="0"/>
              </a:rPr>
              <a:t>int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</a:rPr>
              <a:t>Mpg </a:t>
            </a:r>
            <a:r>
              <a:rPr lang="en-US" sz="2000" dirty="0">
                <a:latin typeface="Tahoma" pitchFamily="34" charset="0"/>
              </a:rPr>
              <a:t>(</a:t>
            </a:r>
            <a:r>
              <a:rPr lang="en-US" sz="2000" dirty="0" err="1">
                <a:latin typeface="Tahoma" pitchFamily="34" charset="0"/>
              </a:rPr>
              <a:t>int</a:t>
            </a:r>
            <a:r>
              <a:rPr lang="en-US" sz="2000" dirty="0">
                <a:latin typeface="Tahoma" pitchFamily="34" charset="0"/>
              </a:rPr>
              <a:t> goals, </a:t>
            </a:r>
            <a:r>
              <a:rPr lang="en-US" sz="2000" dirty="0" err="1">
                <a:latin typeface="Tahoma" pitchFamily="34" charset="0"/>
              </a:rPr>
              <a:t>int</a:t>
            </a:r>
            <a:r>
              <a:rPr lang="en-US" sz="2000" dirty="0">
                <a:latin typeface="Tahoma" pitchFamily="34" charset="0"/>
              </a:rPr>
              <a:t> misses)</a:t>
            </a:r>
          </a:p>
          <a:p>
            <a:r>
              <a:rPr lang="en-US" sz="2000" dirty="0">
                <a:latin typeface="Tahoma" pitchFamily="34" charset="0"/>
              </a:rPr>
              <a:t>{</a:t>
            </a:r>
          </a:p>
          <a:p>
            <a:r>
              <a:rPr lang="en-US" sz="2000" dirty="0">
                <a:latin typeface="Tahoma" pitchFamily="34" charset="0"/>
              </a:rPr>
              <a:t>   return ( goals – misses);</a:t>
            </a:r>
          </a:p>
          <a:p>
            <a:r>
              <a:rPr lang="en-US" sz="2000" dirty="0">
                <a:latin typeface="Tahoma" pitchFamily="34" charset="0"/>
              </a:rPr>
              <a:t>}</a:t>
            </a:r>
          </a:p>
        </p:txBody>
      </p:sp>
      <p:sp>
        <p:nvSpPr>
          <p:cNvPr id="51204" name="Text Box 6"/>
          <p:cNvSpPr txBox="1">
            <a:spLocks noChangeArrowheads="1"/>
          </p:cNvSpPr>
          <p:nvPr/>
        </p:nvSpPr>
        <p:spPr bwMode="auto">
          <a:xfrm>
            <a:off x="2476500" y="3457575"/>
            <a:ext cx="3701654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and you make the </a:t>
            </a:r>
            <a:r>
              <a:rPr lang="en-US" sz="2000" dirty="0" smtClean="0"/>
              <a:t>method call</a:t>
            </a:r>
            <a:endParaRPr lang="en-US" sz="2000" dirty="0"/>
          </a:p>
        </p:txBody>
      </p:sp>
      <p:sp>
        <p:nvSpPr>
          <p:cNvPr id="51205" name="Text Box 7"/>
          <p:cNvSpPr txBox="1">
            <a:spLocks noChangeArrowheads="1"/>
          </p:cNvSpPr>
          <p:nvPr/>
        </p:nvSpPr>
        <p:spPr bwMode="auto">
          <a:xfrm>
            <a:off x="3160713" y="4305300"/>
            <a:ext cx="2800350" cy="1006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>
                <a:latin typeface="Tahoma" pitchFamily="34" charset="0"/>
              </a:rPr>
              <a:t>int</a:t>
            </a:r>
            <a:r>
              <a:rPr lang="en-US" sz="2000" dirty="0">
                <a:latin typeface="Tahoma" pitchFamily="34" charset="0"/>
              </a:rPr>
              <a:t> miles = 2;</a:t>
            </a:r>
          </a:p>
          <a:p>
            <a:r>
              <a:rPr lang="en-US" sz="2000" dirty="0" err="1">
                <a:latin typeface="Tahoma" pitchFamily="34" charset="0"/>
              </a:rPr>
              <a:t>int</a:t>
            </a:r>
            <a:r>
              <a:rPr lang="en-US" sz="2000" dirty="0">
                <a:latin typeface="Tahoma" pitchFamily="34" charset="0"/>
              </a:rPr>
              <a:t> gallons = 8;</a:t>
            </a:r>
          </a:p>
          <a:p>
            <a:r>
              <a:rPr lang="en-US" sz="2000" dirty="0" err="1">
                <a:latin typeface="Tahoma" pitchFamily="34" charset="0"/>
              </a:rPr>
              <a:t>int</a:t>
            </a:r>
            <a:r>
              <a:rPr lang="en-US" sz="2000" dirty="0">
                <a:latin typeface="Tahoma" pitchFamily="34" charset="0"/>
              </a:rPr>
              <a:t> result = </a:t>
            </a:r>
            <a:r>
              <a:rPr lang="en-US" sz="2000" dirty="0" smtClean="0">
                <a:latin typeface="Tahoma" pitchFamily="34" charset="0"/>
              </a:rPr>
              <a:t>Mpg </a:t>
            </a:r>
            <a:r>
              <a:rPr lang="en-US" sz="2000" dirty="0">
                <a:latin typeface="Tahoma" pitchFamily="34" charset="0"/>
              </a:rPr>
              <a:t>(</a:t>
            </a:r>
            <a:r>
              <a:rPr lang="en-US" sz="2000" dirty="0" err="1">
                <a:latin typeface="Tahoma" pitchFamily="34" charset="0"/>
              </a:rPr>
              <a:t>m,g</a:t>
            </a:r>
            <a:r>
              <a:rPr lang="en-US" sz="2000" dirty="0">
                <a:latin typeface="Tahoma" pitchFamily="34" charset="0"/>
              </a:rPr>
              <a:t>);</a:t>
            </a:r>
          </a:p>
        </p:txBody>
      </p:sp>
      <p:sp>
        <p:nvSpPr>
          <p:cNvPr id="51206" name="Text Box 8"/>
          <p:cNvSpPr txBox="1">
            <a:spLocks noChangeArrowheads="1"/>
          </p:cNvSpPr>
          <p:nvPr/>
        </p:nvSpPr>
        <p:spPr bwMode="auto">
          <a:xfrm>
            <a:off x="4116388" y="5437188"/>
            <a:ext cx="400050" cy="6413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tx2"/>
                </a:solidFill>
                <a:latin typeface="Tahoma" pitchFamily="34" charset="0"/>
              </a:rPr>
              <a:t>?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1219200"/>
            <a:ext cx="80803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>
                <a:solidFill>
                  <a:srgbClr val="CCECFF"/>
                </a:solidFill>
                <a:latin typeface="Comic Sans MS" pitchFamily="66" charset="0"/>
              </a:rPr>
              <a:t>Rules for Resolving Overloading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1306513" y="3046413"/>
            <a:ext cx="7153275" cy="18923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AutoNum type="arabicPeriod"/>
            </a:pPr>
            <a:r>
              <a:rPr lang="en-US" sz="2000" dirty="0"/>
              <a:t>If there is a </a:t>
            </a:r>
            <a:r>
              <a:rPr lang="en-US" sz="2000" dirty="0" smtClean="0"/>
              <a:t>method </a:t>
            </a:r>
            <a:r>
              <a:rPr lang="en-US" sz="2000" dirty="0"/>
              <a:t>whose signature exactly matches the parameters in the </a:t>
            </a:r>
            <a:r>
              <a:rPr lang="en-US" sz="2000" dirty="0" smtClean="0"/>
              <a:t>method </a:t>
            </a:r>
            <a:r>
              <a:rPr lang="en-US" sz="2000" dirty="0"/>
              <a:t>call, than that </a:t>
            </a:r>
            <a:r>
              <a:rPr lang="en-US" sz="2000" dirty="0" smtClean="0"/>
              <a:t>method </a:t>
            </a:r>
            <a:r>
              <a:rPr lang="en-US" sz="2000" dirty="0"/>
              <a:t>is selected first.</a:t>
            </a:r>
          </a:p>
          <a:p>
            <a:pPr marL="342900" indent="-342900">
              <a:buFontTx/>
              <a:buAutoNum type="arabicPeriod"/>
            </a:pPr>
            <a:endParaRPr lang="en-US" sz="2000" dirty="0"/>
          </a:p>
          <a:p>
            <a:pPr marL="342900" indent="-342900">
              <a:buFontTx/>
              <a:buAutoNum type="arabicPeriod"/>
            </a:pPr>
            <a:r>
              <a:rPr lang="en-US" sz="2000" dirty="0"/>
              <a:t>Otherwise, if there is a </a:t>
            </a:r>
            <a:r>
              <a:rPr lang="en-US" sz="2000" dirty="0" smtClean="0"/>
              <a:t>method </a:t>
            </a:r>
            <a:r>
              <a:rPr lang="en-US" sz="2000" dirty="0"/>
              <a:t>whose signature matches the parameters of the </a:t>
            </a:r>
            <a:r>
              <a:rPr lang="en-US" sz="2000" dirty="0" smtClean="0"/>
              <a:t>method </a:t>
            </a:r>
            <a:r>
              <a:rPr lang="en-US" sz="2000" dirty="0"/>
              <a:t>call, after doing some type </a:t>
            </a:r>
            <a:r>
              <a:rPr lang="en-US" sz="2000" dirty="0" err="1" smtClean="0"/>
              <a:t>upcasting</a:t>
            </a:r>
            <a:r>
              <a:rPr lang="en-US" sz="2000" dirty="0" smtClean="0"/>
              <a:t> conversion</a:t>
            </a:r>
            <a:r>
              <a:rPr lang="en-US" sz="2000" dirty="0"/>
              <a:t>, then that </a:t>
            </a:r>
            <a:r>
              <a:rPr lang="en-US" sz="2000" dirty="0" smtClean="0"/>
              <a:t>method </a:t>
            </a:r>
            <a:r>
              <a:rPr lang="en-US" sz="2000" dirty="0"/>
              <a:t>is selected.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2150" y="1154113"/>
            <a:ext cx="290195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CCECFF"/>
                </a:solidFill>
                <a:latin typeface="Comic Sans MS" pitchFamily="66" charset="0"/>
              </a:rPr>
              <a:t>Drivers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794426" y="2286963"/>
            <a:ext cx="7741222" cy="255454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When programming a large project, it is common</a:t>
            </a:r>
          </a:p>
          <a:p>
            <a:r>
              <a:rPr lang="en-US" sz="2000" dirty="0"/>
              <a:t>to code each </a:t>
            </a:r>
            <a:r>
              <a:rPr lang="en-US" sz="2000" dirty="0" smtClean="0"/>
              <a:t>method </a:t>
            </a:r>
            <a:r>
              <a:rPr lang="en-US" sz="2000" dirty="0"/>
              <a:t>independently and then write </a:t>
            </a:r>
          </a:p>
          <a:p>
            <a:r>
              <a:rPr lang="en-US" sz="2000" dirty="0"/>
              <a:t>a </a:t>
            </a:r>
            <a:r>
              <a:rPr lang="en-US" sz="2000" dirty="0" smtClean="0"/>
              <a:t>driver method </a:t>
            </a:r>
            <a:r>
              <a:rPr lang="en-US" sz="2000" dirty="0"/>
              <a:t>that tests that </a:t>
            </a:r>
            <a:r>
              <a:rPr lang="en-US" sz="2000" dirty="0" smtClean="0"/>
              <a:t>method. </a:t>
            </a:r>
            <a:r>
              <a:rPr lang="en-US" sz="2000" dirty="0"/>
              <a:t>A driver is simply a</a:t>
            </a:r>
          </a:p>
          <a:p>
            <a:r>
              <a:rPr lang="en-US" sz="2000" dirty="0" smtClean="0"/>
              <a:t>Method that </a:t>
            </a:r>
            <a:r>
              <a:rPr lang="en-US" sz="2000" dirty="0"/>
              <a:t>invokes </a:t>
            </a:r>
            <a:r>
              <a:rPr lang="en-US" sz="2000" dirty="0" smtClean="0"/>
              <a:t>through its code the method being tested</a:t>
            </a:r>
          </a:p>
          <a:p>
            <a:r>
              <a:rPr lang="en-US" sz="2000" dirty="0" smtClean="0"/>
              <a:t>in </a:t>
            </a:r>
            <a:r>
              <a:rPr lang="en-US" sz="2000" dirty="0"/>
              <a:t>different </a:t>
            </a:r>
            <a:r>
              <a:rPr lang="en-US" sz="2000" dirty="0" smtClean="0"/>
              <a:t>ways to insure that </a:t>
            </a:r>
            <a:r>
              <a:rPr lang="en-US" sz="2000" dirty="0"/>
              <a:t>the </a:t>
            </a:r>
            <a:r>
              <a:rPr lang="en-US" sz="2000" dirty="0" smtClean="0"/>
              <a:t>method </a:t>
            </a:r>
            <a:r>
              <a:rPr lang="en-US" sz="2000" dirty="0"/>
              <a:t>works as expected.</a:t>
            </a:r>
          </a:p>
          <a:p>
            <a:endParaRPr lang="en-US" sz="2000" dirty="0"/>
          </a:p>
          <a:p>
            <a:r>
              <a:rPr lang="en-US" sz="2000" dirty="0" smtClean="0"/>
              <a:t>Driver methods </a:t>
            </a:r>
            <a:r>
              <a:rPr lang="en-US" sz="2000" dirty="0"/>
              <a:t>are temporary code that are not part of the</a:t>
            </a:r>
          </a:p>
          <a:p>
            <a:r>
              <a:rPr lang="en-US" sz="2000" dirty="0"/>
              <a:t>finished program, so they don’t have to be fancy.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28925" y="696913"/>
            <a:ext cx="31511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CCECFF"/>
                </a:solidFill>
                <a:latin typeface="Comic Sans MS" pitchFamily="66" charset="0"/>
              </a:rPr>
              <a:t>Example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671638" y="2170113"/>
            <a:ext cx="6541021" cy="255454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ahoma" pitchFamily="34" charset="0"/>
              </a:rPr>
              <a:t>// </a:t>
            </a:r>
            <a:r>
              <a:rPr lang="en-US" sz="2000" dirty="0" err="1">
                <a:latin typeface="Tahoma" pitchFamily="34" charset="0"/>
              </a:rPr>
              <a:t>calcArea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</a:rPr>
              <a:t>method</a:t>
            </a:r>
            <a:endParaRPr lang="en-US" sz="2000" dirty="0">
              <a:latin typeface="Tahoma" pitchFamily="34" charset="0"/>
            </a:endParaRPr>
          </a:p>
          <a:p>
            <a:r>
              <a:rPr lang="en-US" sz="2000" dirty="0">
                <a:latin typeface="Tahoma" pitchFamily="34" charset="0"/>
              </a:rPr>
              <a:t>// purpose: calculate the area of a rectangular region</a:t>
            </a:r>
          </a:p>
          <a:p>
            <a:r>
              <a:rPr lang="en-US" sz="2000" dirty="0">
                <a:latin typeface="Tahoma" pitchFamily="34" charset="0"/>
              </a:rPr>
              <a:t>// parameters: a integer length l and an integer width w</a:t>
            </a:r>
          </a:p>
          <a:p>
            <a:r>
              <a:rPr lang="en-US" sz="2000" dirty="0">
                <a:latin typeface="Tahoma" pitchFamily="34" charset="0"/>
              </a:rPr>
              <a:t>// returns: an integer result = l * w</a:t>
            </a:r>
          </a:p>
          <a:p>
            <a:r>
              <a:rPr lang="en-US" sz="2000" dirty="0" smtClean="0">
                <a:latin typeface="Tahoma" pitchFamily="34" charset="0"/>
              </a:rPr>
              <a:t>static </a:t>
            </a:r>
            <a:r>
              <a:rPr lang="en-US" sz="2000" dirty="0" err="1" smtClean="0">
                <a:latin typeface="Tahoma" pitchFamily="34" charset="0"/>
              </a:rPr>
              <a:t>int</a:t>
            </a:r>
            <a:r>
              <a:rPr lang="en-US" sz="2000" dirty="0" smtClean="0">
                <a:latin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</a:rPr>
              <a:t>CalcArea</a:t>
            </a:r>
            <a:r>
              <a:rPr lang="en-US" sz="2000" dirty="0" smtClean="0">
                <a:latin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</a:rPr>
              <a:t>(</a:t>
            </a:r>
            <a:r>
              <a:rPr lang="en-US" sz="2000" dirty="0" err="1">
                <a:latin typeface="Tahoma" pitchFamily="34" charset="0"/>
              </a:rPr>
              <a:t>int</a:t>
            </a:r>
            <a:r>
              <a:rPr lang="en-US" sz="2000" dirty="0">
                <a:latin typeface="Tahoma" pitchFamily="34" charset="0"/>
              </a:rPr>
              <a:t> l, </a:t>
            </a:r>
            <a:r>
              <a:rPr lang="en-US" sz="2000" dirty="0" err="1">
                <a:latin typeface="Tahoma" pitchFamily="34" charset="0"/>
              </a:rPr>
              <a:t>int</a:t>
            </a:r>
            <a:r>
              <a:rPr lang="en-US" sz="2000" dirty="0">
                <a:latin typeface="Tahoma" pitchFamily="34" charset="0"/>
              </a:rPr>
              <a:t> w)</a:t>
            </a:r>
          </a:p>
          <a:p>
            <a:r>
              <a:rPr lang="en-US" sz="2000" dirty="0">
                <a:latin typeface="Tahoma" pitchFamily="34" charset="0"/>
              </a:rPr>
              <a:t>{</a:t>
            </a:r>
          </a:p>
          <a:p>
            <a:r>
              <a:rPr lang="en-US" sz="2000" dirty="0">
                <a:latin typeface="Tahoma" pitchFamily="34" charset="0"/>
              </a:rPr>
              <a:t>   return  l * w;</a:t>
            </a:r>
          </a:p>
          <a:p>
            <a:r>
              <a:rPr lang="en-US" sz="2000" dirty="0">
                <a:latin typeface="Tahoma" pitchFamily="34" charset="0"/>
              </a:rPr>
              <a:t>}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2021971" y="656273"/>
            <a:ext cx="6173870" cy="618630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Tahoma" pitchFamily="34" charset="0"/>
              </a:rPr>
              <a:t>int</a:t>
            </a:r>
            <a:r>
              <a:rPr lang="en-US" dirty="0">
                <a:latin typeface="Tahoma" pitchFamily="34" charset="0"/>
              </a:rPr>
              <a:t> main( )</a:t>
            </a:r>
          </a:p>
          <a:p>
            <a:r>
              <a:rPr lang="en-US" dirty="0">
                <a:latin typeface="Tahoma" pitchFamily="34" charset="0"/>
              </a:rPr>
              <a:t>{</a:t>
            </a:r>
          </a:p>
          <a:p>
            <a:r>
              <a:rPr lang="en-US" dirty="0">
                <a:latin typeface="Tahoma" pitchFamily="34" charset="0"/>
              </a:rPr>
              <a:t>   </a:t>
            </a:r>
            <a:r>
              <a:rPr lang="en-US" dirty="0" err="1">
                <a:latin typeface="Tahoma" pitchFamily="34" charset="0"/>
              </a:rPr>
              <a:t>int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 smtClean="0">
                <a:latin typeface="Tahoma" pitchFamily="34" charset="0"/>
              </a:rPr>
              <a:t>height=0, width=0, area=0;</a:t>
            </a:r>
            <a:endParaRPr lang="en-US" dirty="0">
              <a:latin typeface="Tahoma" pitchFamily="34" charset="0"/>
            </a:endParaRPr>
          </a:p>
          <a:p>
            <a:r>
              <a:rPr lang="en-US" dirty="0">
                <a:latin typeface="Tahoma" pitchFamily="34" charset="0"/>
              </a:rPr>
              <a:t>   char </a:t>
            </a:r>
            <a:r>
              <a:rPr lang="en-US" dirty="0" err="1" smtClean="0">
                <a:latin typeface="Tahoma" pitchFamily="34" charset="0"/>
              </a:rPr>
              <a:t>yes_no</a:t>
            </a:r>
            <a:r>
              <a:rPr lang="en-US" dirty="0" smtClean="0">
                <a:latin typeface="Tahoma" pitchFamily="34" charset="0"/>
              </a:rPr>
              <a:t> = ‘N’;</a:t>
            </a:r>
            <a:endParaRPr lang="en-US" dirty="0">
              <a:latin typeface="Tahoma" pitchFamily="34" charset="0"/>
            </a:endParaRPr>
          </a:p>
          <a:p>
            <a:r>
              <a:rPr lang="en-US" dirty="0">
                <a:latin typeface="Tahoma" pitchFamily="34" charset="0"/>
              </a:rPr>
              <a:t>do</a:t>
            </a:r>
          </a:p>
          <a:p>
            <a:r>
              <a:rPr lang="en-US" dirty="0">
                <a:latin typeface="Tahoma" pitchFamily="34" charset="0"/>
              </a:rPr>
              <a:t>   {</a:t>
            </a:r>
          </a:p>
          <a:p>
            <a:endParaRPr lang="en-US" dirty="0">
              <a:latin typeface="Tahoma" pitchFamily="34" charset="0"/>
            </a:endParaRPr>
          </a:p>
          <a:p>
            <a:r>
              <a:rPr lang="en-US" dirty="0">
                <a:latin typeface="Tahoma" pitchFamily="34" charset="0"/>
              </a:rPr>
              <a:t>      </a:t>
            </a:r>
            <a:r>
              <a:rPr lang="en-US" dirty="0" err="1" smtClean="0">
                <a:latin typeface="Tahoma" pitchFamily="34" charset="0"/>
              </a:rPr>
              <a:t>Console.WriteLine</a:t>
            </a:r>
            <a:r>
              <a:rPr lang="en-US" dirty="0" smtClean="0">
                <a:latin typeface="Tahoma" pitchFamily="34" charset="0"/>
              </a:rPr>
              <a:t>(“--------------------------";</a:t>
            </a:r>
            <a:endParaRPr lang="en-US" dirty="0">
              <a:latin typeface="Tahoma" pitchFamily="34" charset="0"/>
            </a:endParaRPr>
          </a:p>
          <a:p>
            <a:r>
              <a:rPr lang="en-US" dirty="0">
                <a:latin typeface="Tahoma" pitchFamily="34" charset="0"/>
              </a:rPr>
              <a:t>      </a:t>
            </a:r>
            <a:r>
              <a:rPr lang="en-US" dirty="0" err="1" smtClean="0">
                <a:latin typeface="Tahoma" pitchFamily="34" charset="0"/>
              </a:rPr>
              <a:t>Console.Write</a:t>
            </a:r>
            <a:r>
              <a:rPr lang="en-US" dirty="0" smtClean="0">
                <a:latin typeface="Tahoma" pitchFamily="34" charset="0"/>
              </a:rPr>
              <a:t>(“Enter </a:t>
            </a:r>
            <a:r>
              <a:rPr lang="en-US" dirty="0">
                <a:latin typeface="Tahoma" pitchFamily="34" charset="0"/>
              </a:rPr>
              <a:t>an integer height: </a:t>
            </a:r>
            <a:r>
              <a:rPr lang="en-US" dirty="0" smtClean="0">
                <a:latin typeface="Tahoma" pitchFamily="34" charset="0"/>
              </a:rPr>
              <a:t>“);</a:t>
            </a:r>
            <a:endParaRPr lang="en-US" dirty="0">
              <a:latin typeface="Tahoma" pitchFamily="34" charset="0"/>
            </a:endParaRPr>
          </a:p>
          <a:p>
            <a:r>
              <a:rPr lang="en-US" dirty="0">
                <a:latin typeface="Tahoma" pitchFamily="34" charset="0"/>
              </a:rPr>
              <a:t>      </a:t>
            </a:r>
            <a:r>
              <a:rPr lang="en-US" dirty="0" smtClean="0">
                <a:latin typeface="Tahoma" pitchFamily="34" charset="0"/>
              </a:rPr>
              <a:t>height = </a:t>
            </a:r>
            <a:r>
              <a:rPr lang="en-US" dirty="0" err="1" smtClean="0">
                <a:latin typeface="Tahoma" pitchFamily="34" charset="0"/>
              </a:rPr>
              <a:t>int.Parse</a:t>
            </a:r>
            <a:r>
              <a:rPr lang="en-US" dirty="0" smtClean="0">
                <a:latin typeface="Tahoma" pitchFamily="34" charset="0"/>
              </a:rPr>
              <a:t>(</a:t>
            </a:r>
            <a:r>
              <a:rPr lang="en-US" dirty="0" err="1" smtClean="0">
                <a:latin typeface="Tahoma" pitchFamily="34" charset="0"/>
              </a:rPr>
              <a:t>Console.ReadLine</a:t>
            </a:r>
            <a:r>
              <a:rPr lang="en-US" dirty="0" smtClean="0">
                <a:latin typeface="Tahoma" pitchFamily="34" charset="0"/>
              </a:rPr>
              <a:t>( ) );</a:t>
            </a:r>
            <a:endParaRPr lang="en-US" dirty="0">
              <a:latin typeface="Tahoma" pitchFamily="34" charset="0"/>
            </a:endParaRPr>
          </a:p>
          <a:p>
            <a:r>
              <a:rPr lang="en-US" dirty="0">
                <a:latin typeface="Tahoma" pitchFamily="34" charset="0"/>
              </a:rPr>
              <a:t>      </a:t>
            </a:r>
            <a:r>
              <a:rPr lang="en-US" dirty="0" err="1" smtClean="0">
                <a:latin typeface="Tahoma" pitchFamily="34" charset="0"/>
              </a:rPr>
              <a:t>Console.Write</a:t>
            </a:r>
            <a:r>
              <a:rPr lang="en-US" dirty="0" smtClean="0">
                <a:latin typeface="Tahoma" pitchFamily="34" charset="0"/>
              </a:rPr>
              <a:t>(“Enter </a:t>
            </a:r>
            <a:r>
              <a:rPr lang="en-US" dirty="0">
                <a:latin typeface="Tahoma" pitchFamily="34" charset="0"/>
              </a:rPr>
              <a:t>an integer width: </a:t>
            </a:r>
            <a:r>
              <a:rPr lang="en-US" dirty="0" smtClean="0">
                <a:latin typeface="Tahoma" pitchFamily="34" charset="0"/>
              </a:rPr>
              <a:t>“);</a:t>
            </a:r>
            <a:endParaRPr lang="en-US" dirty="0">
              <a:latin typeface="Tahoma" pitchFamily="34" charset="0"/>
            </a:endParaRPr>
          </a:p>
          <a:p>
            <a:r>
              <a:rPr lang="en-US" dirty="0">
                <a:latin typeface="Tahoma" pitchFamily="34" charset="0"/>
              </a:rPr>
              <a:t>      </a:t>
            </a:r>
            <a:r>
              <a:rPr lang="en-US" dirty="0" smtClean="0">
                <a:latin typeface="Tahoma" pitchFamily="34" charset="0"/>
              </a:rPr>
              <a:t>width = </a:t>
            </a:r>
            <a:r>
              <a:rPr lang="en-US" dirty="0" err="1" smtClean="0">
                <a:latin typeface="Tahoma" pitchFamily="34" charset="0"/>
              </a:rPr>
              <a:t>int.Parse</a:t>
            </a:r>
            <a:r>
              <a:rPr lang="en-US" dirty="0" smtClean="0">
                <a:latin typeface="Tahoma" pitchFamily="34" charset="0"/>
              </a:rPr>
              <a:t>(</a:t>
            </a:r>
            <a:r>
              <a:rPr lang="en-US" dirty="0" err="1" smtClean="0">
                <a:latin typeface="Tahoma" pitchFamily="34" charset="0"/>
              </a:rPr>
              <a:t>Console.ReadLine</a:t>
            </a:r>
            <a:r>
              <a:rPr lang="en-US" dirty="0" smtClean="0">
                <a:latin typeface="Tahoma" pitchFamily="34" charset="0"/>
              </a:rPr>
              <a:t>( ) );</a:t>
            </a:r>
            <a:endParaRPr lang="en-US" dirty="0">
              <a:latin typeface="Tahoma" pitchFamily="34" charset="0"/>
            </a:endParaRPr>
          </a:p>
          <a:p>
            <a:endParaRPr lang="en-US" dirty="0">
              <a:latin typeface="Tahoma" pitchFamily="34" charset="0"/>
            </a:endParaRPr>
          </a:p>
          <a:p>
            <a:r>
              <a:rPr lang="en-US" dirty="0">
                <a:latin typeface="Tahoma" pitchFamily="34" charset="0"/>
              </a:rPr>
              <a:t>      area = </a:t>
            </a:r>
            <a:r>
              <a:rPr lang="en-US" dirty="0" err="1" smtClean="0">
                <a:latin typeface="Tahoma" pitchFamily="34" charset="0"/>
              </a:rPr>
              <a:t>CalcArea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>
                <a:latin typeface="Tahoma" pitchFamily="34" charset="0"/>
              </a:rPr>
              <a:t>(height, width);</a:t>
            </a:r>
          </a:p>
          <a:p>
            <a:r>
              <a:rPr lang="en-US" dirty="0">
                <a:latin typeface="Tahoma" pitchFamily="34" charset="0"/>
              </a:rPr>
              <a:t>      </a:t>
            </a:r>
            <a:r>
              <a:rPr lang="en-US" dirty="0" err="1" smtClean="0">
                <a:latin typeface="Tahoma" pitchFamily="34" charset="0"/>
              </a:rPr>
              <a:t>Console.WriteLine</a:t>
            </a:r>
            <a:r>
              <a:rPr lang="en-US" dirty="0" smtClean="0">
                <a:latin typeface="Tahoma" pitchFamily="34" charset="0"/>
              </a:rPr>
              <a:t>(“The  </a:t>
            </a:r>
            <a:r>
              <a:rPr lang="en-US" dirty="0">
                <a:latin typeface="Tahoma" pitchFamily="34" charset="0"/>
              </a:rPr>
              <a:t>area = </a:t>
            </a:r>
            <a:r>
              <a:rPr lang="en-US" dirty="0" smtClean="0">
                <a:latin typeface="Tahoma" pitchFamily="34" charset="0"/>
              </a:rPr>
              <a:t>{0}“, area);</a:t>
            </a:r>
            <a:endParaRPr lang="en-US" dirty="0">
              <a:latin typeface="Tahoma" pitchFamily="34" charset="0"/>
            </a:endParaRPr>
          </a:p>
          <a:p>
            <a:endParaRPr lang="en-US" dirty="0">
              <a:latin typeface="Tahoma" pitchFamily="34" charset="0"/>
            </a:endParaRPr>
          </a:p>
          <a:p>
            <a:r>
              <a:rPr lang="en-US" dirty="0">
                <a:latin typeface="Tahoma" pitchFamily="34" charset="0"/>
              </a:rPr>
              <a:t>      </a:t>
            </a:r>
            <a:r>
              <a:rPr lang="en-US" dirty="0" err="1" smtClean="0">
                <a:latin typeface="Tahoma" pitchFamily="34" charset="0"/>
              </a:rPr>
              <a:t>Console.Write</a:t>
            </a:r>
            <a:r>
              <a:rPr lang="en-US" dirty="0" smtClean="0">
                <a:latin typeface="Tahoma" pitchFamily="34" charset="0"/>
              </a:rPr>
              <a:t>(“Test </a:t>
            </a:r>
            <a:r>
              <a:rPr lang="en-US" dirty="0">
                <a:latin typeface="Tahoma" pitchFamily="34" charset="0"/>
              </a:rPr>
              <a:t>another pair of values (y or n): </a:t>
            </a:r>
            <a:r>
              <a:rPr lang="en-US" dirty="0" smtClean="0">
                <a:latin typeface="Tahoma" pitchFamily="34" charset="0"/>
              </a:rPr>
              <a:t>“);</a:t>
            </a:r>
            <a:endParaRPr lang="en-US" dirty="0">
              <a:latin typeface="Tahoma" pitchFamily="34" charset="0"/>
            </a:endParaRPr>
          </a:p>
          <a:p>
            <a:r>
              <a:rPr lang="en-US" dirty="0">
                <a:latin typeface="Tahoma" pitchFamily="34" charset="0"/>
              </a:rPr>
              <a:t>      </a:t>
            </a:r>
            <a:r>
              <a:rPr lang="en-US" dirty="0" err="1" smtClean="0">
                <a:latin typeface="Tahoma" pitchFamily="34" charset="0"/>
              </a:rPr>
              <a:t>yes_no</a:t>
            </a:r>
            <a:r>
              <a:rPr lang="en-US" dirty="0" smtClean="0">
                <a:latin typeface="Tahoma" pitchFamily="34" charset="0"/>
              </a:rPr>
              <a:t> = </a:t>
            </a:r>
            <a:r>
              <a:rPr lang="en-US" dirty="0" err="1" smtClean="0">
                <a:latin typeface="Tahoma" pitchFamily="34" charset="0"/>
              </a:rPr>
              <a:t>char.Parse</a:t>
            </a:r>
            <a:r>
              <a:rPr lang="en-US" dirty="0" smtClean="0">
                <a:latin typeface="Tahoma" pitchFamily="34" charset="0"/>
              </a:rPr>
              <a:t>(</a:t>
            </a:r>
            <a:r>
              <a:rPr lang="en-US" dirty="0" err="1" smtClean="0">
                <a:latin typeface="Tahoma" pitchFamily="34" charset="0"/>
              </a:rPr>
              <a:t>Console.ReadLine</a:t>
            </a:r>
            <a:r>
              <a:rPr lang="en-US" dirty="0" smtClean="0">
                <a:latin typeface="Tahoma" pitchFamily="34" charset="0"/>
              </a:rPr>
              <a:t>( ) );</a:t>
            </a:r>
          </a:p>
          <a:p>
            <a:r>
              <a:rPr lang="en-US" dirty="0" smtClean="0">
                <a:latin typeface="Tahoma" pitchFamily="34" charset="0"/>
              </a:rPr>
              <a:t>      </a:t>
            </a:r>
            <a:r>
              <a:rPr lang="en-US" dirty="0" err="1" smtClean="0">
                <a:latin typeface="Tahoma" pitchFamily="34" charset="0"/>
              </a:rPr>
              <a:t>yes_no</a:t>
            </a:r>
            <a:r>
              <a:rPr lang="en-US" dirty="0" smtClean="0">
                <a:latin typeface="Tahoma" pitchFamily="34" charset="0"/>
              </a:rPr>
              <a:t> = </a:t>
            </a:r>
            <a:r>
              <a:rPr lang="en-US" dirty="0" err="1" smtClean="0">
                <a:latin typeface="Tahoma" pitchFamily="34" charset="0"/>
              </a:rPr>
              <a:t>char.ToLower</a:t>
            </a:r>
            <a:r>
              <a:rPr lang="en-US" dirty="0" smtClean="0">
                <a:latin typeface="Tahoma" pitchFamily="34" charset="0"/>
              </a:rPr>
              <a:t>(</a:t>
            </a:r>
            <a:r>
              <a:rPr lang="en-US" dirty="0" err="1" smtClean="0">
                <a:latin typeface="Tahoma" pitchFamily="34" charset="0"/>
              </a:rPr>
              <a:t>yes_no</a:t>
            </a:r>
            <a:r>
              <a:rPr lang="en-US" dirty="0" smtClean="0">
                <a:latin typeface="Tahoma" pitchFamily="34" charset="0"/>
              </a:rPr>
              <a:t>);</a:t>
            </a:r>
            <a:endParaRPr lang="en-US" dirty="0">
              <a:latin typeface="Tahoma" pitchFamily="34" charset="0"/>
            </a:endParaRPr>
          </a:p>
          <a:p>
            <a:r>
              <a:rPr lang="en-US" dirty="0">
                <a:latin typeface="Tahoma" pitchFamily="34" charset="0"/>
              </a:rPr>
              <a:t>   }</a:t>
            </a:r>
          </a:p>
          <a:p>
            <a:r>
              <a:rPr lang="en-US" dirty="0">
                <a:latin typeface="Tahoma" pitchFamily="34" charset="0"/>
              </a:rPr>
              <a:t>   while (</a:t>
            </a:r>
            <a:r>
              <a:rPr lang="en-US" dirty="0" err="1">
                <a:latin typeface="Tahoma" pitchFamily="34" charset="0"/>
              </a:rPr>
              <a:t>yes_no</a:t>
            </a:r>
            <a:r>
              <a:rPr lang="en-US" dirty="0">
                <a:latin typeface="Tahoma" pitchFamily="34" charset="0"/>
              </a:rPr>
              <a:t> == 'y');</a:t>
            </a:r>
          </a:p>
          <a:p>
            <a:r>
              <a:rPr lang="en-US" dirty="0" smtClean="0">
                <a:latin typeface="Tahoma" pitchFamily="34" charset="0"/>
              </a:rPr>
              <a:t>}//End Main()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4694031" y="212570"/>
            <a:ext cx="4190571" cy="6463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the </a:t>
            </a:r>
            <a:r>
              <a:rPr lang="en-US" sz="3600" dirty="0" smtClean="0">
                <a:solidFill>
                  <a:schemeClr val="tx2"/>
                </a:solidFill>
              </a:rPr>
              <a:t>Driver method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857375" y="1960563"/>
            <a:ext cx="6207125" cy="2530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Once a </a:t>
            </a:r>
            <a:r>
              <a:rPr lang="en-US" sz="2000" dirty="0" smtClean="0"/>
              <a:t>method </a:t>
            </a:r>
            <a:r>
              <a:rPr lang="en-US" sz="2000" dirty="0"/>
              <a:t>has been debugged and you are</a:t>
            </a:r>
          </a:p>
          <a:p>
            <a:r>
              <a:rPr lang="en-US" sz="2000" dirty="0"/>
              <a:t>satisfied that it contains no errors, then move on</a:t>
            </a:r>
          </a:p>
          <a:p>
            <a:r>
              <a:rPr lang="en-US" sz="2000" dirty="0"/>
              <a:t>to creating and testing the next </a:t>
            </a:r>
            <a:r>
              <a:rPr lang="en-US" sz="2000" dirty="0" smtClean="0"/>
              <a:t>method.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Each </a:t>
            </a:r>
            <a:r>
              <a:rPr lang="en-US" sz="2000" dirty="0" smtClean="0"/>
              <a:t>method </a:t>
            </a:r>
            <a:r>
              <a:rPr lang="en-US" sz="2000" dirty="0"/>
              <a:t>should be tested in a program where</a:t>
            </a:r>
          </a:p>
          <a:p>
            <a:r>
              <a:rPr lang="en-US" sz="2000" dirty="0"/>
              <a:t>it is the </a:t>
            </a:r>
            <a:r>
              <a:rPr lang="en-US" sz="2000" u="sng" dirty="0"/>
              <a:t>only</a:t>
            </a:r>
            <a:r>
              <a:rPr lang="en-US" sz="2000" dirty="0"/>
              <a:t> untested component in the program.</a:t>
            </a:r>
          </a:p>
          <a:p>
            <a:r>
              <a:rPr lang="en-US" sz="2000" dirty="0"/>
              <a:t>Thus, if the program fails, you know where to look</a:t>
            </a:r>
          </a:p>
          <a:p>
            <a:r>
              <a:rPr lang="en-US" sz="2000" dirty="0"/>
              <a:t>for the error.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73378" y="782638"/>
            <a:ext cx="4047344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CCECFF"/>
                </a:solidFill>
                <a:latin typeface="Comic Sans MS" pitchFamily="66" charset="0"/>
              </a:rPr>
              <a:t>Stub Methods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835150" y="2268538"/>
            <a:ext cx="6478055" cy="378565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Sometimes it is impossible to test one </a:t>
            </a:r>
            <a:r>
              <a:rPr lang="en-US" sz="2000" dirty="0" smtClean="0"/>
              <a:t>method</a:t>
            </a:r>
            <a:endParaRPr lang="en-US" sz="2000" dirty="0"/>
          </a:p>
          <a:p>
            <a:r>
              <a:rPr lang="en-US" sz="2000" dirty="0"/>
              <a:t>without using some other </a:t>
            </a:r>
            <a:r>
              <a:rPr lang="en-US" sz="2000" dirty="0" smtClean="0"/>
              <a:t>method </a:t>
            </a:r>
            <a:r>
              <a:rPr lang="en-US" sz="2000" dirty="0"/>
              <a:t>which may not</a:t>
            </a:r>
          </a:p>
          <a:p>
            <a:r>
              <a:rPr lang="en-US" sz="2000" dirty="0"/>
              <a:t>yet be written or debugged.</a:t>
            </a:r>
          </a:p>
          <a:p>
            <a:endParaRPr lang="en-US" sz="2000" dirty="0"/>
          </a:p>
          <a:p>
            <a:r>
              <a:rPr lang="en-US" sz="2000" dirty="0"/>
              <a:t>In these cases you can write a simplified version of </a:t>
            </a:r>
          </a:p>
          <a:p>
            <a:r>
              <a:rPr lang="en-US" sz="2000" dirty="0"/>
              <a:t>the required </a:t>
            </a:r>
            <a:r>
              <a:rPr lang="en-US" sz="2000" dirty="0" smtClean="0"/>
              <a:t>method </a:t>
            </a:r>
            <a:r>
              <a:rPr lang="en-US" sz="2000" dirty="0"/>
              <a:t>that only delivers sufficient</a:t>
            </a:r>
          </a:p>
          <a:p>
            <a:r>
              <a:rPr lang="en-US" sz="2000" dirty="0"/>
              <a:t>data to test the other </a:t>
            </a:r>
            <a:r>
              <a:rPr lang="en-US" sz="2000" dirty="0" smtClean="0"/>
              <a:t>method. </a:t>
            </a:r>
            <a:r>
              <a:rPr lang="en-US" sz="2000" dirty="0"/>
              <a:t>These simplified </a:t>
            </a:r>
          </a:p>
          <a:p>
            <a:r>
              <a:rPr lang="en-US" sz="2000" dirty="0" smtClean="0"/>
              <a:t>methods </a:t>
            </a:r>
            <a:r>
              <a:rPr lang="en-US" sz="2000" dirty="0"/>
              <a:t>are called </a:t>
            </a:r>
            <a:r>
              <a:rPr lang="en-US" sz="2000" u="sng" dirty="0"/>
              <a:t>stubs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Another purpose of a stud method is to be skeleton</a:t>
            </a:r>
          </a:p>
          <a:p>
            <a:r>
              <a:rPr lang="en-US" sz="2000" dirty="0" smtClean="0"/>
              <a:t>as a place holder to remind us that we need to write</a:t>
            </a:r>
          </a:p>
          <a:p>
            <a:r>
              <a:rPr lang="en-US" sz="2000" dirty="0" smtClean="0"/>
              <a:t>such a method.</a:t>
            </a:r>
            <a:endParaRPr lang="en-US" sz="2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119438" y="434975"/>
            <a:ext cx="3354387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CCECFF"/>
                </a:solidFill>
                <a:latin typeface="Comic Sans MS" pitchFamily="66" charset="0"/>
              </a:rPr>
              <a:t>Example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1803400" y="1828800"/>
            <a:ext cx="6473825" cy="31400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If we were testing some </a:t>
            </a:r>
            <a:r>
              <a:rPr lang="en-US" sz="2000" dirty="0" smtClean="0"/>
              <a:t>method </a:t>
            </a:r>
            <a:r>
              <a:rPr lang="en-US" sz="2000" dirty="0"/>
              <a:t>that depended on</a:t>
            </a:r>
          </a:p>
          <a:p>
            <a:r>
              <a:rPr lang="en-US" sz="2000" dirty="0"/>
              <a:t>the </a:t>
            </a:r>
            <a:r>
              <a:rPr lang="en-US" sz="2000" dirty="0" err="1" smtClean="0"/>
              <a:t>CalcArea</a:t>
            </a:r>
            <a:r>
              <a:rPr lang="en-US" sz="2000" dirty="0" smtClean="0"/>
              <a:t> method, </a:t>
            </a:r>
            <a:r>
              <a:rPr lang="en-US" sz="2000" dirty="0"/>
              <a:t>and the </a:t>
            </a:r>
            <a:r>
              <a:rPr lang="en-US" sz="2000" dirty="0" err="1" smtClean="0"/>
              <a:t>CalcArea</a:t>
            </a:r>
            <a:r>
              <a:rPr lang="en-US" sz="2000" dirty="0" smtClean="0"/>
              <a:t> method </a:t>
            </a:r>
            <a:r>
              <a:rPr lang="en-US" sz="2000" dirty="0"/>
              <a:t>had</a:t>
            </a:r>
          </a:p>
          <a:p>
            <a:r>
              <a:rPr lang="en-US" sz="2000" dirty="0"/>
              <a:t>not yet been written and tested, we could provide </a:t>
            </a:r>
          </a:p>
          <a:p>
            <a:r>
              <a:rPr lang="en-US" sz="2000" dirty="0"/>
              <a:t>a stub that might look </a:t>
            </a:r>
            <a:r>
              <a:rPr lang="en-US" sz="2000" dirty="0" smtClean="0"/>
              <a:t>like this --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>
                <a:latin typeface="Tahoma" pitchFamily="34" charset="0"/>
              </a:rPr>
              <a:t>int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</a:rPr>
              <a:t>CalcArea</a:t>
            </a:r>
            <a:r>
              <a:rPr lang="en-US" sz="2000" dirty="0" smtClean="0">
                <a:latin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</a:rPr>
              <a:t>( </a:t>
            </a:r>
            <a:r>
              <a:rPr lang="en-US" sz="2000" dirty="0" err="1">
                <a:latin typeface="Tahoma" pitchFamily="34" charset="0"/>
              </a:rPr>
              <a:t>int</a:t>
            </a:r>
            <a:r>
              <a:rPr lang="en-US" sz="2000" dirty="0">
                <a:latin typeface="Tahoma" pitchFamily="34" charset="0"/>
              </a:rPr>
              <a:t> w, </a:t>
            </a:r>
            <a:r>
              <a:rPr lang="en-US" sz="2000" dirty="0" err="1">
                <a:latin typeface="Tahoma" pitchFamily="34" charset="0"/>
              </a:rPr>
              <a:t>int</a:t>
            </a:r>
            <a:r>
              <a:rPr lang="en-US" sz="2000" dirty="0">
                <a:latin typeface="Tahoma" pitchFamily="34" charset="0"/>
              </a:rPr>
              <a:t> l)</a:t>
            </a:r>
          </a:p>
          <a:p>
            <a:r>
              <a:rPr lang="en-US" sz="2000" dirty="0">
                <a:latin typeface="Tahoma" pitchFamily="34" charset="0"/>
              </a:rPr>
              <a:t>{</a:t>
            </a:r>
          </a:p>
          <a:p>
            <a:r>
              <a:rPr lang="en-US" sz="2000" dirty="0">
                <a:latin typeface="Tahoma" pitchFamily="34" charset="0"/>
              </a:rPr>
              <a:t>     return 100;</a:t>
            </a:r>
          </a:p>
          <a:p>
            <a:r>
              <a:rPr lang="en-US" sz="2000" dirty="0">
                <a:latin typeface="Tahoma" pitchFamily="34" charset="0"/>
              </a:rPr>
              <a:t>}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4865031" y="3706430"/>
            <a:ext cx="4027487" cy="10699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CECFF"/>
                </a:solidFill>
              </a:rPr>
              <a:t>the </a:t>
            </a:r>
            <a:r>
              <a:rPr lang="en-US" sz="1600" dirty="0" smtClean="0">
                <a:solidFill>
                  <a:srgbClr val="CCECFF"/>
                </a:solidFill>
              </a:rPr>
              <a:t>method </a:t>
            </a:r>
            <a:r>
              <a:rPr lang="en-US" sz="1600" dirty="0">
                <a:solidFill>
                  <a:srgbClr val="CCECFF"/>
                </a:solidFill>
              </a:rPr>
              <a:t>does not calculate the area</a:t>
            </a:r>
          </a:p>
          <a:p>
            <a:r>
              <a:rPr lang="en-US" sz="1600" dirty="0">
                <a:solidFill>
                  <a:srgbClr val="CCECFF"/>
                </a:solidFill>
              </a:rPr>
              <a:t>correctly, but just getting some data</a:t>
            </a:r>
          </a:p>
          <a:p>
            <a:r>
              <a:rPr lang="en-US" sz="1600" dirty="0">
                <a:solidFill>
                  <a:srgbClr val="CCECFF"/>
                </a:solidFill>
              </a:rPr>
              <a:t>returned might be sufficient to test the</a:t>
            </a:r>
          </a:p>
          <a:p>
            <a:r>
              <a:rPr lang="en-US" sz="1600" dirty="0">
                <a:solidFill>
                  <a:srgbClr val="CCECFF"/>
                </a:solidFill>
              </a:rPr>
              <a:t>other </a:t>
            </a:r>
            <a:r>
              <a:rPr lang="en-US" sz="1600" dirty="0" smtClean="0">
                <a:solidFill>
                  <a:srgbClr val="CCECFF"/>
                </a:solidFill>
              </a:rPr>
              <a:t>method.</a:t>
            </a:r>
            <a:endParaRPr lang="en-US" sz="1600" dirty="0">
              <a:solidFill>
                <a:srgbClr val="CCECFF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3276600" y="1417638"/>
            <a:ext cx="411162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CCECFF"/>
                </a:solidFill>
                <a:latin typeface="Comic Sans MS" pitchFamily="66" charset="0"/>
              </a:rPr>
              <a:t>Practice</a:t>
            </a:r>
          </a:p>
        </p:txBody>
      </p:sp>
      <p:sp>
        <p:nvSpPr>
          <p:cNvPr id="65539" name="Text Box 5"/>
          <p:cNvSpPr txBox="1">
            <a:spLocks noChangeArrowheads="1"/>
          </p:cNvSpPr>
          <p:nvPr/>
        </p:nvSpPr>
        <p:spPr bwMode="auto">
          <a:xfrm>
            <a:off x="1535113" y="2874963"/>
            <a:ext cx="6155852" cy="10156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Write </a:t>
            </a:r>
            <a:r>
              <a:rPr lang="en-US" sz="2000" dirty="0" smtClean="0"/>
              <a:t>a method, Add</a:t>
            </a:r>
            <a:r>
              <a:rPr lang="en-US" sz="2000" dirty="0"/>
              <a:t>( </a:t>
            </a:r>
            <a:r>
              <a:rPr lang="en-US" sz="2000" dirty="0" smtClean="0"/>
              <a:t>), that </a:t>
            </a:r>
            <a:r>
              <a:rPr lang="en-US" sz="2000" dirty="0"/>
              <a:t>takes two integer </a:t>
            </a:r>
            <a:endParaRPr lang="en-US" sz="2000" dirty="0" smtClean="0"/>
          </a:p>
          <a:p>
            <a:r>
              <a:rPr lang="en-US" sz="2000" dirty="0" smtClean="0"/>
              <a:t>parameters</a:t>
            </a:r>
            <a:r>
              <a:rPr lang="en-US" sz="2000" dirty="0"/>
              <a:t>. The </a:t>
            </a:r>
            <a:r>
              <a:rPr lang="en-US" sz="2000" dirty="0" smtClean="0"/>
              <a:t>parameters are </a:t>
            </a:r>
            <a:r>
              <a:rPr lang="en-US" sz="2000" dirty="0"/>
              <a:t>passed by value. </a:t>
            </a:r>
            <a:endParaRPr lang="en-US" sz="2000" dirty="0" smtClean="0"/>
          </a:p>
          <a:p>
            <a:r>
              <a:rPr lang="en-US" sz="2000" dirty="0" smtClean="0"/>
              <a:t>The method returns the sum as an </a:t>
            </a:r>
            <a:r>
              <a:rPr lang="en-US" sz="2000" dirty="0"/>
              <a:t>integer.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1417638"/>
            <a:ext cx="411162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CCECFF"/>
                </a:solidFill>
                <a:latin typeface="Comic Sans MS" pitchFamily="66" charset="0"/>
              </a:rPr>
              <a:t>Practice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535113" y="2874963"/>
            <a:ext cx="6761787" cy="10156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Write </a:t>
            </a:r>
            <a:r>
              <a:rPr lang="en-US" sz="2000" dirty="0" smtClean="0"/>
              <a:t>a method, Add</a:t>
            </a:r>
            <a:r>
              <a:rPr lang="en-US" sz="2000" dirty="0"/>
              <a:t>( </a:t>
            </a:r>
            <a:r>
              <a:rPr lang="en-US" sz="2000" dirty="0" smtClean="0"/>
              <a:t>), that </a:t>
            </a:r>
            <a:r>
              <a:rPr lang="en-US" sz="2000" dirty="0"/>
              <a:t>takes two integer </a:t>
            </a:r>
            <a:endParaRPr lang="en-US" sz="2000" dirty="0" smtClean="0"/>
          </a:p>
          <a:p>
            <a:r>
              <a:rPr lang="en-US" sz="2000" dirty="0" smtClean="0"/>
              <a:t>parameters</a:t>
            </a:r>
            <a:r>
              <a:rPr lang="en-US" sz="2000" dirty="0"/>
              <a:t>. The </a:t>
            </a:r>
            <a:r>
              <a:rPr lang="en-US" sz="2000" dirty="0" smtClean="0"/>
              <a:t>parameters are </a:t>
            </a:r>
            <a:r>
              <a:rPr lang="en-US" sz="2000" dirty="0"/>
              <a:t>passed by </a:t>
            </a:r>
            <a:r>
              <a:rPr lang="en-US" sz="2000" dirty="0" smtClean="0"/>
              <a:t>reference. </a:t>
            </a:r>
          </a:p>
          <a:p>
            <a:r>
              <a:rPr lang="en-US" sz="2000" dirty="0" smtClean="0"/>
              <a:t>The method returns the sum as an </a:t>
            </a:r>
            <a:r>
              <a:rPr lang="en-US" sz="2000" dirty="0"/>
              <a:t>integer.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"/>
          <p:cNvSpPr txBox="1">
            <a:spLocks noChangeArrowheads="1"/>
          </p:cNvSpPr>
          <p:nvPr/>
        </p:nvSpPr>
        <p:spPr bwMode="auto">
          <a:xfrm>
            <a:off x="813216" y="1868774"/>
            <a:ext cx="710803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When a </a:t>
            </a:r>
            <a:r>
              <a:rPr lang="en-US" dirty="0" smtClean="0"/>
              <a:t>method </a:t>
            </a:r>
            <a:r>
              <a:rPr lang="en-US" dirty="0"/>
              <a:t>is called (invoked), the computer</a:t>
            </a:r>
          </a:p>
          <a:p>
            <a:r>
              <a:rPr lang="en-US" dirty="0"/>
              <a:t>builds a </a:t>
            </a:r>
            <a:r>
              <a:rPr lang="en-US" b="1" dirty="0"/>
              <a:t>stack frame</a:t>
            </a:r>
            <a:r>
              <a:rPr lang="en-US" dirty="0"/>
              <a:t>. The stack frame </a:t>
            </a:r>
            <a:r>
              <a:rPr lang="en-US" dirty="0" smtClean="0"/>
              <a:t>contains</a:t>
            </a:r>
          </a:p>
          <a:p>
            <a:endParaRPr lang="en-US" dirty="0" smtClean="0"/>
          </a:p>
          <a:p>
            <a:r>
              <a:rPr lang="en-US" dirty="0" smtClean="0"/>
              <a:t> 	* the </a:t>
            </a:r>
            <a:r>
              <a:rPr lang="en-US" dirty="0" smtClean="0">
                <a:solidFill>
                  <a:srgbClr val="FFFF00"/>
                </a:solidFill>
              </a:rPr>
              <a:t>parameters </a:t>
            </a:r>
            <a:r>
              <a:rPr lang="en-US" dirty="0" smtClean="0"/>
              <a:t>that are being passed to the method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smtClean="0"/>
              <a:t>	* </a:t>
            </a:r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address to return </a:t>
            </a:r>
            <a:r>
              <a:rPr lang="en-US" dirty="0" smtClean="0"/>
              <a:t>to when </a:t>
            </a:r>
            <a:r>
              <a:rPr lang="en-US" dirty="0"/>
              <a:t>the </a:t>
            </a:r>
            <a:r>
              <a:rPr lang="en-US" dirty="0" smtClean="0"/>
              <a:t>method </a:t>
            </a:r>
            <a:r>
              <a:rPr lang="en-US" dirty="0"/>
              <a:t>is done</a:t>
            </a:r>
          </a:p>
          <a:p>
            <a:r>
              <a:rPr lang="en-US" dirty="0" smtClean="0"/>
              <a:t>	* </a:t>
            </a:r>
            <a:r>
              <a:rPr lang="en-US" dirty="0"/>
              <a:t>any </a:t>
            </a:r>
            <a:r>
              <a:rPr lang="en-US" dirty="0">
                <a:solidFill>
                  <a:srgbClr val="FFFF00"/>
                </a:solidFill>
              </a:rPr>
              <a:t>local variables </a:t>
            </a:r>
            <a:r>
              <a:rPr lang="en-US" dirty="0"/>
              <a:t>declared in the </a:t>
            </a:r>
            <a:r>
              <a:rPr lang="en-US" dirty="0" smtClean="0"/>
              <a:t>method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1417638"/>
            <a:ext cx="411162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CCECFF"/>
                </a:solidFill>
                <a:latin typeface="Comic Sans MS" pitchFamily="66" charset="0"/>
              </a:rPr>
              <a:t>Practice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1016000" y="2789238"/>
            <a:ext cx="7643439" cy="163121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Write a </a:t>
            </a:r>
            <a:r>
              <a:rPr lang="en-US" sz="2000" dirty="0" smtClean="0"/>
              <a:t>Main</a:t>
            </a:r>
            <a:r>
              <a:rPr lang="en-US" sz="2000" dirty="0"/>
              <a:t>( ) </a:t>
            </a:r>
            <a:r>
              <a:rPr lang="en-US" sz="2000" dirty="0" smtClean="0"/>
              <a:t>method </a:t>
            </a:r>
            <a:r>
              <a:rPr lang="en-US" sz="2000" dirty="0"/>
              <a:t>that gets two values from the user</a:t>
            </a:r>
          </a:p>
          <a:p>
            <a:r>
              <a:rPr lang="en-US" sz="2000" dirty="0"/>
              <a:t>and then calls the </a:t>
            </a:r>
            <a:r>
              <a:rPr lang="en-US" sz="2000" dirty="0" smtClean="0"/>
              <a:t>Add method. </a:t>
            </a:r>
            <a:r>
              <a:rPr lang="en-US" sz="2000" dirty="0"/>
              <a:t>Pass the parameters by value.</a:t>
            </a:r>
          </a:p>
          <a:p>
            <a:endParaRPr lang="en-US" sz="2000" dirty="0"/>
          </a:p>
          <a:p>
            <a:r>
              <a:rPr lang="en-US" sz="2000" dirty="0"/>
              <a:t>Then get two more values from the user. Call the add </a:t>
            </a:r>
            <a:r>
              <a:rPr lang="en-US" sz="2000" dirty="0" smtClean="0"/>
              <a:t>method</a:t>
            </a:r>
            <a:endParaRPr lang="en-US" sz="2000" dirty="0"/>
          </a:p>
          <a:p>
            <a:r>
              <a:rPr lang="en-US" sz="2000" dirty="0"/>
              <a:t>but this time pass the parameters by reference.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1417638"/>
            <a:ext cx="411162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CCECFF"/>
                </a:solidFill>
                <a:latin typeface="Comic Sans MS" pitchFamily="66" charset="0"/>
              </a:rPr>
              <a:t>Practice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241425" y="2832100"/>
            <a:ext cx="7110413" cy="16160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Write a program that converts time in 24 hour notation to</a:t>
            </a:r>
          </a:p>
          <a:p>
            <a:r>
              <a:rPr lang="en-US" sz="2000" dirty="0"/>
              <a:t>its equivalent time in 12 hour notation. For example, 1320</a:t>
            </a:r>
          </a:p>
          <a:p>
            <a:r>
              <a:rPr lang="en-US" sz="2000" dirty="0"/>
              <a:t>would convert to 1:20pm. Write a </a:t>
            </a:r>
            <a:r>
              <a:rPr lang="en-US" sz="2000" dirty="0" smtClean="0"/>
              <a:t>method </a:t>
            </a:r>
            <a:r>
              <a:rPr lang="en-US" sz="2000" dirty="0"/>
              <a:t>that does the</a:t>
            </a:r>
          </a:p>
          <a:p>
            <a:r>
              <a:rPr lang="en-US" sz="2000" dirty="0"/>
              <a:t>conversion.  How will you pass the parameters? Could you </a:t>
            </a:r>
          </a:p>
          <a:p>
            <a:r>
              <a:rPr lang="en-US" sz="2000" dirty="0"/>
              <a:t>have used this </a:t>
            </a:r>
            <a:r>
              <a:rPr lang="en-US" sz="2000" dirty="0" smtClean="0"/>
              <a:t>method </a:t>
            </a:r>
            <a:r>
              <a:rPr lang="en-US" sz="2000" dirty="0"/>
              <a:t>in the first project that you did?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1112838" y="1538288"/>
            <a:ext cx="8007320" cy="480131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We want to write a program that tells what coins to give for</a:t>
            </a:r>
          </a:p>
          <a:p>
            <a:r>
              <a:rPr lang="en-US" dirty="0"/>
              <a:t>any amount of change from 1 to 99 cents. For example, for</a:t>
            </a:r>
          </a:p>
          <a:p>
            <a:r>
              <a:rPr lang="en-US" dirty="0"/>
              <a:t>86 cents, the program should output something like</a:t>
            </a:r>
          </a:p>
          <a:p>
            <a:endParaRPr lang="en-US" dirty="0"/>
          </a:p>
          <a:p>
            <a:r>
              <a:rPr lang="en-US" dirty="0">
                <a:solidFill>
                  <a:srgbClr val="7F7F7F"/>
                </a:solidFill>
              </a:rPr>
              <a:t>	</a:t>
            </a:r>
            <a:r>
              <a:rPr lang="en-US" dirty="0"/>
              <a:t>86 cents can be given as</a:t>
            </a:r>
          </a:p>
          <a:p>
            <a:r>
              <a:rPr lang="en-US" dirty="0">
                <a:solidFill>
                  <a:srgbClr val="7F7F7F"/>
                </a:solidFill>
              </a:rPr>
              <a:t>	</a:t>
            </a:r>
            <a:r>
              <a:rPr lang="en-US" dirty="0"/>
              <a:t>3 quarter(s)  1 dime(s)  and 1 penny(pennies)</a:t>
            </a:r>
          </a:p>
          <a:p>
            <a:endParaRPr lang="en-US" dirty="0"/>
          </a:p>
          <a:p>
            <a:r>
              <a:rPr lang="en-US" dirty="0"/>
              <a:t>Only use coin denominations of 25 cents ( quarters ), 10 cents</a:t>
            </a:r>
          </a:p>
          <a:p>
            <a:r>
              <a:rPr lang="en-US" dirty="0"/>
              <a:t>( dimes ), and 1 cent ( pennies ).</a:t>
            </a:r>
          </a:p>
          <a:p>
            <a:endParaRPr lang="en-US" dirty="0"/>
          </a:p>
          <a:p>
            <a:r>
              <a:rPr lang="en-US" dirty="0"/>
              <a:t>Your program should use a </a:t>
            </a:r>
            <a:r>
              <a:rPr lang="en-US" dirty="0" smtClean="0"/>
              <a:t>method of </a:t>
            </a:r>
            <a:r>
              <a:rPr lang="en-US" dirty="0"/>
              <a:t>the following form:</a:t>
            </a:r>
          </a:p>
          <a:p>
            <a:endParaRPr lang="en-US" dirty="0"/>
          </a:p>
          <a:p>
            <a:r>
              <a:rPr lang="en-US" dirty="0">
                <a:solidFill>
                  <a:srgbClr val="7F7F7F"/>
                </a:solidFill>
              </a:rPr>
              <a:t>	</a:t>
            </a:r>
            <a:r>
              <a:rPr lang="en-US" dirty="0"/>
              <a:t>void </a:t>
            </a:r>
            <a:r>
              <a:rPr lang="en-US" dirty="0" err="1" smtClean="0"/>
              <a:t>ComputeCoins</a:t>
            </a:r>
            <a:r>
              <a:rPr lang="en-US" dirty="0" smtClean="0"/>
              <a:t> </a:t>
            </a:r>
            <a:r>
              <a:rPr lang="en-US" dirty="0"/>
              <a:t>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i="1" dirty="0" err="1"/>
              <a:t>coinValue</a:t>
            </a:r>
            <a:r>
              <a:rPr lang="en-US" dirty="0"/>
              <a:t>, </a:t>
            </a:r>
            <a:r>
              <a:rPr lang="en-US" dirty="0" smtClean="0"/>
              <a:t>ref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i="1" dirty="0"/>
              <a:t>number</a:t>
            </a:r>
            <a:r>
              <a:rPr lang="en-US" dirty="0"/>
              <a:t>, </a:t>
            </a:r>
            <a:r>
              <a:rPr lang="en-US" dirty="0" smtClean="0"/>
              <a:t>ref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i="1" dirty="0"/>
              <a:t>left</a:t>
            </a:r>
            <a:r>
              <a:rPr lang="en-US" dirty="0"/>
              <a:t> 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example, if the amount </a:t>
            </a:r>
            <a:r>
              <a:rPr lang="en-US" i="1" dirty="0"/>
              <a:t>left</a:t>
            </a:r>
            <a:r>
              <a:rPr lang="en-US" dirty="0"/>
              <a:t> is 86 cents, and the </a:t>
            </a:r>
            <a:r>
              <a:rPr lang="en-US" i="1" dirty="0" err="1"/>
              <a:t>coinValue</a:t>
            </a:r>
            <a:r>
              <a:rPr lang="en-US" dirty="0"/>
              <a:t> is 25,</a:t>
            </a:r>
          </a:p>
          <a:p>
            <a:r>
              <a:rPr lang="en-US" dirty="0"/>
              <a:t>the value of </a:t>
            </a:r>
            <a:r>
              <a:rPr lang="en-US" i="1" dirty="0"/>
              <a:t>number</a:t>
            </a:r>
            <a:r>
              <a:rPr lang="en-US" dirty="0"/>
              <a:t> will be 3 and the new amount </a:t>
            </a:r>
            <a:r>
              <a:rPr lang="en-US" i="1" dirty="0"/>
              <a:t>left</a:t>
            </a:r>
            <a:r>
              <a:rPr lang="en-US" dirty="0"/>
              <a:t> will be 11.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3162300" y="368300"/>
            <a:ext cx="2330450" cy="762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CCECFF"/>
                </a:solidFill>
              </a:rPr>
              <a:t>Practice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3124200" y="1828800"/>
            <a:ext cx="2286000" cy="4297363"/>
          </a:xfrm>
          <a:prstGeom prst="rect">
            <a:avLst/>
          </a:prstGeom>
          <a:solidFill>
            <a:schemeClr val="tx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Tahoma" pitchFamily="34" charset="0"/>
            </a:endParaRPr>
          </a:p>
        </p:txBody>
      </p:sp>
      <p:pic>
        <p:nvPicPr>
          <p:cNvPr id="9219" name="Picture 2" descr="sprin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4038600"/>
            <a:ext cx="1317625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 bwMode="auto">
          <a:xfrm>
            <a:off x="3429000" y="2362200"/>
            <a:ext cx="1676400" cy="1752600"/>
          </a:xfrm>
          <a:prstGeom prst="rect">
            <a:avLst/>
          </a:prstGeom>
          <a:gradFill>
            <a:gsLst>
              <a:gs pos="34000">
                <a:schemeClr val="tx1">
                  <a:lumMod val="9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3469328" y="3219612"/>
            <a:ext cx="16240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return address</a:t>
            </a:r>
          </a:p>
        </p:txBody>
      </p:sp>
      <p:cxnSp>
        <p:nvCxnSpPr>
          <p:cNvPr id="9222" name="Straight Connector 6"/>
          <p:cNvCxnSpPr>
            <a:cxnSpLocks noChangeShapeType="1"/>
          </p:cNvCxnSpPr>
          <p:nvPr/>
        </p:nvCxnSpPr>
        <p:spPr bwMode="auto">
          <a:xfrm>
            <a:off x="3429000" y="3657600"/>
            <a:ext cx="1676400" cy="1588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9223" name="Straight Connector 8"/>
          <p:cNvCxnSpPr>
            <a:cxnSpLocks noChangeShapeType="1"/>
          </p:cNvCxnSpPr>
          <p:nvPr/>
        </p:nvCxnSpPr>
        <p:spPr bwMode="auto">
          <a:xfrm>
            <a:off x="3429000" y="3657600"/>
            <a:ext cx="1676400" cy="1588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9224" name="TextBox 10"/>
          <p:cNvSpPr txBox="1">
            <a:spLocks noChangeArrowheads="1"/>
          </p:cNvSpPr>
          <p:nvPr/>
        </p:nvSpPr>
        <p:spPr bwMode="auto">
          <a:xfrm>
            <a:off x="3657600" y="3704896"/>
            <a:ext cx="12827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parameters</a:t>
            </a:r>
          </a:p>
        </p:txBody>
      </p:sp>
      <p:cxnSp>
        <p:nvCxnSpPr>
          <p:cNvPr id="9225" name="Straight Connector 11"/>
          <p:cNvCxnSpPr>
            <a:cxnSpLocks noChangeShapeType="1"/>
          </p:cNvCxnSpPr>
          <p:nvPr/>
        </p:nvCxnSpPr>
        <p:spPr bwMode="auto">
          <a:xfrm>
            <a:off x="3429000" y="3124200"/>
            <a:ext cx="1676400" cy="1588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9226" name="TextBox 12"/>
          <p:cNvSpPr txBox="1">
            <a:spLocks noChangeArrowheads="1"/>
          </p:cNvSpPr>
          <p:nvPr/>
        </p:nvSpPr>
        <p:spPr bwMode="auto">
          <a:xfrm>
            <a:off x="3518638" y="2590283"/>
            <a:ext cx="15351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local variables</a:t>
            </a:r>
          </a:p>
        </p:txBody>
      </p:sp>
      <p:sp>
        <p:nvSpPr>
          <p:cNvPr id="9227" name="Left Brace 14"/>
          <p:cNvSpPr>
            <a:spLocks/>
          </p:cNvSpPr>
          <p:nvPr/>
        </p:nvSpPr>
        <p:spPr bwMode="auto">
          <a:xfrm>
            <a:off x="2743200" y="2438400"/>
            <a:ext cx="228600" cy="1600200"/>
          </a:xfrm>
          <a:prstGeom prst="leftBrace">
            <a:avLst>
              <a:gd name="adj1" fmla="val 8329"/>
              <a:gd name="adj2" fmla="val 50000"/>
            </a:avLst>
          </a:prstGeom>
          <a:noFill/>
          <a:ln w="19050" algn="ctr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sz="2000">
              <a:latin typeface="Tahoma" pitchFamily="34" charset="0"/>
            </a:endParaRPr>
          </a:p>
        </p:txBody>
      </p:sp>
      <p:sp>
        <p:nvSpPr>
          <p:cNvPr id="9228" name="TextBox 16"/>
          <p:cNvSpPr txBox="1">
            <a:spLocks noChangeArrowheads="1"/>
          </p:cNvSpPr>
          <p:nvPr/>
        </p:nvSpPr>
        <p:spPr bwMode="auto">
          <a:xfrm>
            <a:off x="1066800" y="2895600"/>
            <a:ext cx="15382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/>
              <a:t>Stack frame</a:t>
            </a:r>
          </a:p>
          <a:p>
            <a:pPr algn="r"/>
            <a:r>
              <a:rPr lang="en-US" dirty="0"/>
              <a:t>for </a:t>
            </a:r>
            <a:r>
              <a:rPr lang="en-US" dirty="0" smtClean="0"/>
              <a:t>Main</a:t>
            </a:r>
            <a:r>
              <a:rPr lang="en-US" dirty="0"/>
              <a:t>( )</a:t>
            </a:r>
          </a:p>
        </p:txBody>
      </p:sp>
      <p:sp>
        <p:nvSpPr>
          <p:cNvPr id="9229" name="TextBox 17"/>
          <p:cNvSpPr txBox="1">
            <a:spLocks noChangeArrowheads="1"/>
          </p:cNvSpPr>
          <p:nvPr/>
        </p:nvSpPr>
        <p:spPr bwMode="auto">
          <a:xfrm>
            <a:off x="3505200" y="6248400"/>
            <a:ext cx="1301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Stack</a:t>
            </a:r>
          </a:p>
        </p:txBody>
      </p:sp>
      <p:sp>
        <p:nvSpPr>
          <p:cNvPr id="9230" name="TextBox 18"/>
          <p:cNvSpPr txBox="1">
            <a:spLocks noChangeArrowheads="1"/>
          </p:cNvSpPr>
          <p:nvPr/>
        </p:nvSpPr>
        <p:spPr bwMode="auto">
          <a:xfrm>
            <a:off x="6064469" y="3654972"/>
            <a:ext cx="23891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Main</a:t>
            </a:r>
            <a:r>
              <a:rPr lang="en-US" dirty="0"/>
              <a:t>( )’s parameters</a:t>
            </a:r>
          </a:p>
          <a:p>
            <a:r>
              <a:rPr lang="en-US" dirty="0"/>
              <a:t>come from the </a:t>
            </a:r>
          </a:p>
          <a:p>
            <a:r>
              <a:rPr lang="en-US" dirty="0"/>
              <a:t>command line</a:t>
            </a:r>
          </a:p>
        </p:txBody>
      </p:sp>
      <p:cxnSp>
        <p:nvCxnSpPr>
          <p:cNvPr id="9231" name="Straight Arrow Connector 20"/>
          <p:cNvCxnSpPr>
            <a:cxnSpLocks noChangeShapeType="1"/>
          </p:cNvCxnSpPr>
          <p:nvPr/>
        </p:nvCxnSpPr>
        <p:spPr bwMode="auto">
          <a:xfrm rot="10800000">
            <a:off x="5423338" y="3886200"/>
            <a:ext cx="609600" cy="1588"/>
          </a:xfrm>
          <a:prstGeom prst="straightConnector1">
            <a:avLst/>
          </a:prstGeom>
          <a:noFill/>
          <a:ln w="34925" algn="ctr">
            <a:solidFill>
              <a:srgbClr val="FFFFFF"/>
            </a:solidFill>
            <a:round/>
            <a:headEnd/>
            <a:tailEnd type="arrow" w="med" len="med"/>
          </a:ln>
        </p:spPr>
      </p:cxnSp>
      <p:sp>
        <p:nvSpPr>
          <p:cNvPr id="9232" name="TextBox 22"/>
          <p:cNvSpPr txBox="1">
            <a:spLocks noChangeArrowheads="1"/>
          </p:cNvSpPr>
          <p:nvPr/>
        </p:nvSpPr>
        <p:spPr bwMode="auto">
          <a:xfrm>
            <a:off x="6095999" y="2609194"/>
            <a:ext cx="25161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control returns to</a:t>
            </a:r>
          </a:p>
          <a:p>
            <a:r>
              <a:rPr lang="en-US" dirty="0"/>
              <a:t>the operating system</a:t>
            </a:r>
          </a:p>
        </p:txBody>
      </p:sp>
      <p:cxnSp>
        <p:nvCxnSpPr>
          <p:cNvPr id="9233" name="Straight Arrow Connector 26"/>
          <p:cNvCxnSpPr>
            <a:cxnSpLocks noChangeShapeType="1"/>
          </p:cNvCxnSpPr>
          <p:nvPr/>
        </p:nvCxnSpPr>
        <p:spPr bwMode="auto">
          <a:xfrm rot="10800000" flipV="1">
            <a:off x="5429369" y="2773179"/>
            <a:ext cx="671629" cy="592499"/>
          </a:xfrm>
          <a:prstGeom prst="straightConnector1">
            <a:avLst/>
          </a:prstGeom>
          <a:noFill/>
          <a:ln w="34925" algn="ctr">
            <a:solidFill>
              <a:srgbClr val="FFFFFF"/>
            </a:solidFill>
            <a:round/>
            <a:headEnd/>
            <a:tailEnd type="arrow" w="med" len="med"/>
          </a:ln>
        </p:spPr>
      </p:cxn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5988269" y="1471676"/>
            <a:ext cx="262924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Any variables declared</a:t>
            </a:r>
          </a:p>
          <a:p>
            <a:r>
              <a:rPr lang="en-US" dirty="0" smtClean="0"/>
              <a:t>inside main’s { }</a:t>
            </a:r>
            <a:endParaRPr lang="en-US" dirty="0"/>
          </a:p>
        </p:txBody>
      </p:sp>
      <p:cxnSp>
        <p:nvCxnSpPr>
          <p:cNvPr id="19" name="Straight Arrow Connector 20"/>
          <p:cNvCxnSpPr>
            <a:cxnSpLocks noChangeShapeType="1"/>
          </p:cNvCxnSpPr>
          <p:nvPr/>
        </p:nvCxnSpPr>
        <p:spPr bwMode="auto">
          <a:xfrm rot="5400000">
            <a:off x="5326453" y="1774987"/>
            <a:ext cx="700782" cy="559791"/>
          </a:xfrm>
          <a:prstGeom prst="straightConnector1">
            <a:avLst/>
          </a:prstGeom>
          <a:noFill/>
          <a:ln w="34925" algn="ctr">
            <a:solidFill>
              <a:srgbClr val="FFFFFF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3124200" y="1828800"/>
            <a:ext cx="2286000" cy="4297363"/>
          </a:xfrm>
          <a:prstGeom prst="rect">
            <a:avLst/>
          </a:prstGeom>
          <a:solidFill>
            <a:schemeClr val="tx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Tahoma" pitchFamily="34" charset="0"/>
            </a:endParaRPr>
          </a:p>
        </p:txBody>
      </p:sp>
      <p:pic>
        <p:nvPicPr>
          <p:cNvPr id="10243" name="Picture 2" descr="sprin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5257800"/>
            <a:ext cx="16002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extBox 20"/>
          <p:cNvSpPr txBox="1">
            <a:spLocks noChangeArrowheads="1"/>
          </p:cNvSpPr>
          <p:nvPr/>
        </p:nvSpPr>
        <p:spPr bwMode="auto">
          <a:xfrm>
            <a:off x="3475382" y="901148"/>
            <a:ext cx="14734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Main</a:t>
            </a:r>
            <a:r>
              <a:rPr lang="en-US" dirty="0"/>
              <a:t>( ) calls</a:t>
            </a:r>
          </a:p>
          <a:p>
            <a:r>
              <a:rPr lang="en-US" dirty="0" smtClean="0"/>
              <a:t>method ”B</a:t>
            </a:r>
            <a:r>
              <a:rPr lang="en-US" dirty="0"/>
              <a:t>”</a:t>
            </a:r>
          </a:p>
        </p:txBody>
      </p:sp>
      <p:sp>
        <p:nvSpPr>
          <p:cNvPr id="10245" name="Left Brace 21"/>
          <p:cNvSpPr>
            <a:spLocks/>
          </p:cNvSpPr>
          <p:nvPr/>
        </p:nvSpPr>
        <p:spPr bwMode="auto">
          <a:xfrm>
            <a:off x="2743200" y="3657600"/>
            <a:ext cx="228600" cy="1600200"/>
          </a:xfrm>
          <a:prstGeom prst="leftBrace">
            <a:avLst>
              <a:gd name="adj1" fmla="val 8329"/>
              <a:gd name="adj2" fmla="val 50000"/>
            </a:avLst>
          </a:prstGeom>
          <a:noFill/>
          <a:ln w="19050" algn="ctr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sz="2000">
              <a:latin typeface="Tahoma" pitchFamily="34" charset="0"/>
            </a:endParaRPr>
          </a:p>
        </p:txBody>
      </p:sp>
      <p:sp>
        <p:nvSpPr>
          <p:cNvPr id="10246" name="TextBox 22"/>
          <p:cNvSpPr txBox="1">
            <a:spLocks noChangeArrowheads="1"/>
          </p:cNvSpPr>
          <p:nvPr/>
        </p:nvSpPr>
        <p:spPr bwMode="auto">
          <a:xfrm>
            <a:off x="1166813" y="4114800"/>
            <a:ext cx="15382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/>
              <a:t>Stack frame</a:t>
            </a:r>
          </a:p>
          <a:p>
            <a:pPr algn="r"/>
            <a:r>
              <a:rPr lang="en-US" dirty="0"/>
              <a:t>for </a:t>
            </a:r>
            <a:r>
              <a:rPr lang="en-US" dirty="0" smtClean="0"/>
              <a:t>Main</a:t>
            </a:r>
            <a:r>
              <a:rPr lang="en-US" dirty="0"/>
              <a:t>( )</a:t>
            </a:r>
          </a:p>
        </p:txBody>
      </p:sp>
      <p:sp>
        <p:nvSpPr>
          <p:cNvPr id="10247" name="Left Brace 23"/>
          <p:cNvSpPr>
            <a:spLocks/>
          </p:cNvSpPr>
          <p:nvPr/>
        </p:nvSpPr>
        <p:spPr bwMode="auto">
          <a:xfrm>
            <a:off x="2743200" y="1828800"/>
            <a:ext cx="228600" cy="1600200"/>
          </a:xfrm>
          <a:prstGeom prst="leftBrace">
            <a:avLst>
              <a:gd name="adj1" fmla="val 8329"/>
              <a:gd name="adj2" fmla="val 50000"/>
            </a:avLst>
          </a:prstGeom>
          <a:noFill/>
          <a:ln w="19050" algn="ctr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sz="2000">
              <a:latin typeface="Tahoma" pitchFamily="34" charset="0"/>
            </a:endParaRPr>
          </a:p>
        </p:txBody>
      </p:sp>
      <p:sp>
        <p:nvSpPr>
          <p:cNvPr id="10248" name="TextBox 24"/>
          <p:cNvSpPr txBox="1">
            <a:spLocks noChangeArrowheads="1"/>
          </p:cNvSpPr>
          <p:nvPr/>
        </p:nvSpPr>
        <p:spPr bwMode="auto">
          <a:xfrm>
            <a:off x="898195" y="2286000"/>
            <a:ext cx="180690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/>
              <a:t>Stack frame</a:t>
            </a:r>
          </a:p>
          <a:p>
            <a:pPr algn="r"/>
            <a:r>
              <a:rPr lang="en-US" dirty="0"/>
              <a:t>for </a:t>
            </a:r>
            <a:r>
              <a:rPr lang="en-US" dirty="0" smtClean="0"/>
              <a:t>method “B</a:t>
            </a:r>
            <a:r>
              <a:rPr lang="en-US" dirty="0"/>
              <a:t>”</a:t>
            </a:r>
          </a:p>
        </p:txBody>
      </p:sp>
      <p:sp>
        <p:nvSpPr>
          <p:cNvPr id="10249" name="TextBox 25"/>
          <p:cNvSpPr txBox="1">
            <a:spLocks noChangeArrowheads="1"/>
          </p:cNvSpPr>
          <p:nvPr/>
        </p:nvSpPr>
        <p:spPr bwMode="auto">
          <a:xfrm>
            <a:off x="3505200" y="6248400"/>
            <a:ext cx="1301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Stack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398454" y="3617913"/>
            <a:ext cx="1676400" cy="1752600"/>
          </a:xfrm>
          <a:prstGeom prst="rect">
            <a:avLst/>
          </a:prstGeom>
          <a:gradFill>
            <a:gsLst>
              <a:gs pos="34000">
                <a:schemeClr val="tx1">
                  <a:lumMod val="9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10251" name="TextBox 27"/>
          <p:cNvSpPr txBox="1">
            <a:spLocks noChangeArrowheads="1"/>
          </p:cNvSpPr>
          <p:nvPr/>
        </p:nvSpPr>
        <p:spPr bwMode="auto">
          <a:xfrm>
            <a:off x="3464279" y="4461886"/>
            <a:ext cx="16240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return address</a:t>
            </a:r>
          </a:p>
        </p:txBody>
      </p:sp>
      <p:cxnSp>
        <p:nvCxnSpPr>
          <p:cNvPr id="10252" name="Straight Connector 28"/>
          <p:cNvCxnSpPr>
            <a:cxnSpLocks noChangeShapeType="1"/>
          </p:cNvCxnSpPr>
          <p:nvPr/>
        </p:nvCxnSpPr>
        <p:spPr bwMode="auto">
          <a:xfrm>
            <a:off x="3419475" y="4913313"/>
            <a:ext cx="1676400" cy="1587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10253" name="Straight Connector 29"/>
          <p:cNvCxnSpPr>
            <a:cxnSpLocks noChangeShapeType="1"/>
          </p:cNvCxnSpPr>
          <p:nvPr/>
        </p:nvCxnSpPr>
        <p:spPr bwMode="auto">
          <a:xfrm>
            <a:off x="3419475" y="4913313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10254" name="TextBox 30"/>
          <p:cNvSpPr txBox="1">
            <a:spLocks noChangeArrowheads="1"/>
          </p:cNvSpPr>
          <p:nvPr/>
        </p:nvSpPr>
        <p:spPr bwMode="auto">
          <a:xfrm>
            <a:off x="3658585" y="4960610"/>
            <a:ext cx="12827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parameters</a:t>
            </a:r>
          </a:p>
        </p:txBody>
      </p:sp>
      <p:cxnSp>
        <p:nvCxnSpPr>
          <p:cNvPr id="10255" name="Straight Connector 31"/>
          <p:cNvCxnSpPr>
            <a:cxnSpLocks noChangeShapeType="1"/>
          </p:cNvCxnSpPr>
          <p:nvPr/>
        </p:nvCxnSpPr>
        <p:spPr bwMode="auto">
          <a:xfrm>
            <a:off x="3419475" y="4379913"/>
            <a:ext cx="1676400" cy="1587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10256" name="TextBox 32"/>
          <p:cNvSpPr txBox="1">
            <a:spLocks noChangeArrowheads="1"/>
          </p:cNvSpPr>
          <p:nvPr/>
        </p:nvSpPr>
        <p:spPr bwMode="auto">
          <a:xfrm>
            <a:off x="3470175" y="3888038"/>
            <a:ext cx="15351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local variables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3392488" y="1858475"/>
            <a:ext cx="1676400" cy="1752600"/>
          </a:xfrm>
          <a:prstGeom prst="rect">
            <a:avLst/>
          </a:prstGeom>
          <a:gradFill>
            <a:gsLst>
              <a:gs pos="34000">
                <a:schemeClr val="tx1">
                  <a:lumMod val="9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10258" name="TextBox 34"/>
          <p:cNvSpPr txBox="1">
            <a:spLocks noChangeArrowheads="1"/>
          </p:cNvSpPr>
          <p:nvPr/>
        </p:nvSpPr>
        <p:spPr bwMode="auto">
          <a:xfrm>
            <a:off x="3413345" y="2735355"/>
            <a:ext cx="16240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return address</a:t>
            </a:r>
          </a:p>
        </p:txBody>
      </p:sp>
      <p:cxnSp>
        <p:nvCxnSpPr>
          <p:cNvPr id="10259" name="Straight Connector 35"/>
          <p:cNvCxnSpPr>
            <a:cxnSpLocks noChangeShapeType="1"/>
          </p:cNvCxnSpPr>
          <p:nvPr/>
        </p:nvCxnSpPr>
        <p:spPr bwMode="auto">
          <a:xfrm>
            <a:off x="3392488" y="3153875"/>
            <a:ext cx="1676400" cy="1588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10260" name="Straight Connector 36"/>
          <p:cNvCxnSpPr>
            <a:cxnSpLocks noChangeShapeType="1"/>
          </p:cNvCxnSpPr>
          <p:nvPr/>
        </p:nvCxnSpPr>
        <p:spPr bwMode="auto">
          <a:xfrm>
            <a:off x="3392488" y="3153875"/>
            <a:ext cx="1676400" cy="1588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10261" name="TextBox 37"/>
          <p:cNvSpPr txBox="1">
            <a:spLocks noChangeArrowheads="1"/>
          </p:cNvSpPr>
          <p:nvPr/>
        </p:nvSpPr>
        <p:spPr bwMode="auto">
          <a:xfrm>
            <a:off x="3579047" y="3211682"/>
            <a:ext cx="12827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parameters</a:t>
            </a:r>
          </a:p>
        </p:txBody>
      </p:sp>
      <p:cxnSp>
        <p:nvCxnSpPr>
          <p:cNvPr id="10262" name="Straight Connector 38"/>
          <p:cNvCxnSpPr>
            <a:cxnSpLocks noChangeShapeType="1"/>
          </p:cNvCxnSpPr>
          <p:nvPr/>
        </p:nvCxnSpPr>
        <p:spPr bwMode="auto">
          <a:xfrm>
            <a:off x="3392488" y="2620475"/>
            <a:ext cx="1676400" cy="1588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10263" name="TextBox 39"/>
          <p:cNvSpPr txBox="1">
            <a:spLocks noChangeArrowheads="1"/>
          </p:cNvSpPr>
          <p:nvPr/>
        </p:nvSpPr>
        <p:spPr bwMode="auto">
          <a:xfrm>
            <a:off x="3434227" y="1996617"/>
            <a:ext cx="15335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local variables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03235" y="3190461"/>
            <a:ext cx="1516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any parameters</a:t>
            </a:r>
          </a:p>
          <a:p>
            <a:r>
              <a:rPr lang="en-US" sz="1400" dirty="0" smtClean="0"/>
              <a:t>passed to B</a:t>
            </a:r>
            <a:endParaRPr lang="en-US" sz="1400" dirty="0"/>
          </a:p>
        </p:txBody>
      </p:sp>
      <p:cxnSp>
        <p:nvCxnSpPr>
          <p:cNvPr id="26" name="Straight Arrow Connector 25"/>
          <p:cNvCxnSpPr/>
          <p:nvPr/>
        </p:nvCxnSpPr>
        <p:spPr bwMode="auto">
          <a:xfrm rot="10800000">
            <a:off x="5476461" y="3369366"/>
            <a:ext cx="477078" cy="7951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6351104" y="2494721"/>
            <a:ext cx="19191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returns to the point</a:t>
            </a:r>
          </a:p>
          <a:p>
            <a:r>
              <a:rPr lang="en-US" sz="1400" dirty="0" smtClean="0"/>
              <a:t>where B was called</a:t>
            </a:r>
          </a:p>
          <a:p>
            <a:r>
              <a:rPr lang="en-US" sz="1400" dirty="0" smtClean="0"/>
              <a:t>from inside of Main</a:t>
            </a:r>
            <a:endParaRPr lang="en-US" sz="1400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 rot="10800000">
            <a:off x="5529470" y="2875724"/>
            <a:ext cx="801756" cy="265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122504" y="1739347"/>
            <a:ext cx="14510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any variables</a:t>
            </a:r>
          </a:p>
          <a:p>
            <a:r>
              <a:rPr lang="en-US" sz="1400" dirty="0" smtClean="0"/>
              <a:t>declared inside</a:t>
            </a:r>
          </a:p>
          <a:p>
            <a:r>
              <a:rPr lang="en-US" sz="1400" dirty="0" smtClean="0"/>
              <a:t>of B’s { }</a:t>
            </a:r>
            <a:endParaRPr lang="en-US" sz="1400" dirty="0"/>
          </a:p>
        </p:txBody>
      </p:sp>
      <p:cxnSp>
        <p:nvCxnSpPr>
          <p:cNvPr id="32" name="Straight Arrow Connector 31"/>
          <p:cNvCxnSpPr>
            <a:stCxn id="31" idx="1"/>
          </p:cNvCxnSpPr>
          <p:nvPr/>
        </p:nvCxnSpPr>
        <p:spPr bwMode="auto">
          <a:xfrm rot="10800000" flipV="1">
            <a:off x="5509592" y="2108679"/>
            <a:ext cx="612913" cy="9118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3124200" y="1828800"/>
            <a:ext cx="2286000" cy="4297363"/>
          </a:xfrm>
          <a:prstGeom prst="rect">
            <a:avLst/>
          </a:prstGeom>
          <a:solidFill>
            <a:schemeClr val="tx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Tahoma" pitchFamily="34" charset="0"/>
            </a:endParaRPr>
          </a:p>
        </p:txBody>
      </p:sp>
      <p:pic>
        <p:nvPicPr>
          <p:cNvPr id="11267" name="Picture 2" descr="sprin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4800600"/>
            <a:ext cx="1600200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TextBox 20"/>
          <p:cNvSpPr txBox="1">
            <a:spLocks noChangeArrowheads="1"/>
          </p:cNvSpPr>
          <p:nvPr/>
        </p:nvSpPr>
        <p:spPr bwMode="auto">
          <a:xfrm>
            <a:off x="5715000" y="2819400"/>
            <a:ext cx="314060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When </a:t>
            </a:r>
            <a:r>
              <a:rPr lang="en-US" dirty="0" smtClean="0"/>
              <a:t>method “B</a:t>
            </a:r>
            <a:r>
              <a:rPr lang="en-US" dirty="0"/>
              <a:t>” is done,</a:t>
            </a:r>
          </a:p>
          <a:p>
            <a:r>
              <a:rPr lang="en-US" dirty="0" smtClean="0"/>
              <a:t>its stack frame is removed </a:t>
            </a:r>
          </a:p>
          <a:p>
            <a:r>
              <a:rPr lang="en-US" dirty="0" smtClean="0"/>
              <a:t>from the stack.</a:t>
            </a:r>
            <a:endParaRPr lang="en-US" dirty="0"/>
          </a:p>
        </p:txBody>
      </p:sp>
      <p:sp>
        <p:nvSpPr>
          <p:cNvPr id="11269" name="Left Brace 21"/>
          <p:cNvSpPr>
            <a:spLocks/>
          </p:cNvSpPr>
          <p:nvPr/>
        </p:nvSpPr>
        <p:spPr bwMode="auto">
          <a:xfrm>
            <a:off x="2743200" y="3200400"/>
            <a:ext cx="228600" cy="1600200"/>
          </a:xfrm>
          <a:prstGeom prst="leftBrace">
            <a:avLst>
              <a:gd name="adj1" fmla="val 8329"/>
              <a:gd name="adj2" fmla="val 50000"/>
            </a:avLst>
          </a:prstGeom>
          <a:noFill/>
          <a:ln w="19050" algn="ctr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sz="2000">
              <a:latin typeface="Tahoma" pitchFamily="34" charset="0"/>
            </a:endParaRPr>
          </a:p>
        </p:txBody>
      </p:sp>
      <p:sp>
        <p:nvSpPr>
          <p:cNvPr id="11270" name="TextBox 22"/>
          <p:cNvSpPr txBox="1">
            <a:spLocks noChangeArrowheads="1"/>
          </p:cNvSpPr>
          <p:nvPr/>
        </p:nvSpPr>
        <p:spPr bwMode="auto">
          <a:xfrm>
            <a:off x="1166813" y="3657600"/>
            <a:ext cx="15382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/>
              <a:t>Stack frame</a:t>
            </a:r>
          </a:p>
          <a:p>
            <a:pPr algn="r"/>
            <a:r>
              <a:rPr lang="en-US" dirty="0"/>
              <a:t>for </a:t>
            </a:r>
            <a:r>
              <a:rPr lang="en-US" dirty="0" smtClean="0"/>
              <a:t>Main</a:t>
            </a:r>
            <a:r>
              <a:rPr lang="en-US" dirty="0"/>
              <a:t>( )</a:t>
            </a:r>
          </a:p>
        </p:txBody>
      </p:sp>
      <p:sp>
        <p:nvSpPr>
          <p:cNvPr id="11271" name="TextBox 25"/>
          <p:cNvSpPr txBox="1">
            <a:spLocks noChangeArrowheads="1"/>
          </p:cNvSpPr>
          <p:nvPr/>
        </p:nvSpPr>
        <p:spPr bwMode="auto">
          <a:xfrm>
            <a:off x="3505200" y="6248400"/>
            <a:ext cx="1301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Stack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419475" y="3267075"/>
            <a:ext cx="1676400" cy="1752600"/>
          </a:xfrm>
          <a:prstGeom prst="rect">
            <a:avLst/>
          </a:prstGeom>
          <a:gradFill>
            <a:gsLst>
              <a:gs pos="34000">
                <a:schemeClr val="tx1">
                  <a:lumMod val="9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11274" name="TextBox 16"/>
          <p:cNvSpPr txBox="1">
            <a:spLocks noChangeArrowheads="1"/>
          </p:cNvSpPr>
          <p:nvPr/>
        </p:nvSpPr>
        <p:spPr bwMode="auto">
          <a:xfrm>
            <a:off x="3455322" y="4139477"/>
            <a:ext cx="16240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return address</a:t>
            </a:r>
          </a:p>
        </p:txBody>
      </p:sp>
      <p:cxnSp>
        <p:nvCxnSpPr>
          <p:cNvPr id="11275" name="Straight Connector 17"/>
          <p:cNvCxnSpPr>
            <a:cxnSpLocks noChangeShapeType="1"/>
          </p:cNvCxnSpPr>
          <p:nvPr/>
        </p:nvCxnSpPr>
        <p:spPr bwMode="auto">
          <a:xfrm>
            <a:off x="3419475" y="4562475"/>
            <a:ext cx="1676400" cy="1588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cxnSp>
        <p:nvCxnSpPr>
          <p:cNvPr id="11276" name="Straight Connector 18"/>
          <p:cNvCxnSpPr>
            <a:cxnSpLocks noChangeShapeType="1"/>
          </p:cNvCxnSpPr>
          <p:nvPr/>
        </p:nvCxnSpPr>
        <p:spPr bwMode="auto">
          <a:xfrm>
            <a:off x="3419475" y="4562475"/>
            <a:ext cx="1676400" cy="1588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11277" name="TextBox 19"/>
          <p:cNvSpPr txBox="1">
            <a:spLocks noChangeArrowheads="1"/>
          </p:cNvSpPr>
          <p:nvPr/>
        </p:nvSpPr>
        <p:spPr bwMode="auto">
          <a:xfrm>
            <a:off x="3658586" y="4620282"/>
            <a:ext cx="12827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parameters</a:t>
            </a:r>
          </a:p>
        </p:txBody>
      </p:sp>
      <p:cxnSp>
        <p:nvCxnSpPr>
          <p:cNvPr id="11278" name="Straight Connector 23"/>
          <p:cNvCxnSpPr>
            <a:cxnSpLocks noChangeShapeType="1"/>
          </p:cNvCxnSpPr>
          <p:nvPr/>
        </p:nvCxnSpPr>
        <p:spPr bwMode="auto">
          <a:xfrm>
            <a:off x="3419475" y="4029075"/>
            <a:ext cx="1676400" cy="1588"/>
          </a:xfrm>
          <a:prstGeom prst="lin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11279" name="TextBox 24"/>
          <p:cNvSpPr txBox="1">
            <a:spLocks noChangeArrowheads="1"/>
          </p:cNvSpPr>
          <p:nvPr/>
        </p:nvSpPr>
        <p:spPr bwMode="auto">
          <a:xfrm>
            <a:off x="3416245" y="3541680"/>
            <a:ext cx="15351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local variables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slides08"/>
  <p:tag name="ARTICULATE_PUBLISH_PATH" val="C:\Documents and Settings\faculty\My Documents\Articulate Presenter"/>
  <p:tag name="ARTICULATE_LOGO" val="(None selected)"/>
  <p:tag name="ARTICULATE_PRESENTER" val="(None selected)"/>
  <p:tag name="ARTICULATE_LMS" val="0"/>
  <p:tag name="ARTICULATE_TEMPLATE" val="E-Learning Course (Single-level)"/>
  <p:tag name="LMS_PUBLISH" val="No"/>
  <p:tag name="LAUNCHINNEWWINDOW" val="0"/>
  <p:tag name="LASTPUBLISHED" val="C:\Documents and Settings\faculty\My Documents\Articulate Presenter\slides08\player.html"/>
</p:tagLst>
</file>

<file path=ppt/theme/theme1.xml><?xml version="1.0" encoding="utf-8"?>
<a:theme xmlns:a="http://schemas.openxmlformats.org/drawingml/2006/main" name="Training">
  <a:themeElements>
    <a:clrScheme name="Train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CCFF"/>
      </a:accent1>
      <a:accent2>
        <a:srgbClr val="FFFF00"/>
      </a:accent2>
      <a:accent3>
        <a:srgbClr val="AAAAFF"/>
      </a:accent3>
      <a:accent4>
        <a:srgbClr val="DADADA"/>
      </a:accent4>
      <a:accent5>
        <a:srgbClr val="AAE2FF"/>
      </a:accent5>
      <a:accent6>
        <a:srgbClr val="E7E700"/>
      </a:accent6>
      <a:hlink>
        <a:srgbClr val="FF0033"/>
      </a:hlink>
      <a:folHlink>
        <a:srgbClr val="3366FF"/>
      </a:folHlink>
    </a:clrScheme>
    <a:fontScheme name="Train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Train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CCFF"/>
        </a:accent1>
        <a:accent2>
          <a:srgbClr val="FFFF00"/>
        </a:accent2>
        <a:accent3>
          <a:srgbClr val="AAAAFF"/>
        </a:accent3>
        <a:accent4>
          <a:srgbClr val="DADADA"/>
        </a:accent4>
        <a:accent5>
          <a:srgbClr val="AAE2FF"/>
        </a:accent5>
        <a:accent6>
          <a:srgbClr val="E7E700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00CCCC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00B9B9"/>
        </a:accent6>
        <a:hlink>
          <a:srgbClr val="CC99FF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in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in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FFFF0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E7E700"/>
        </a:accent6>
        <a:hlink>
          <a:srgbClr val="6600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FFFF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E7E700"/>
        </a:accent6>
        <a:hlink>
          <a:srgbClr val="CC0000"/>
        </a:hlink>
        <a:folHlink>
          <a:srgbClr val="CC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3743</Words>
  <Application>Microsoft Office PowerPoint</Application>
  <PresentationFormat>On-screen Show (4:3)</PresentationFormat>
  <Paragraphs>945</Paragraphs>
  <Slides>62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Training</vt:lpstr>
      <vt:lpstr>Method Parameters and Overloading</vt:lpstr>
      <vt:lpstr>Topics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Pass By Value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Pass By 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of Using a Side Effect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Mixed Parameter Lists</vt:lpstr>
      <vt:lpstr>Method Overloading</vt:lpstr>
      <vt:lpstr>Example</vt:lpstr>
      <vt:lpstr>Method Signature</vt:lpstr>
      <vt:lpstr>Type Conversion and Overloading</vt:lpstr>
      <vt:lpstr>PowerPoint Presentation</vt:lpstr>
      <vt:lpstr>Rules for Resolving Overloading</vt:lpstr>
      <vt:lpstr>Drivers</vt:lpstr>
      <vt:lpstr>Example</vt:lpstr>
      <vt:lpstr>PowerPoint Presentation</vt:lpstr>
      <vt:lpstr>PowerPoint Presentation</vt:lpstr>
      <vt:lpstr>Stub Methods</vt:lpstr>
      <vt:lpstr>Example</vt:lpstr>
      <vt:lpstr>Practice</vt:lpstr>
      <vt:lpstr>Practice</vt:lpstr>
      <vt:lpstr>Practice</vt:lpstr>
      <vt:lpstr>Practice</vt:lpstr>
      <vt:lpstr>PowerPoint Presentation</vt:lpstr>
    </vt:vector>
  </TitlesOfParts>
  <Company>UVSC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Parameters and Overloading</dc:title>
  <dc:subject>CS 1400</dc:subject>
  <dc:creator>Roger deBry</dc:creator>
  <cp:lastModifiedBy>Roger Debry</cp:lastModifiedBy>
  <cp:revision>87</cp:revision>
  <dcterms:created xsi:type="dcterms:W3CDTF">2002-03-01T15:54:50Z</dcterms:created>
  <dcterms:modified xsi:type="dcterms:W3CDTF">2012-10-09T18:36:26Z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75B26629-1CFF-404B-BE26-3B747B417117</vt:lpwstr>
  </property>
  <property fmtid="{D5CDD505-2E9C-101B-9397-08002B2CF9AE}" pid="3" name="ArticulatePath">
    <vt:lpwstr>slides08</vt:lpwstr>
  </property>
</Properties>
</file>