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handoutMasterIdLst>
    <p:handoutMasterId r:id="rId37"/>
  </p:handoutMasterIdLst>
  <p:sldIdLst>
    <p:sldId id="256" r:id="rId2"/>
    <p:sldId id="295" r:id="rId3"/>
    <p:sldId id="296" r:id="rId4"/>
    <p:sldId id="258" r:id="rId5"/>
    <p:sldId id="306" r:id="rId6"/>
    <p:sldId id="259" r:id="rId7"/>
    <p:sldId id="332" r:id="rId8"/>
    <p:sldId id="333" r:id="rId9"/>
    <p:sldId id="334" r:id="rId10"/>
    <p:sldId id="260" r:id="rId11"/>
    <p:sldId id="261" r:id="rId12"/>
    <p:sldId id="262" r:id="rId13"/>
    <p:sldId id="282" r:id="rId14"/>
    <p:sldId id="307" r:id="rId15"/>
    <p:sldId id="320" r:id="rId16"/>
    <p:sldId id="321" r:id="rId17"/>
    <p:sldId id="322" r:id="rId18"/>
    <p:sldId id="323" r:id="rId19"/>
    <p:sldId id="273" r:id="rId20"/>
    <p:sldId id="263" r:id="rId21"/>
    <p:sldId id="264" r:id="rId22"/>
    <p:sldId id="324" r:id="rId23"/>
    <p:sldId id="267" r:id="rId24"/>
    <p:sldId id="269" r:id="rId25"/>
    <p:sldId id="270" r:id="rId26"/>
    <p:sldId id="309" r:id="rId27"/>
    <p:sldId id="325" r:id="rId28"/>
    <p:sldId id="326" r:id="rId29"/>
    <p:sldId id="312" r:id="rId30"/>
    <p:sldId id="327" r:id="rId31"/>
    <p:sldId id="328" r:id="rId32"/>
    <p:sldId id="329" r:id="rId33"/>
    <p:sldId id="330" r:id="rId34"/>
    <p:sldId id="299" r:id="rId35"/>
    <p:sldId id="317" r:id="rId36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40401F-FD6F-4134-B4C7-AC2720972A7B}" type="datetimeFigureOut">
              <a:rPr lang="en-US"/>
              <a:pPr>
                <a:defRPr/>
              </a:pPr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E204155-EA0B-41C1-AEAD-0F031779E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9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+mn-lt"/>
              </a:defRPr>
            </a:lvl2pPr>
          </a:lstStyle>
          <a:p>
            <a:pPr lvl="1">
              <a:defRPr/>
            </a:pPr>
            <a:fld id="{87AFE7DB-2D1F-42A1-91D3-5F07CD493E2F}" type="slidenum">
              <a:rPr lang="en-US"/>
              <a:pPr lvl="1"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0353060-5683-459F-BDDC-ECAD6965D99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ED6D13CB-89DA-4730-9C4C-FCA94BB8BF0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3D3D40B-C6B4-4017-B079-F97F1AC5B4B9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46F0F0-A63D-466D-8AA9-CA084B84AD62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F168FDF-65E2-4CC7-AC41-68FC7A0AC58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7CB74EE-BAB2-4C32-ABCC-854703ED469C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47D23843-795A-4EF2-B6E9-B922DCA47EE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029228BA-1A0F-4E53-8355-05492DA40801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F4E20E7-AD21-45A3-8B51-6C5ECB87D397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BA04AB70-DA2A-49D3-87C6-11A3D4A933FB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+mj-lt"/>
              </a:defRPr>
            </a:lvl2pPr>
          </a:lstStyle>
          <a:p>
            <a:pPr lvl="1">
              <a:defRPr/>
            </a:pPr>
            <a:fld id="{BF8E0EED-4B1D-4714-BDA1-864FE173584F}" type="slidenum">
              <a:rPr lang="en-US"/>
              <a:pPr lvl="1"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2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048000" y="1524000"/>
            <a:ext cx="365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File I/O</a:t>
            </a:r>
          </a:p>
        </p:txBody>
      </p:sp>
      <p:pic>
        <p:nvPicPr>
          <p:cNvPr id="3075" name="Picture 4" descr="C:\Documents and Settings\faculty\Local Settings\Temporary Internet Files\Content.IE5\L7X8LLA6\MCj0238268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962400"/>
            <a:ext cx="23971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nip and Round Single Corner Rectangle 4"/>
          <p:cNvSpPr/>
          <p:nvPr/>
        </p:nvSpPr>
        <p:spPr bwMode="auto">
          <a:xfrm>
            <a:off x="685800" y="4343400"/>
            <a:ext cx="1600200" cy="1447800"/>
          </a:xfrm>
          <a:prstGeom prst="snipRoundRect">
            <a:avLst>
              <a:gd name="adj1" fmla="val 16667"/>
              <a:gd name="adj2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838200" y="4572000"/>
            <a:ext cx="1184275" cy="106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900">
              <a:solidFill>
                <a:schemeClr val="bg1"/>
              </a:solidFill>
              <a:latin typeface="Comic Sans MS" pitchFamily="66" charset="0"/>
            </a:endParaRPr>
          </a:p>
          <a:p>
            <a:r>
              <a:rPr lang="en-US" sz="900">
                <a:solidFill>
                  <a:schemeClr val="bg1"/>
                </a:solidFill>
                <a:latin typeface="Comic Sans MS" pitchFamily="66" charset="0"/>
              </a:rPr>
              <a:t>Static void Main( )</a:t>
            </a:r>
          </a:p>
          <a:p>
            <a:r>
              <a:rPr lang="en-US" sz="900">
                <a:solidFill>
                  <a:schemeClr val="bg1"/>
                </a:solidFill>
                <a:latin typeface="Comic Sans MS" pitchFamily="66" charset="0"/>
              </a:rPr>
              <a:t>{</a:t>
            </a:r>
          </a:p>
          <a:p>
            <a:r>
              <a:rPr lang="en-US" sz="90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r>
              <a:rPr lang="en-US" sz="900">
                <a:solidFill>
                  <a:schemeClr val="bg1"/>
                </a:solidFill>
                <a:latin typeface="Comic Sans MS" pitchFamily="66" charset="0"/>
              </a:rPr>
              <a:t>     . . .</a:t>
            </a:r>
          </a:p>
          <a:p>
            <a:r>
              <a:rPr lang="en-US" sz="900">
                <a:solidFill>
                  <a:schemeClr val="bg1"/>
                </a:solidFill>
                <a:latin typeface="Comic Sans MS" pitchFamily="66" charset="0"/>
              </a:rPr>
              <a:t>}</a:t>
            </a:r>
          </a:p>
          <a:p>
            <a:endParaRPr lang="en-US" sz="90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3078" name="Left-Right Arrow 6"/>
          <p:cNvSpPr>
            <a:spLocks noChangeArrowheads="1"/>
          </p:cNvSpPr>
          <p:nvPr/>
        </p:nvSpPr>
        <p:spPr bwMode="auto">
          <a:xfrm>
            <a:off x="3352800" y="4724400"/>
            <a:ext cx="2209800" cy="914400"/>
          </a:xfrm>
          <a:prstGeom prst="left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/>
          </a:gradFill>
          <a:ln w="12700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4114800" y="4953000"/>
            <a:ext cx="681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295400"/>
            <a:ext cx="320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Text Files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219200" y="2514600"/>
            <a:ext cx="7067550" cy="2862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Data in a file can either be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text</a:t>
            </a:r>
            <a:r>
              <a:rPr lang="en-US" dirty="0">
                <a:latin typeface="Comic Sans MS" pitchFamily="66" charset="0"/>
              </a:rPr>
              <a:t> or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binary</a:t>
            </a:r>
            <a:r>
              <a:rPr lang="en-US" b="1" dirty="0">
                <a:latin typeface="Comic Sans MS" pitchFamily="66" charset="0"/>
              </a:rPr>
              <a:t>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Everything in a text file appears as readable</a:t>
            </a:r>
          </a:p>
          <a:p>
            <a:r>
              <a:rPr lang="en-US" dirty="0">
                <a:latin typeface="Comic Sans MS" pitchFamily="66" charset="0"/>
              </a:rPr>
              <a:t>characters.  You can look at the file with a text</a:t>
            </a:r>
          </a:p>
          <a:p>
            <a:r>
              <a:rPr lang="en-US" dirty="0">
                <a:latin typeface="Comic Sans MS" pitchFamily="66" charset="0"/>
              </a:rPr>
              <a:t>editor, such as notepad.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Text files are sometimes referred to as </a:t>
            </a:r>
            <a:r>
              <a:rPr lang="en-US" b="1" dirty="0">
                <a:latin typeface="Comic Sans MS" pitchFamily="66" charset="0"/>
              </a:rPr>
              <a:t>Formatted</a:t>
            </a:r>
            <a:r>
              <a:rPr lang="en-US" dirty="0">
                <a:latin typeface="Comic Sans MS" pitchFamily="66" charset="0"/>
              </a:rPr>
              <a:t>  files.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This semester we will only deal with text files.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The </a:t>
            </a:r>
            <a:r>
              <a:rPr lang="en-US" dirty="0" err="1" smtClean="0">
                <a:solidFill>
                  <a:srgbClr val="CCECFF"/>
                </a:solidFill>
              </a:rPr>
              <a:t>StreamReader</a:t>
            </a:r>
            <a:r>
              <a:rPr lang="en-US" dirty="0" smtClean="0">
                <a:solidFill>
                  <a:srgbClr val="CCECFF"/>
                </a:solidFill>
              </a:rPr>
              <a:t> class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5991225" cy="2554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use objects of the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StreamReader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b="1" dirty="0">
                <a:latin typeface="Comic Sans MS" pitchFamily="66" charset="0"/>
              </a:rPr>
              <a:t>class</a:t>
            </a:r>
            <a:r>
              <a:rPr lang="en-US" dirty="0">
                <a:latin typeface="Comic Sans MS" pitchFamily="66" charset="0"/>
              </a:rPr>
              <a:t> to </a:t>
            </a:r>
          </a:p>
          <a:p>
            <a:r>
              <a:rPr lang="en-US" dirty="0">
                <a:latin typeface="Comic Sans MS" pitchFamily="66" charset="0"/>
              </a:rPr>
              <a:t>read data from a file.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To use the </a:t>
            </a:r>
            <a:r>
              <a:rPr lang="en-US" dirty="0" err="1">
                <a:solidFill>
                  <a:srgbClr val="FFFF00"/>
                </a:solidFill>
                <a:latin typeface="Comic Sans MS" pitchFamily="66" charset="0"/>
              </a:rPr>
              <a:t>StreamReader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 </a:t>
            </a:r>
            <a:r>
              <a:rPr lang="en-US" dirty="0">
                <a:latin typeface="Comic Sans MS" pitchFamily="66" charset="0"/>
              </a:rPr>
              <a:t>class we have to write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i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System.IO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at the beginning of our program.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CCECFF"/>
                </a:solidFill>
              </a:rPr>
              <a:t>Creating A </a:t>
            </a:r>
            <a:r>
              <a:rPr lang="en-US" sz="3600" dirty="0" err="1" smtClean="0">
                <a:solidFill>
                  <a:srgbClr val="CCECFF"/>
                </a:solidFill>
              </a:rPr>
              <a:t>StreamReader</a:t>
            </a:r>
            <a:r>
              <a:rPr lang="en-US" sz="3600" dirty="0" smtClean="0">
                <a:solidFill>
                  <a:srgbClr val="CCECFF"/>
                </a:solidFill>
              </a:rPr>
              <a:t> object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773988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 dirty="0">
                <a:solidFill>
                  <a:srgbClr val="FFFF00"/>
                </a:solidFill>
              </a:rPr>
              <a:t>  </a:t>
            </a:r>
            <a:r>
              <a:rPr lang="en-US" sz="1800" b="1" i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i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(“theFile.txt”);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4520" y="4470502"/>
            <a:ext cx="73709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“theFile.txt” is the path to the file in the current directory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“C:\\theFile.txt” </a:t>
            </a:r>
            <a:r>
              <a:rPr lang="en-US" sz="1800" dirty="0" smtClean="0">
                <a:latin typeface="+mj-lt"/>
              </a:rPr>
              <a:t>will access the file at the root of the C: partition</a:t>
            </a:r>
          </a:p>
          <a:p>
            <a:endParaRPr lang="en-US" sz="1800" dirty="0" smtClean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or use the fully qualified path</a:t>
            </a:r>
          </a:p>
          <a:p>
            <a:r>
              <a:rPr lang="en-US" sz="1800" dirty="0" smtClean="0">
                <a:solidFill>
                  <a:srgbClr val="FFFF00"/>
                </a:solidFill>
                <a:latin typeface="+mj-lt"/>
              </a:rPr>
              <a:t>“partition:\\directory\\...\\filename.txt” </a:t>
            </a:r>
            <a:endParaRPr lang="en-US" sz="18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0"/>
            <a:ext cx="6629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StreamReader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Methods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447800" y="3276600"/>
            <a:ext cx="6154249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b="1" i="1" dirty="0" err="1">
                <a:solidFill>
                  <a:srgbClr val="FFFF00"/>
                </a:solidFill>
                <a:latin typeface="+mj-lt"/>
              </a:rPr>
              <a:t>StreamReader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contains the </a:t>
            </a:r>
            <a:r>
              <a:rPr lang="en-US" b="1" i="1" dirty="0" err="1">
                <a:solidFill>
                  <a:srgbClr val="FFFF00"/>
                </a:solidFill>
                <a:latin typeface="+mj-lt"/>
              </a:rPr>
              <a:t>ReadLine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( )</a:t>
            </a:r>
          </a:p>
          <a:p>
            <a:pPr>
              <a:defRPr/>
            </a:pPr>
            <a:r>
              <a:rPr lang="en-US" dirty="0">
                <a:latin typeface="+mj-lt"/>
              </a:rPr>
              <a:t>method, which works exactly like its counterpart</a:t>
            </a:r>
          </a:p>
          <a:p>
            <a:pPr>
              <a:defRPr/>
            </a:pPr>
            <a:r>
              <a:rPr lang="en-US" dirty="0">
                <a:latin typeface="+mj-lt"/>
              </a:rPr>
              <a:t>in the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Console</a:t>
            </a:r>
            <a:r>
              <a:rPr lang="en-US" dirty="0">
                <a:latin typeface="+mj-lt"/>
              </a:rPr>
              <a:t> class.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0"/>
            <a:ext cx="8208963" cy="2862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fileData</a:t>
            </a:r>
            <a:r>
              <a:rPr lang="en-US" dirty="0">
                <a:latin typeface="+mn-lt"/>
              </a:rPr>
              <a:t> = new </a:t>
            </a: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(“thefile.txt”);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	string </a:t>
            </a:r>
            <a:r>
              <a:rPr lang="en-US" dirty="0" smtClean="0">
                <a:latin typeface="+mn-lt"/>
              </a:rPr>
              <a:t>s = “”;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num1 = 0;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	double </a:t>
            </a:r>
            <a:r>
              <a:rPr lang="en-US" dirty="0" smtClean="0">
                <a:latin typeface="+mn-lt"/>
              </a:rPr>
              <a:t>num2 = 0.0;</a:t>
            </a: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</a:p>
          <a:p>
            <a:pPr>
              <a:defRPr/>
            </a:pPr>
            <a:r>
              <a:rPr lang="en-US" dirty="0">
                <a:latin typeface="+mn-lt"/>
              </a:rPr>
              <a:t>	s = </a:t>
            </a:r>
            <a:r>
              <a:rPr lang="en-US" dirty="0" err="1">
                <a:latin typeface="+mn-lt"/>
              </a:rPr>
              <a:t>fileData.ReadLine</a:t>
            </a:r>
            <a:r>
              <a:rPr lang="en-US" dirty="0">
                <a:latin typeface="+mn-lt"/>
              </a:rPr>
              <a:t>( );</a:t>
            </a:r>
          </a:p>
          <a:p>
            <a:pPr>
              <a:defRPr/>
            </a:pPr>
            <a:r>
              <a:rPr lang="en-US" dirty="0">
                <a:latin typeface="+mn-lt"/>
              </a:rPr>
              <a:t>	num1 = </a:t>
            </a:r>
            <a:r>
              <a:rPr lang="en-US" dirty="0" err="1">
                <a:latin typeface="+mn-lt"/>
              </a:rPr>
              <a:t>int.Parse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fileData.ReadLine</a:t>
            </a:r>
            <a:r>
              <a:rPr lang="en-US" dirty="0">
                <a:latin typeface="+mn-lt"/>
              </a:rPr>
              <a:t>( ) );</a:t>
            </a:r>
          </a:p>
          <a:p>
            <a:pPr>
              <a:defRPr/>
            </a:pPr>
            <a:r>
              <a:rPr lang="en-US" dirty="0">
                <a:latin typeface="+mn-lt"/>
              </a:rPr>
              <a:t>	num2 = </a:t>
            </a:r>
            <a:r>
              <a:rPr lang="en-US" dirty="0" err="1">
                <a:latin typeface="+mn-lt"/>
              </a:rPr>
              <a:t>double.Parse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fileData.ReadLine</a:t>
            </a:r>
            <a:r>
              <a:rPr lang="en-US" dirty="0">
                <a:latin typeface="+mn-lt"/>
              </a:rPr>
              <a:t>( ) 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1219200"/>
            <a:ext cx="24923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Example Code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6680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The </a:t>
            </a:r>
            <a:r>
              <a:rPr lang="en-US" dirty="0" err="1" smtClean="0">
                <a:solidFill>
                  <a:srgbClr val="CCECFF"/>
                </a:solidFill>
              </a:rPr>
              <a:t>StreamWriter</a:t>
            </a:r>
            <a:r>
              <a:rPr lang="en-US" dirty="0" smtClean="0">
                <a:solidFill>
                  <a:srgbClr val="CCECFF"/>
                </a:solidFill>
              </a:rPr>
              <a:t> class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676400" y="2667000"/>
            <a:ext cx="6526213" cy="25542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use objects of the </a:t>
            </a:r>
            <a:r>
              <a:rPr lang="en-US" b="1" dirty="0" err="1">
                <a:solidFill>
                  <a:srgbClr val="FFFF00"/>
                </a:solidFill>
                <a:latin typeface="Comic Sans MS" pitchFamily="66" charset="0"/>
              </a:rPr>
              <a:t>StreamWriter</a:t>
            </a:r>
            <a:r>
              <a:rPr lang="en-US" b="1" dirty="0">
                <a:latin typeface="Comic Sans MS" pitchFamily="66" charset="0"/>
              </a:rPr>
              <a:t> class</a:t>
            </a:r>
            <a:r>
              <a:rPr lang="en-US" dirty="0">
                <a:latin typeface="Comic Sans MS" pitchFamily="66" charset="0"/>
              </a:rPr>
              <a:t> to </a:t>
            </a:r>
          </a:p>
          <a:p>
            <a:r>
              <a:rPr lang="en-US" dirty="0">
                <a:latin typeface="Comic Sans MS" pitchFamily="66" charset="0"/>
              </a:rPr>
              <a:t>write data to a file.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To use the </a:t>
            </a:r>
            <a:r>
              <a:rPr lang="en-US" dirty="0" err="1">
                <a:latin typeface="Comic Sans MS" pitchFamily="66" charset="0"/>
              </a:rPr>
              <a:t>StreamWriter</a:t>
            </a:r>
            <a:r>
              <a:rPr lang="en-US" dirty="0">
                <a:latin typeface="Comic Sans MS" pitchFamily="66" charset="0"/>
              </a:rPr>
              <a:t> class we also have to write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	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System.IO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at the beginning of our program.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0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solidFill>
                  <a:srgbClr val="CCECFF"/>
                </a:solidFill>
              </a:rPr>
              <a:t>Creating A </a:t>
            </a:r>
            <a:r>
              <a:rPr lang="en-US" sz="3600" dirty="0" err="1" smtClean="0">
                <a:solidFill>
                  <a:srgbClr val="CCECFF"/>
                </a:solidFill>
              </a:rPr>
              <a:t>StreamWriter</a:t>
            </a:r>
            <a:r>
              <a:rPr lang="en-US" sz="3600" dirty="0" smtClean="0">
                <a:solidFill>
                  <a:srgbClr val="CCECFF"/>
                </a:solidFill>
              </a:rPr>
              <a:t> object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773988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 dirty="0"/>
              <a:t> 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StreamWriter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(“theFile.txt”);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1524000"/>
            <a:ext cx="6629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StreamWriter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Methods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1447800" y="3276600"/>
            <a:ext cx="6556603" cy="10156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The </a:t>
            </a:r>
            <a:r>
              <a:rPr lang="en-US" b="1" i="1" dirty="0" err="1">
                <a:solidFill>
                  <a:srgbClr val="FFFF00"/>
                </a:solidFill>
                <a:latin typeface="+mj-lt"/>
              </a:rPr>
              <a:t>StreamWriter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contains the 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Write( ) </a:t>
            </a:r>
            <a:r>
              <a:rPr lang="en-US" dirty="0">
                <a:latin typeface="+mj-lt"/>
              </a:rPr>
              <a:t>and</a:t>
            </a:r>
          </a:p>
          <a:p>
            <a:pPr>
              <a:defRPr/>
            </a:pPr>
            <a:r>
              <a:rPr lang="en-US" b="1" i="1" dirty="0" err="1">
                <a:solidFill>
                  <a:srgbClr val="FFFF00"/>
                </a:solidFill>
                <a:latin typeface="+mj-lt"/>
              </a:rPr>
              <a:t>WriteLine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( ) </a:t>
            </a:r>
            <a:r>
              <a:rPr lang="en-US" dirty="0">
                <a:latin typeface="+mj-lt"/>
              </a:rPr>
              <a:t>methods, which works exactly like their</a:t>
            </a:r>
          </a:p>
          <a:p>
            <a:pPr>
              <a:defRPr/>
            </a:pPr>
            <a:r>
              <a:rPr lang="en-US" dirty="0">
                <a:latin typeface="+mj-lt"/>
              </a:rPr>
              <a:t> counterparts in the Console class.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2286000"/>
            <a:ext cx="8202613" cy="2246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StreamWriter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fileData</a:t>
            </a:r>
            <a:r>
              <a:rPr lang="en-US" dirty="0">
                <a:latin typeface="+mn-lt"/>
              </a:rPr>
              <a:t> = new </a:t>
            </a:r>
            <a:r>
              <a:rPr lang="en-US" dirty="0" err="1">
                <a:latin typeface="+mn-lt"/>
              </a:rPr>
              <a:t>StreamWriter</a:t>
            </a:r>
            <a:r>
              <a:rPr lang="en-US" dirty="0">
                <a:latin typeface="+mn-lt"/>
              </a:rPr>
              <a:t>(“thefile.txt”);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dirty="0">
                <a:latin typeface="+mn-lt"/>
              </a:rPr>
              <a:t>	string name = “John”;</a:t>
            </a: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int</a:t>
            </a:r>
            <a:r>
              <a:rPr lang="en-US" dirty="0">
                <a:latin typeface="+mn-lt"/>
              </a:rPr>
              <a:t> age = 32;</a:t>
            </a: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fileData.WriteLine</a:t>
            </a:r>
            <a:r>
              <a:rPr lang="en-US" dirty="0">
                <a:latin typeface="+mn-lt"/>
              </a:rPr>
              <a:t>(“My name is {0}”, name);</a:t>
            </a:r>
          </a:p>
          <a:p>
            <a:pPr>
              <a:defRPr/>
            </a:pPr>
            <a:r>
              <a:rPr lang="en-US" dirty="0">
                <a:latin typeface="+mn-lt"/>
              </a:rPr>
              <a:t>	</a:t>
            </a:r>
            <a:r>
              <a:rPr lang="en-US" dirty="0" err="1">
                <a:latin typeface="+mn-lt"/>
              </a:rPr>
              <a:t>fileData.WriteLine</a:t>
            </a:r>
            <a:r>
              <a:rPr lang="en-US" dirty="0">
                <a:latin typeface="+mn-lt"/>
              </a:rPr>
              <a:t>(“I am {0} years old.”, age);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1219200"/>
            <a:ext cx="24923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</a:rPr>
              <a:t>Example Code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295400"/>
            <a:ext cx="6022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Stream variables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1066800" y="2971800"/>
            <a:ext cx="8013700" cy="19383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In the statement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    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StreamReader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(“myFile.txt”);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The variable </a:t>
            </a:r>
            <a:r>
              <a:rPr lang="en-US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theData</a:t>
            </a:r>
            <a:r>
              <a:rPr lang="en-US" dirty="0">
                <a:latin typeface="Comic Sans MS" pitchFamily="66" charset="0"/>
              </a:rPr>
              <a:t> is a </a:t>
            </a:r>
            <a:r>
              <a:rPr lang="en-US" b="1" dirty="0">
                <a:latin typeface="Comic Sans MS" pitchFamily="66" charset="0"/>
              </a:rPr>
              <a:t>reference</a:t>
            </a:r>
            <a:r>
              <a:rPr lang="en-US" dirty="0">
                <a:latin typeface="Comic Sans MS" pitchFamily="66" charset="0"/>
              </a:rPr>
              <a:t> variable. It “points” to</a:t>
            </a:r>
          </a:p>
          <a:p>
            <a:r>
              <a:rPr lang="en-US" dirty="0">
                <a:latin typeface="Comic Sans MS" pitchFamily="66" charset="0"/>
              </a:rPr>
              <a:t>the stream object that this statement created.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1676400"/>
            <a:ext cx="3203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Topics</a:t>
            </a:r>
          </a:p>
        </p:txBody>
      </p:sp>
      <p:pic>
        <p:nvPicPr>
          <p:cNvPr id="4099" name="Picture 9" descr="WB02258_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66988" y="3962400"/>
            <a:ext cx="190500" cy="190500"/>
          </a:xfrm>
          <a:noFill/>
        </p:spPr>
      </p:pic>
      <p:pic>
        <p:nvPicPr>
          <p:cNvPr id="4100" name="Picture 11" descr="WB02258_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66988" y="4267200"/>
            <a:ext cx="190500" cy="190500"/>
          </a:xfrm>
          <a:noFill/>
        </p:spPr>
      </p:pic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743200" y="2971800"/>
            <a:ext cx="3913188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I/O Streams</a:t>
            </a:r>
          </a:p>
          <a:p>
            <a:r>
              <a:rPr lang="en-US">
                <a:latin typeface="Comic Sans MS" pitchFamily="66" charset="0"/>
              </a:rPr>
              <a:t>Reading and Writing Text Files</a:t>
            </a:r>
          </a:p>
          <a:p>
            <a:r>
              <a:rPr lang="en-US">
                <a:latin typeface="Comic Sans MS" pitchFamily="66" charset="0"/>
              </a:rPr>
              <a:t>Formatting Text Files</a:t>
            </a:r>
          </a:p>
          <a:p>
            <a:r>
              <a:rPr lang="en-US">
                <a:latin typeface="Comic Sans MS" pitchFamily="66" charset="0"/>
              </a:rPr>
              <a:t>Handling Stream Errors</a:t>
            </a:r>
          </a:p>
          <a:p>
            <a:r>
              <a:rPr lang="en-US">
                <a:latin typeface="Comic Sans MS" pitchFamily="66" charset="0"/>
              </a:rPr>
              <a:t>File Pointers</a:t>
            </a:r>
          </a:p>
        </p:txBody>
      </p:sp>
      <p:pic>
        <p:nvPicPr>
          <p:cNvPr id="4102" name="Picture 6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8" y="3055938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8" y="3387725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988" y="36893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7" descr="http://www.lektropacks.com/uploads/media/HCCXPS-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964260">
            <a:off x="3589338" y="3665538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Connecting a Stream to a File</a:t>
            </a:r>
          </a:p>
        </p:txBody>
      </p:sp>
      <p:pic>
        <p:nvPicPr>
          <p:cNvPr id="19460" name="Picture 3" descr="j02303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81600"/>
            <a:ext cx="14065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95020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inputStream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</a:t>
            </a:r>
            <a:r>
              <a:rPr lang="en-US">
                <a:latin typeface="+mj-lt"/>
              </a:rPr>
              <a:t>theData.txt</a:t>
            </a:r>
            <a:r>
              <a:rPr lang="en-US" smtClean="0">
                <a:latin typeface="+mj-lt"/>
              </a:rPr>
              <a:t>”);</a:t>
            </a:r>
            <a:endParaRPr lang="en-US" dirty="0">
              <a:latin typeface="+mj-lt"/>
            </a:endParaRP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152400" y="4343400"/>
            <a:ext cx="35052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99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63" name="AutoShape 6"/>
          <p:cNvSpPr>
            <a:spLocks noChangeArrowheads="1"/>
          </p:cNvSpPr>
          <p:nvPr/>
        </p:nvSpPr>
        <p:spPr bwMode="auto">
          <a:xfrm>
            <a:off x="1219200" y="4724400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152400" y="4343400"/>
            <a:ext cx="34893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Widget     123V89001   12.95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76200" y="4038600"/>
            <a:ext cx="1189038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theData.txt</a:t>
            </a: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4191000" y="5638800"/>
            <a:ext cx="1274763" cy="336550"/>
          </a:xfrm>
          <a:prstGeom prst="rect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50000">
                <a:schemeClr val="tx1">
                  <a:lumMod val="6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</a:gra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inputStream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6629400" y="38100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FF6600"/>
          </a:solidFill>
          <a:ln w="12700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7543800" y="3733800"/>
            <a:ext cx="1366838" cy="4619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program</a:t>
            </a:r>
          </a:p>
        </p:txBody>
      </p:sp>
      <p:sp>
        <p:nvSpPr>
          <p:cNvPr id="16" name="Cloud Callout 15"/>
          <p:cNvSpPr/>
          <p:nvPr/>
        </p:nvSpPr>
        <p:spPr bwMode="auto">
          <a:xfrm>
            <a:off x="4876800" y="3505200"/>
            <a:ext cx="2133600" cy="1295400"/>
          </a:xfrm>
          <a:prstGeom prst="cloudCallout">
            <a:avLst/>
          </a:prstGeom>
          <a:solidFill>
            <a:schemeClr val="tx2">
              <a:lumMod val="10000"/>
              <a:lumOff val="9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19470" name="Straight Arrow Connector 17"/>
          <p:cNvCxnSpPr>
            <a:cxnSpLocks noChangeShapeType="1"/>
            <a:stCxn id="15371" idx="0"/>
            <a:endCxn id="16" idx="4"/>
          </p:cNvCxnSpPr>
          <p:nvPr/>
        </p:nvCxnSpPr>
        <p:spPr bwMode="auto">
          <a:xfrm rot="5400000" flipH="1" flipV="1">
            <a:off x="4826000" y="4965700"/>
            <a:ext cx="676275" cy="6699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9" name="TextBox 18"/>
          <p:cNvSpPr txBox="1"/>
          <p:nvPr/>
        </p:nvSpPr>
        <p:spPr>
          <a:xfrm>
            <a:off x="5410200" y="3810000"/>
            <a:ext cx="10239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stream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+mj-lt"/>
              </a:rPr>
              <a:t>object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914400"/>
            <a:ext cx="2822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Paths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914400" y="2209800"/>
            <a:ext cx="7950200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inputStream</a:t>
            </a:r>
            <a:r>
              <a:rPr lang="en-US" dirty="0">
                <a:latin typeface="+mn-lt"/>
              </a:rPr>
              <a:t> = new </a:t>
            </a: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(“theData.txt”);</a:t>
            </a:r>
          </a:p>
        </p:txBody>
      </p: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2438400" y="3833813"/>
            <a:ext cx="4972050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if no path is specified, the file is assumed to be in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the same directory as the executable file.</a:t>
            </a:r>
          </a:p>
        </p:txBody>
      </p:sp>
      <p:sp>
        <p:nvSpPr>
          <p:cNvPr id="20485" name="Line 7"/>
          <p:cNvSpPr>
            <a:spLocks noChangeShapeType="1"/>
          </p:cNvSpPr>
          <p:nvPr/>
        </p:nvSpPr>
        <p:spPr bwMode="auto">
          <a:xfrm flipV="1">
            <a:off x="6781800" y="2667000"/>
            <a:ext cx="609600" cy="1219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3124200" y="914400"/>
            <a:ext cx="2822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Paths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8421688" cy="400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inputStream</a:t>
            </a:r>
            <a:r>
              <a:rPr lang="en-US" dirty="0">
                <a:latin typeface="+mn-lt"/>
              </a:rPr>
              <a:t> = new </a:t>
            </a:r>
            <a:r>
              <a:rPr lang="en-US" dirty="0" err="1">
                <a:latin typeface="+mn-lt"/>
              </a:rPr>
              <a:t>StreamReader</a:t>
            </a:r>
            <a:r>
              <a:rPr lang="en-US" dirty="0">
                <a:latin typeface="+mn-lt"/>
              </a:rPr>
              <a:t>(“</a:t>
            </a:r>
            <a:r>
              <a:rPr lang="en-US" dirty="0" smtClean="0">
                <a:latin typeface="+mn-lt"/>
              </a:rPr>
              <a:t>c:\\theData.txt</a:t>
            </a:r>
            <a:r>
              <a:rPr lang="en-US" dirty="0">
                <a:latin typeface="+mn-lt"/>
              </a:rPr>
              <a:t>”);</a:t>
            </a: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2286000" y="3429000"/>
            <a:ext cx="4294188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When you code a \ in a pathname, you must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write \\.    Why?</a:t>
            </a:r>
          </a:p>
        </p:txBody>
      </p:sp>
      <p:sp>
        <p:nvSpPr>
          <p:cNvPr id="21509" name="Line 7"/>
          <p:cNvSpPr>
            <a:spLocks noChangeShapeType="1"/>
          </p:cNvSpPr>
          <p:nvPr/>
        </p:nvSpPr>
        <p:spPr bwMode="auto">
          <a:xfrm flipV="1">
            <a:off x="6477000" y="2743200"/>
            <a:ext cx="685800" cy="838200"/>
          </a:xfrm>
          <a:prstGeom prst="line">
            <a:avLst/>
          </a:prstGeom>
          <a:noFill/>
          <a:ln w="25400">
            <a:solidFill>
              <a:srgbClr val="CCEC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62000" y="5105400"/>
            <a:ext cx="7481888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</a:rPr>
              <a:t>StreamReader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inputStream</a:t>
            </a:r>
            <a:r>
              <a:rPr lang="en-US" sz="1800" dirty="0">
                <a:latin typeface="+mn-lt"/>
              </a:rPr>
              <a:t> = new </a:t>
            </a:r>
            <a:r>
              <a:rPr lang="en-US" sz="1800" dirty="0" err="1">
                <a:latin typeface="+mn-lt"/>
              </a:rPr>
              <a:t>StreamReader</a:t>
            </a:r>
            <a:r>
              <a:rPr lang="en-US" sz="1800" dirty="0">
                <a:latin typeface="+mn-lt"/>
              </a:rPr>
              <a:t>(“c:/theData.txt”);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2438400" y="4191000"/>
            <a:ext cx="5029200" cy="584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You can also use either of the following techniques</a:t>
            </a:r>
          </a:p>
          <a:p>
            <a:r>
              <a:rPr lang="en-US" sz="1600">
                <a:solidFill>
                  <a:srgbClr val="CCECFF"/>
                </a:solidFill>
                <a:latin typeface="Comic Sans MS" pitchFamily="66" charset="0"/>
              </a:rPr>
              <a:t>To show the pathname: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47713" y="5715000"/>
            <a:ext cx="7823200" cy="3698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err="1">
                <a:latin typeface="+mn-lt"/>
              </a:rPr>
              <a:t>StreamReader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inputStream</a:t>
            </a:r>
            <a:r>
              <a:rPr lang="en-US" sz="1800" dirty="0">
                <a:latin typeface="+mn-lt"/>
              </a:rPr>
              <a:t> = new </a:t>
            </a:r>
            <a:r>
              <a:rPr lang="en-US" sz="1800" dirty="0" err="1">
                <a:latin typeface="+mn-lt"/>
              </a:rPr>
              <a:t>StreamReader</a:t>
            </a:r>
            <a:r>
              <a:rPr lang="en-US" sz="1800" dirty="0">
                <a:latin typeface="+mn-lt"/>
              </a:rPr>
              <a:t>(@“c:\theData.txt”);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676400" y="1371600"/>
            <a:ext cx="61753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Opening an Output file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676400" y="3211513"/>
            <a:ext cx="6384925" cy="13112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If the named file does not exist, the file is created.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If the named file already exists, it is opened, and</a:t>
            </a:r>
          </a:p>
          <a:p>
            <a:r>
              <a:rPr lang="en-US">
                <a:latin typeface="Comic Sans MS" pitchFamily="66" charset="0"/>
              </a:rPr>
              <a:t>the contents of the file </a:t>
            </a:r>
            <a:r>
              <a:rPr lang="en-US" b="1" u="sng">
                <a:latin typeface="Comic Sans MS" pitchFamily="66" charset="0"/>
              </a:rPr>
              <a:t>are discarded</a:t>
            </a:r>
            <a:r>
              <a:rPr lang="en-US">
                <a:latin typeface="Comic Sans MS" pitchFamily="66" charset="0"/>
              </a:rPr>
              <a:t>, by default.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71600"/>
            <a:ext cx="64039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Formatting the Output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447800" y="3211513"/>
            <a:ext cx="6646863" cy="22256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Most of the time, when we write data to a file, it is</a:t>
            </a:r>
          </a:p>
          <a:p>
            <a:r>
              <a:rPr lang="en-US">
                <a:latin typeface="Comic Sans MS" pitchFamily="66" charset="0"/>
              </a:rPr>
              <a:t>with the idea in mind that the data will be read in</a:t>
            </a:r>
          </a:p>
          <a:p>
            <a:r>
              <a:rPr lang="en-US">
                <a:latin typeface="Comic Sans MS" pitchFamily="66" charset="0"/>
              </a:rPr>
              <a:t>from this or some other program.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It is up to the programmer to format the data in the</a:t>
            </a:r>
          </a:p>
          <a:p>
            <a:r>
              <a:rPr lang="en-US">
                <a:latin typeface="Comic Sans MS" pitchFamily="66" charset="0"/>
              </a:rPr>
              <a:t>output file, so that it can later be read in a meaningful</a:t>
            </a:r>
          </a:p>
          <a:p>
            <a:r>
              <a:rPr lang="en-US">
                <a:latin typeface="Comic Sans MS" pitchFamily="66" charset="0"/>
              </a:rPr>
              <a:t>way.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85800"/>
            <a:ext cx="3584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Example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600200" y="1981200"/>
            <a:ext cx="6262688" cy="22463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a = 5;</a:t>
            </a:r>
          </a:p>
          <a:p>
            <a:r>
              <a:rPr lang="en-US" dirty="0" err="1"/>
              <a:t>int</a:t>
            </a:r>
            <a:r>
              <a:rPr lang="en-US" dirty="0"/>
              <a:t> b = 15;</a:t>
            </a:r>
          </a:p>
          <a:p>
            <a:r>
              <a:rPr lang="en-US" dirty="0" err="1"/>
              <a:t>int</a:t>
            </a:r>
            <a:r>
              <a:rPr lang="en-US" dirty="0"/>
              <a:t> c = 239;</a:t>
            </a:r>
          </a:p>
          <a:p>
            <a:endParaRPr lang="en-US" dirty="0"/>
          </a:p>
          <a:p>
            <a:r>
              <a:rPr lang="en-US" dirty="0" err="1"/>
              <a:t>StreamWriter</a:t>
            </a:r>
            <a:r>
              <a:rPr lang="en-US" dirty="0"/>
              <a:t> output = new </a:t>
            </a:r>
            <a:r>
              <a:rPr lang="en-US" dirty="0" err="1"/>
              <a:t>StreamWriter</a:t>
            </a:r>
            <a:r>
              <a:rPr lang="en-US" dirty="0"/>
              <a:t>(“data.txt”);</a:t>
            </a:r>
          </a:p>
          <a:p>
            <a:r>
              <a:rPr lang="en-US" dirty="0" err="1"/>
              <a:t>output.Write</a:t>
            </a:r>
            <a:r>
              <a:rPr lang="en-US" dirty="0" smtClean="0"/>
              <a:t>(“{0}{1}{2}”, a</a:t>
            </a:r>
            <a:r>
              <a:rPr lang="en-US" dirty="0"/>
              <a:t>, b, c);</a:t>
            </a:r>
          </a:p>
          <a:p>
            <a:endParaRPr lang="en-US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286000" y="4419600"/>
            <a:ext cx="1828800" cy="457200"/>
          </a:xfrm>
          <a:prstGeom prst="rect">
            <a:avLst/>
          </a:prstGeom>
          <a:solidFill>
            <a:srgbClr val="CCFFFF"/>
          </a:solidFill>
          <a:ln w="12700" algn="ctr">
            <a:solidFill>
              <a:srgbClr val="FF66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438400" y="4495800"/>
            <a:ext cx="936625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515239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905000" y="5562600"/>
            <a:ext cx="555783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What happens when you try to read this file?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31749" grpId="0"/>
      <p:bldP spid="317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57400"/>
            <a:ext cx="81502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Writing a loop that reads until end of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429000"/>
            <a:ext cx="6342063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When we read data from a file, most often we have</a:t>
            </a:r>
          </a:p>
          <a:p>
            <a:pPr>
              <a:defRPr/>
            </a:pPr>
            <a:r>
              <a:rPr lang="en-US" dirty="0">
                <a:latin typeface="+mj-lt"/>
              </a:rPr>
              <a:t>no idea how much data there is in the file. So, we</a:t>
            </a:r>
          </a:p>
          <a:p>
            <a:pPr>
              <a:defRPr/>
            </a:pPr>
            <a:r>
              <a:rPr lang="en-US" dirty="0">
                <a:latin typeface="+mj-lt"/>
              </a:rPr>
              <a:t>need a scheme that let’s us continue reading and</a:t>
            </a:r>
          </a:p>
          <a:p>
            <a:pPr>
              <a:defRPr/>
            </a:pPr>
            <a:r>
              <a:rPr lang="en-US" dirty="0">
                <a:latin typeface="+mj-lt"/>
              </a:rPr>
              <a:t>processing data until we reach the end of the file.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7800" y="2590800"/>
            <a:ext cx="67929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If we have reached the end of the file, the </a:t>
            </a:r>
            <a:r>
              <a:rPr lang="en-US" b="1" i="1" dirty="0" err="1">
                <a:solidFill>
                  <a:srgbClr val="FFFF00"/>
                </a:solidFill>
                <a:latin typeface="+mj-lt"/>
              </a:rPr>
              <a:t>ReadLine</a:t>
            </a:r>
            <a:r>
              <a:rPr lang="en-US" b="1" i="1" dirty="0">
                <a:solidFill>
                  <a:srgbClr val="FFFF00"/>
                </a:solidFill>
                <a:latin typeface="+mj-lt"/>
              </a:rPr>
              <a:t>( )</a:t>
            </a:r>
          </a:p>
          <a:p>
            <a:pPr>
              <a:defRPr/>
            </a:pPr>
            <a:r>
              <a:rPr lang="en-US" dirty="0">
                <a:latin typeface="+mj-lt"/>
              </a:rPr>
              <a:t>method returns an empty string. This condition can be</a:t>
            </a:r>
          </a:p>
          <a:p>
            <a:pPr>
              <a:defRPr/>
            </a:pPr>
            <a:r>
              <a:rPr lang="en-US" dirty="0">
                <a:latin typeface="+mj-lt"/>
              </a:rPr>
              <a:t>tested with a statement like:</a:t>
            </a:r>
          </a:p>
        </p:txBody>
      </p:sp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2743200" y="4191000"/>
            <a:ext cx="29655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inputString</a:t>
            </a:r>
            <a:r>
              <a:rPr lang="en-US" dirty="0"/>
              <a:t> </a:t>
            </a:r>
            <a:r>
              <a:rPr lang="en-US" dirty="0" smtClean="0"/>
              <a:t>!= </a:t>
            </a:r>
            <a:r>
              <a:rPr lang="en-US" dirty="0">
                <a:solidFill>
                  <a:srgbClr val="FFFF00"/>
                </a:solidFill>
              </a:rPr>
              <a:t>null</a:t>
            </a:r>
            <a:r>
              <a:rPr lang="en-US" dirty="0"/>
              <a:t>) …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1219200"/>
            <a:ext cx="39624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Activity Diagram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600200" y="2057400"/>
            <a:ext cx="1371600" cy="114300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00200" y="2209800"/>
            <a:ext cx="131445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Read a line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of data into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 string</a:t>
            </a:r>
          </a:p>
        </p:txBody>
      </p:sp>
      <p:sp>
        <p:nvSpPr>
          <p:cNvPr id="5" name="Diamond 4"/>
          <p:cNvSpPr/>
          <p:nvPr/>
        </p:nvSpPr>
        <p:spPr bwMode="auto">
          <a:xfrm>
            <a:off x="2098675" y="3657600"/>
            <a:ext cx="381000" cy="533400"/>
          </a:xfrm>
          <a:prstGeom prst="diamond">
            <a:avLst/>
          </a:prstGeom>
          <a:solidFill>
            <a:schemeClr val="tx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cxnSp>
        <p:nvCxnSpPr>
          <p:cNvPr id="27654" name="Straight Arrow Connector 8"/>
          <p:cNvCxnSpPr>
            <a:cxnSpLocks noChangeShapeType="1"/>
            <a:stCxn id="3" idx="2"/>
            <a:endCxn id="5" idx="0"/>
          </p:cNvCxnSpPr>
          <p:nvPr/>
        </p:nvCxnSpPr>
        <p:spPr bwMode="auto">
          <a:xfrm rot="16200000" flipH="1">
            <a:off x="2058988" y="3427412"/>
            <a:ext cx="4572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2438400" y="3552825"/>
            <a:ext cx="1098550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latin typeface="+mj-lt"/>
              </a:rPr>
              <a:t>string is null</a:t>
            </a:r>
          </a:p>
        </p:txBody>
      </p:sp>
      <p:cxnSp>
        <p:nvCxnSpPr>
          <p:cNvPr id="27656" name="Straight Arrow Connector 14"/>
          <p:cNvCxnSpPr>
            <a:cxnSpLocks noChangeShapeType="1"/>
            <a:stCxn id="5" idx="3"/>
          </p:cNvCxnSpPr>
          <p:nvPr/>
        </p:nvCxnSpPr>
        <p:spPr bwMode="auto">
          <a:xfrm flipV="1">
            <a:off x="2479675" y="3921125"/>
            <a:ext cx="1062038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" name="Oval 17"/>
          <p:cNvSpPr/>
          <p:nvPr/>
        </p:nvSpPr>
        <p:spPr bwMode="auto">
          <a:xfrm>
            <a:off x="3532188" y="3668713"/>
            <a:ext cx="682625" cy="493712"/>
          </a:xfrm>
          <a:prstGeom prst="ellipse">
            <a:avLst/>
          </a:prstGeom>
          <a:solidFill>
            <a:schemeClr val="tx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562350" y="3741738"/>
            <a:ext cx="6318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done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647825" y="4595813"/>
            <a:ext cx="1371600" cy="114300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16100" y="4852988"/>
            <a:ext cx="1000125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Process</a:t>
            </a:r>
          </a:p>
          <a:p>
            <a:pPr>
              <a:defRPr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the data</a:t>
            </a:r>
          </a:p>
        </p:txBody>
      </p:sp>
      <p:cxnSp>
        <p:nvCxnSpPr>
          <p:cNvPr id="27661" name="Straight Arrow Connector 22"/>
          <p:cNvCxnSpPr>
            <a:cxnSpLocks noChangeShapeType="1"/>
          </p:cNvCxnSpPr>
          <p:nvPr/>
        </p:nvCxnSpPr>
        <p:spPr bwMode="auto">
          <a:xfrm rot="16200000" flipH="1">
            <a:off x="2054226" y="4378325"/>
            <a:ext cx="457200" cy="31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662" name="Straight Connector 32"/>
          <p:cNvCxnSpPr>
            <a:cxnSpLocks noChangeShapeType="1"/>
            <a:stCxn id="20" idx="2"/>
          </p:cNvCxnSpPr>
          <p:nvPr/>
        </p:nvCxnSpPr>
        <p:spPr bwMode="auto">
          <a:xfrm rot="16200000" flipH="1">
            <a:off x="2112962" y="5959476"/>
            <a:ext cx="44132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3" name="Straight Connector 36"/>
          <p:cNvCxnSpPr>
            <a:cxnSpLocks noChangeShapeType="1"/>
          </p:cNvCxnSpPr>
          <p:nvPr/>
        </p:nvCxnSpPr>
        <p:spPr bwMode="auto">
          <a:xfrm rot="10800000" flipV="1">
            <a:off x="798513" y="6191250"/>
            <a:ext cx="1524000" cy="95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4" name="Straight Connector 39"/>
          <p:cNvCxnSpPr>
            <a:cxnSpLocks noChangeShapeType="1"/>
          </p:cNvCxnSpPr>
          <p:nvPr/>
        </p:nvCxnSpPr>
        <p:spPr bwMode="auto">
          <a:xfrm rot="5400000" flipH="1" flipV="1">
            <a:off x="-992981" y="4377532"/>
            <a:ext cx="3614737" cy="3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65" name="Straight Arrow Connector 41"/>
          <p:cNvCxnSpPr>
            <a:cxnSpLocks noChangeShapeType="1"/>
          </p:cNvCxnSpPr>
          <p:nvPr/>
        </p:nvCxnSpPr>
        <p:spPr bwMode="auto">
          <a:xfrm flipV="1">
            <a:off x="841375" y="2574925"/>
            <a:ext cx="682625" cy="1111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33550" y="1512888"/>
            <a:ext cx="6788150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string </a:t>
            </a:r>
            <a:r>
              <a:rPr lang="en-US" dirty="0" err="1" smtClean="0">
                <a:latin typeface="+mj-lt"/>
              </a:rPr>
              <a:t>theData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myFile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(“data.txt”);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do</a:t>
            </a:r>
          </a:p>
          <a:p>
            <a:pPr>
              <a:defRPr/>
            </a:pPr>
            <a:r>
              <a:rPr lang="en-US" dirty="0">
                <a:latin typeface="+mj-lt"/>
              </a:rPr>
              <a:t>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4250" y="2435225"/>
            <a:ext cx="22891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FFC000"/>
                </a:solidFill>
                <a:latin typeface="+mj-lt"/>
              </a:rPr>
              <a:t>Start the read loop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838200"/>
            <a:ext cx="4194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Objectives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143000" y="2590800"/>
            <a:ext cx="6778625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After completing this topic, students should be able to:</a:t>
            </a: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371600" y="3276600"/>
            <a:ext cx="7429500" cy="16319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Write programs that correctly read text data from a file,</a:t>
            </a:r>
          </a:p>
          <a:p>
            <a:r>
              <a:rPr lang="en-US">
                <a:latin typeface="Comic Sans MS" pitchFamily="66" charset="0"/>
              </a:rPr>
              <a:t>handling file errors and end of file conditions appropriately. </a:t>
            </a:r>
          </a:p>
          <a:p>
            <a:endParaRPr lang="en-US">
              <a:latin typeface="Comic Sans MS" pitchFamily="66" charset="0"/>
            </a:endParaRPr>
          </a:p>
          <a:p>
            <a:r>
              <a:rPr lang="en-US">
                <a:latin typeface="Comic Sans MS" pitchFamily="66" charset="0"/>
              </a:rPr>
              <a:t>Write programs that correctly format and write text data</a:t>
            </a:r>
          </a:p>
          <a:p>
            <a:r>
              <a:rPr lang="en-US">
                <a:latin typeface="Comic Sans MS" pitchFamily="66" charset="0"/>
              </a:rPr>
              <a:t>to a file.</a:t>
            </a:r>
          </a:p>
        </p:txBody>
      </p:sp>
      <p:pic>
        <p:nvPicPr>
          <p:cNvPr id="5125" name="Picture 7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613" y="3384550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8" descr="WB02258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975" y="4278313"/>
            <a:ext cx="1905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33550" y="1512888"/>
            <a:ext cx="6788150" cy="1939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;</a:t>
            </a:r>
          </a:p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myFile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(“data.txt”);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do</a:t>
            </a:r>
          </a:p>
          <a:p>
            <a:pPr>
              <a:defRPr/>
            </a:pPr>
            <a:r>
              <a:rPr lang="en-US" dirty="0">
                <a:latin typeface="+mj-lt"/>
              </a:rPr>
              <a:t>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myFile.ReadLine</a:t>
            </a:r>
            <a:r>
              <a:rPr lang="en-US" dirty="0">
                <a:latin typeface="+mj-lt"/>
              </a:rPr>
              <a:t>( 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18188" y="3003550"/>
            <a:ext cx="21082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//Read 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>some data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33550" y="1512888"/>
            <a:ext cx="6788150" cy="2555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;</a:t>
            </a:r>
          </a:p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myFile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(“data.txt”);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do</a:t>
            </a:r>
          </a:p>
          <a:p>
            <a:pPr>
              <a:defRPr/>
            </a:pPr>
            <a:r>
              <a:rPr lang="en-US" dirty="0">
                <a:latin typeface="+mj-lt"/>
              </a:rPr>
              <a:t>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myFile.ReadLine</a:t>
            </a:r>
            <a:r>
              <a:rPr lang="en-US" dirty="0">
                <a:latin typeface="+mj-lt"/>
              </a:rPr>
              <a:t>( );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if (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!= null)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{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9813" y="3328988"/>
            <a:ext cx="22589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//Is 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>the input null?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33550" y="1512888"/>
            <a:ext cx="6788150" cy="34782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;</a:t>
            </a:r>
          </a:p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myFile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(“data.txt”);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do</a:t>
            </a:r>
          </a:p>
          <a:p>
            <a:pPr>
              <a:defRPr/>
            </a:pPr>
            <a:r>
              <a:rPr lang="en-US" dirty="0">
                <a:latin typeface="+mj-lt"/>
              </a:rPr>
              <a:t>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myFile.ReadLine</a:t>
            </a:r>
            <a:r>
              <a:rPr lang="en-US" dirty="0">
                <a:latin typeface="+mj-lt"/>
              </a:rPr>
              <a:t>( );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if (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!= null)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     // </a:t>
            </a:r>
            <a:r>
              <a:rPr lang="en-US" dirty="0">
                <a:solidFill>
                  <a:srgbClr val="FFC000"/>
                </a:solidFill>
                <a:latin typeface="+mj-lt"/>
              </a:rPr>
              <a:t>process the data just read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     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}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733550" y="1512888"/>
            <a:ext cx="6788150" cy="3786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;</a:t>
            </a:r>
          </a:p>
          <a:p>
            <a:pPr>
              <a:defRPr/>
            </a:pP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myFile</a:t>
            </a:r>
            <a:r>
              <a:rPr lang="en-US" dirty="0">
                <a:latin typeface="+mj-lt"/>
              </a:rPr>
              <a:t> = new </a:t>
            </a:r>
            <a:r>
              <a:rPr lang="en-US" dirty="0" err="1">
                <a:latin typeface="+mj-lt"/>
              </a:rPr>
              <a:t>StreamReader</a:t>
            </a:r>
            <a:r>
              <a:rPr lang="en-US" dirty="0">
                <a:latin typeface="+mj-lt"/>
              </a:rPr>
              <a:t>(“data.txt”);</a:t>
            </a: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do</a:t>
            </a:r>
          </a:p>
          <a:p>
            <a:pPr>
              <a:defRPr/>
            </a:pPr>
            <a:r>
              <a:rPr lang="en-US" dirty="0">
                <a:latin typeface="+mj-lt"/>
              </a:rPr>
              <a:t>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myFile.ReadLine</a:t>
            </a:r>
            <a:r>
              <a:rPr lang="en-US" dirty="0">
                <a:latin typeface="+mj-lt"/>
              </a:rPr>
              <a:t>( );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if (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!= null)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{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     // process the data just read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     </a:t>
            </a:r>
          </a:p>
          <a:p>
            <a:pPr>
              <a:defRPr/>
            </a:pPr>
            <a:r>
              <a:rPr lang="en-US" dirty="0">
                <a:latin typeface="+mj-lt"/>
              </a:rPr>
              <a:t>      }</a:t>
            </a:r>
          </a:p>
          <a:p>
            <a:pPr>
              <a:defRPr/>
            </a:pPr>
            <a:r>
              <a:rPr lang="en-US" dirty="0">
                <a:latin typeface="+mj-lt"/>
              </a:rPr>
              <a:t>} while (</a:t>
            </a:r>
            <a:r>
              <a:rPr lang="en-US" dirty="0" err="1">
                <a:latin typeface="+mj-lt"/>
              </a:rPr>
              <a:t>theData</a:t>
            </a:r>
            <a:r>
              <a:rPr lang="en-US" dirty="0">
                <a:latin typeface="+mj-lt"/>
              </a:rPr>
              <a:t> !=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1563" y="4800600"/>
            <a:ext cx="31838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 smtClean="0">
                <a:solidFill>
                  <a:srgbClr val="FFC000"/>
                </a:solidFill>
                <a:latin typeface="+mj-lt"/>
              </a:rPr>
              <a:t>//Loop </a:t>
            </a:r>
            <a:r>
              <a:rPr lang="en-US" sz="1800" dirty="0">
                <a:solidFill>
                  <a:srgbClr val="FFC000"/>
                </a:solidFill>
                <a:latin typeface="+mj-lt"/>
              </a:rPr>
              <a:t>until the input is null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2743200" y="685800"/>
            <a:ext cx="34321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Binary I/O</a:t>
            </a: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1447800" y="1828800"/>
            <a:ext cx="6681637" cy="224676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We will not do any binary I/O </a:t>
            </a:r>
            <a:r>
              <a:rPr lang="en-US" dirty="0" smtClean="0">
                <a:latin typeface="Comic Sans MS" pitchFamily="66" charset="0"/>
              </a:rPr>
              <a:t>programs in </a:t>
            </a:r>
            <a:r>
              <a:rPr lang="en-US" dirty="0">
                <a:latin typeface="Comic Sans MS" pitchFamily="66" charset="0"/>
              </a:rPr>
              <a:t>this course.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Data is written to the output device exactly as it</a:t>
            </a:r>
          </a:p>
          <a:p>
            <a:r>
              <a:rPr lang="en-US" dirty="0">
                <a:latin typeface="Comic Sans MS" pitchFamily="66" charset="0"/>
              </a:rPr>
              <a:t>Is stored in </a:t>
            </a:r>
            <a:r>
              <a:rPr lang="en-US" dirty="0" smtClean="0">
                <a:latin typeface="Comic Sans MS" pitchFamily="66" charset="0"/>
              </a:rPr>
              <a:t>memory via a byte by byte copy.</a:t>
            </a: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Binary I/O is done using the </a:t>
            </a:r>
            <a:r>
              <a:rPr lang="en-US" b="1" i="1" dirty="0" err="1">
                <a:solidFill>
                  <a:srgbClr val="FFFF00"/>
                </a:solidFill>
                <a:latin typeface="Comic Sans MS" pitchFamily="66" charset="0"/>
              </a:rPr>
              <a:t>BinaryWriter</a:t>
            </a:r>
            <a:r>
              <a:rPr lang="en-US" dirty="0">
                <a:latin typeface="Comic Sans MS" pitchFamily="66" charset="0"/>
              </a:rPr>
              <a:t> class.</a:t>
            </a:r>
          </a:p>
          <a:p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>
          <a:xfrm>
            <a:off x="3061570" y="162838"/>
            <a:ext cx="32035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Practice</a:t>
            </a:r>
          </a:p>
        </p:txBody>
      </p: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420666" y="1224419"/>
            <a:ext cx="8675773" cy="163121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Write </a:t>
            </a:r>
            <a:r>
              <a:rPr lang="en-US" dirty="0">
                <a:latin typeface="Comic Sans MS" pitchFamily="66" charset="0"/>
              </a:rPr>
              <a:t>a program for the diving </a:t>
            </a:r>
            <a:r>
              <a:rPr lang="en-US" dirty="0" smtClean="0">
                <a:latin typeface="Comic Sans MS" pitchFamily="66" charset="0"/>
              </a:rPr>
              <a:t>competition at the Olympic </a:t>
            </a:r>
            <a:r>
              <a:rPr lang="en-US" dirty="0">
                <a:latin typeface="Comic Sans MS" pitchFamily="66" charset="0"/>
              </a:rPr>
              <a:t>games.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In </a:t>
            </a:r>
            <a:r>
              <a:rPr lang="en-US" dirty="0">
                <a:latin typeface="Comic Sans MS" pitchFamily="66" charset="0"/>
              </a:rPr>
              <a:t>the diving competition, </a:t>
            </a:r>
            <a:r>
              <a:rPr lang="en-US" dirty="0" smtClean="0">
                <a:latin typeface="Comic Sans MS" pitchFamily="66" charset="0"/>
              </a:rPr>
              <a:t>each dive is scored </a:t>
            </a:r>
            <a:r>
              <a:rPr lang="en-US" dirty="0">
                <a:latin typeface="Comic Sans MS" pitchFamily="66" charset="0"/>
              </a:rPr>
              <a:t>by a panel of judges.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>
                <a:latin typeface="Comic Sans MS" pitchFamily="66" charset="0"/>
              </a:rPr>
              <a:t>scores are </a:t>
            </a:r>
            <a:r>
              <a:rPr lang="en-US" dirty="0" smtClean="0">
                <a:latin typeface="Comic Sans MS" pitchFamily="66" charset="0"/>
              </a:rPr>
              <a:t>totaled and the </a:t>
            </a:r>
            <a:r>
              <a:rPr lang="en-US" dirty="0">
                <a:latin typeface="Comic Sans MS" pitchFamily="66" charset="0"/>
              </a:rPr>
              <a:t>highest and lowest scores are </a:t>
            </a:r>
            <a:r>
              <a:rPr lang="en-US" dirty="0" smtClean="0">
                <a:latin typeface="Comic Sans MS" pitchFamily="66" charset="0"/>
              </a:rPr>
              <a:t>then </a:t>
            </a:r>
          </a:p>
          <a:p>
            <a:r>
              <a:rPr lang="en-US" dirty="0" smtClean="0">
                <a:latin typeface="Comic Sans MS" pitchFamily="66" charset="0"/>
              </a:rPr>
              <a:t>subtracted </a:t>
            </a:r>
            <a:r>
              <a:rPr lang="en-US" dirty="0">
                <a:latin typeface="Comic Sans MS" pitchFamily="66" charset="0"/>
              </a:rPr>
              <a:t>from the </a:t>
            </a:r>
            <a:r>
              <a:rPr lang="en-US" dirty="0" smtClean="0">
                <a:latin typeface="Comic Sans MS" pitchFamily="66" charset="0"/>
              </a:rPr>
              <a:t>total</a:t>
            </a:r>
            <a:r>
              <a:rPr lang="en-US" dirty="0">
                <a:latin typeface="Comic Sans MS" pitchFamily="66" charset="0"/>
              </a:rPr>
              <a:t>. The average is computed </a:t>
            </a:r>
            <a:r>
              <a:rPr lang="en-US" dirty="0" smtClean="0">
                <a:latin typeface="Comic Sans MS" pitchFamily="66" charset="0"/>
              </a:rPr>
              <a:t>for the </a:t>
            </a:r>
            <a:r>
              <a:rPr lang="en-US" dirty="0">
                <a:latin typeface="Comic Sans MS" pitchFamily="66" charset="0"/>
              </a:rPr>
              <a:t>remaining 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scores</a:t>
            </a:r>
            <a:r>
              <a:rPr lang="en-US" dirty="0">
                <a:latin typeface="Comic Sans MS" pitchFamily="66" charset="0"/>
              </a:rPr>
              <a:t>. </a:t>
            </a:r>
            <a:r>
              <a:rPr lang="en-US" dirty="0" smtClean="0">
                <a:latin typeface="Comic Sans MS" pitchFamily="66" charset="0"/>
              </a:rPr>
              <a:t>This </a:t>
            </a:r>
            <a:r>
              <a:rPr lang="en-US" dirty="0">
                <a:latin typeface="Comic Sans MS" pitchFamily="66" charset="0"/>
              </a:rPr>
              <a:t>is the score awarded for </a:t>
            </a:r>
            <a:r>
              <a:rPr lang="en-US" dirty="0" smtClean="0">
                <a:latin typeface="Comic Sans MS" pitchFamily="66" charset="0"/>
              </a:rPr>
              <a:t>the dive</a:t>
            </a:r>
            <a:r>
              <a:rPr lang="en-US" dirty="0">
                <a:latin typeface="Comic Sans MS" pitchFamily="66" charset="0"/>
              </a:rPr>
              <a:t>. 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496860" y="3156434"/>
            <a:ext cx="7117654" cy="25545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latin typeface="Comic Sans MS" pitchFamily="66" charset="0"/>
              </a:rPr>
              <a:t>Given:</a:t>
            </a:r>
            <a:r>
              <a:rPr lang="en-US" dirty="0">
                <a:latin typeface="Comic Sans MS" pitchFamily="66" charset="0"/>
              </a:rPr>
              <a:t> You have a file of </a:t>
            </a:r>
            <a:r>
              <a:rPr lang="en-US" dirty="0" smtClean="0">
                <a:latin typeface="Comic Sans MS" pitchFamily="66" charset="0"/>
              </a:rPr>
              <a:t>judge’s </a:t>
            </a:r>
            <a:r>
              <a:rPr lang="en-US" dirty="0">
                <a:latin typeface="Comic Sans MS" pitchFamily="66" charset="0"/>
              </a:rPr>
              <a:t>scores </a:t>
            </a:r>
            <a:r>
              <a:rPr lang="en-US" dirty="0" smtClean="0">
                <a:latin typeface="Comic Sans MS" pitchFamily="66" charset="0"/>
              </a:rPr>
              <a:t>in your documents</a:t>
            </a:r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folder. </a:t>
            </a:r>
            <a:r>
              <a:rPr lang="en-US" dirty="0">
                <a:latin typeface="Comic Sans MS" pitchFamily="66" charset="0"/>
              </a:rPr>
              <a:t>The </a:t>
            </a:r>
            <a:r>
              <a:rPr lang="en-US" dirty="0" smtClean="0">
                <a:latin typeface="Comic Sans MS" pitchFamily="66" charset="0"/>
              </a:rPr>
              <a:t>name of the </a:t>
            </a:r>
            <a:r>
              <a:rPr lang="en-US" dirty="0">
                <a:latin typeface="Comic Sans MS" pitchFamily="66" charset="0"/>
              </a:rPr>
              <a:t>file </a:t>
            </a:r>
            <a:r>
              <a:rPr lang="en-US" dirty="0" smtClean="0">
                <a:latin typeface="Comic Sans MS" pitchFamily="66" charset="0"/>
              </a:rPr>
              <a:t>is given by the user.</a:t>
            </a: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The </a:t>
            </a:r>
            <a:r>
              <a:rPr lang="en-US" dirty="0">
                <a:latin typeface="Comic Sans MS" pitchFamily="66" charset="0"/>
              </a:rPr>
              <a:t>file is a text file</a:t>
            </a:r>
            <a:r>
              <a:rPr lang="en-US" dirty="0" smtClean="0">
                <a:latin typeface="Comic Sans MS" pitchFamily="66" charset="0"/>
              </a:rPr>
              <a:t>. You do not know how many</a:t>
            </a:r>
          </a:p>
          <a:p>
            <a:r>
              <a:rPr lang="en-US" dirty="0" smtClean="0">
                <a:latin typeface="Comic Sans MS" pitchFamily="66" charset="0"/>
              </a:rPr>
              <a:t>scores are in the file, but it is less than 9.</a:t>
            </a:r>
            <a:endParaRPr lang="en-US" dirty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Each score is a </a:t>
            </a:r>
            <a:r>
              <a:rPr lang="en-US" b="1" dirty="0">
                <a:latin typeface="Comic Sans MS" pitchFamily="66" charset="0"/>
              </a:rPr>
              <a:t>real</a:t>
            </a:r>
            <a:r>
              <a:rPr lang="en-US" dirty="0">
                <a:latin typeface="Comic Sans MS" pitchFamily="66" charset="0"/>
              </a:rPr>
              <a:t> number between 0 and 10,</a:t>
            </a:r>
          </a:p>
          <a:p>
            <a:r>
              <a:rPr lang="en-US" dirty="0">
                <a:latin typeface="Comic Sans MS" pitchFamily="66" charset="0"/>
              </a:rPr>
              <a:t>e.g. </a:t>
            </a:r>
            <a:r>
              <a:rPr lang="en-US" dirty="0" smtClean="0">
                <a:latin typeface="Comic Sans MS" pitchFamily="66" charset="0"/>
              </a:rPr>
              <a:t>8.85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38200"/>
            <a:ext cx="4803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rgbClr val="CCECFF"/>
                </a:solidFill>
              </a:rPr>
              <a:t>Stream Objects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3048000"/>
            <a:ext cx="7086600" cy="1524000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Tahoma" pitchFamily="34" charset="0"/>
              </a:rPr>
              <a:t>the standard input stream </a:t>
            </a:r>
          </a:p>
          <a:p>
            <a:pPr eaLnBrk="1" hangingPunct="1"/>
            <a:r>
              <a:rPr lang="en-US" sz="2000" smtClean="0">
                <a:latin typeface="Tahoma" pitchFamily="34" charset="0"/>
              </a:rPr>
              <a:t>the standard output stream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066800" y="4114800"/>
            <a:ext cx="6869188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These streams are automatically created for you when</a:t>
            </a:r>
          </a:p>
          <a:p>
            <a:r>
              <a:rPr lang="en-US" dirty="0">
                <a:latin typeface="Comic Sans MS" pitchFamily="66" charset="0"/>
              </a:rPr>
              <a:t>your program executes.  We use methods in the </a:t>
            </a:r>
            <a:r>
              <a:rPr lang="en-US" dirty="0" smtClean="0">
                <a:latin typeface="Comic Sans MS" pitchFamily="66" charset="0"/>
              </a:rPr>
              <a:t>Console</a:t>
            </a:r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class to use these streams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Console.WriteLine</a:t>
            </a:r>
            <a:r>
              <a:rPr lang="en-US" dirty="0" smtClean="0">
                <a:latin typeface="Comic Sans MS" pitchFamily="66" charset="0"/>
              </a:rPr>
              <a:t>(“Hello”);	//output stream</a:t>
            </a:r>
          </a:p>
          <a:p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Console.ReadLine</a:t>
            </a:r>
            <a:r>
              <a:rPr lang="en-US" dirty="0" smtClean="0">
                <a:latin typeface="Comic Sans MS" pitchFamily="66" charset="0"/>
              </a:rPr>
              <a:t>();		//input stream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524000" y="2133600"/>
            <a:ext cx="60467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We have been using stream objects all semester.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1905000"/>
            <a:ext cx="74676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To do file I/O, we will use a new</a:t>
            </a:r>
          </a:p>
          <a:p>
            <a:pPr algn="ctr">
              <a:defRPr/>
            </a:pPr>
            <a:r>
              <a:rPr lang="en-US" sz="2400" dirty="0">
                <a:latin typeface="+mn-lt"/>
              </a:rPr>
              <a:t>set of </a:t>
            </a:r>
            <a:r>
              <a:rPr lang="en-US" sz="2400" dirty="0" smtClean="0">
                <a:latin typeface="+mn-lt"/>
              </a:rPr>
              <a:t>file I/O stream </a:t>
            </a:r>
            <a:r>
              <a:rPr lang="en-US" sz="2400" dirty="0">
                <a:latin typeface="+mn-lt"/>
              </a:rPr>
              <a:t>classes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944" y="3429000"/>
            <a:ext cx="757611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 err="1">
                <a:solidFill>
                  <a:srgbClr val="FFFF00"/>
                </a:solidFill>
                <a:latin typeface="+mn-lt"/>
              </a:rPr>
              <a:t>StreamReader</a:t>
            </a:r>
            <a:r>
              <a:rPr lang="en-US" dirty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- </a:t>
            </a:r>
            <a:r>
              <a:rPr lang="en-US" dirty="0">
                <a:latin typeface="+mn-lt"/>
              </a:rPr>
              <a:t>objects of this class </a:t>
            </a:r>
            <a:r>
              <a:rPr lang="en-US" dirty="0" smtClean="0">
                <a:latin typeface="+mn-lt"/>
              </a:rPr>
              <a:t>provide text file </a:t>
            </a:r>
            <a:r>
              <a:rPr lang="en-US" dirty="0">
                <a:latin typeface="+mn-lt"/>
              </a:rPr>
              <a:t>input</a:t>
            </a:r>
          </a:p>
          <a:p>
            <a:pPr>
              <a:defRPr/>
            </a:pPr>
            <a:endParaRPr lang="en-US" dirty="0">
              <a:latin typeface="+mn-lt"/>
            </a:endParaRPr>
          </a:p>
          <a:p>
            <a:pPr>
              <a:defRPr/>
            </a:pPr>
            <a:r>
              <a:rPr lang="en-US" b="1" i="1" dirty="0" err="1">
                <a:solidFill>
                  <a:srgbClr val="FFFF00"/>
                </a:solidFill>
                <a:latin typeface="+mn-lt"/>
              </a:rPr>
              <a:t>StreamWriter</a:t>
            </a:r>
            <a:r>
              <a:rPr lang="en-US" dirty="0">
                <a:latin typeface="+mn-lt"/>
              </a:rPr>
              <a:t> – objects of this class </a:t>
            </a:r>
            <a:r>
              <a:rPr lang="en-US" dirty="0" smtClean="0">
                <a:latin typeface="+mn-lt"/>
              </a:rPr>
              <a:t>provide text file </a:t>
            </a:r>
            <a:r>
              <a:rPr lang="en-US" dirty="0">
                <a:latin typeface="+mn-lt"/>
              </a:rPr>
              <a:t>output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0" y="990600"/>
            <a:ext cx="327977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CCECFF"/>
                </a:solidFill>
              </a:rPr>
              <a:t>File I/O</a:t>
            </a:r>
          </a:p>
        </p:txBody>
      </p:sp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676400" y="2438400"/>
            <a:ext cx="6591300" cy="2530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mic Sans MS" pitchFamily="66" charset="0"/>
              </a:rPr>
              <a:t>When a program takes input from a file, we say that</a:t>
            </a:r>
          </a:p>
          <a:p>
            <a:r>
              <a:rPr lang="en-US" dirty="0">
                <a:latin typeface="Comic Sans MS" pitchFamily="66" charset="0"/>
              </a:rPr>
              <a:t>it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reads</a:t>
            </a:r>
            <a:r>
              <a:rPr lang="en-US" dirty="0">
                <a:latin typeface="Comic Sans MS" pitchFamily="66" charset="0"/>
              </a:rPr>
              <a:t> from the file.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When a program puts data into a file, we say that </a:t>
            </a:r>
          </a:p>
          <a:p>
            <a:r>
              <a:rPr lang="en-US" dirty="0">
                <a:latin typeface="Comic Sans MS" pitchFamily="66" charset="0"/>
              </a:rPr>
              <a:t>it </a:t>
            </a:r>
            <a:r>
              <a:rPr lang="en-US" b="1" dirty="0">
                <a:solidFill>
                  <a:srgbClr val="FFFF00"/>
                </a:solidFill>
                <a:latin typeface="Comic Sans MS" pitchFamily="66" charset="0"/>
              </a:rPr>
              <a:t>writes</a:t>
            </a:r>
            <a:r>
              <a:rPr lang="en-US" dirty="0">
                <a:latin typeface="Comic Sans MS" pitchFamily="66" charset="0"/>
              </a:rPr>
              <a:t> to the file.</a:t>
            </a:r>
          </a:p>
          <a:p>
            <a:endParaRPr lang="en-US" dirty="0">
              <a:latin typeface="Comic Sans MS" pitchFamily="66" charset="0"/>
            </a:endParaRPr>
          </a:p>
          <a:p>
            <a:r>
              <a:rPr lang="en-US" dirty="0">
                <a:latin typeface="Comic Sans MS" pitchFamily="66" charset="0"/>
              </a:rPr>
              <a:t>To read or write to a file, we create a </a:t>
            </a:r>
            <a:r>
              <a:rPr lang="en-US" dirty="0">
                <a:solidFill>
                  <a:srgbClr val="FFFF00"/>
                </a:solidFill>
                <a:latin typeface="Comic Sans MS" pitchFamily="66" charset="0"/>
              </a:rPr>
              <a:t>stream</a:t>
            </a:r>
            <a:r>
              <a:rPr lang="en-US" dirty="0">
                <a:latin typeface="Comic Sans MS" pitchFamily="66" charset="0"/>
              </a:rPr>
              <a:t> object, </a:t>
            </a:r>
          </a:p>
          <a:p>
            <a:r>
              <a:rPr lang="en-US" dirty="0">
                <a:latin typeface="Comic Sans MS" pitchFamily="66" charset="0"/>
              </a:rPr>
              <a:t>and connect it to the file.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7" descr="z_ibm_ultrastar36z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1408" y="1385504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Oval 8"/>
          <p:cNvSpPr>
            <a:spLocks noChangeArrowheads="1"/>
          </p:cNvSpPr>
          <p:nvPr/>
        </p:nvSpPr>
        <p:spPr bwMode="auto">
          <a:xfrm>
            <a:off x="3095571" y="2033204"/>
            <a:ext cx="1233487" cy="103505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9"/>
          <p:cNvSpPr>
            <a:spLocks noChangeShapeType="1"/>
          </p:cNvSpPr>
          <p:nvPr/>
        </p:nvSpPr>
        <p:spPr bwMode="auto">
          <a:xfrm flipH="1" flipV="1">
            <a:off x="3878207" y="3211128"/>
            <a:ext cx="1650233" cy="1592099"/>
          </a:xfrm>
          <a:prstGeom prst="line">
            <a:avLst/>
          </a:prstGeom>
          <a:noFill/>
          <a:ln w="44450">
            <a:solidFill>
              <a:schemeClr val="tx2"/>
            </a:solidFill>
            <a:round/>
            <a:headEnd/>
            <a:tailEnd type="stealth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5440144" y="4392448"/>
            <a:ext cx="30130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seek time is the time</a:t>
            </a:r>
          </a:p>
          <a:p>
            <a:r>
              <a:rPr lang="en-US" sz="1600" dirty="0">
                <a:latin typeface="Comic Sans MS" pitchFamily="66" charset="0"/>
              </a:rPr>
              <a:t>required for the read head to</a:t>
            </a:r>
          </a:p>
          <a:p>
            <a:r>
              <a:rPr lang="en-US" sz="1600" dirty="0">
                <a:latin typeface="Comic Sans MS" pitchFamily="66" charset="0"/>
              </a:rPr>
              <a:t>move to the track containing</a:t>
            </a:r>
          </a:p>
          <a:p>
            <a:r>
              <a:rPr lang="en-US" sz="1600" dirty="0">
                <a:latin typeface="Comic Sans MS" pitchFamily="66" charset="0"/>
              </a:rPr>
              <a:t>the data to be read.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87643" y="452674"/>
            <a:ext cx="37080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The disk drive is a mechanical device</a:t>
            </a:r>
          </a:p>
          <a:p>
            <a:r>
              <a:rPr lang="en-US" sz="1600" dirty="0" smtClean="0">
                <a:latin typeface="+mn-lt"/>
              </a:rPr>
              <a:t>so it operates at a much slower </a:t>
            </a:r>
          </a:p>
          <a:p>
            <a:r>
              <a:rPr lang="en-US" sz="1600" dirty="0" smtClean="0">
                <a:latin typeface="+mn-lt"/>
              </a:rPr>
              <a:t>speed than the computer’s processor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z_ibm_ultrastar36z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69" y="2121228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4377832" y="2768928"/>
            <a:ext cx="1233487" cy="1035050"/>
          </a:xfrm>
          <a:prstGeom prst="ellips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2715888" flipH="1">
            <a:off x="4533407" y="3065791"/>
            <a:ext cx="660400" cy="573087"/>
          </a:xfrm>
          <a:custGeom>
            <a:avLst/>
            <a:gdLst>
              <a:gd name="T0" fmla="*/ 10094612 w 21600"/>
              <a:gd name="T1" fmla="*/ 0 h 21600"/>
              <a:gd name="T2" fmla="*/ 2523890 w 21600"/>
              <a:gd name="T3" fmla="*/ 7602530 h 21600"/>
              <a:gd name="T4" fmla="*/ 10094612 w 21600"/>
              <a:gd name="T5" fmla="*/ 3801265 h 21600"/>
              <a:gd name="T6" fmla="*/ 22715008 w 21600"/>
              <a:gd name="T7" fmla="*/ 7602530 h 21600"/>
              <a:gd name="T8" fmla="*/ 17667230 w 21600"/>
              <a:gd name="T9" fmla="*/ 11403767 h 21600"/>
              <a:gd name="T10" fmla="*/ 12619448 w 21600"/>
              <a:gd name="T11" fmla="*/ 760253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 rot="1437750" flipH="1">
            <a:off x="4398469" y="3035628"/>
            <a:ext cx="42863" cy="1222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5184775" y="422275"/>
            <a:ext cx="24193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mic Sans MS" pitchFamily="66" charset="0"/>
              </a:rPr>
              <a:t>rotational delay or</a:t>
            </a:r>
          </a:p>
          <a:p>
            <a:r>
              <a:rPr lang="en-US" sz="1600" dirty="0">
                <a:latin typeface="Comic Sans MS" pitchFamily="66" charset="0"/>
              </a:rPr>
              <a:t>latency, is the time </a:t>
            </a:r>
          </a:p>
          <a:p>
            <a:r>
              <a:rPr lang="en-US" sz="1600" dirty="0">
                <a:latin typeface="Comic Sans MS" pitchFamily="66" charset="0"/>
              </a:rPr>
              <a:t>required for the sector</a:t>
            </a:r>
          </a:p>
          <a:p>
            <a:r>
              <a:rPr lang="en-US" sz="1600" dirty="0">
                <a:latin typeface="Comic Sans MS" pitchFamily="66" charset="0"/>
              </a:rPr>
              <a:t>to move under the </a:t>
            </a:r>
          </a:p>
          <a:p>
            <a:r>
              <a:rPr lang="en-US" sz="1600" dirty="0">
                <a:latin typeface="Comic Sans MS" pitchFamily="66" charset="0"/>
              </a:rPr>
              <a:t>read head.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5108685" y="1600694"/>
            <a:ext cx="947738" cy="1068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z_ibm_ultrastar36z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3669" y="2121228"/>
            <a:ext cx="37909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823669" y="1040772"/>
            <a:ext cx="38731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Because it is a mechanical device,</a:t>
            </a:r>
          </a:p>
          <a:p>
            <a:r>
              <a:rPr lang="en-US" sz="1600" dirty="0" smtClean="0">
                <a:latin typeface="Comic Sans MS" pitchFamily="66" charset="0"/>
              </a:rPr>
              <a:t>the disk drive is also subject to</a:t>
            </a:r>
          </a:p>
          <a:p>
            <a:r>
              <a:rPr lang="en-US" sz="1600" dirty="0" smtClean="0">
                <a:latin typeface="Comic Sans MS" pitchFamily="66" charset="0"/>
              </a:rPr>
              <a:t>many more errors than the computer’s</a:t>
            </a:r>
          </a:p>
          <a:p>
            <a:r>
              <a:rPr lang="en-US" sz="1600" dirty="0" smtClean="0">
                <a:latin typeface="Comic Sans MS" pitchFamily="66" charset="0"/>
              </a:rPr>
              <a:t>processor.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4938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++Theme">
  <a:themeElements>
    <a:clrScheme name="C++">
      <a:dk1>
        <a:srgbClr val="FFFFFF"/>
      </a:dk1>
      <a:lt1>
        <a:srgbClr val="FFFFFF"/>
      </a:lt1>
      <a:dk2>
        <a:srgbClr val="002060"/>
      </a:dk2>
      <a:lt2>
        <a:srgbClr val="002060"/>
      </a:lt2>
      <a:accent1>
        <a:srgbClr val="FFCC00"/>
      </a:accent1>
      <a:accent2>
        <a:srgbClr val="FFCC00"/>
      </a:accent2>
      <a:accent3>
        <a:srgbClr val="FFCC00"/>
      </a:accent3>
      <a:accent4>
        <a:srgbClr val="FFCC00"/>
      </a:accent4>
      <a:accent5>
        <a:srgbClr val="FFCC00"/>
      </a:accent5>
      <a:accent6>
        <a:srgbClr val="FFCC00"/>
      </a:accent6>
      <a:hlink>
        <a:srgbClr val="FFCC00"/>
      </a:hlink>
      <a:folHlink>
        <a:srgbClr val="FFCC00"/>
      </a:folHlink>
    </a:clrScheme>
    <a:fontScheme name="C++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C++Theme</Template>
  <TotalTime>1414</TotalTime>
  <Words>1280</Words>
  <Application>Microsoft Office PowerPoint</Application>
  <PresentationFormat>On-screen Show (4:3)</PresentationFormat>
  <Paragraphs>258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C++Theme</vt:lpstr>
      <vt:lpstr>File I/O</vt:lpstr>
      <vt:lpstr>Topics</vt:lpstr>
      <vt:lpstr>Objectives</vt:lpstr>
      <vt:lpstr>Stream Objects</vt:lpstr>
      <vt:lpstr>PowerPoint Presentation</vt:lpstr>
      <vt:lpstr>File I/O</vt:lpstr>
      <vt:lpstr>PowerPoint Presentation</vt:lpstr>
      <vt:lpstr>PowerPoint Presentation</vt:lpstr>
      <vt:lpstr>PowerPoint Presentation</vt:lpstr>
      <vt:lpstr>Text Files</vt:lpstr>
      <vt:lpstr>The StreamReader class</vt:lpstr>
      <vt:lpstr>Creating A StreamReader object</vt:lpstr>
      <vt:lpstr>StreamReader Methods</vt:lpstr>
      <vt:lpstr>PowerPoint Presentation</vt:lpstr>
      <vt:lpstr>The StreamWriter class</vt:lpstr>
      <vt:lpstr>Creating A StreamWriter object</vt:lpstr>
      <vt:lpstr>StreamWriter Methods</vt:lpstr>
      <vt:lpstr>PowerPoint Presentation</vt:lpstr>
      <vt:lpstr>Stream variables</vt:lpstr>
      <vt:lpstr>Connecting a Stream to a File</vt:lpstr>
      <vt:lpstr>Paths</vt:lpstr>
      <vt:lpstr>Paths</vt:lpstr>
      <vt:lpstr>Opening an Output file</vt:lpstr>
      <vt:lpstr>Formatting the Output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I/O</vt:lpstr>
      <vt:lpstr>Practice</vt:lpstr>
    </vt:vector>
  </TitlesOfParts>
  <Company>UVSC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I/O</dc:title>
  <dc:subject>Cs 1400</dc:subject>
  <dc:creator>Roger deBry</dc:creator>
  <cp:lastModifiedBy>Roger Debry</cp:lastModifiedBy>
  <cp:revision>99</cp:revision>
  <dcterms:created xsi:type="dcterms:W3CDTF">2002-03-01T15:54:50Z</dcterms:created>
  <dcterms:modified xsi:type="dcterms:W3CDTF">2013-12-02T19:44:35Z</dcterms:modified>
</cp:coreProperties>
</file>