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2"/>
  </p:handoutMasterIdLst>
  <p:sldIdLst>
    <p:sldId id="256" r:id="rId2"/>
    <p:sldId id="333" r:id="rId3"/>
    <p:sldId id="334" r:id="rId4"/>
    <p:sldId id="360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61" r:id="rId25"/>
    <p:sldId id="354" r:id="rId26"/>
    <p:sldId id="355" r:id="rId27"/>
    <p:sldId id="356" r:id="rId28"/>
    <p:sldId id="357" r:id="rId29"/>
    <p:sldId id="358" r:id="rId30"/>
    <p:sldId id="35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33CCFF"/>
    <a:srgbClr val="CCFFCC"/>
    <a:srgbClr val="660066"/>
    <a:srgbClr val="3E003E"/>
    <a:srgbClr val="0000FF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3368E-D1C7-4A4C-8274-6D0A9368FC65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8A70D-EBA0-49E5-AFA1-4AA4F39B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7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26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26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95B7BC86-99E3-4395-9198-FF0680AB3E1E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6675" y="2349500"/>
            <a:ext cx="6710363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>
                <a:latin typeface="Comic Sans MS" pitchFamily="66" charset="0"/>
              </a:rPr>
              <a:t>Introduction to </a:t>
            </a:r>
            <a:br>
              <a:rPr lang="en-US" sz="4000" dirty="0" smtClean="0">
                <a:latin typeface="Comic Sans MS" pitchFamily="66" charset="0"/>
              </a:rPr>
            </a:br>
            <a:r>
              <a:rPr lang="en-US" sz="4000" dirty="0" smtClean="0">
                <a:latin typeface="Comic Sans MS" pitchFamily="66" charset="0"/>
              </a:rPr>
              <a:t>Graphical User Interfaces</a:t>
            </a:r>
            <a:endParaRPr lang="en-US" sz="4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5184775" y="2644775"/>
            <a:ext cx="2174875" cy="1350963"/>
          </a:xfrm>
          <a:prstGeom prst="rect">
            <a:avLst/>
          </a:prstGeom>
          <a:solidFill>
            <a:srgbClr val="DDDDDD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5805488" y="3009900"/>
            <a:ext cx="701675" cy="160338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5815013" y="3268663"/>
            <a:ext cx="701675" cy="160337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5199063" y="2640013"/>
            <a:ext cx="1209675" cy="214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2"/>
                </a:solidFill>
              </a:rPr>
              <a:t>File   Edit   View   Help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414963" y="3541713"/>
            <a:ext cx="382587" cy="231775"/>
          </a:xfrm>
          <a:prstGeom prst="rect">
            <a:avLst/>
          </a:prstGeom>
          <a:solidFill>
            <a:srgbClr val="C0C0C0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5343525" y="3543300"/>
            <a:ext cx="493713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PUSH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87438" y="2605088"/>
            <a:ext cx="2362200" cy="1295400"/>
            <a:chOff x="3360" y="1728"/>
            <a:chExt cx="1488" cy="816"/>
          </a:xfrm>
        </p:grpSpPr>
        <p:sp>
          <p:nvSpPr>
            <p:cNvPr id="11278" name="Oval 13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79" name="Oval 14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1422400" y="2905125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1274" name="Rectangle 16"/>
          <p:cNvSpPr>
            <a:spLocks noChangeArrowheads="1"/>
          </p:cNvSpPr>
          <p:nvPr/>
        </p:nvSpPr>
        <p:spPr bwMode="auto">
          <a:xfrm>
            <a:off x="3711575" y="3773488"/>
            <a:ext cx="895350" cy="2209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5" name="Text Box 17"/>
          <p:cNvSpPr txBox="1">
            <a:spLocks noChangeArrowheads="1"/>
          </p:cNvSpPr>
          <p:nvPr/>
        </p:nvSpPr>
        <p:spPr bwMode="auto">
          <a:xfrm>
            <a:off x="3503613" y="6018213"/>
            <a:ext cx="1395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Windows</a:t>
            </a:r>
          </a:p>
          <a:p>
            <a:pPr algn="ctr"/>
            <a:r>
              <a:rPr lang="en-US" sz="1600">
                <a:latin typeface="Comic Sans MS" pitchFamily="66" charset="0"/>
              </a:rPr>
              <a:t>Event Queue</a:t>
            </a:r>
          </a:p>
        </p:txBody>
      </p:sp>
      <p:pic>
        <p:nvPicPr>
          <p:cNvPr id="2066" name="Picture 18" descr="MCj028171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2238138">
            <a:off x="6256338" y="4592638"/>
            <a:ext cx="836612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5221288" y="2998788"/>
            <a:ext cx="6302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Button</a:t>
            </a:r>
          </a:p>
          <a:p>
            <a:r>
              <a:rPr lang="en-US" sz="1200">
                <a:solidFill>
                  <a:schemeClr val="bg2"/>
                </a:solidFill>
              </a:rPr>
              <a:t>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07495E-6 L -0.09063 -0.15221 " pathEditMode="relative" ptsTypes="AA">
                                      <p:cBhvr>
                                        <p:cTn id="9" dur="2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486 C -0.01805 -0.02198 -0.03611 -0.0391 -0.05694 -0.04118 C -0.07778 -0.04303 -0.10972 -0.03424 -0.12465 -0.01735 C -0.13975 -0.0007 -0.14271 0.00046 -0.14705 0.06037 C -0.15139 0.12051 -0.15035 0.29655 -0.15069 0.34328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nimBg="1"/>
      <p:bldP spid="2067" grpId="0"/>
      <p:bldP spid="20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87438" y="2605088"/>
            <a:ext cx="2362200" cy="1295400"/>
            <a:chOff x="3360" y="1728"/>
            <a:chExt cx="1488" cy="816"/>
          </a:xfrm>
        </p:grpSpPr>
        <p:sp>
          <p:nvSpPr>
            <p:cNvPr id="12303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4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1422400" y="2905125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2292" name="Rectangle 13"/>
          <p:cNvSpPr>
            <a:spLocks noChangeArrowheads="1"/>
          </p:cNvSpPr>
          <p:nvPr/>
        </p:nvSpPr>
        <p:spPr bwMode="auto">
          <a:xfrm>
            <a:off x="3711575" y="3773488"/>
            <a:ext cx="895350" cy="2209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3503613" y="6018213"/>
            <a:ext cx="1395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Windows</a:t>
            </a:r>
          </a:p>
          <a:p>
            <a:pPr algn="ctr"/>
            <a:r>
              <a:rPr lang="en-US" sz="1600">
                <a:latin typeface="Comic Sans MS" pitchFamily="66" charset="0"/>
              </a:rPr>
              <a:t>Event Queue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562600" y="2362200"/>
            <a:ext cx="2362200" cy="1295400"/>
            <a:chOff x="3360" y="1728"/>
            <a:chExt cx="1488" cy="816"/>
          </a:xfrm>
        </p:grpSpPr>
        <p:sp>
          <p:nvSpPr>
            <p:cNvPr id="12301" name="Oval 18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2" name="Oval 19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295" name="Text Box 20"/>
          <p:cNvSpPr txBox="1">
            <a:spLocks noChangeArrowheads="1"/>
          </p:cNvSpPr>
          <p:nvPr/>
        </p:nvSpPr>
        <p:spPr bwMode="auto">
          <a:xfrm>
            <a:off x="6846888" y="2560638"/>
            <a:ext cx="94456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2296" name="Oval 21"/>
          <p:cNvSpPr>
            <a:spLocks noChangeArrowheads="1"/>
          </p:cNvSpPr>
          <p:nvPr/>
        </p:nvSpPr>
        <p:spPr bwMode="auto">
          <a:xfrm>
            <a:off x="6337300" y="2519363"/>
            <a:ext cx="603250" cy="300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7" name="Oval 22"/>
          <p:cNvSpPr>
            <a:spLocks noChangeArrowheads="1"/>
          </p:cNvSpPr>
          <p:nvPr/>
        </p:nvSpPr>
        <p:spPr bwMode="auto">
          <a:xfrm>
            <a:off x="5832475" y="2930525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8" name="Oval 23"/>
          <p:cNvSpPr>
            <a:spLocks noChangeArrowheads="1"/>
          </p:cNvSpPr>
          <p:nvPr/>
        </p:nvSpPr>
        <p:spPr bwMode="auto">
          <a:xfrm>
            <a:off x="6456363" y="3187700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9" name="Oval 24"/>
          <p:cNvSpPr>
            <a:spLocks noChangeArrowheads="1"/>
          </p:cNvSpPr>
          <p:nvPr/>
        </p:nvSpPr>
        <p:spPr bwMode="auto">
          <a:xfrm>
            <a:off x="7134225" y="3217863"/>
            <a:ext cx="247650" cy="247650"/>
          </a:xfrm>
          <a:prstGeom prst="ellipse">
            <a:avLst/>
          </a:prstGeom>
          <a:solidFill>
            <a:srgbClr val="FF9900"/>
          </a:solidFill>
          <a:ln w="127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3856038" y="5461000"/>
            <a:ext cx="6302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Button</a:t>
            </a:r>
          </a:p>
          <a:p>
            <a:r>
              <a:rPr lang="en-US" sz="1200">
                <a:solidFill>
                  <a:schemeClr val="bg2"/>
                </a:solidFill>
              </a:rPr>
              <a:t>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2.83368E-6 C 0.0026 -0.10849 0.00538 -0.21698 -7.22222E-6 -0.27435 C -0.00539 -0.33171 -0.01459 -0.33102 -0.03282 -0.3449 C -0.05105 -0.35878 -0.09671 -0.35531 -0.10938 -0.35739 " pathEditMode="relative" ptsTypes="aaaA">
                                      <p:cBhvr>
                                        <p:cTn id="6" dur="20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87438" y="2605088"/>
            <a:ext cx="2362200" cy="1295400"/>
            <a:chOff x="3360" y="1728"/>
            <a:chExt cx="1488" cy="816"/>
          </a:xfrm>
        </p:grpSpPr>
        <p:sp>
          <p:nvSpPr>
            <p:cNvPr id="13329" name="Oval 4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30" name="Oval 5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422400" y="2905125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3711575" y="3773488"/>
            <a:ext cx="895350" cy="2209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3503613" y="6018213"/>
            <a:ext cx="1395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Windows</a:t>
            </a:r>
          </a:p>
          <a:p>
            <a:pPr algn="ctr"/>
            <a:r>
              <a:rPr lang="en-US" sz="1600">
                <a:latin typeface="Comic Sans MS" pitchFamily="66" charset="0"/>
              </a:rPr>
              <a:t>Event Queue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2362200"/>
            <a:ext cx="2362200" cy="1295400"/>
            <a:chOff x="3360" y="1728"/>
            <a:chExt cx="1488" cy="816"/>
          </a:xfrm>
        </p:grpSpPr>
        <p:sp>
          <p:nvSpPr>
            <p:cNvPr id="13327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28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6846888" y="2560638"/>
            <a:ext cx="94456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3320" name="Oval 13"/>
          <p:cNvSpPr>
            <a:spLocks noChangeArrowheads="1"/>
          </p:cNvSpPr>
          <p:nvPr/>
        </p:nvSpPr>
        <p:spPr bwMode="auto">
          <a:xfrm>
            <a:off x="6337300" y="2519363"/>
            <a:ext cx="603250" cy="300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Oval 14"/>
          <p:cNvSpPr>
            <a:spLocks noChangeArrowheads="1"/>
          </p:cNvSpPr>
          <p:nvPr/>
        </p:nvSpPr>
        <p:spPr bwMode="auto">
          <a:xfrm>
            <a:off x="5832475" y="2930525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Oval 15"/>
          <p:cNvSpPr>
            <a:spLocks noChangeArrowheads="1"/>
          </p:cNvSpPr>
          <p:nvPr/>
        </p:nvSpPr>
        <p:spPr bwMode="auto">
          <a:xfrm>
            <a:off x="6456363" y="3187700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3" name="Oval 16"/>
          <p:cNvSpPr>
            <a:spLocks noChangeArrowheads="1"/>
          </p:cNvSpPr>
          <p:nvPr/>
        </p:nvSpPr>
        <p:spPr bwMode="auto">
          <a:xfrm>
            <a:off x="7134225" y="3217863"/>
            <a:ext cx="247650" cy="247650"/>
          </a:xfrm>
          <a:prstGeom prst="ellipse">
            <a:avLst/>
          </a:prstGeom>
          <a:solidFill>
            <a:srgbClr val="FF9900"/>
          </a:solidFill>
          <a:ln w="127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4" name="Text Box 17"/>
          <p:cNvSpPr txBox="1">
            <a:spLocks noChangeArrowheads="1"/>
          </p:cNvSpPr>
          <p:nvPr/>
        </p:nvSpPr>
        <p:spPr bwMode="auto">
          <a:xfrm>
            <a:off x="2671763" y="3159125"/>
            <a:ext cx="6302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Button</a:t>
            </a:r>
          </a:p>
          <a:p>
            <a:r>
              <a:rPr lang="en-US" sz="120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3325" name="Line 18"/>
          <p:cNvSpPr>
            <a:spLocks noChangeShapeType="1"/>
          </p:cNvSpPr>
          <p:nvPr/>
        </p:nvSpPr>
        <p:spPr bwMode="auto">
          <a:xfrm>
            <a:off x="3270250" y="3302000"/>
            <a:ext cx="3840163" cy="22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3641725" y="2943225"/>
            <a:ext cx="18780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Call event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Graphical User Interfaces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87438" y="2605088"/>
            <a:ext cx="2362200" cy="1295400"/>
            <a:chOff x="3360" y="1728"/>
            <a:chExt cx="1488" cy="816"/>
          </a:xfrm>
        </p:grpSpPr>
        <p:sp>
          <p:nvSpPr>
            <p:cNvPr id="14360" name="Oval 4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61" name="Oval 5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422400" y="2905125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711575" y="3773488"/>
            <a:ext cx="895350" cy="2209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3503613" y="6018213"/>
            <a:ext cx="1395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Windows</a:t>
            </a:r>
          </a:p>
          <a:p>
            <a:pPr algn="ctr"/>
            <a:r>
              <a:rPr lang="en-US" sz="1600">
                <a:latin typeface="Comic Sans MS" pitchFamily="66" charset="0"/>
              </a:rPr>
              <a:t>Event Queue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2362200"/>
            <a:ext cx="2362200" cy="1295400"/>
            <a:chOff x="3360" y="1728"/>
            <a:chExt cx="1488" cy="816"/>
          </a:xfrm>
        </p:grpSpPr>
        <p:sp>
          <p:nvSpPr>
            <p:cNvPr id="14358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59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44" name="Text Box 12"/>
          <p:cNvSpPr txBox="1">
            <a:spLocks noChangeArrowheads="1"/>
          </p:cNvSpPr>
          <p:nvPr/>
        </p:nvSpPr>
        <p:spPr bwMode="auto">
          <a:xfrm>
            <a:off x="6846888" y="2560638"/>
            <a:ext cx="94456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4345" name="Oval 13"/>
          <p:cNvSpPr>
            <a:spLocks noChangeArrowheads="1"/>
          </p:cNvSpPr>
          <p:nvPr/>
        </p:nvSpPr>
        <p:spPr bwMode="auto">
          <a:xfrm>
            <a:off x="6337300" y="2519363"/>
            <a:ext cx="603250" cy="300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6" name="Oval 14"/>
          <p:cNvSpPr>
            <a:spLocks noChangeArrowheads="1"/>
          </p:cNvSpPr>
          <p:nvPr/>
        </p:nvSpPr>
        <p:spPr bwMode="auto">
          <a:xfrm>
            <a:off x="5832475" y="2930525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7" name="Oval 15"/>
          <p:cNvSpPr>
            <a:spLocks noChangeArrowheads="1"/>
          </p:cNvSpPr>
          <p:nvPr/>
        </p:nvSpPr>
        <p:spPr bwMode="auto">
          <a:xfrm>
            <a:off x="6456363" y="3187700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8" name="Oval 16"/>
          <p:cNvSpPr>
            <a:spLocks noChangeArrowheads="1"/>
          </p:cNvSpPr>
          <p:nvPr/>
        </p:nvSpPr>
        <p:spPr bwMode="auto">
          <a:xfrm>
            <a:off x="7134225" y="3217863"/>
            <a:ext cx="247650" cy="247650"/>
          </a:xfrm>
          <a:prstGeom prst="ellipse">
            <a:avLst/>
          </a:prstGeom>
          <a:solidFill>
            <a:srgbClr val="FF9900"/>
          </a:solidFill>
          <a:ln w="127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Text Box 17"/>
          <p:cNvSpPr txBox="1">
            <a:spLocks noChangeArrowheads="1"/>
          </p:cNvSpPr>
          <p:nvPr/>
        </p:nvSpPr>
        <p:spPr bwMode="auto">
          <a:xfrm>
            <a:off x="2671763" y="3159125"/>
            <a:ext cx="6302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Button</a:t>
            </a:r>
          </a:p>
          <a:p>
            <a:r>
              <a:rPr lang="en-US" sz="120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4350" name="Line 18"/>
          <p:cNvSpPr>
            <a:spLocks noChangeShapeType="1"/>
          </p:cNvSpPr>
          <p:nvPr/>
        </p:nvSpPr>
        <p:spPr bwMode="auto">
          <a:xfrm>
            <a:off x="3270250" y="3302000"/>
            <a:ext cx="3840163" cy="22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3641725" y="2943225"/>
            <a:ext cx="18780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Call event handler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780088" y="5046663"/>
            <a:ext cx="2362200" cy="1295400"/>
            <a:chOff x="3360" y="1728"/>
            <a:chExt cx="1488" cy="816"/>
          </a:xfrm>
        </p:grpSpPr>
        <p:sp>
          <p:nvSpPr>
            <p:cNvPr id="14356" name="Oval 21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57" name="Oval 22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53" name="Text Box 23"/>
          <p:cNvSpPr txBox="1">
            <a:spLocks noChangeArrowheads="1"/>
          </p:cNvSpPr>
          <p:nvPr/>
        </p:nvSpPr>
        <p:spPr bwMode="auto">
          <a:xfrm>
            <a:off x="6370638" y="5351463"/>
            <a:ext cx="1154112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Domain 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Objects</a:t>
            </a:r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flipH="1">
            <a:off x="6862763" y="3409950"/>
            <a:ext cx="409575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55" name="Text Box 25"/>
          <p:cNvSpPr txBox="1">
            <a:spLocks noChangeArrowheads="1"/>
          </p:cNvSpPr>
          <p:nvPr/>
        </p:nvSpPr>
        <p:spPr bwMode="auto">
          <a:xfrm>
            <a:off x="7065963" y="4005263"/>
            <a:ext cx="2178050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Call functions in</a:t>
            </a:r>
          </a:p>
          <a:p>
            <a:r>
              <a:rPr lang="en-US" sz="1600">
                <a:latin typeface="Comic Sans MS" pitchFamily="66" charset="0"/>
              </a:rPr>
              <a:t>domain objects</a:t>
            </a:r>
          </a:p>
          <a:p>
            <a:r>
              <a:rPr lang="en-US" sz="1600">
                <a:latin typeface="Comic Sans MS" pitchFamily="66" charset="0"/>
              </a:rPr>
              <a:t>to do some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12459" y="937846"/>
            <a:ext cx="7772400" cy="1143000"/>
          </a:xfrm>
        </p:spPr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Creating a Simple GUI Program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6339" y="2751991"/>
            <a:ext cx="3068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 smtClean="0"/>
              <a:t>Start Visual </a:t>
            </a:r>
            <a:r>
              <a:rPr lang="en-US" sz="2000" dirty="0" smtClean="0"/>
              <a:t>Studio.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 Select New Project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331" y="2048974"/>
            <a:ext cx="6189663" cy="429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0538" y="914400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 Windows Form Application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2967403" y="1780442"/>
            <a:ext cx="1099042" cy="3516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CCFF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808" y="1011115"/>
            <a:ext cx="8544583" cy="526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87062" y="404446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should see the Form Design Page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015" y="1820008"/>
            <a:ext cx="4734685" cy="46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1069" y="703385"/>
            <a:ext cx="6369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want to add some GUI components to the Form.</a:t>
            </a:r>
          </a:p>
          <a:p>
            <a:r>
              <a:rPr lang="en-US" sz="2000" dirty="0" smtClean="0"/>
              <a:t>Click on View-&gt;Other Windows-&gt;Toolbox.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105" y="1397977"/>
            <a:ext cx="2095166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96816" y="2409093"/>
            <a:ext cx="39324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toolbox lists all of the</a:t>
            </a:r>
          </a:p>
          <a:p>
            <a:r>
              <a:rPr lang="en-US" sz="2000" dirty="0" smtClean="0"/>
              <a:t>available GUI components,</a:t>
            </a:r>
          </a:p>
          <a:p>
            <a:r>
              <a:rPr lang="en-US" sz="2000" dirty="0" smtClean="0"/>
              <a:t>organized into categories. If </a:t>
            </a:r>
          </a:p>
          <a:p>
            <a:r>
              <a:rPr lang="en-US" sz="2000" dirty="0" smtClean="0"/>
              <a:t>they are not visible, click the +</a:t>
            </a:r>
          </a:p>
          <a:p>
            <a:r>
              <a:rPr lang="en-US" sz="2000" dirty="0" smtClean="0"/>
              <a:t>button on the Common Controls</a:t>
            </a:r>
          </a:p>
          <a:p>
            <a:r>
              <a:rPr lang="en-US" sz="2000" dirty="0" smtClean="0"/>
              <a:t>line 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846" y="2268416"/>
            <a:ext cx="37930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Move the cursor over the </a:t>
            </a:r>
          </a:p>
          <a:p>
            <a:r>
              <a:rPr lang="en-US" sz="2000" dirty="0" smtClean="0"/>
              <a:t>Button symbol in the toolbox.</a:t>
            </a:r>
          </a:p>
          <a:p>
            <a:r>
              <a:rPr lang="en-US" sz="2000" dirty="0" smtClean="0"/>
              <a:t>Press and hold the left mouse</a:t>
            </a:r>
          </a:p>
          <a:p>
            <a:r>
              <a:rPr lang="en-US" sz="2000" dirty="0" smtClean="0"/>
              <a:t>button and drag a Button onto</a:t>
            </a:r>
          </a:p>
          <a:p>
            <a:r>
              <a:rPr lang="en-US" sz="2000" dirty="0" smtClean="0"/>
              <a:t>the Form.</a:t>
            </a: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54" y="857533"/>
            <a:ext cx="4818918" cy="495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6811842" y="1739047"/>
            <a:ext cx="284052" cy="200055"/>
            <a:chOff x="6372226" y="1747839"/>
            <a:chExt cx="284052" cy="200055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6441281" y="1788319"/>
              <a:ext cx="130969" cy="119062"/>
            </a:xfrm>
            <a:prstGeom prst="round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2226" y="174783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ab</a:t>
              </a:r>
              <a:endParaRPr lang="en-US" sz="7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85764" y="2295525"/>
            <a:ext cx="629125" cy="259556"/>
            <a:chOff x="4979194" y="2752725"/>
            <a:chExt cx="629125" cy="259556"/>
          </a:xfrm>
        </p:grpSpPr>
        <p:sp>
          <p:nvSpPr>
            <p:cNvPr id="6" name="Rectangle 5"/>
            <p:cNvSpPr/>
            <p:nvPr/>
          </p:nvSpPr>
          <p:spPr bwMode="auto">
            <a:xfrm>
              <a:off x="4995863" y="2771776"/>
              <a:ext cx="585787" cy="223838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4981575" y="2755106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979194" y="2859881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4983957" y="2950368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255419" y="2755106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257800" y="2957512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557838" y="2845593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562600" y="2938463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562600" y="2752725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014913" y="2795588"/>
              <a:ext cx="550068" cy="17621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4444" y="2790825"/>
              <a:ext cx="4587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chemeClr val="bg2"/>
                  </a:solidFill>
                </a:rPr>
                <a:t>button1</a:t>
              </a:r>
              <a:endParaRPr lang="en-US" sz="60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C -0.01094 -0.00046 -0.0217 -0.00069 -0.03264 -0.00139 C -0.04427 -0.00208 -0.05677 -0.00741 -0.06823 -0.01018 C -0.07622 -0.00926 -0.0816 -0.01018 -0.08941 -0.00903 C -0.09583 -0.00671 -0.10208 -0.00393 -0.10851 -0.00139 C -0.11198 0.00324 -0.1158 0.00532 -0.12014 0.00903 C -0.12379 0.01227 -0.12813 0.01944 -0.13073 0.02431 C -0.13368 0.02963 -0.13524 0.03449 -0.1375 0.03982 C -0.13854 0.04259 -0.14132 0.04745 -0.14132 0.04745 C -0.14375 0.0581 -0.14861 0.0669 -0.15573 0.07315 C -0.15816 0.07801 -0.16163 0.08125 -0.16528 0.08449 C -0.16754 0.08935 -0.16893 0.08935 -0.17292 0.09097 C -0.17708 0.09607 -0.17726 0.09607 -0.18351 0.09491 C -0.1882 0.09097 -0.18837 0.09444 -0.19323 0.09236 C -0.19549 0.09144 -0.19774 0.08843 -0.2 0.08843 " pathEditMode="relative" ptsTypes="ffffffffffffff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587749" y="2174875"/>
            <a:ext cx="176041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Objectives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820738" y="3048586"/>
            <a:ext cx="7463903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* Students should understand what a procedural program is.</a:t>
            </a:r>
          </a:p>
          <a:p>
            <a:r>
              <a:rPr lang="en-US" sz="1800" dirty="0" smtClean="0"/>
              <a:t>* Students should understand what an event driven program is.</a:t>
            </a:r>
            <a:endParaRPr lang="en-US" sz="1800" dirty="0" smtClean="0"/>
          </a:p>
          <a:p>
            <a:r>
              <a:rPr lang="en-US" sz="1800" dirty="0" smtClean="0">
                <a:latin typeface="Comic Sans MS" pitchFamily="66" charset="0"/>
              </a:rPr>
              <a:t>* </a:t>
            </a:r>
            <a:r>
              <a:rPr lang="en-US" sz="1800" dirty="0" smtClean="0">
                <a:latin typeface="Comic Sans MS" pitchFamily="66" charset="0"/>
              </a:rPr>
              <a:t>Students </a:t>
            </a:r>
            <a:r>
              <a:rPr lang="en-US" sz="1800" dirty="0">
                <a:latin typeface="Comic Sans MS" pitchFamily="66" charset="0"/>
              </a:rPr>
              <a:t>should understand </a:t>
            </a:r>
            <a:r>
              <a:rPr lang="en-US" sz="1800" dirty="0" smtClean="0">
                <a:latin typeface="Comic Sans MS" pitchFamily="66" charset="0"/>
              </a:rPr>
              <a:t>how to design </a:t>
            </a:r>
            <a:r>
              <a:rPr lang="en-US" sz="1800" dirty="0" smtClean="0">
                <a:latin typeface="Comic Sans MS" pitchFamily="66" charset="0"/>
              </a:rPr>
              <a:t>event driven </a:t>
            </a:r>
            <a:r>
              <a:rPr lang="en-US" sz="1800" dirty="0" smtClean="0">
                <a:latin typeface="Comic Sans MS" pitchFamily="66" charset="0"/>
              </a:rPr>
              <a:t>programs</a:t>
            </a:r>
            <a:r>
              <a:rPr lang="en-US" sz="1800" dirty="0" smtClean="0">
                <a:latin typeface="Comic Sans MS" pitchFamily="66" charset="0"/>
              </a:rPr>
              <a:t>.</a:t>
            </a: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3593" y="1669607"/>
            <a:ext cx="4697657" cy="3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9953" y="2286000"/>
            <a:ext cx="33762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We want to be able to see</a:t>
            </a:r>
          </a:p>
          <a:p>
            <a:r>
              <a:rPr lang="en-US" sz="1800" dirty="0" smtClean="0"/>
              <a:t>and modify the properties</a:t>
            </a:r>
          </a:p>
          <a:p>
            <a:r>
              <a:rPr lang="en-US" sz="1800" dirty="0" smtClean="0"/>
              <a:t>of this button.</a:t>
            </a:r>
          </a:p>
          <a:p>
            <a:endParaRPr lang="en-US" sz="1800" dirty="0" smtClean="0"/>
          </a:p>
          <a:p>
            <a:r>
              <a:rPr lang="en-US" sz="1800" dirty="0" smtClean="0"/>
              <a:t>Click on View-&gt;</a:t>
            </a:r>
            <a:r>
              <a:rPr lang="en-US" sz="1800" dirty="0" err="1" smtClean="0"/>
              <a:t>OtherWindows</a:t>
            </a:r>
            <a:endParaRPr lang="en-US" sz="1800" dirty="0" smtClean="0"/>
          </a:p>
          <a:p>
            <a:r>
              <a:rPr lang="en-US" sz="1800" dirty="0" smtClean="0"/>
              <a:t>-&gt;Properties Window to open</a:t>
            </a:r>
          </a:p>
          <a:p>
            <a:r>
              <a:rPr lang="en-US" sz="1800" dirty="0" smtClean="0"/>
              <a:t>the Properties window.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6379" y="316523"/>
            <a:ext cx="1962883" cy="598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14499" y="1178169"/>
            <a:ext cx="36567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Here you can see and change</a:t>
            </a:r>
          </a:p>
          <a:p>
            <a:r>
              <a:rPr lang="en-US" sz="2000" dirty="0" smtClean="0"/>
              <a:t>various properties of the</a:t>
            </a:r>
          </a:p>
          <a:p>
            <a:r>
              <a:rPr lang="en-US" sz="2000" dirty="0" smtClean="0"/>
              <a:t>current button object on the</a:t>
            </a:r>
          </a:p>
          <a:p>
            <a:r>
              <a:rPr lang="en-US" sz="2000" dirty="0" smtClean="0"/>
              <a:t>form.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73922" y="4809392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 have changed the text on</a:t>
            </a:r>
          </a:p>
          <a:p>
            <a:r>
              <a:rPr lang="en-US" sz="2000" dirty="0" smtClean="0"/>
              <a:t>the button to “Click Me”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408" y="2358989"/>
            <a:ext cx="2356705" cy="24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175" y="1801324"/>
            <a:ext cx="3067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90247" y="2031024"/>
            <a:ext cx="38651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Now drag a </a:t>
            </a:r>
            <a:r>
              <a:rPr lang="en-US" sz="1800" dirty="0" err="1" smtClean="0"/>
              <a:t>TextBox</a:t>
            </a:r>
            <a:r>
              <a:rPr lang="en-US" sz="1800" dirty="0" smtClean="0"/>
              <a:t> from the</a:t>
            </a:r>
          </a:p>
          <a:p>
            <a:r>
              <a:rPr lang="en-US" sz="1800" dirty="0" smtClean="0"/>
              <a:t>toolbox onto the form. Position</a:t>
            </a:r>
          </a:p>
          <a:p>
            <a:r>
              <a:rPr lang="en-US" sz="1800" dirty="0" smtClean="0"/>
              <a:t>it just beneath the Button object.</a:t>
            </a:r>
          </a:p>
          <a:p>
            <a:endParaRPr lang="en-US" sz="1800" dirty="0" smtClean="0"/>
          </a:p>
          <a:p>
            <a:r>
              <a:rPr lang="en-US" sz="1800" dirty="0" smtClean="0"/>
              <a:t>In the Properties window notice</a:t>
            </a:r>
          </a:p>
          <a:p>
            <a:r>
              <a:rPr lang="en-US" sz="1800" dirty="0" smtClean="0"/>
              <a:t>that the </a:t>
            </a:r>
            <a:r>
              <a:rPr lang="en-US" sz="1800" dirty="0" err="1" smtClean="0"/>
              <a:t>TextBox</a:t>
            </a:r>
            <a:r>
              <a:rPr lang="en-US" sz="1800" dirty="0" smtClean="0"/>
              <a:t> has a property</a:t>
            </a:r>
          </a:p>
          <a:p>
            <a:r>
              <a:rPr lang="en-US" sz="1800" dirty="0" smtClean="0"/>
              <a:t>named Text. This is the text that</a:t>
            </a:r>
          </a:p>
          <a:p>
            <a:r>
              <a:rPr lang="en-US" sz="1800" dirty="0" smtClean="0"/>
              <a:t>appears in the box. Leave this</a:t>
            </a:r>
          </a:p>
          <a:p>
            <a:r>
              <a:rPr lang="en-US" sz="1800" dirty="0" smtClean="0"/>
              <a:t>blank for now.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032" y="606669"/>
            <a:ext cx="6229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let’s create an event handler for the Button</a:t>
            </a:r>
          </a:p>
          <a:p>
            <a:r>
              <a:rPr lang="en-US" sz="2000" dirty="0" smtClean="0"/>
              <a:t>object. To do this, double click on the Button. You</a:t>
            </a:r>
          </a:p>
          <a:p>
            <a:r>
              <a:rPr lang="en-US" sz="2000" dirty="0" smtClean="0"/>
              <a:t>should see a code window like this open up: 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576" y="1942846"/>
            <a:ext cx="6364044" cy="446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206" y="2672861"/>
            <a:ext cx="56621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Caution: Do NOT double click on GUI</a:t>
            </a:r>
          </a:p>
          <a:p>
            <a:r>
              <a:rPr lang="en-US" dirty="0" smtClean="0"/>
              <a:t>components that you do not want to</a:t>
            </a:r>
          </a:p>
          <a:p>
            <a:r>
              <a:rPr lang="en-US" dirty="0" smtClean="0"/>
              <a:t>write an event handler for.</a:t>
            </a:r>
          </a:p>
          <a:p>
            <a:endParaRPr lang="en-US" dirty="0"/>
          </a:p>
          <a:p>
            <a:r>
              <a:rPr lang="en-US" dirty="0" smtClean="0"/>
              <a:t>If you do this by mistake, don’t try</a:t>
            </a:r>
          </a:p>
          <a:p>
            <a:r>
              <a:rPr lang="en-US" dirty="0" smtClean="0"/>
              <a:t>to delete the code that Visual Studio</a:t>
            </a:r>
          </a:p>
          <a:p>
            <a:r>
              <a:rPr lang="en-US" dirty="0" smtClean="0"/>
              <a:t>generates.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3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170" y="914400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Don’t change any of the code that you see.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576" y="1942846"/>
            <a:ext cx="6364044" cy="446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685" y="712177"/>
            <a:ext cx="583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will add code between the curly braces </a:t>
            </a:r>
          </a:p>
          <a:p>
            <a:r>
              <a:rPr lang="en-US" sz="2000" dirty="0" smtClean="0"/>
              <a:t>in the button1_Click method. This code will</a:t>
            </a:r>
          </a:p>
          <a:p>
            <a:r>
              <a:rPr lang="en-US" sz="2000" dirty="0" smtClean="0"/>
              <a:t>be </a:t>
            </a:r>
            <a:r>
              <a:rPr lang="en-US" sz="2000" dirty="0" smtClean="0"/>
              <a:t>executed </a:t>
            </a:r>
            <a:r>
              <a:rPr lang="en-US" sz="2000" dirty="0" smtClean="0"/>
              <a:t>whenever the button is clicked on.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576" y="1942846"/>
            <a:ext cx="6364044" cy="446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685" y="712177"/>
            <a:ext cx="6205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Let’s change the Text property of the </a:t>
            </a:r>
            <a:r>
              <a:rPr lang="en-US" sz="2000" dirty="0" err="1" smtClean="0"/>
              <a:t>TextBox</a:t>
            </a:r>
            <a:r>
              <a:rPr lang="en-US" sz="2000" dirty="0" smtClean="0"/>
              <a:t> to</a:t>
            </a:r>
          </a:p>
          <a:p>
            <a:r>
              <a:rPr lang="en-US" sz="2000" dirty="0" smtClean="0"/>
              <a:t>something like “Ouch!”.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576" y="1942846"/>
            <a:ext cx="6364044" cy="446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992" y="1126062"/>
            <a:ext cx="6806223" cy="474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1797" y="1996586"/>
            <a:ext cx="2924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48608" y="888022"/>
            <a:ext cx="5489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Build and run the program. It should look</a:t>
            </a:r>
          </a:p>
          <a:p>
            <a:r>
              <a:rPr lang="en-US" sz="2000" dirty="0" smtClean="0"/>
              <a:t>something like this. Now click on the Button.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647825" y="1314450"/>
            <a:ext cx="590899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 Simple View of a Procedural Program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2609147" y="2053762"/>
            <a:ext cx="3268844" cy="40934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static class Program</a:t>
            </a:r>
          </a:p>
          <a:p>
            <a:r>
              <a:rPr lang="en-US" sz="2000" dirty="0"/>
              <a:t>{</a:t>
            </a: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mic Sans MS" pitchFamily="66" charset="0"/>
              </a:rPr>
              <a:t>Main </a:t>
            </a:r>
            <a:r>
              <a:rPr lang="en-US" sz="2000" dirty="0">
                <a:latin typeface="Comic Sans MS" pitchFamily="66" charset="0"/>
              </a:rPr>
              <a:t>( )</a:t>
            </a:r>
          </a:p>
          <a:p>
            <a:r>
              <a:rPr lang="en-US" sz="2000" dirty="0" smtClean="0">
                <a:latin typeface="Comic Sans MS" pitchFamily="66" charset="0"/>
              </a:rPr>
              <a:t>   {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declare </a:t>
            </a:r>
            <a:r>
              <a:rPr lang="en-US" sz="2000" dirty="0">
                <a:latin typeface="Comic Sans MS" pitchFamily="66" charset="0"/>
              </a:rPr>
              <a:t>variables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en-US" sz="2000" dirty="0" smtClean="0"/>
              <a:t>get console input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latin typeface="Comic Sans MS" pitchFamily="66" charset="0"/>
              </a:rPr>
              <a:t>do application work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             . </a:t>
            </a:r>
            <a:r>
              <a:rPr lang="en-US" sz="2000" dirty="0">
                <a:latin typeface="Comic Sans MS" pitchFamily="66" charset="0"/>
              </a:rPr>
              <a:t>. .</a:t>
            </a:r>
          </a:p>
          <a:p>
            <a:r>
              <a:rPr lang="en-US" sz="2000" dirty="0" smtClean="0">
                <a:latin typeface="Comic Sans MS" pitchFamily="66" charset="0"/>
              </a:rPr>
              <a:t>      output to the console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             . </a:t>
            </a:r>
            <a:r>
              <a:rPr lang="en-US" sz="2000" dirty="0">
                <a:latin typeface="Comic Sans MS" pitchFamily="66" charset="0"/>
              </a:rPr>
              <a:t>. .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return 0;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}</a:t>
            </a:r>
          </a:p>
          <a:p>
            <a:r>
              <a:rPr lang="en-US" sz="2000" dirty="0" smtClean="0"/>
              <a:t>}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391" y="1943100"/>
            <a:ext cx="29146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 bwMode="auto">
          <a:xfrm>
            <a:off x="1598177" y="2771335"/>
            <a:ext cx="0" cy="28979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647825" y="1314450"/>
            <a:ext cx="590899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 Simple View of a Procedural Program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2609147" y="2053762"/>
            <a:ext cx="3268844" cy="40934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static class Program</a:t>
            </a:r>
          </a:p>
          <a:p>
            <a:r>
              <a:rPr lang="en-US" sz="2000" dirty="0"/>
              <a:t>{</a:t>
            </a: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mic Sans MS" pitchFamily="66" charset="0"/>
              </a:rPr>
              <a:t>Main </a:t>
            </a:r>
            <a:r>
              <a:rPr lang="en-US" sz="2000" dirty="0">
                <a:latin typeface="Comic Sans MS" pitchFamily="66" charset="0"/>
              </a:rPr>
              <a:t>( )</a:t>
            </a:r>
          </a:p>
          <a:p>
            <a:r>
              <a:rPr lang="en-US" sz="2000" dirty="0" smtClean="0">
                <a:latin typeface="Comic Sans MS" pitchFamily="66" charset="0"/>
              </a:rPr>
              <a:t>   {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declare </a:t>
            </a:r>
            <a:r>
              <a:rPr lang="en-US" sz="2000" dirty="0">
                <a:latin typeface="Comic Sans MS" pitchFamily="66" charset="0"/>
              </a:rPr>
              <a:t>variables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en-US" sz="2000" dirty="0" smtClean="0"/>
              <a:t>get console input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latin typeface="Comic Sans MS" pitchFamily="66" charset="0"/>
              </a:rPr>
              <a:t>do application work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             . </a:t>
            </a:r>
            <a:r>
              <a:rPr lang="en-US" sz="2000" dirty="0">
                <a:latin typeface="Comic Sans MS" pitchFamily="66" charset="0"/>
              </a:rPr>
              <a:t>. .</a:t>
            </a:r>
          </a:p>
          <a:p>
            <a:r>
              <a:rPr lang="en-US" sz="2000" dirty="0" smtClean="0">
                <a:latin typeface="Comic Sans MS" pitchFamily="66" charset="0"/>
              </a:rPr>
              <a:t>      output to the console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             . </a:t>
            </a:r>
            <a:r>
              <a:rPr lang="en-US" sz="2000" dirty="0">
                <a:latin typeface="Comic Sans MS" pitchFamily="66" charset="0"/>
              </a:rPr>
              <a:t>. .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return 0;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}</a:t>
            </a:r>
          </a:p>
          <a:p>
            <a:r>
              <a:rPr lang="en-US" sz="2000" dirty="0" smtClean="0"/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77243" y="2035240"/>
            <a:ext cx="2076209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code you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write in Main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is in charge.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574" y="3235569"/>
            <a:ext cx="1913207" cy="15696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Execution flows from top to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bottom.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2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83055" y="1373832"/>
            <a:ext cx="307327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Event Driven Model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2514600"/>
            <a:ext cx="2362200" cy="1295400"/>
            <a:chOff x="3360" y="1728"/>
            <a:chExt cx="1488" cy="816"/>
          </a:xfrm>
        </p:grpSpPr>
        <p:sp>
          <p:nvSpPr>
            <p:cNvPr id="6157" name="Oval 4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8" name="Oval 5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410200" y="2209800"/>
            <a:ext cx="2362200" cy="1295400"/>
            <a:chOff x="3360" y="1728"/>
            <a:chExt cx="1488" cy="816"/>
          </a:xfrm>
        </p:grpSpPr>
        <p:sp>
          <p:nvSpPr>
            <p:cNvPr id="6155" name="Oval 7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6" name="Oval 8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62600" y="4495800"/>
            <a:ext cx="2362200" cy="1295400"/>
            <a:chOff x="3360" y="1728"/>
            <a:chExt cx="1488" cy="816"/>
          </a:xfrm>
        </p:grpSpPr>
        <p:sp>
          <p:nvSpPr>
            <p:cNvPr id="6153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4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50" name="Text Box 12"/>
          <p:cNvSpPr txBox="1">
            <a:spLocks noChangeArrowheads="1"/>
          </p:cNvSpPr>
          <p:nvPr/>
        </p:nvSpPr>
        <p:spPr bwMode="auto">
          <a:xfrm>
            <a:off x="1554163" y="2814638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6151" name="Text Box 13"/>
          <p:cNvSpPr txBox="1">
            <a:spLocks noChangeArrowheads="1"/>
          </p:cNvSpPr>
          <p:nvPr/>
        </p:nvSpPr>
        <p:spPr bwMode="auto">
          <a:xfrm>
            <a:off x="5948716" y="2449513"/>
            <a:ext cx="1207382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6152" name="Text Box 14"/>
          <p:cNvSpPr txBox="1">
            <a:spLocks noChangeArrowheads="1"/>
          </p:cNvSpPr>
          <p:nvPr/>
        </p:nvSpPr>
        <p:spPr bwMode="auto">
          <a:xfrm>
            <a:off x="6153150" y="4800600"/>
            <a:ext cx="1154113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Domain 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2988319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Event Driven Model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2514600"/>
            <a:ext cx="2362200" cy="1295400"/>
            <a:chOff x="3360" y="1728"/>
            <a:chExt cx="1488" cy="816"/>
          </a:xfrm>
        </p:grpSpPr>
        <p:sp>
          <p:nvSpPr>
            <p:cNvPr id="7174" name="Oval 4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5" name="Oval 5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72" name="Text Box 12"/>
          <p:cNvSpPr txBox="1">
            <a:spLocks noChangeArrowheads="1"/>
          </p:cNvSpPr>
          <p:nvPr/>
        </p:nvSpPr>
        <p:spPr bwMode="auto">
          <a:xfrm>
            <a:off x="1554163" y="2814638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7173" name="Text Box 15"/>
          <p:cNvSpPr txBox="1">
            <a:spLocks noChangeArrowheads="1"/>
          </p:cNvSpPr>
          <p:nvPr/>
        </p:nvSpPr>
        <p:spPr bwMode="auto">
          <a:xfrm>
            <a:off x="3751873" y="2909766"/>
            <a:ext cx="5093061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The application object “listens”</a:t>
            </a:r>
          </a:p>
          <a:p>
            <a:r>
              <a:rPr lang="en-US" sz="2000" dirty="0">
                <a:latin typeface="Comic Sans MS" pitchFamily="66" charset="0"/>
              </a:rPr>
              <a:t>for events to occur, then calls</a:t>
            </a:r>
          </a:p>
          <a:p>
            <a:r>
              <a:rPr lang="en-US" sz="2000" dirty="0">
                <a:latin typeface="Comic Sans MS" pitchFamily="66" charset="0"/>
              </a:rPr>
              <a:t>event handlers in the </a:t>
            </a:r>
            <a:r>
              <a:rPr lang="en-US" sz="2000" dirty="0" smtClean="0">
                <a:latin typeface="Comic Sans MS" pitchFamily="66" charset="0"/>
              </a:rPr>
              <a:t>Form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object. You write these event handlers.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omic Sans MS" pitchFamily="66" charset="0"/>
              </a:rPr>
              <a:t>With </a:t>
            </a:r>
            <a:r>
              <a:rPr lang="en-US" sz="2000" dirty="0" smtClean="0">
                <a:latin typeface="Comic Sans MS" pitchFamily="66" charset="0"/>
              </a:rPr>
              <a:t>Visual Studio we never have</a:t>
            </a: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/>
              <a:t>to </a:t>
            </a:r>
            <a:r>
              <a:rPr lang="en-US" sz="2000" dirty="0" smtClean="0"/>
              <a:t>worry about writing code for </a:t>
            </a:r>
            <a:r>
              <a:rPr lang="en-US" sz="2000" dirty="0" smtClean="0"/>
              <a:t>the</a:t>
            </a:r>
            <a:endParaRPr lang="en-US" sz="2000" dirty="0" smtClean="0"/>
          </a:p>
          <a:p>
            <a:r>
              <a:rPr lang="en-US" sz="2000" dirty="0"/>
              <a:t>a</a:t>
            </a:r>
            <a:r>
              <a:rPr lang="en-US" sz="2000" dirty="0" smtClean="0"/>
              <a:t>pplication </a:t>
            </a:r>
            <a:r>
              <a:rPr lang="en-US" sz="2000" dirty="0" smtClean="0"/>
              <a:t>object. </a:t>
            </a:r>
            <a:r>
              <a:rPr lang="en-US" sz="2000" dirty="0" smtClean="0">
                <a:latin typeface="Comic Sans MS" pitchFamily="66" charset="0"/>
              </a:rPr>
              <a:t>It is done for 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39925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Graphical User Interface Model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10200" y="2209800"/>
            <a:ext cx="2362200" cy="1295400"/>
            <a:chOff x="3360" y="1728"/>
            <a:chExt cx="1488" cy="816"/>
          </a:xfrm>
        </p:grpSpPr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3" name="Oval 8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6" name="Text Box 13"/>
          <p:cNvSpPr txBox="1">
            <a:spLocks noChangeArrowheads="1"/>
          </p:cNvSpPr>
          <p:nvPr/>
        </p:nvSpPr>
        <p:spPr bwMode="auto">
          <a:xfrm>
            <a:off x="6694488" y="2408238"/>
            <a:ext cx="94456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73288" y="4933950"/>
            <a:ext cx="2362200" cy="1295400"/>
            <a:chOff x="3360" y="1728"/>
            <a:chExt cx="1488" cy="816"/>
          </a:xfrm>
        </p:grpSpPr>
        <p:sp>
          <p:nvSpPr>
            <p:cNvPr id="8220" name="Oval 16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1" name="Oval 17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8" name="Oval 24"/>
          <p:cNvSpPr>
            <a:spLocks noChangeArrowheads="1"/>
          </p:cNvSpPr>
          <p:nvPr/>
        </p:nvSpPr>
        <p:spPr bwMode="auto">
          <a:xfrm>
            <a:off x="6184900" y="2366963"/>
            <a:ext cx="603250" cy="300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Oval 25"/>
          <p:cNvSpPr>
            <a:spLocks noChangeArrowheads="1"/>
          </p:cNvSpPr>
          <p:nvPr/>
        </p:nvSpPr>
        <p:spPr bwMode="auto">
          <a:xfrm>
            <a:off x="5680075" y="2778125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Oval 26"/>
          <p:cNvSpPr>
            <a:spLocks noChangeArrowheads="1"/>
          </p:cNvSpPr>
          <p:nvPr/>
        </p:nvSpPr>
        <p:spPr bwMode="auto">
          <a:xfrm>
            <a:off x="6303963" y="3035300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Line 27"/>
          <p:cNvSpPr>
            <a:spLocks noChangeShapeType="1"/>
          </p:cNvSpPr>
          <p:nvPr/>
        </p:nvSpPr>
        <p:spPr bwMode="auto">
          <a:xfrm flipV="1">
            <a:off x="4443413" y="3216275"/>
            <a:ext cx="2430462" cy="24415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2" name="Line 28"/>
          <p:cNvSpPr>
            <a:spLocks noChangeShapeType="1"/>
          </p:cNvSpPr>
          <p:nvPr/>
        </p:nvSpPr>
        <p:spPr bwMode="auto">
          <a:xfrm flipV="1">
            <a:off x="2366963" y="3108325"/>
            <a:ext cx="3979862" cy="208756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3" name="Line 29"/>
          <p:cNvSpPr>
            <a:spLocks noChangeShapeType="1"/>
          </p:cNvSpPr>
          <p:nvPr/>
        </p:nvSpPr>
        <p:spPr bwMode="auto">
          <a:xfrm flipV="1">
            <a:off x="3409950" y="3001963"/>
            <a:ext cx="2840038" cy="112871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4" name="Line 30"/>
          <p:cNvSpPr>
            <a:spLocks noChangeShapeType="1"/>
          </p:cNvSpPr>
          <p:nvPr/>
        </p:nvSpPr>
        <p:spPr bwMode="auto">
          <a:xfrm flipV="1">
            <a:off x="2054225" y="2786063"/>
            <a:ext cx="3819525" cy="56991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5" name="Line 31"/>
          <p:cNvSpPr>
            <a:spLocks noChangeShapeType="1"/>
          </p:cNvSpPr>
          <p:nvPr/>
        </p:nvSpPr>
        <p:spPr bwMode="auto">
          <a:xfrm flipV="1">
            <a:off x="3452813" y="2657475"/>
            <a:ext cx="2925762" cy="2476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6" name="Line 32"/>
          <p:cNvSpPr>
            <a:spLocks noChangeShapeType="1"/>
          </p:cNvSpPr>
          <p:nvPr/>
        </p:nvSpPr>
        <p:spPr bwMode="auto">
          <a:xfrm>
            <a:off x="3656013" y="1677988"/>
            <a:ext cx="2884487" cy="6778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7" name="Text Box 35"/>
          <p:cNvSpPr txBox="1">
            <a:spLocks noChangeArrowheads="1"/>
          </p:cNvSpPr>
          <p:nvPr/>
        </p:nvSpPr>
        <p:spPr bwMode="auto">
          <a:xfrm>
            <a:off x="2724561" y="5356741"/>
            <a:ext cx="1237839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A </a:t>
            </a:r>
            <a:r>
              <a:rPr lang="en-US" sz="1800" dirty="0" err="1" smtClean="0">
                <a:solidFill>
                  <a:schemeClr val="bg2"/>
                </a:solidFill>
                <a:latin typeface="Comic Sans MS" pitchFamily="66" charset="0"/>
              </a:rPr>
              <a:t>ListBox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8208" name="Text Box 36"/>
          <p:cNvSpPr txBox="1">
            <a:spLocks noChangeArrowheads="1"/>
          </p:cNvSpPr>
          <p:nvPr/>
        </p:nvSpPr>
        <p:spPr bwMode="auto">
          <a:xfrm>
            <a:off x="128588" y="6029325"/>
            <a:ext cx="2050561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GUI </a:t>
            </a:r>
            <a:r>
              <a:rPr lang="en-US" sz="1800" dirty="0" smtClean="0">
                <a:latin typeface="Comic Sans MS" pitchFamily="66" charset="0"/>
              </a:rPr>
              <a:t>Components 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generate events.</a:t>
            </a:r>
          </a:p>
        </p:txBody>
      </p:sp>
      <p:sp>
        <p:nvSpPr>
          <p:cNvPr id="8209" name="Text Box 37"/>
          <p:cNvSpPr txBox="1">
            <a:spLocks noChangeArrowheads="1"/>
          </p:cNvSpPr>
          <p:nvPr/>
        </p:nvSpPr>
        <p:spPr bwMode="auto">
          <a:xfrm>
            <a:off x="6477000" y="3983038"/>
            <a:ext cx="2438488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Event handlers react</a:t>
            </a:r>
          </a:p>
          <a:p>
            <a:r>
              <a:rPr lang="en-US" sz="1800" dirty="0">
                <a:latin typeface="Comic Sans MS" pitchFamily="66" charset="0"/>
              </a:rPr>
              <a:t>to events</a:t>
            </a:r>
          </a:p>
        </p:txBody>
      </p:sp>
      <p:sp>
        <p:nvSpPr>
          <p:cNvPr id="8210" name="Oval 38"/>
          <p:cNvSpPr>
            <a:spLocks noChangeArrowheads="1"/>
          </p:cNvSpPr>
          <p:nvPr/>
        </p:nvSpPr>
        <p:spPr bwMode="auto">
          <a:xfrm>
            <a:off x="6981825" y="3065463"/>
            <a:ext cx="247650" cy="247650"/>
          </a:xfrm>
          <a:prstGeom prst="ellipse">
            <a:avLst/>
          </a:prstGeom>
          <a:solidFill>
            <a:srgbClr val="FF9900"/>
          </a:solidFill>
          <a:ln w="127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1" name="Line 39"/>
          <p:cNvSpPr>
            <a:spLocks noChangeShapeType="1"/>
          </p:cNvSpPr>
          <p:nvPr/>
        </p:nvSpPr>
        <p:spPr bwMode="auto">
          <a:xfrm>
            <a:off x="7164388" y="3303588"/>
            <a:ext cx="269875" cy="6667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stealth" w="lg" len="lg"/>
            <a:tailEnd type="non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292350" y="1622425"/>
            <a:ext cx="2384425" cy="1338263"/>
            <a:chOff x="3360" y="1728"/>
            <a:chExt cx="1488" cy="816"/>
          </a:xfrm>
        </p:grpSpPr>
        <p:sp>
          <p:nvSpPr>
            <p:cNvPr id="8218" name="Oval 22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9" name="Oval 23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6500" y="3170238"/>
            <a:ext cx="2405063" cy="1338262"/>
            <a:chOff x="3360" y="1728"/>
            <a:chExt cx="1488" cy="816"/>
          </a:xfrm>
        </p:grpSpPr>
        <p:sp>
          <p:nvSpPr>
            <p:cNvPr id="8216" name="Oval 19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7" name="Oval 20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14" name="Text Box 33"/>
          <p:cNvSpPr txBox="1">
            <a:spLocks noChangeArrowheads="1"/>
          </p:cNvSpPr>
          <p:nvPr/>
        </p:nvSpPr>
        <p:spPr bwMode="auto">
          <a:xfrm>
            <a:off x="2936722" y="1995488"/>
            <a:ext cx="114807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A Button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8215" name="Text Box 34"/>
          <p:cNvSpPr txBox="1">
            <a:spLocks noChangeArrowheads="1"/>
          </p:cNvSpPr>
          <p:nvPr/>
        </p:nvSpPr>
        <p:spPr bwMode="auto">
          <a:xfrm>
            <a:off x="1539109" y="3611563"/>
            <a:ext cx="160332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A Menu Item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2078038" y="1735138"/>
            <a:ext cx="5022850" cy="3367087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6799263" y="1806575"/>
            <a:ext cx="269875" cy="238125"/>
          </a:xfrm>
          <a:prstGeom prst="rect">
            <a:avLst/>
          </a:prstGeom>
          <a:solidFill>
            <a:srgbClr val="FF6699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6737350" y="1701800"/>
            <a:ext cx="33337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6519863" y="1806575"/>
            <a:ext cx="257175" cy="246063"/>
          </a:xfrm>
          <a:prstGeom prst="rect">
            <a:avLst/>
          </a:prstGeom>
          <a:solidFill>
            <a:srgbClr val="9999FF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6583363" y="1860550"/>
            <a:ext cx="119062" cy="1174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6242050" y="1808163"/>
            <a:ext cx="257175" cy="246062"/>
          </a:xfrm>
          <a:prstGeom prst="rect">
            <a:avLst/>
          </a:prstGeom>
          <a:solidFill>
            <a:srgbClr val="9999FF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auto">
          <a:xfrm>
            <a:off x="6281738" y="1957388"/>
            <a:ext cx="15081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2135188" y="1847850"/>
            <a:ext cx="1863725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File    Edit    View    Help</a:t>
            </a:r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auto">
          <a:xfrm>
            <a:off x="3670300" y="2700338"/>
            <a:ext cx="2139950" cy="279400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8" name="Rectangle 16"/>
          <p:cNvSpPr>
            <a:spLocks noChangeArrowheads="1"/>
          </p:cNvSpPr>
          <p:nvPr/>
        </p:nvSpPr>
        <p:spPr bwMode="auto">
          <a:xfrm>
            <a:off x="3703638" y="3100388"/>
            <a:ext cx="2139950" cy="279400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2974975" y="2681288"/>
            <a:ext cx="703263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Name: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2943225" y="3090863"/>
            <a:ext cx="7334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Phone:</a:t>
            </a:r>
          </a:p>
        </p:txBody>
      </p:sp>
      <p:sp>
        <p:nvSpPr>
          <p:cNvPr id="9231" name="AutoShape 19"/>
          <p:cNvSpPr>
            <a:spLocks noChangeArrowheads="1"/>
          </p:cNvSpPr>
          <p:nvPr/>
        </p:nvSpPr>
        <p:spPr bwMode="auto">
          <a:xfrm>
            <a:off x="2970213" y="3905250"/>
            <a:ext cx="1150937" cy="5270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2" name="Rectangle 20"/>
          <p:cNvSpPr>
            <a:spLocks noChangeArrowheads="1"/>
          </p:cNvSpPr>
          <p:nvPr/>
        </p:nvSpPr>
        <p:spPr bwMode="auto">
          <a:xfrm>
            <a:off x="3001963" y="4259263"/>
            <a:ext cx="1074737" cy="130175"/>
          </a:xfrm>
          <a:prstGeom prst="rect">
            <a:avLst/>
          </a:prstGeom>
          <a:solidFill>
            <a:srgbClr val="DDDDDD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3" name="Rectangle 21"/>
          <p:cNvSpPr>
            <a:spLocks noChangeArrowheads="1"/>
          </p:cNvSpPr>
          <p:nvPr/>
        </p:nvSpPr>
        <p:spPr bwMode="auto">
          <a:xfrm>
            <a:off x="3948113" y="3937000"/>
            <a:ext cx="128587" cy="441325"/>
          </a:xfrm>
          <a:prstGeom prst="rect">
            <a:avLst/>
          </a:prstGeom>
          <a:solidFill>
            <a:srgbClr val="DDDDDD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3209925" y="3984625"/>
            <a:ext cx="6175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PUSH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3833813" y="681038"/>
            <a:ext cx="21605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GUI Components</a:t>
            </a:r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 flipH="1">
            <a:off x="3313113" y="1033463"/>
            <a:ext cx="1000125" cy="827087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7" name="Line 25"/>
          <p:cNvSpPr>
            <a:spLocks noChangeShapeType="1"/>
          </p:cNvSpPr>
          <p:nvPr/>
        </p:nvSpPr>
        <p:spPr bwMode="auto">
          <a:xfrm>
            <a:off x="4313238" y="1022350"/>
            <a:ext cx="1839912" cy="914400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8" name="Line 26"/>
          <p:cNvSpPr>
            <a:spLocks noChangeShapeType="1"/>
          </p:cNvSpPr>
          <p:nvPr/>
        </p:nvSpPr>
        <p:spPr bwMode="auto">
          <a:xfrm>
            <a:off x="4303713" y="1000125"/>
            <a:ext cx="655637" cy="1871663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9" name="Line 27"/>
          <p:cNvSpPr>
            <a:spLocks noChangeShapeType="1"/>
          </p:cNvSpPr>
          <p:nvPr/>
        </p:nvSpPr>
        <p:spPr bwMode="auto">
          <a:xfrm flipH="1">
            <a:off x="3324225" y="1011238"/>
            <a:ext cx="989013" cy="1646237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0" name="Line 28"/>
          <p:cNvSpPr>
            <a:spLocks noChangeShapeType="1"/>
          </p:cNvSpPr>
          <p:nvPr/>
        </p:nvSpPr>
        <p:spPr bwMode="auto">
          <a:xfrm flipH="1">
            <a:off x="3614738" y="1033463"/>
            <a:ext cx="698500" cy="2925762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1" name="AutoShape 29"/>
          <p:cNvSpPr>
            <a:spLocks/>
          </p:cNvSpPr>
          <p:nvPr/>
        </p:nvSpPr>
        <p:spPr bwMode="auto">
          <a:xfrm>
            <a:off x="7292975" y="1731963"/>
            <a:ext cx="269875" cy="3452812"/>
          </a:xfrm>
          <a:prstGeom prst="rightBrace">
            <a:avLst>
              <a:gd name="adj1" fmla="val 106618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7675563" y="3230563"/>
            <a:ext cx="92044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Form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2988319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Event Driven Model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62600" y="4495800"/>
            <a:ext cx="2362200" cy="1295400"/>
            <a:chOff x="3360" y="1728"/>
            <a:chExt cx="1488" cy="816"/>
          </a:xfrm>
        </p:grpSpPr>
        <p:sp>
          <p:nvSpPr>
            <p:cNvPr id="10246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47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6153150" y="4800600"/>
            <a:ext cx="1154113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Domain 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Objects</a:t>
            </a:r>
          </a:p>
        </p:txBody>
      </p:sp>
      <p:sp>
        <p:nvSpPr>
          <p:cNvPr id="10245" name="Text Box 15"/>
          <p:cNvSpPr txBox="1">
            <a:spLocks noChangeArrowheads="1"/>
          </p:cNvSpPr>
          <p:nvPr/>
        </p:nvSpPr>
        <p:spPr bwMode="auto">
          <a:xfrm>
            <a:off x="784591" y="4063024"/>
            <a:ext cx="4552339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Domain </a:t>
            </a:r>
            <a:r>
              <a:rPr lang="en-US" sz="2000" dirty="0" smtClean="0">
                <a:latin typeface="Comic Sans MS" pitchFamily="66" charset="0"/>
              </a:rPr>
              <a:t>objects do </a:t>
            </a:r>
            <a:r>
              <a:rPr lang="en-US" sz="2000" dirty="0">
                <a:latin typeface="Comic Sans MS" pitchFamily="66" charset="0"/>
              </a:rPr>
              <a:t>the work of</a:t>
            </a:r>
          </a:p>
          <a:p>
            <a:r>
              <a:rPr lang="en-US" sz="2000" dirty="0">
                <a:latin typeface="Comic Sans MS" pitchFamily="66" charset="0"/>
              </a:rPr>
              <a:t>the </a:t>
            </a:r>
            <a:r>
              <a:rPr lang="en-US" sz="2000" dirty="0" smtClean="0">
                <a:latin typeface="Comic Sans MS" pitchFamily="66" charset="0"/>
              </a:rPr>
              <a:t>application. An example of a</a:t>
            </a:r>
          </a:p>
          <a:p>
            <a:r>
              <a:rPr lang="en-US" sz="2000" dirty="0" smtClean="0"/>
              <a:t>domain object would be an Employee</a:t>
            </a:r>
          </a:p>
          <a:p>
            <a:r>
              <a:rPr lang="en-US" sz="2000" dirty="0" smtClean="0">
                <a:latin typeface="Comic Sans MS" pitchFamily="66" charset="0"/>
              </a:rPr>
              <a:t>object in a payroll application.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1413</TotalTime>
  <Words>687</Words>
  <Application>Microsoft Office PowerPoint</Application>
  <PresentationFormat>On-screen Show (4:3)</PresentationFormat>
  <Paragraphs>180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Training</vt:lpstr>
      <vt:lpstr>Introduction to  Graphical User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User Interfaces</vt:lpstr>
      <vt:lpstr>Creating a Simple GUI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Part I</dc:title>
  <dc:subject>Creating a simple GUI applicatgion</dc:subject>
  <dc:creator>Roger deBry</dc:creator>
  <cp:lastModifiedBy>Roger Debry</cp:lastModifiedBy>
  <cp:revision>78</cp:revision>
  <dcterms:created xsi:type="dcterms:W3CDTF">2002-06-27T13:46:11Z</dcterms:created>
  <dcterms:modified xsi:type="dcterms:W3CDTF">2013-04-24T18:52:33Z</dcterms:modified>
  <cp:category>CNS 1410</cp:category>
</cp:coreProperties>
</file>