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46" r:id="rId3"/>
    <p:sldId id="347" r:id="rId4"/>
    <p:sldId id="269" r:id="rId5"/>
    <p:sldId id="334" r:id="rId6"/>
    <p:sldId id="359" r:id="rId7"/>
    <p:sldId id="335" r:id="rId8"/>
    <p:sldId id="355" r:id="rId9"/>
    <p:sldId id="356" r:id="rId10"/>
    <p:sldId id="336" r:id="rId11"/>
    <p:sldId id="337" r:id="rId12"/>
    <p:sldId id="338" r:id="rId13"/>
    <p:sldId id="339" r:id="rId14"/>
    <p:sldId id="340" r:id="rId15"/>
    <p:sldId id="357" r:id="rId16"/>
    <p:sldId id="341" r:id="rId17"/>
    <p:sldId id="292" r:id="rId18"/>
    <p:sldId id="342" r:id="rId19"/>
    <p:sldId id="277" r:id="rId20"/>
    <p:sldId id="278" r:id="rId21"/>
    <p:sldId id="360" r:id="rId22"/>
    <p:sldId id="280" r:id="rId23"/>
    <p:sldId id="281" r:id="rId24"/>
    <p:sldId id="283" r:id="rId25"/>
    <p:sldId id="358" r:id="rId26"/>
    <p:sldId id="284" r:id="rId27"/>
    <p:sldId id="270" r:id="rId28"/>
    <p:sldId id="274" r:id="rId29"/>
    <p:sldId id="323" r:id="rId30"/>
    <p:sldId id="325" r:id="rId31"/>
    <p:sldId id="361" r:id="rId32"/>
    <p:sldId id="362" r:id="rId33"/>
    <p:sldId id="349" r:id="rId34"/>
    <p:sldId id="351" r:id="rId35"/>
    <p:sldId id="352" r:id="rId36"/>
    <p:sldId id="353" r:id="rId37"/>
    <p:sldId id="354" r:id="rId38"/>
    <p:sldId id="273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98BACB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CCFF"/>
    <a:srgbClr val="CCECFF"/>
    <a:srgbClr val="003399"/>
    <a:srgbClr val="FF0000"/>
    <a:srgbClr val="6699FF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F72F24-C428-445B-9082-863801147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11A-571C-4852-9D43-6865A6EF8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1BF34-B149-4EA5-8CB9-F20B7D5E0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1C47-98C8-421A-8B36-2335BBB03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79CF0-E3CC-427D-AB57-425438DE8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8CE2F-DEE7-4E5C-8D6C-89ADBAF17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0560-49E8-4466-B9D1-0A10ECBCC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324D9-4D9C-4EFF-BF78-E94B2EF05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EA093-1733-429D-B83E-9900CB8F2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0FB77-EB18-4B5C-B1B2-790BE32F0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B7D96-3779-4795-8133-BAA94000E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FC94-294D-45DA-A51A-D39E47F35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E6EA7-3683-477D-8860-768CD1366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3E8FF7F-F850-4ABB-A037-AAEE125E1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1000" y="2705100"/>
            <a:ext cx="5083175" cy="812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Expressions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Arithmetic Assignment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057400" y="1611313"/>
            <a:ext cx="57372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Instead of writing 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total = total + 3;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we can use the arithmetic assignment operator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total += 3;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4278313"/>
            <a:ext cx="5153025" cy="1903412"/>
            <a:chOff x="1190" y="2891"/>
            <a:chExt cx="3246" cy="1199"/>
          </a:xfrm>
        </p:grpSpPr>
        <p:sp>
          <p:nvSpPr>
            <p:cNvPr id="9221" name="Text Box 4"/>
            <p:cNvSpPr txBox="1">
              <a:spLocks noChangeArrowheads="1"/>
            </p:cNvSpPr>
            <p:nvPr/>
          </p:nvSpPr>
          <p:spPr bwMode="auto">
            <a:xfrm>
              <a:off x="1344" y="3264"/>
              <a:ext cx="309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total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</a:rPr>
                <a:t> -=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3;		total = total -3;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total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</a:rPr>
                <a:t> *=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3;		total = total * 3;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total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</a:rPr>
                <a:t> /=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3;		total = total / 3;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total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</a:rPr>
                <a:t> %=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3;		total = total % 3;</a:t>
              </a:r>
            </a:p>
          </p:txBody>
        </p:sp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190" y="2891"/>
              <a:ext cx="28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</a:rPr>
                <a:t>the expression           is the same as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765175" y="13335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Increment Operator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112963" y="2674938"/>
            <a:ext cx="52895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Adding </a:t>
            </a:r>
            <a:r>
              <a:rPr lang="en-US" sz="2000" b="1" dirty="0">
                <a:solidFill>
                  <a:schemeClr val="bg1"/>
                </a:solidFill>
              </a:rPr>
              <a:t>one</a:t>
            </a:r>
            <a:r>
              <a:rPr lang="en-US" sz="2000" dirty="0">
                <a:solidFill>
                  <a:schemeClr val="bg1"/>
                </a:solidFill>
              </a:rPr>
              <a:t> to a variable is done so often 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programs that a shortcut method has been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provided in C# to write it.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Instead of writing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total = total + 1;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we can write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total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++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pre- and post-increment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63650" y="2540000"/>
            <a:ext cx="72405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Using the increment operator is complicated by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fact that you can do a </a:t>
            </a:r>
            <a:r>
              <a:rPr lang="en-US" sz="2000" b="1" dirty="0">
                <a:solidFill>
                  <a:schemeClr val="bg1"/>
                </a:solidFill>
              </a:rPr>
              <a:t>pre</a:t>
            </a:r>
            <a:r>
              <a:rPr lang="en-US" sz="2000" dirty="0">
                <a:solidFill>
                  <a:schemeClr val="bg1"/>
                </a:solidFill>
              </a:rPr>
              <a:t>-increment or a </a:t>
            </a:r>
            <a:r>
              <a:rPr lang="en-US" sz="2000" b="1" dirty="0">
                <a:solidFill>
                  <a:schemeClr val="bg1"/>
                </a:solidFill>
              </a:rPr>
              <a:t>post</a:t>
            </a:r>
            <a:r>
              <a:rPr lang="en-US" sz="2000" dirty="0">
                <a:solidFill>
                  <a:schemeClr val="bg1"/>
                </a:solidFill>
              </a:rPr>
              <a:t>-increment.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	total</a:t>
            </a:r>
            <a:r>
              <a:rPr lang="en-US" sz="2000" b="1" dirty="0">
                <a:solidFill>
                  <a:srgbClr val="FFFF00"/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		post-increment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b="1" dirty="0">
                <a:solidFill>
                  <a:srgbClr val="FFFF00"/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total		pre-increment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What’s the difference? This is best illustrated by example.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1460500"/>
            <a:ext cx="44640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Consider the following statements: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int height = 5;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int length = 4;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int total = height * length++;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050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862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8674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981200" y="3457575"/>
            <a:ext cx="58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total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886200" y="345757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height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867400" y="345757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length</a:t>
            </a:r>
          </a:p>
        </p:txBody>
      </p:sp>
      <p:pic>
        <p:nvPicPr>
          <p:cNvPr id="143375" name="Picture 15" descr="blueArr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38363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4495800" y="376237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6477000" y="376237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>
            <a:off x="4267200" y="2695575"/>
            <a:ext cx="1787525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2438400" y="376237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>
            <a:off x="5334000" y="2695575"/>
            <a:ext cx="12192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6553200" y="376237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1600200" y="5041900"/>
            <a:ext cx="5741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The increment is done </a:t>
            </a:r>
            <a:r>
              <a:rPr lang="en-US" sz="2000" b="1" u="sng">
                <a:solidFill>
                  <a:schemeClr val="bg1"/>
                </a:solidFill>
              </a:rPr>
              <a:t>after</a:t>
            </a:r>
            <a:r>
              <a:rPr lang="en-US" sz="2000">
                <a:solidFill>
                  <a:schemeClr val="bg1"/>
                </a:solidFill>
              </a:rPr>
              <a:t> the multiplication.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86 L 4.16667E-6 0.05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584 L 0.00069 0.096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6" grpId="0"/>
      <p:bldP spid="143377" grpId="0"/>
      <p:bldP spid="143377" grpId="1"/>
      <p:bldP spid="143379" grpId="0" animBg="1"/>
      <p:bldP spid="143379" grpId="1" animBg="1"/>
      <p:bldP spid="143380" grpId="0"/>
      <p:bldP spid="143381" grpId="0" animBg="1"/>
      <p:bldP spid="1433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1546225"/>
            <a:ext cx="44640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Consider the following statements: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int height = 5;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int length = 4;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int total = height * ++length;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050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862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8674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981200" y="3543300"/>
            <a:ext cx="58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total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886200" y="35433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height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867400" y="35433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length</a:t>
            </a:r>
          </a:p>
        </p:txBody>
      </p:sp>
      <p:pic>
        <p:nvPicPr>
          <p:cNvPr id="144393" name="Picture 9" descr="blueArr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24088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4495800" y="38481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6477000" y="38481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4343400" y="2781300"/>
            <a:ext cx="21717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438400" y="384810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25</a:t>
            </a:r>
          </a:p>
        </p:txBody>
      </p:sp>
      <p:sp>
        <p:nvSpPr>
          <p:cNvPr id="144398" name="AutoShape 14"/>
          <p:cNvSpPr>
            <a:spLocks noChangeArrowheads="1"/>
          </p:cNvSpPr>
          <p:nvPr/>
        </p:nvSpPr>
        <p:spPr bwMode="auto">
          <a:xfrm>
            <a:off x="5283200" y="2792413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6553200" y="38481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1600200" y="5127625"/>
            <a:ext cx="5907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The increment is done </a:t>
            </a:r>
            <a:r>
              <a:rPr lang="en-US" sz="2000" b="1" u="sng">
                <a:solidFill>
                  <a:schemeClr val="bg1"/>
                </a:solidFill>
              </a:rPr>
              <a:t>before</a:t>
            </a:r>
            <a:r>
              <a:rPr lang="en-US" sz="2000">
                <a:solidFill>
                  <a:schemeClr val="bg1"/>
                </a:solidFill>
              </a:rPr>
              <a:t> the multiplication.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162 L 4.16667E-6 0.05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259 L 0.00052 0.098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/>
      <p:bldP spid="144395" grpId="0"/>
      <p:bldP spid="144395" grpId="1"/>
      <p:bldP spid="144396" grpId="0" animBg="1"/>
      <p:bldP spid="144397" grpId="0"/>
      <p:bldP spid="144398" grpId="0" animBg="1"/>
      <p:bldP spid="144398" grpId="1" animBg="1"/>
      <p:bldP spid="1443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424" y="2378977"/>
            <a:ext cx="6232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So, given that a = 4, b = 6, and c = 0, what are the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values of a, b, and c after executing the following: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8752" y="3590365"/>
            <a:ext cx="175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 = ++a + b++;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2943" y="3603812"/>
            <a:ext cx="28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CCFF"/>
                </a:solidFill>
              </a:rPr>
              <a:t>a = 5, b = 7, c = 11 (5 + 6)</a:t>
            </a:r>
            <a:endParaRPr lang="en-US" sz="1800" dirty="0">
              <a:solidFill>
                <a:srgbClr val="CCCC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049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Decrement Operator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819400" y="2460625"/>
            <a:ext cx="29702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Instead of writing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total = total – 1;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we can write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total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-</a:t>
            </a:r>
            <a:r>
              <a:rPr lang="en-US" sz="2000" b="1" dirty="0" smtClean="0">
                <a:solidFill>
                  <a:srgbClr val="FFFF00"/>
                </a:solidFill>
                <a:latin typeface="Tahoma" pitchFamily="34" charset="0"/>
              </a:rPr>
              <a:t>-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057400" y="5002213"/>
            <a:ext cx="458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There is a pre and a post-decrement.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062038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Mixed Data Types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95600" y="2486025"/>
            <a:ext cx="3285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area = width </a:t>
            </a:r>
            <a:r>
              <a:rPr lang="en-US" sz="2400" b="1" dirty="0">
                <a:solidFill>
                  <a:srgbClr val="FFFF00"/>
                </a:solidFill>
                <a:latin typeface="Tahoma" pitchFamily="34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 height;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200400" y="3556000"/>
            <a:ext cx="3648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</a:rPr>
              <a:t>an operator, like * has two operands.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It is called a </a:t>
            </a:r>
            <a:r>
              <a:rPr lang="en-US" sz="1600" b="1">
                <a:solidFill>
                  <a:srgbClr val="CCECFF"/>
                </a:solidFill>
              </a:rPr>
              <a:t>binary</a:t>
            </a:r>
            <a:r>
              <a:rPr lang="en-US" sz="1600">
                <a:solidFill>
                  <a:srgbClr val="CCECFF"/>
                </a:solidFill>
              </a:rPr>
              <a:t> operator.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V="1">
            <a:off x="4724400" y="2867025"/>
            <a:ext cx="152400" cy="609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2819400" y="4318000"/>
            <a:ext cx="47688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</a:rPr>
              <a:t>the operands may not be of the same type.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If they are not, C# tries to make sense of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the operation by converting one operand so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that it matches the other. It will always convert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to a ‘higher’ data type if required.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428625" y="4613275"/>
            <a:ext cx="8969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double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int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short</a:t>
            </a:r>
          </a:p>
        </p:txBody>
      </p:sp>
      <p:cxnSp>
        <p:nvCxnSpPr>
          <p:cNvPr id="15368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166019" y="5118894"/>
            <a:ext cx="736600" cy="1588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4845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count  = 7;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double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avgWeight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155.5;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double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totalWeight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= count *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avgWeight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3429000"/>
            <a:ext cx="3657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0574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1430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8956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572000" y="34290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4864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315200" y="3429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28600" y="3124200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totalWeight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572000" y="3124200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avgWeight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315200" y="3124200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count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620000" y="348932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105400" y="34893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155.5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038600" y="33528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Tahoma" pitchFamily="34" charset="0"/>
              </a:rPr>
              <a:t>=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629400" y="3505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Tahoma" pitchFamily="34" charset="0"/>
              </a:rPr>
              <a:t>*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7010400" y="4495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7924800" y="44958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6848475" y="4956175"/>
            <a:ext cx="2257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Tahoma" pitchFamily="34" charset="0"/>
              </a:rPr>
              <a:t>temporary double variable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7620000" y="4572000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7.0</a:t>
            </a:r>
          </a:p>
        </p:txBody>
      </p:sp>
      <p:sp>
        <p:nvSpPr>
          <p:cNvPr id="147487" name="Rectangle 31"/>
          <p:cNvSpPr>
            <a:spLocks noChangeArrowheads="1"/>
          </p:cNvSpPr>
          <p:nvPr/>
        </p:nvSpPr>
        <p:spPr bwMode="auto">
          <a:xfrm>
            <a:off x="3657600" y="545465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32"/>
          <p:cNvSpPr>
            <a:spLocks noChangeShapeType="1"/>
          </p:cNvSpPr>
          <p:nvPr/>
        </p:nvSpPr>
        <p:spPr bwMode="auto">
          <a:xfrm>
            <a:off x="4572000" y="5454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3394075" y="5911850"/>
            <a:ext cx="2552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temporary double variable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4114800" y="5530850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1088.5</a:t>
            </a:r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>
            <a:off x="7848600" y="39624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72000" y="4206875"/>
            <a:ext cx="2332038" cy="762000"/>
            <a:chOff x="2880" y="2650"/>
            <a:chExt cx="1469" cy="480"/>
          </a:xfrm>
        </p:grpSpPr>
        <p:sp>
          <p:nvSpPr>
            <p:cNvPr id="16419" name="Rectangle 39"/>
            <p:cNvSpPr>
              <a:spLocks noChangeArrowheads="1"/>
            </p:cNvSpPr>
            <p:nvPr/>
          </p:nvSpPr>
          <p:spPr bwMode="auto">
            <a:xfrm>
              <a:off x="2880" y="2842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40"/>
            <p:cNvSpPr>
              <a:spLocks noChangeShapeType="1"/>
            </p:cNvSpPr>
            <p:nvPr/>
          </p:nvSpPr>
          <p:spPr bwMode="auto">
            <a:xfrm>
              <a:off x="3456" y="2842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Text Box 41"/>
            <p:cNvSpPr txBox="1">
              <a:spLocks noChangeArrowheads="1"/>
            </p:cNvSpPr>
            <p:nvPr/>
          </p:nvSpPr>
          <p:spPr bwMode="auto">
            <a:xfrm>
              <a:off x="2880" y="2650"/>
              <a:ext cx="7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avgWeight</a:t>
              </a:r>
            </a:p>
          </p:txBody>
        </p:sp>
        <p:sp>
          <p:nvSpPr>
            <p:cNvPr id="16422" name="Text Box 42"/>
            <p:cNvSpPr txBox="1">
              <a:spLocks noChangeArrowheads="1"/>
            </p:cNvSpPr>
            <p:nvPr/>
          </p:nvSpPr>
          <p:spPr bwMode="auto">
            <a:xfrm>
              <a:off x="3216" y="2880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Tahoma" pitchFamily="34" charset="0"/>
                </a:rPr>
                <a:t>155.5</a:t>
              </a:r>
            </a:p>
          </p:txBody>
        </p:sp>
        <p:sp>
          <p:nvSpPr>
            <p:cNvPr id="16423" name="Text Box 43"/>
            <p:cNvSpPr txBox="1">
              <a:spLocks noChangeArrowheads="1"/>
            </p:cNvSpPr>
            <p:nvPr/>
          </p:nvSpPr>
          <p:spPr bwMode="auto">
            <a:xfrm>
              <a:off x="4128" y="28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  <a:latin typeface="Tahoma" pitchFamily="34" charset="0"/>
                </a:rPr>
                <a:t>*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562600" y="4953000"/>
            <a:ext cx="1143000" cy="762000"/>
            <a:chOff x="3504" y="3120"/>
            <a:chExt cx="720" cy="480"/>
          </a:xfrm>
        </p:grpSpPr>
        <p:sp>
          <p:nvSpPr>
            <p:cNvPr id="16417" name="Line 44"/>
            <p:cNvSpPr>
              <a:spLocks noChangeShapeType="1"/>
            </p:cNvSpPr>
            <p:nvPr/>
          </p:nvSpPr>
          <p:spPr bwMode="auto">
            <a:xfrm>
              <a:off x="4224" y="3120"/>
              <a:ext cx="0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45"/>
            <p:cNvSpPr>
              <a:spLocks noChangeShapeType="1"/>
            </p:cNvSpPr>
            <p:nvPr/>
          </p:nvSpPr>
          <p:spPr bwMode="auto">
            <a:xfrm flipH="1">
              <a:off x="3504" y="3600"/>
              <a:ext cx="72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209800" y="4114800"/>
            <a:ext cx="1295400" cy="1600200"/>
            <a:chOff x="1392" y="2592"/>
            <a:chExt cx="816" cy="1008"/>
          </a:xfrm>
        </p:grpSpPr>
        <p:sp>
          <p:nvSpPr>
            <p:cNvPr id="16415" name="Line 47"/>
            <p:cNvSpPr>
              <a:spLocks noChangeShapeType="1"/>
            </p:cNvSpPr>
            <p:nvPr/>
          </p:nvSpPr>
          <p:spPr bwMode="auto">
            <a:xfrm flipH="1">
              <a:off x="1920" y="3600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48"/>
            <p:cNvSpPr>
              <a:spLocks noChangeShapeType="1"/>
            </p:cNvSpPr>
            <p:nvPr/>
          </p:nvSpPr>
          <p:spPr bwMode="auto">
            <a:xfrm flipH="1" flipV="1">
              <a:off x="1392" y="2592"/>
              <a:ext cx="528" cy="100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1600200" y="3505200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1088.5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  <p:bldP spid="147478" grpId="0"/>
      <p:bldP spid="147479" grpId="0"/>
      <p:bldP spid="147487" grpId="0" animBg="1"/>
      <p:bldP spid="147489" grpId="0"/>
      <p:bldP spid="147486" grpId="0"/>
      <p:bldP spid="147491" grpId="0" animBg="1"/>
      <p:bldP spid="1475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Data Conversion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752600" y="1812925"/>
            <a:ext cx="474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Remember that all data in C# is typed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1763713" y="2438400"/>
            <a:ext cx="6234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Sometimes it is necessary to change data from one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data type to another.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1752600" y="3489325"/>
            <a:ext cx="446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There are two types of conversions:</a:t>
            </a:r>
          </a:p>
        </p:txBody>
      </p:sp>
      <p:sp>
        <p:nvSpPr>
          <p:cNvPr id="17414" name="Text Box 17"/>
          <p:cNvSpPr txBox="1">
            <a:spLocks noChangeArrowheads="1"/>
          </p:cNvSpPr>
          <p:nvPr/>
        </p:nvSpPr>
        <p:spPr bwMode="auto">
          <a:xfrm>
            <a:off x="2208213" y="4175125"/>
            <a:ext cx="2747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Widening Conversions</a:t>
            </a:r>
          </a:p>
        </p:txBody>
      </p: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2360613" y="4500563"/>
            <a:ext cx="6707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the new type provides an equal or greater amount of storage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for example, converting a sbyte to an int.</a:t>
            </a:r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2268538" y="5122863"/>
            <a:ext cx="287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Narrowing Conversions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2436813" y="5495925"/>
            <a:ext cx="3455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the new type uses less storage</a:t>
            </a:r>
          </a:p>
        </p:txBody>
      </p:sp>
      <p:pic>
        <p:nvPicPr>
          <p:cNvPr id="17418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738" y="190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2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263" y="25114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2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575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2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42783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52260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61975" y="1625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098800" y="3275013"/>
            <a:ext cx="350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Arithmetic expressions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098800" y="3713163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Conversions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098800" y="4151313"/>
            <a:ext cx="322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Operator precedence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3098800" y="4618038"/>
            <a:ext cx="187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String class</a:t>
            </a:r>
          </a:p>
        </p:txBody>
      </p:sp>
      <p:pic>
        <p:nvPicPr>
          <p:cNvPr id="4103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47053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4267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3819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33909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11926" y="964474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Widening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210" y="2612573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For the data types we will use in this class,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only widening conversion to worry about is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from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to double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11926" y="964474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Narrowing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672" y="2612573"/>
            <a:ext cx="58400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For the data types we will use in this class,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only narrowing conversion to worry about is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from double to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 general a narrowing conversion takes place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when you lose data.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Conversions Occur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371600" y="2193925"/>
            <a:ext cx="6072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When a value of one type is assigned to a variable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of a different type.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447800" y="3108325"/>
            <a:ext cx="631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When a value must be promoted to a different type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in order for an operation to work correctly.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463675" y="4098925"/>
            <a:ext cx="5934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When the programmer explicitly casts a value to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 different type.</a:t>
            </a:r>
          </a:p>
        </p:txBody>
      </p:sp>
      <p:pic>
        <p:nvPicPr>
          <p:cNvPr id="20486" name="Picture 1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22875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31892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588" y="41592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Assignment Conversion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28800" y="2193925"/>
            <a:ext cx="5129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Assignment conversions only work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if the conversion is a </a:t>
            </a:r>
            <a:r>
              <a:rPr lang="en-US" sz="2000" b="1">
                <a:solidFill>
                  <a:schemeClr val="bg1"/>
                </a:solidFill>
              </a:rPr>
              <a:t>widening</a:t>
            </a:r>
            <a:r>
              <a:rPr lang="en-US" sz="2000">
                <a:solidFill>
                  <a:schemeClr val="bg1"/>
                </a:solidFill>
              </a:rPr>
              <a:t> conversion!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3554413"/>
            <a:ext cx="2103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dollars = 42;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float money;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money = dollars;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860925" y="3525838"/>
            <a:ext cx="2574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float money = 42.50;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dollars;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dollars = money;</a:t>
            </a: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5257800" y="3429000"/>
            <a:ext cx="15240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6096000" y="5029200"/>
            <a:ext cx="1298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Tahoma" pitchFamily="34" charset="0"/>
              </a:rPr>
              <a:t>compiler </a:t>
            </a:r>
            <a:r>
              <a:rPr lang="en-US" sz="1400" dirty="0" smtClean="0">
                <a:solidFill>
                  <a:srgbClr val="FF0000"/>
                </a:solidFill>
                <a:latin typeface="Tahoma" pitchFamily="34" charset="0"/>
              </a:rPr>
              <a:t>error</a:t>
            </a:r>
            <a:endParaRPr lang="en-US" sz="1400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  <p:bldP spid="63494" grpId="0" animBg="1"/>
      <p:bldP spid="634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Arithmetic Promotion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124200" y="1981200"/>
            <a:ext cx="26605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double 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sum = 25.50;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count = 5;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result = sum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/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count;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133600" y="4038600"/>
            <a:ext cx="503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CCECFF"/>
                </a:solidFill>
              </a:rPr>
              <a:t>In order for the computer to do this division,</a:t>
            </a:r>
          </a:p>
          <a:p>
            <a:pPr algn="l"/>
            <a:r>
              <a:rPr lang="en-US" sz="1800">
                <a:solidFill>
                  <a:srgbClr val="CCECFF"/>
                </a:solidFill>
              </a:rPr>
              <a:t>both numerator and denominator must be </a:t>
            </a:r>
          </a:p>
          <a:p>
            <a:pPr algn="l"/>
            <a:r>
              <a:rPr lang="en-US" sz="1800">
                <a:solidFill>
                  <a:srgbClr val="CCECFF"/>
                </a:solidFill>
              </a:rPr>
              <a:t>real numbers. So, count is first promoted to </a:t>
            </a:r>
          </a:p>
          <a:p>
            <a:pPr algn="l"/>
            <a:r>
              <a:rPr lang="en-US" sz="1800">
                <a:solidFill>
                  <a:srgbClr val="CCECFF"/>
                </a:solidFill>
              </a:rPr>
              <a:t>a double, then the division is performed.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Try This One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88623" y="1942011"/>
            <a:ext cx="456490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sum =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24;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count = 5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double base = 2.5;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double result 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(sum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/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count) + base;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780903" y="4299858"/>
            <a:ext cx="62247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CCECFF"/>
                </a:solidFill>
              </a:rPr>
              <a:t>In this case note that the division takes place first.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</a:rPr>
              <a:t>It is integer division, so the result of the division  is 4</a:t>
            </a:r>
          </a:p>
          <a:p>
            <a:pPr algn="l"/>
            <a:endParaRPr lang="en-US" sz="1800" dirty="0" smtClean="0">
              <a:solidFill>
                <a:srgbClr val="CCECFF"/>
              </a:solidFill>
            </a:endParaRPr>
          </a:p>
          <a:p>
            <a:pPr algn="l"/>
            <a:r>
              <a:rPr lang="en-US" sz="1800" dirty="0" smtClean="0">
                <a:solidFill>
                  <a:srgbClr val="CCECFF"/>
                </a:solidFill>
              </a:rPr>
              <a:t>The we add 2.5.  The value of 4 is promoted to a double.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</a:rPr>
              <a:t>The result is 6.5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Type Casting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828800" y="1763713"/>
            <a:ext cx="60467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Casting is used to explicitly convert from one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data type to another.  Casts can do both widening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and narrowing conversions.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00400" y="3124200"/>
            <a:ext cx="2889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dollars;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double 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money = 35.50;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dollars =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) 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money;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38200" y="4876800"/>
            <a:ext cx="52339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</a:rPr>
              <a:t>the data type in parentheses tells the computer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what data type money is to be converted to.</a:t>
            </a:r>
          </a:p>
          <a:p>
            <a:pPr algn="l"/>
            <a:endParaRPr lang="en-US" sz="1600">
              <a:solidFill>
                <a:srgbClr val="CCECFF"/>
              </a:solidFill>
            </a:endParaRPr>
          </a:p>
          <a:p>
            <a:pPr algn="l"/>
            <a:r>
              <a:rPr lang="en-US" sz="1600">
                <a:solidFill>
                  <a:srgbClr val="CCECFF"/>
                </a:solidFill>
              </a:rPr>
              <a:t>In this case, the value of 35.50 will be converted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to an integer. This results in the .50 being truncated.</a:t>
            </a:r>
          </a:p>
          <a:p>
            <a:pPr algn="l"/>
            <a:r>
              <a:rPr lang="en-US" sz="1600">
                <a:solidFill>
                  <a:srgbClr val="CCECFF"/>
                </a:solidFill>
              </a:rPr>
              <a:t>The resulting integer is then assigned to dollars.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Operator Precedence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133600" y="2270125"/>
            <a:ext cx="4546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What is the result of the expression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	      x = 14 + 8 / 2;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051050" y="3763963"/>
            <a:ext cx="5143500" cy="64135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00"/>
                </a:solidFill>
              </a:rPr>
              <a:t>It depends upon whether we do the addition</a:t>
            </a:r>
          </a:p>
          <a:p>
            <a:r>
              <a:rPr lang="en-US" sz="1800" b="1">
                <a:solidFill>
                  <a:srgbClr val="FFFF00"/>
                </a:solidFill>
              </a:rPr>
              <a:t>first or the division first!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895600" y="4876800"/>
            <a:ext cx="340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14 + ( 8 / 2 ) = 14 + 4 = 18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048000" y="5486400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(14 + 8 ) / 2 = 22 / 2 = 11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/>
      <p:bldP spid="409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360488" y="1431925"/>
            <a:ext cx="66008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In C#, multiplication, division, and the remainder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operator have the same precedence.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Addition and subtraction have the same precedence.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Multiplication, division and remainder are always done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before addition and subtraction.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If two operators have the same precedence they are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evaluated left to right.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You can change the order of evaluation by using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parentheses.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2560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15446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" y="24050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3057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" y="3952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48704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04946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The String Class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55688" y="3432175"/>
            <a:ext cx="7153275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In C#, we represent strings of text data using objects of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rgbClr val="FFFF00"/>
                </a:solidFill>
              </a:rPr>
              <a:t>string</a:t>
            </a:r>
            <a:r>
              <a:rPr lang="en-US" sz="2000" dirty="0">
                <a:solidFill>
                  <a:schemeClr val="bg1"/>
                </a:solidFill>
              </a:rPr>
              <a:t> class.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143000" y="1763713"/>
            <a:ext cx="7205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81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419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038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410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1676400" y="2371725"/>
            <a:ext cx="610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Correctly use all arithmetic operators in a C# program 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1676400" y="2800350"/>
            <a:ext cx="6146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Correctly write arithmetic expressions in a C# program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and be able to explain how expressions are evaluated </a:t>
            </a: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1676400" y="3505200"/>
            <a:ext cx="65166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Explain how and when data type conversions are done in C#</a:t>
            </a:r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1676400" y="3933825"/>
            <a:ext cx="49307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Correctly use type casting in a C# program  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1676400" y="4364038"/>
            <a:ext cx="6646863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Understand how operator precedence affects the evaluation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of an expression in a C# program, and know the precedence 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of arithmetic operators in C#</a:t>
            </a: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1676400" y="5343525"/>
            <a:ext cx="5972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Correctly use objects of the string class in a program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String Functions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2368550"/>
            <a:ext cx="778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Two strings can be concatenated using the </a:t>
            </a:r>
            <a:r>
              <a:rPr lang="en-US" sz="2400" dirty="0">
                <a:solidFill>
                  <a:srgbClr val="FFFF00"/>
                </a:solidFill>
              </a:rPr>
              <a:t>+</a:t>
            </a:r>
            <a:r>
              <a:rPr lang="en-US" sz="2400" dirty="0">
                <a:solidFill>
                  <a:schemeClr val="bg1"/>
                </a:solidFill>
              </a:rPr>
              <a:t> operator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0" y="3402013"/>
            <a:ext cx="2478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string s1 = “hello”;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string s2 = “ world”;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string s3 = s1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s2;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05000" y="5040313"/>
            <a:ext cx="534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We will look at other string functions later.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3487" y="1871003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Converting Numbers to Strings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886" y="2926079"/>
            <a:ext cx="77925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When working with a Graphical User Interface we often have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to convert a number into a string. This is because the Text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property of all of the GUI components is a string data type.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The String class has a Format method that does the job for us.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It works by formatting the data just like we do when going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to the Console.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33593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802" y="2405576"/>
            <a:ext cx="6606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Given the value of pay is 5.784, we can turn this value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into a string for displaying in a </a:t>
            </a:r>
            <a:r>
              <a:rPr lang="en-US" sz="2000" dirty="0" err="1" smtClean="0">
                <a:solidFill>
                  <a:schemeClr val="bg1"/>
                </a:solidFill>
              </a:rPr>
              <a:t>TextBox</a:t>
            </a:r>
            <a:r>
              <a:rPr lang="en-US" sz="2000" dirty="0" smtClean="0">
                <a:solidFill>
                  <a:schemeClr val="bg1"/>
                </a:solidFill>
              </a:rPr>
              <a:t> by writing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String output = </a:t>
            </a:r>
            <a:r>
              <a:rPr lang="en-US" sz="2000" dirty="0" err="1" smtClean="0">
                <a:solidFill>
                  <a:schemeClr val="bg1"/>
                </a:solidFill>
              </a:rPr>
              <a:t>String.Format</a:t>
            </a:r>
            <a:r>
              <a:rPr lang="en-US" sz="2000" dirty="0" smtClean="0">
                <a:solidFill>
                  <a:schemeClr val="bg1"/>
                </a:solidFill>
              </a:rPr>
              <a:t>(“{0:C2}”, pay);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resulting string will be “$5.78”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8651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763588" y="15351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94063" y="2927350"/>
            <a:ext cx="2171700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Given: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a = 12;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b = 5;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What is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c = a % b;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39065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343275" y="2417763"/>
            <a:ext cx="4327525" cy="283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Given: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a = 10;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b = 2;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After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c = a++ * b;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d = ++a * b++;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What are the values of a, b, and c?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5351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94063" y="2927350"/>
            <a:ext cx="2300287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Given: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double a = 6.5;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b = 5;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What is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c = a * b;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5351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294063" y="2927350"/>
            <a:ext cx="2573337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Given: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double a = 6.5;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b = 5;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What is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double c = a * b;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5351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94063" y="2927350"/>
            <a:ext cx="2568575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Given: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a = 14;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int b = 5;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What is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     double c = a / b;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3276600" y="2028825"/>
            <a:ext cx="257153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Arial" charset="0"/>
              </a:rPr>
              <a:t>double w = 12.0;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 charset="0"/>
              </a:rPr>
              <a:t>double y = 3.0;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 charset="0"/>
              </a:rPr>
              <a:t>double z =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5.0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double a, b, c, d, e, f;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a = w / z;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b = w – z / y;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c = (w – z) / y;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d = w – ( z * y );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e = w – z * y;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f = (w – z) * y;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275945" y="3570522"/>
            <a:ext cx="52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CCECFF"/>
                </a:solidFill>
              </a:rPr>
              <a:t>2.4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263245" y="3875322"/>
            <a:ext cx="903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CCECFF"/>
                </a:solidFill>
              </a:rPr>
              <a:t>10.333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263245" y="4194410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CCECFF"/>
                </a:solidFill>
              </a:rPr>
              <a:t>2.333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491845" y="448492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CCECFF"/>
                </a:solidFill>
              </a:rPr>
              <a:t>-3.0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491845" y="478972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CCECFF"/>
                </a:solidFill>
              </a:rPr>
              <a:t>-3.0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477558" y="5094522"/>
            <a:ext cx="62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CCECFF"/>
                </a:solidFill>
              </a:rPr>
              <a:t>21.0</a:t>
            </a: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129554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rgbClr val="CCECFF"/>
                </a:solidFill>
              </a:rPr>
              <a:t>all </a:t>
            </a:r>
            <a:r>
              <a:rPr lang="en-US" sz="1600" dirty="0">
                <a:solidFill>
                  <a:srgbClr val="CCECFF"/>
                </a:solidFill>
              </a:rPr>
              <a:t>declared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</a:rPr>
              <a:t>as doubles.</a:t>
            </a:r>
          </a:p>
        </p:txBody>
      </p:sp>
      <p:sp>
        <p:nvSpPr>
          <p:cNvPr id="35850" name="Text Box 16"/>
          <p:cNvSpPr txBox="1">
            <a:spLocks noChangeArrowheads="1"/>
          </p:cNvSpPr>
          <p:nvPr/>
        </p:nvSpPr>
        <p:spPr bwMode="auto">
          <a:xfrm>
            <a:off x="3103563" y="938213"/>
            <a:ext cx="23304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Practice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44042" grpId="0"/>
      <p:bldP spid="44043" grpId="0"/>
      <p:bldP spid="44044" grpId="0"/>
      <p:bldP spid="440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062038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Arithmetic Expressions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35050" y="2270125"/>
            <a:ext cx="69929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 expression is a combination one or more operands and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operators that define some operation on data to be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performed by the computer.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0" y="3733800"/>
            <a:ext cx="31523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FFFF00"/>
                </a:solidFill>
                <a:latin typeface="Tahoma" pitchFamily="34" charset="0"/>
              </a:rPr>
              <a:t>sum = </a:t>
            </a:r>
            <a:r>
              <a:rPr lang="en-US" sz="1800" dirty="0" err="1">
                <a:solidFill>
                  <a:srgbClr val="FFFF00"/>
                </a:solidFill>
                <a:latin typeface="Tahoma" pitchFamily="34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Tahoma" pitchFamily="34" charset="0"/>
              </a:rPr>
              <a:t> + </a:t>
            </a:r>
            <a:r>
              <a:rPr lang="en-US" sz="1800" dirty="0" err="1">
                <a:solidFill>
                  <a:srgbClr val="FFFF00"/>
                </a:solidFill>
                <a:latin typeface="Tahoma" pitchFamily="34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Tahoma" pitchFamily="34" charset="0"/>
              </a:rPr>
              <a:t>;</a:t>
            </a:r>
          </a:p>
          <a:p>
            <a:pPr algn="l"/>
            <a:endParaRPr lang="en-US" sz="1800" dirty="0">
              <a:solidFill>
                <a:srgbClr val="FFFF00"/>
              </a:solidFill>
              <a:latin typeface="Tahoma" pitchFamily="34" charset="0"/>
            </a:endParaRPr>
          </a:p>
          <a:p>
            <a:pPr algn="l"/>
            <a:r>
              <a:rPr lang="en-US" sz="1800" dirty="0">
                <a:solidFill>
                  <a:srgbClr val="FFFF00"/>
                </a:solidFill>
                <a:latin typeface="Tahoma" pitchFamily="34" charset="0"/>
              </a:rPr>
              <a:t>area = PI  *  radius * radius;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82875" y="5387975"/>
            <a:ext cx="4748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</a:rPr>
              <a:t>we usually put a space on either side of the</a:t>
            </a:r>
          </a:p>
          <a:p>
            <a:r>
              <a:rPr lang="en-US" sz="1600">
                <a:solidFill>
                  <a:srgbClr val="CCECFF"/>
                </a:solidFill>
              </a:rPr>
              <a:t>operator to make the expression more readable</a:t>
            </a:r>
            <a:r>
              <a:rPr lang="en-US" sz="1600">
                <a:solidFill>
                  <a:srgbClr val="FF9900"/>
                </a:solidFill>
              </a:rPr>
              <a:t>.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4294414" y="4572000"/>
            <a:ext cx="506186" cy="914400"/>
          </a:xfrm>
          <a:prstGeom prst="line">
            <a:avLst/>
          </a:prstGeom>
          <a:noFill/>
          <a:ln w="22225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 flipV="1">
            <a:off x="4523014" y="4555671"/>
            <a:ext cx="277586" cy="930729"/>
          </a:xfrm>
          <a:prstGeom prst="line">
            <a:avLst/>
          </a:prstGeom>
          <a:noFill/>
          <a:ln w="22225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5097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Arithmetic Operators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736850" y="3681413"/>
            <a:ext cx="39846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FFFF00"/>
                </a:solidFill>
              </a:rPr>
              <a:t>+</a:t>
            </a:r>
            <a:r>
              <a:rPr lang="en-US" sz="2000" dirty="0">
                <a:solidFill>
                  <a:schemeClr val="bg1"/>
                </a:solidFill>
              </a:rPr>
              <a:t>	plus		c = a + b;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	minus		c = a – b;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</a:rPr>
              <a:t>*</a:t>
            </a:r>
            <a:r>
              <a:rPr lang="en-US" sz="2000" dirty="0">
                <a:solidFill>
                  <a:schemeClr val="bg1"/>
                </a:solidFill>
              </a:rPr>
              <a:t>	times		c = a * b;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</a:rPr>
              <a:t>/</a:t>
            </a:r>
            <a:r>
              <a:rPr lang="en-US" sz="2000" dirty="0">
                <a:solidFill>
                  <a:schemeClr val="bg1"/>
                </a:solidFill>
              </a:rPr>
              <a:t>	divide by	c = a / b;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0" y="3071813"/>
            <a:ext cx="4037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operator  meaning          example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2819400" y="2743200"/>
            <a:ext cx="40135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varOne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= 5;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varTwo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= 7;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double result =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varTwo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/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varOne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590800" y="4114800"/>
            <a:ext cx="4486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CCECFF"/>
                </a:solidFill>
              </a:rPr>
              <a:t>the answer is 1.0. Why?</a:t>
            </a:r>
          </a:p>
          <a:p>
            <a:pPr algn="l"/>
            <a:endParaRPr lang="en-US" sz="1800">
              <a:solidFill>
                <a:srgbClr val="CCECFF"/>
              </a:solidFill>
            </a:endParaRPr>
          </a:p>
          <a:p>
            <a:pPr algn="l"/>
            <a:r>
              <a:rPr lang="en-US" sz="1800">
                <a:solidFill>
                  <a:srgbClr val="CCECFF"/>
                </a:solidFill>
              </a:rPr>
              <a:t>When doing integer division, the result</a:t>
            </a:r>
          </a:p>
          <a:p>
            <a:pPr algn="l"/>
            <a:r>
              <a:rPr lang="en-US" sz="1800">
                <a:solidFill>
                  <a:srgbClr val="CCECFF"/>
                </a:solidFill>
              </a:rPr>
              <a:t>will always be an integer. Any fractional</a:t>
            </a:r>
          </a:p>
          <a:p>
            <a:pPr algn="l"/>
            <a:r>
              <a:rPr lang="en-US" sz="1800">
                <a:solidFill>
                  <a:srgbClr val="CCECFF"/>
                </a:solidFill>
              </a:rPr>
              <a:t>part is truncated, even when it is stored</a:t>
            </a:r>
          </a:p>
          <a:p>
            <a:pPr algn="l"/>
            <a:r>
              <a:rPr lang="en-US" sz="1800">
                <a:solidFill>
                  <a:srgbClr val="CCECFF"/>
                </a:solidFill>
              </a:rPr>
              <a:t>in a real variable.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081213" y="938213"/>
            <a:ext cx="4392612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Integer Division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Remainder Operator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057400" y="1916113"/>
            <a:ext cx="49561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The remainder operator is the </a:t>
            </a:r>
            <a:r>
              <a:rPr lang="en-US" sz="2000" dirty="0">
                <a:solidFill>
                  <a:srgbClr val="FFFF00"/>
                </a:solidFill>
              </a:rPr>
              <a:t>%</a:t>
            </a:r>
            <a:r>
              <a:rPr lang="en-US" sz="2000" dirty="0">
                <a:solidFill>
                  <a:schemeClr val="bg1"/>
                </a:solidFill>
              </a:rPr>
              <a:t> symbol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We will only use it with </a:t>
            </a:r>
            <a:r>
              <a:rPr lang="en-US" sz="2000" dirty="0">
                <a:solidFill>
                  <a:schemeClr val="bg1"/>
                </a:solidFill>
              </a:rPr>
              <a:t>integers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Sometimes called the </a:t>
            </a:r>
            <a:r>
              <a:rPr lang="en-US" sz="2000" dirty="0">
                <a:solidFill>
                  <a:srgbClr val="FFFF00"/>
                </a:solidFill>
              </a:rPr>
              <a:t>modulus</a:t>
            </a:r>
            <a:r>
              <a:rPr lang="en-US" sz="2000" dirty="0">
                <a:solidFill>
                  <a:schemeClr val="bg1"/>
                </a:solidFill>
              </a:rPr>
              <a:t> operator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52800" y="3886200"/>
            <a:ext cx="17795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FFFF00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 a = 5;</a:t>
            </a:r>
          </a:p>
          <a:p>
            <a:pPr algn="l"/>
            <a:r>
              <a:rPr lang="en-US" sz="2000" dirty="0" err="1">
                <a:solidFill>
                  <a:srgbClr val="FFFF00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 b = 3;</a:t>
            </a:r>
          </a:p>
          <a:p>
            <a:pPr algn="l"/>
            <a:r>
              <a:rPr lang="en-US" sz="2000" dirty="0" err="1">
                <a:solidFill>
                  <a:srgbClr val="FFFF00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 c = a % b;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30213" y="5038725"/>
            <a:ext cx="7748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the result is </a:t>
            </a:r>
            <a:r>
              <a:rPr lang="en-US" sz="2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… 5 divided by </a:t>
            </a:r>
            <a:r>
              <a:rPr lang="en-US" sz="2000" dirty="0" smtClean="0">
                <a:solidFill>
                  <a:schemeClr val="bg1"/>
                </a:solidFill>
              </a:rPr>
              <a:t>3 leaves a remainder of 2.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The sign of the result is the same as the sign of the numerator,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4966" y="708852"/>
            <a:ext cx="5519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example of using integer</a:t>
            </a:r>
          </a:p>
          <a:p>
            <a:r>
              <a:rPr lang="en-US" sz="3200" dirty="0" smtClean="0"/>
              <a:t>division and the </a:t>
            </a:r>
          </a:p>
          <a:p>
            <a:r>
              <a:rPr lang="en-US" sz="3200" dirty="0" smtClean="0"/>
              <a:t>remainder operator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85204" y="2770094"/>
            <a:ext cx="6346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 have 57 quarters. I want to divide them equally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among my four children. When I am done, how many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will each child have and how many will be left over?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7109" y="4294095"/>
            <a:ext cx="54986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numQuarters</a:t>
            </a:r>
            <a:r>
              <a:rPr lang="en-US" sz="2000" dirty="0" smtClean="0">
                <a:solidFill>
                  <a:schemeClr val="bg1"/>
                </a:solidFill>
              </a:rPr>
              <a:t> = 57;</a:t>
            </a:r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numChildren</a:t>
            </a:r>
            <a:r>
              <a:rPr lang="en-US" sz="2000" dirty="0" smtClean="0">
                <a:solidFill>
                  <a:schemeClr val="bg1"/>
                </a:solidFill>
              </a:rPr>
              <a:t> = 4;</a:t>
            </a:r>
          </a:p>
          <a:p>
            <a:pPr algn="l"/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eachChild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</a:rPr>
              <a:t>numQuarters</a:t>
            </a:r>
            <a:r>
              <a:rPr lang="en-US" sz="2000" dirty="0" smtClean="0">
                <a:solidFill>
                  <a:schemeClr val="bg1"/>
                </a:solidFill>
              </a:rPr>
              <a:t> / </a:t>
            </a:r>
            <a:r>
              <a:rPr lang="en-US" sz="2000" dirty="0" err="1" smtClean="0">
                <a:solidFill>
                  <a:schemeClr val="bg1"/>
                </a:solidFill>
              </a:rPr>
              <a:t>numChildren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leftOver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</a:rPr>
              <a:t>numQuarters</a:t>
            </a:r>
            <a:r>
              <a:rPr lang="en-US" sz="2000" dirty="0" smtClean="0">
                <a:solidFill>
                  <a:schemeClr val="bg1"/>
                </a:solidFill>
              </a:rPr>
              <a:t> % </a:t>
            </a:r>
            <a:r>
              <a:rPr lang="en-US" sz="2000" dirty="0" err="1" smtClean="0">
                <a:solidFill>
                  <a:schemeClr val="bg1"/>
                </a:solidFill>
              </a:rPr>
              <a:t>numChildren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6910" y="5230905"/>
            <a:ext cx="1499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57 / 4 = 14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06879" y="5571564"/>
            <a:ext cx="1420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57 % 4 = 1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4966" y="708852"/>
            <a:ext cx="5519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example of using integer</a:t>
            </a:r>
          </a:p>
          <a:p>
            <a:r>
              <a:rPr lang="en-US" sz="3200" dirty="0" smtClean="0"/>
              <a:t>division and the </a:t>
            </a:r>
          </a:p>
          <a:p>
            <a:r>
              <a:rPr lang="en-US" sz="3200" dirty="0" smtClean="0"/>
              <a:t>remainder operator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1139" y="2757031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 have 1267 pennies. How much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is that in Dollars and cents?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1795" y="4098152"/>
            <a:ext cx="3648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pennies = 1267;</a:t>
            </a:r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pPerD</a:t>
            </a:r>
            <a:r>
              <a:rPr lang="en-US" sz="2000" dirty="0" smtClean="0">
                <a:solidFill>
                  <a:schemeClr val="bg1"/>
                </a:solidFill>
              </a:rPr>
              <a:t> = 100;</a:t>
            </a:r>
          </a:p>
          <a:p>
            <a:pPr algn="l"/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dollars = pennies / </a:t>
            </a:r>
            <a:r>
              <a:rPr lang="en-US" sz="2000" dirty="0" err="1" smtClean="0">
                <a:solidFill>
                  <a:schemeClr val="bg1"/>
                </a:solidFill>
              </a:rPr>
              <a:t>pPerD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cents = pennies % </a:t>
            </a:r>
            <a:r>
              <a:rPr lang="en-US" sz="2000" dirty="0" err="1" smtClean="0">
                <a:solidFill>
                  <a:schemeClr val="bg1"/>
                </a:solidFill>
              </a:rPr>
              <a:t>pPerD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36" y="5009861"/>
            <a:ext cx="2044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1267 / 100 = 12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63531" y="5332080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1267 % 100 = 67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98BACB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98BACB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1091</TotalTime>
  <Words>1668</Words>
  <Application>Microsoft Office PowerPoint</Application>
  <PresentationFormat>On-screen Show (4:3)</PresentationFormat>
  <Paragraphs>358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Blue Radial</vt:lpstr>
      <vt:lpstr>Expressions</vt:lpstr>
      <vt:lpstr>Topics</vt:lpstr>
      <vt:lpstr>Objectives</vt:lpstr>
      <vt:lpstr>Arithmetic Expressions</vt:lpstr>
      <vt:lpstr>Arithmetic Operators</vt:lpstr>
      <vt:lpstr>PowerPoint Presentation</vt:lpstr>
      <vt:lpstr>Remainder Operator</vt:lpstr>
      <vt:lpstr>PowerPoint Presentation</vt:lpstr>
      <vt:lpstr>PowerPoint Presentation</vt:lpstr>
      <vt:lpstr>Arithmetic Assignment</vt:lpstr>
      <vt:lpstr>Increment Operator</vt:lpstr>
      <vt:lpstr>pre- and post-increment</vt:lpstr>
      <vt:lpstr>PowerPoint Presentation</vt:lpstr>
      <vt:lpstr>PowerPoint Presentation</vt:lpstr>
      <vt:lpstr>PowerPoint Presentation</vt:lpstr>
      <vt:lpstr>Decrement Operator</vt:lpstr>
      <vt:lpstr>Mixed Data Types</vt:lpstr>
      <vt:lpstr>Example</vt:lpstr>
      <vt:lpstr>Data Conversion</vt:lpstr>
      <vt:lpstr>Widening Conversions</vt:lpstr>
      <vt:lpstr>Narrowing Conversions</vt:lpstr>
      <vt:lpstr>Conversions Occur </vt:lpstr>
      <vt:lpstr>Assignment Conversion</vt:lpstr>
      <vt:lpstr>Arithmetic Promotion</vt:lpstr>
      <vt:lpstr>Try This One</vt:lpstr>
      <vt:lpstr>Type Casting</vt:lpstr>
      <vt:lpstr>Operator Precedence</vt:lpstr>
      <vt:lpstr>PowerPoint Presentation</vt:lpstr>
      <vt:lpstr>The String Class</vt:lpstr>
      <vt:lpstr>String Functions</vt:lpstr>
      <vt:lpstr>PowerPoint Presentation</vt:lpstr>
      <vt:lpstr>PowerPoint Presentation</vt:lpstr>
      <vt:lpstr>Practice</vt:lpstr>
      <vt:lpstr>Practice</vt:lpstr>
      <vt:lpstr>Practice</vt:lpstr>
      <vt:lpstr>Practice</vt:lpstr>
      <vt:lpstr>Practice</vt:lpstr>
      <vt:lpstr>PowerPoint Presentation</vt:lpstr>
    </vt:vector>
  </TitlesOfParts>
  <Manager>Roger deBry</Manager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subject>CS 1400</dc:subject>
  <dc:creator>Roger deBry</dc:creator>
  <cp:lastModifiedBy>Roger Debry</cp:lastModifiedBy>
  <cp:revision>61</cp:revision>
  <dcterms:created xsi:type="dcterms:W3CDTF">2002-01-03T14:10:43Z</dcterms:created>
  <dcterms:modified xsi:type="dcterms:W3CDTF">2013-04-25T15:08:40Z</dcterms:modified>
</cp:coreProperties>
</file>