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315" r:id="rId3"/>
    <p:sldId id="316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03" r:id="rId17"/>
    <p:sldId id="358" r:id="rId18"/>
    <p:sldId id="359" r:id="rId19"/>
    <p:sldId id="341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68" r:id="rId29"/>
    <p:sldId id="376" r:id="rId30"/>
    <p:sldId id="378" r:id="rId31"/>
    <p:sldId id="377" r:id="rId32"/>
    <p:sldId id="379" r:id="rId33"/>
    <p:sldId id="380" r:id="rId34"/>
    <p:sldId id="369" r:id="rId35"/>
    <p:sldId id="370" r:id="rId36"/>
    <p:sldId id="371" r:id="rId37"/>
    <p:sldId id="372" r:id="rId38"/>
    <p:sldId id="373" r:id="rId39"/>
    <p:sldId id="374" r:id="rId40"/>
    <p:sldId id="375" r:id="rId4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3399"/>
    <a:srgbClr val="CCECFF"/>
    <a:srgbClr val="CCCCFF"/>
    <a:srgbClr val="CC0099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9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1524000"/>
            <a:ext cx="6096000" cy="1879600"/>
          </a:xfrm>
        </p:spPr>
        <p:txBody>
          <a:bodyPr anchor="b"/>
          <a:lstStyle>
            <a:lvl1pPr>
              <a:lnSpc>
                <a:spcPct val="95000"/>
              </a:lnSpc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82750" y="4076700"/>
            <a:ext cx="5861050" cy="12573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A9383AC-D528-4B99-8253-69D7FF3C3D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214860-C641-4E89-B1ED-FE3B7339CD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533400"/>
            <a:ext cx="19431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56769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0DB82-5B63-4151-9299-DD2A8F17DE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78EC5-94EC-4347-9DFA-32CC3E520C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D3E50-24ED-4DE7-9FAE-CAC5A0C799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514600"/>
            <a:ext cx="3810000" cy="358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14600"/>
            <a:ext cx="3810000" cy="358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017D0-6C52-41AE-B9BE-F826D69DC8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489AF-C1BF-450C-928B-E294F8A658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CBD6CD-75C5-4288-8FBC-E2DE42AA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D7BDA1-8329-4087-BB58-29334A09E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FFE6F1-2C51-4939-8E5A-71C52BDF7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2199C-1088-49B6-A3EE-B67927AFD0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3340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514600"/>
            <a:ext cx="7772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98BACB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98BACB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98BACB"/>
                </a:solidFill>
              </a:defRPr>
            </a:lvl1pPr>
          </a:lstStyle>
          <a:p>
            <a:pPr>
              <a:defRPr/>
            </a:pPr>
            <a:fld id="{6ECAB125-CAFF-4E63-9C7A-A22AD3F635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FormatShape" descr="SKIING" hidden="1"/>
          <p:cNvSpPr>
            <a:spLocks noChangeArrowheads="1"/>
          </p:cNvSpPr>
          <p:nvPr/>
        </p:nvSpPr>
        <p:spPr bwMode="auto">
          <a:xfrm>
            <a:off x="-1333500" y="1701800"/>
            <a:ext cx="1181100" cy="825500"/>
          </a:xfrm>
          <a:prstGeom prst="rect">
            <a:avLst/>
          </a:prstGeom>
          <a:noFill/>
          <a:ln w="101600" cmpd="thinThick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98BACB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>
    <p:fade thruBlk="1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98BACB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98BACB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98BACB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98BACB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98BACB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98BACB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98BACB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98BACB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98BACB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98BAC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images.google.com/imgres?imgurl=http://www.northerntool.com/images/product/images/17856_lg.jpg&amp;imgrefurl=http://www.northerntool.com/webapp/wcs/stores/servlet/product_6970_200309548_200309548&amp;usg=__KpAa_1BmjvGWYqzd88yQ3IFXFH4=&amp;h=400&amp;w=400&amp;sz=18&amp;hl=en&amp;start=1&amp;tbnid=AF_3PxjNBH_q0M:&amp;tbnh=124&amp;tbnw=124&amp;prev=/images?q=combination+lock&amp;gbv=2&amp;hl=en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images.google.com/imgres?imgurl=http://www.northerntool.com/images/product/images/17856_lg.jpg&amp;imgrefurl=http://www.northerntool.com/webapp/wcs/stores/servlet/product_6970_200309548_200309548&amp;usg=__KpAa_1BmjvGWYqzd88yQ3IFXFH4=&amp;h=400&amp;w=400&amp;sz=18&amp;hl=en&amp;start=1&amp;tbnid=AF_3PxjNBH_q0M:&amp;tbnh=124&amp;tbnw=124&amp;prev=/images?q=combination+lock&amp;gbv=2&amp;hl=en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images.google.com/imgres?imgurl=http://www.northerntool.com/images/product/images/17856_lg.jpg&amp;imgrefurl=http://www.northerntool.com/webapp/wcs/stores/servlet/product_6970_200309548_200309548&amp;usg=__KpAa_1BmjvGWYqzd88yQ3IFXFH4=&amp;h=400&amp;w=400&amp;sz=18&amp;hl=en&amp;start=1&amp;tbnid=AF_3PxjNBH_q0M:&amp;tbnh=124&amp;tbnw=124&amp;prev=/images?q=combination+lock&amp;gbv=2&amp;hl=en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82615" y="2334065"/>
            <a:ext cx="6096000" cy="1193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bg1"/>
                </a:solidFill>
                <a:latin typeface="Comic Sans MS" pitchFamily="66" charset="0"/>
              </a:rPr>
              <a:t>Classes and Objects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4319" y="903888"/>
            <a:ext cx="4152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Declaring Member Methods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48607" y="1818290"/>
            <a:ext cx="4095993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class Book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{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   private string title;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   private double price;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   private double rating;</a:t>
            </a:r>
          </a:p>
          <a:p>
            <a:pPr algn="l"/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   public void 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SetTitle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( string t)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   {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         . . .</a:t>
            </a:r>
          </a:p>
          <a:p>
            <a:pPr algn="l"/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   }</a:t>
            </a:r>
          </a:p>
          <a:p>
            <a:pPr algn="l"/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}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8484" y="3983419"/>
            <a:ext cx="20281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solidFill>
                  <a:srgbClr val="92D050"/>
                </a:solidFill>
                <a:latin typeface="Comic Sans MS" pitchFamily="66" charset="0"/>
              </a:rPr>
              <a:t>The body of</a:t>
            </a:r>
          </a:p>
          <a:p>
            <a:pPr algn="l"/>
            <a:r>
              <a:rPr lang="en-US" sz="1800" dirty="0" smtClean="0">
                <a:solidFill>
                  <a:srgbClr val="92D050"/>
                </a:solidFill>
                <a:latin typeface="Comic Sans MS" pitchFamily="66" charset="0"/>
              </a:rPr>
              <a:t>the method goes</a:t>
            </a:r>
          </a:p>
          <a:p>
            <a:pPr algn="l"/>
            <a:r>
              <a:rPr lang="en-US" sz="1800" dirty="0" smtClean="0">
                <a:solidFill>
                  <a:srgbClr val="92D050"/>
                </a:solidFill>
                <a:latin typeface="Comic Sans MS" pitchFamily="66" charset="0"/>
              </a:rPr>
              <a:t>between these</a:t>
            </a:r>
          </a:p>
          <a:p>
            <a:pPr algn="l"/>
            <a:r>
              <a:rPr lang="en-US" sz="1800" dirty="0" smtClean="0">
                <a:solidFill>
                  <a:srgbClr val="92D050"/>
                </a:solidFill>
                <a:latin typeface="Comic Sans MS" pitchFamily="66" charset="0"/>
              </a:rPr>
              <a:t>curly braces</a:t>
            </a:r>
            <a:endParaRPr lang="en-US" sz="1800" dirty="0">
              <a:solidFill>
                <a:srgbClr val="92D05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2898" y="924909"/>
            <a:ext cx="2674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“</a:t>
            </a:r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Getter”Methods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48607" y="1818290"/>
            <a:ext cx="3567002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class Book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{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   . . .</a:t>
            </a:r>
          </a:p>
          <a:p>
            <a:pPr algn="l"/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   public string  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GetTitle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(  )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   {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         return title;</a:t>
            </a:r>
          </a:p>
          <a:p>
            <a:pPr algn="l"/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   }</a:t>
            </a:r>
          </a:p>
          <a:p>
            <a:pPr algn="l"/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}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84140" y="5341481"/>
            <a:ext cx="2039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  <a:latin typeface="Comic Sans MS" pitchFamily="66" charset="0"/>
              </a:rPr>
              <a:t>getters always </a:t>
            </a:r>
          </a:p>
          <a:p>
            <a:r>
              <a:rPr lang="en-US" sz="1800" dirty="0" smtClean="0">
                <a:solidFill>
                  <a:srgbClr val="92D050"/>
                </a:solidFill>
                <a:latin typeface="Comic Sans MS" pitchFamily="66" charset="0"/>
              </a:rPr>
              <a:t>return something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rot="5400000" flipH="1" flipV="1">
            <a:off x="3458584" y="4781772"/>
            <a:ext cx="946674" cy="1076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5635153" y="1594851"/>
            <a:ext cx="30091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solidFill>
                  <a:srgbClr val="92D050"/>
                </a:solidFill>
                <a:latin typeface="Comic Sans MS" pitchFamily="66" charset="0"/>
              </a:rPr>
              <a:t>they are usually named</a:t>
            </a:r>
          </a:p>
          <a:p>
            <a:pPr algn="l"/>
            <a:r>
              <a:rPr lang="en-US" sz="1800" dirty="0" smtClean="0">
                <a:solidFill>
                  <a:srgbClr val="92D050"/>
                </a:solidFill>
                <a:latin typeface="Comic Sans MS" pitchFamily="66" charset="0"/>
              </a:rPr>
              <a:t>“get” plus the name of the</a:t>
            </a:r>
          </a:p>
          <a:p>
            <a:pPr algn="l"/>
            <a:r>
              <a:rPr lang="en-US" sz="1800" dirty="0" smtClean="0">
                <a:solidFill>
                  <a:srgbClr val="92D050"/>
                </a:solidFill>
                <a:latin typeface="Comic Sans MS" pitchFamily="66" charset="0"/>
              </a:rPr>
              <a:t>instance variable they</a:t>
            </a:r>
          </a:p>
          <a:p>
            <a:pPr algn="l"/>
            <a:r>
              <a:rPr lang="en-US" sz="1800" dirty="0" smtClean="0">
                <a:solidFill>
                  <a:srgbClr val="92D050"/>
                </a:solidFill>
                <a:latin typeface="Comic Sans MS" pitchFamily="66" charset="0"/>
              </a:rPr>
              <a:t>will return the value of.</a:t>
            </a:r>
            <a:endParaRPr lang="en-US" sz="1800" dirty="0">
              <a:solidFill>
                <a:srgbClr val="92D050"/>
              </a:solidFill>
              <a:latin typeface="Comic Sans MS" pitchFamily="66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rot="5400000">
            <a:off x="4830184" y="2614109"/>
            <a:ext cx="978946" cy="57015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5120640" y="4776395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  <a:latin typeface="Comic Sans MS" pitchFamily="66" charset="0"/>
              </a:rPr>
              <a:t>getters take no </a:t>
            </a:r>
          </a:p>
          <a:p>
            <a:r>
              <a:rPr lang="en-US" sz="1800" dirty="0" smtClean="0">
                <a:solidFill>
                  <a:srgbClr val="92D050"/>
                </a:solidFill>
                <a:latin typeface="Comic Sans MS" pitchFamily="66" charset="0"/>
              </a:rPr>
              <a:t>parameters</a:t>
            </a:r>
            <a:endParaRPr lang="en-US" sz="1800" dirty="0">
              <a:solidFill>
                <a:srgbClr val="92D050"/>
              </a:solidFill>
              <a:latin typeface="Comic Sans MS" pitchFamily="66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rot="5400000" flipH="1" flipV="1">
            <a:off x="5330414" y="4222377"/>
            <a:ext cx="1011219" cy="5378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2898" y="924909"/>
            <a:ext cx="2674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“</a:t>
            </a:r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Setter”Methods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38097" y="1870842"/>
            <a:ext cx="4196983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class Book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{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   . . .</a:t>
            </a:r>
          </a:p>
          <a:p>
            <a:pPr algn="l"/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   public void  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SetTitle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(string t )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   {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         title = t;</a:t>
            </a:r>
          </a:p>
          <a:p>
            <a:pPr algn="l"/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   }</a:t>
            </a:r>
          </a:p>
          <a:p>
            <a:pPr algn="l"/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}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6760" y="2535219"/>
            <a:ext cx="1891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  <a:latin typeface="Comic Sans MS" pitchFamily="66" charset="0"/>
              </a:rPr>
              <a:t>setters never</a:t>
            </a:r>
          </a:p>
          <a:p>
            <a:r>
              <a:rPr lang="en-US" sz="1800" dirty="0" smtClean="0">
                <a:solidFill>
                  <a:srgbClr val="92D050"/>
                </a:solidFill>
                <a:latin typeface="Comic Sans MS" pitchFamily="66" charset="0"/>
              </a:rPr>
              <a:t>return anything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2564524" y="2879834"/>
            <a:ext cx="1376855" cy="53602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5635153" y="1594851"/>
            <a:ext cx="30091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solidFill>
                  <a:srgbClr val="92D050"/>
                </a:solidFill>
                <a:latin typeface="Comic Sans MS" pitchFamily="66" charset="0"/>
              </a:rPr>
              <a:t>they are usually named</a:t>
            </a:r>
          </a:p>
          <a:p>
            <a:pPr algn="l"/>
            <a:r>
              <a:rPr lang="en-US" sz="1800" dirty="0" smtClean="0">
                <a:solidFill>
                  <a:srgbClr val="92D050"/>
                </a:solidFill>
                <a:latin typeface="Comic Sans MS" pitchFamily="66" charset="0"/>
              </a:rPr>
              <a:t>“set” plus the name of the</a:t>
            </a:r>
          </a:p>
          <a:p>
            <a:pPr algn="l"/>
            <a:r>
              <a:rPr lang="en-US" sz="1800" dirty="0" smtClean="0">
                <a:solidFill>
                  <a:srgbClr val="92D050"/>
                </a:solidFill>
                <a:latin typeface="Comic Sans MS" pitchFamily="66" charset="0"/>
              </a:rPr>
              <a:t>instance variable they</a:t>
            </a:r>
          </a:p>
          <a:p>
            <a:pPr algn="l"/>
            <a:r>
              <a:rPr lang="en-US" sz="1800" dirty="0" smtClean="0">
                <a:solidFill>
                  <a:srgbClr val="92D050"/>
                </a:solidFill>
                <a:latin typeface="Comic Sans MS" pitchFamily="66" charset="0"/>
              </a:rPr>
              <a:t>will return the value of.</a:t>
            </a:r>
            <a:endParaRPr lang="en-US" sz="1800" dirty="0">
              <a:solidFill>
                <a:srgbClr val="92D050"/>
              </a:solidFill>
              <a:latin typeface="Comic Sans MS" pitchFamily="66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rot="5400000">
            <a:off x="4830184" y="2614109"/>
            <a:ext cx="978946" cy="57015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5908915" y="4755374"/>
            <a:ext cx="2299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  <a:latin typeface="Comic Sans MS" pitchFamily="66" charset="0"/>
              </a:rPr>
              <a:t>setters always take</a:t>
            </a:r>
          </a:p>
          <a:p>
            <a:r>
              <a:rPr lang="en-US" sz="1800" dirty="0" smtClean="0">
                <a:solidFill>
                  <a:srgbClr val="92D050"/>
                </a:solidFill>
                <a:latin typeface="Comic Sans MS" pitchFamily="66" charset="0"/>
              </a:rPr>
              <a:t>a parameter</a:t>
            </a:r>
            <a:endParaRPr lang="en-US" sz="1800" dirty="0">
              <a:solidFill>
                <a:srgbClr val="92D050"/>
              </a:solidFill>
              <a:latin typeface="Comic Sans MS" pitchFamily="66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rot="16200000" flipV="1">
            <a:off x="6195912" y="3894145"/>
            <a:ext cx="964972" cy="70604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184635" y="5749158"/>
            <a:ext cx="3397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  <a:latin typeface="Comic Sans MS" pitchFamily="66" charset="0"/>
              </a:rPr>
              <a:t>The value of the parameter is</a:t>
            </a:r>
          </a:p>
          <a:p>
            <a:r>
              <a:rPr lang="en-US" sz="1800" dirty="0" smtClean="0">
                <a:solidFill>
                  <a:srgbClr val="92D050"/>
                </a:solidFill>
                <a:latin typeface="Comic Sans MS" pitchFamily="66" charset="0"/>
              </a:rPr>
              <a:t>stored in an instance variable.</a:t>
            </a:r>
            <a:endParaRPr lang="en-US" sz="1800" dirty="0">
              <a:solidFill>
                <a:srgbClr val="92D050"/>
              </a:solidFill>
              <a:latin typeface="Comic Sans MS" pitchFamily="66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rot="16200000" flipV="1">
            <a:off x="3783724" y="4887311"/>
            <a:ext cx="1282263" cy="31531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44415" y="914399"/>
            <a:ext cx="5016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Don’t forget the method prologue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97124" y="1900642"/>
            <a:ext cx="586731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rgbClr val="92D050"/>
                </a:solidFill>
                <a:latin typeface="Comic Sans MS" pitchFamily="66" charset="0"/>
              </a:rPr>
              <a:t>     // the </a:t>
            </a:r>
            <a:r>
              <a:rPr lang="en-US" sz="2000" dirty="0" err="1" smtClean="0">
                <a:solidFill>
                  <a:srgbClr val="92D050"/>
                </a:solidFill>
                <a:latin typeface="Comic Sans MS" pitchFamily="66" charset="0"/>
              </a:rPr>
              <a:t>setTitle</a:t>
            </a:r>
            <a:r>
              <a:rPr lang="en-US" sz="2000" dirty="0" smtClean="0">
                <a:solidFill>
                  <a:srgbClr val="92D050"/>
                </a:solidFill>
                <a:latin typeface="Comic Sans MS" pitchFamily="66" charset="0"/>
              </a:rPr>
              <a:t> method</a:t>
            </a:r>
          </a:p>
          <a:p>
            <a:pPr algn="l"/>
            <a:r>
              <a:rPr lang="en-US" sz="2000" dirty="0" smtClean="0">
                <a:solidFill>
                  <a:srgbClr val="92D050"/>
                </a:solidFill>
                <a:latin typeface="Comic Sans MS" pitchFamily="66" charset="0"/>
              </a:rPr>
              <a:t>     // Purpose” to set the title of a book object</a:t>
            </a:r>
          </a:p>
          <a:p>
            <a:pPr algn="l"/>
            <a:r>
              <a:rPr lang="en-US" sz="2000" dirty="0" smtClean="0">
                <a:solidFill>
                  <a:srgbClr val="92D050"/>
                </a:solidFill>
                <a:latin typeface="Comic Sans MS" pitchFamily="66" charset="0"/>
              </a:rPr>
              <a:t>     // Parameters: the title to set, as a string</a:t>
            </a:r>
          </a:p>
          <a:p>
            <a:pPr algn="l"/>
            <a:r>
              <a:rPr lang="en-US" sz="2000" dirty="0" smtClean="0">
                <a:solidFill>
                  <a:srgbClr val="92D050"/>
                </a:solidFill>
                <a:latin typeface="Comic Sans MS" pitchFamily="66" charset="0"/>
              </a:rPr>
              <a:t>     // Returns: Nothing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   public void  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SetTitle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(string t )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   {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         title = t;</a:t>
            </a:r>
          </a:p>
          <a:p>
            <a:pPr algn="l"/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   }</a:t>
            </a:r>
          </a:p>
          <a:p>
            <a:pPr algn="l"/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2182" y="819805"/>
            <a:ext cx="4104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Data Manipulation Methods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48607" y="1818290"/>
            <a:ext cx="4517583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class Book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{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   . . .</a:t>
            </a:r>
          </a:p>
          <a:p>
            <a:pPr algn="l"/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   public double  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CalcScore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(  )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   {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         double score = rating / price;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         return score;</a:t>
            </a:r>
          </a:p>
          <a:p>
            <a:pPr algn="l"/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   }</a:t>
            </a:r>
          </a:p>
          <a:p>
            <a:pPr algn="l"/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}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68222" y="5467606"/>
            <a:ext cx="2039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  <a:latin typeface="Comic Sans MS" pitchFamily="66" charset="0"/>
              </a:rPr>
              <a:t>They usually</a:t>
            </a:r>
          </a:p>
          <a:p>
            <a:r>
              <a:rPr lang="en-US" sz="1800" dirty="0" smtClean="0">
                <a:solidFill>
                  <a:srgbClr val="92D050"/>
                </a:solidFill>
                <a:latin typeface="Comic Sans MS" pitchFamily="66" charset="0"/>
              </a:rPr>
              <a:t>return something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rot="5400000" flipH="1" flipV="1">
            <a:off x="3595218" y="5065551"/>
            <a:ext cx="946674" cy="1076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5624643" y="4937140"/>
            <a:ext cx="32993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solidFill>
                  <a:srgbClr val="92D050"/>
                </a:solidFill>
                <a:latin typeface="Comic Sans MS" pitchFamily="66" charset="0"/>
              </a:rPr>
              <a:t>They work on the data inside</a:t>
            </a:r>
          </a:p>
          <a:p>
            <a:pPr algn="l"/>
            <a:r>
              <a:rPr lang="en-US" sz="1800" dirty="0" smtClean="0">
                <a:solidFill>
                  <a:srgbClr val="92D050"/>
                </a:solidFill>
                <a:latin typeface="Comic Sans MS" pitchFamily="66" charset="0"/>
              </a:rPr>
              <a:t>of the object and do some </a:t>
            </a:r>
          </a:p>
          <a:p>
            <a:pPr algn="l"/>
            <a:r>
              <a:rPr lang="en-US" sz="1800" dirty="0" smtClean="0">
                <a:solidFill>
                  <a:srgbClr val="92D050"/>
                </a:solidFill>
                <a:latin typeface="Comic Sans MS" pitchFamily="66" charset="0"/>
              </a:rPr>
              <a:t>calculation</a:t>
            </a:r>
            <a:endParaRPr lang="en-US" sz="1800" dirty="0">
              <a:solidFill>
                <a:srgbClr val="92D050"/>
              </a:solidFill>
              <a:latin typeface="Comic Sans MS" pitchFamily="66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rot="16200000" flipV="1">
            <a:off x="6143297" y="4440621"/>
            <a:ext cx="557051" cy="35735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973494" y="1959623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  <a:latin typeface="Comic Sans MS" pitchFamily="66" charset="0"/>
              </a:rPr>
              <a:t>They usually take no parameters</a:t>
            </a:r>
            <a:endParaRPr lang="en-US" sz="1800" dirty="0">
              <a:solidFill>
                <a:srgbClr val="92D050"/>
              </a:solidFill>
              <a:latin typeface="Comic Sans MS" pitchFamily="66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rot="5400000">
            <a:off x="5838497" y="2695903"/>
            <a:ext cx="998482" cy="46245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9228" y="2522482"/>
            <a:ext cx="2662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Creating Objects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6390290" y="1058918"/>
            <a:ext cx="2133600" cy="2438400"/>
          </a:xfrm>
          <a:prstGeom prst="rect">
            <a:avLst/>
          </a:prstGeom>
          <a:gradFill rotWithShape="0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/>
          </a:gra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Text Box 2"/>
          <p:cNvSpPr txBox="1">
            <a:spLocks noChangeArrowheads="1"/>
          </p:cNvSpPr>
          <p:nvPr/>
        </p:nvSpPr>
        <p:spPr bwMode="auto">
          <a:xfrm>
            <a:off x="6672865" y="1233543"/>
            <a:ext cx="156485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latin typeface="Tahoma" pitchFamily="34" charset="0"/>
              </a:rPr>
              <a:t>Class Book</a:t>
            </a:r>
          </a:p>
          <a:p>
            <a:pPr algn="l"/>
            <a:r>
              <a:rPr lang="en-US" sz="1000" dirty="0">
                <a:latin typeface="Tahoma" pitchFamily="34" charset="0"/>
              </a:rPr>
              <a:t>{</a:t>
            </a:r>
          </a:p>
          <a:p>
            <a:pPr algn="l"/>
            <a:r>
              <a:rPr lang="en-US" sz="1000" dirty="0">
                <a:latin typeface="Tahoma" pitchFamily="34" charset="0"/>
              </a:rPr>
              <a:t>    </a:t>
            </a:r>
            <a:r>
              <a:rPr lang="en-US" sz="1000" dirty="0" smtClean="0">
                <a:latin typeface="Tahoma" pitchFamily="34" charset="0"/>
              </a:rPr>
              <a:t>private string title;</a:t>
            </a:r>
          </a:p>
          <a:p>
            <a:pPr algn="l"/>
            <a:r>
              <a:rPr lang="en-US" sz="1000" dirty="0" smtClean="0">
                <a:latin typeface="Tahoma" pitchFamily="34" charset="0"/>
              </a:rPr>
              <a:t>    private double price;</a:t>
            </a:r>
          </a:p>
          <a:p>
            <a:pPr algn="l"/>
            <a:r>
              <a:rPr lang="en-US" sz="1000" dirty="0" smtClean="0">
                <a:latin typeface="Tahoma" pitchFamily="34" charset="0"/>
              </a:rPr>
              <a:t>    private double rating;</a:t>
            </a:r>
          </a:p>
          <a:p>
            <a:pPr algn="l"/>
            <a:endParaRPr lang="en-US" sz="1000" dirty="0" smtClean="0">
              <a:latin typeface="Tahoma" pitchFamily="34" charset="0"/>
            </a:endParaRPr>
          </a:p>
          <a:p>
            <a:pPr algn="l"/>
            <a:r>
              <a:rPr lang="en-US" sz="1000" dirty="0" smtClean="0">
                <a:latin typeface="Tahoma" pitchFamily="34" charset="0"/>
              </a:rPr>
              <a:t>    . . .</a:t>
            </a:r>
          </a:p>
          <a:p>
            <a:pPr algn="l"/>
            <a:endParaRPr lang="en-US" sz="1000" dirty="0" smtClean="0">
              <a:latin typeface="Tahoma" pitchFamily="34" charset="0"/>
            </a:endParaRPr>
          </a:p>
          <a:p>
            <a:pPr algn="l"/>
            <a:r>
              <a:rPr lang="en-US" sz="1000" dirty="0" smtClean="0">
                <a:latin typeface="Tahoma" pitchFamily="34" charset="0"/>
              </a:rPr>
              <a:t>}</a:t>
            </a:r>
            <a:endParaRPr lang="en-US" sz="1000" dirty="0">
              <a:latin typeface="Tahoma" pitchFamily="34" charset="0"/>
            </a:endParaRP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6542690" y="635877"/>
            <a:ext cx="1842172" cy="36933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Class definition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832945" y="1721069"/>
            <a:ext cx="4363695" cy="46166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Book </a:t>
            </a:r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nextBook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= new Book( );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7655" name="Text Box 13"/>
          <p:cNvSpPr txBox="1">
            <a:spLocks noChangeArrowheads="1"/>
          </p:cNvSpPr>
          <p:nvPr/>
        </p:nvSpPr>
        <p:spPr bwMode="auto">
          <a:xfrm>
            <a:off x="1135117" y="2877207"/>
            <a:ext cx="3741730" cy="230832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this statement takes the Book class</a:t>
            </a:r>
          </a:p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definition and uses it to create</a:t>
            </a:r>
          </a:p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the object </a:t>
            </a:r>
            <a:r>
              <a:rPr lang="en-US" sz="1600" dirty="0" smtClean="0">
                <a:solidFill>
                  <a:srgbClr val="CCECFF"/>
                </a:solidFill>
                <a:latin typeface="Comic Sans MS" pitchFamily="66" charset="0"/>
              </a:rPr>
              <a:t>“</a:t>
            </a:r>
            <a:r>
              <a:rPr lang="en-US" sz="1600" i="1" dirty="0" err="1" smtClean="0">
                <a:solidFill>
                  <a:srgbClr val="FFFF00"/>
                </a:solidFill>
                <a:latin typeface="Comic Sans MS" pitchFamily="66" charset="0"/>
              </a:rPr>
              <a:t>nextBook</a:t>
            </a:r>
            <a:r>
              <a:rPr lang="en-US" sz="1600" i="1" dirty="0" smtClean="0">
                <a:solidFill>
                  <a:srgbClr val="CCECFF"/>
                </a:solidFill>
                <a:latin typeface="Comic Sans MS" pitchFamily="66" charset="0"/>
              </a:rPr>
              <a:t>”</a:t>
            </a:r>
            <a:r>
              <a:rPr lang="en-US" sz="1600" dirty="0" smtClean="0">
                <a:solidFill>
                  <a:srgbClr val="CCECFF"/>
                </a:solidFill>
                <a:latin typeface="Comic Sans MS" pitchFamily="66" charset="0"/>
              </a:rPr>
              <a:t>. </a:t>
            </a:r>
            <a:endParaRPr lang="en-US" sz="1600" dirty="0">
              <a:solidFill>
                <a:srgbClr val="CCECFF"/>
              </a:solidFill>
              <a:latin typeface="Comic Sans MS" pitchFamily="66" charset="0"/>
            </a:endParaRPr>
          </a:p>
          <a:p>
            <a:pPr algn="l"/>
            <a:endParaRPr lang="en-US" sz="1600" dirty="0">
              <a:solidFill>
                <a:srgbClr val="CCECFF"/>
              </a:solidFill>
              <a:latin typeface="Comic Sans MS" pitchFamily="66" charset="0"/>
            </a:endParaRPr>
          </a:p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When creating the object, storage </a:t>
            </a:r>
          </a:p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is allocated for </a:t>
            </a:r>
            <a:r>
              <a:rPr lang="en-US" sz="1600" dirty="0" smtClean="0">
                <a:solidFill>
                  <a:srgbClr val="CCECFF"/>
                </a:solidFill>
                <a:latin typeface="Comic Sans MS" pitchFamily="66" charset="0"/>
              </a:rPr>
              <a:t>each of the data </a:t>
            </a:r>
          </a:p>
          <a:p>
            <a:pPr algn="l"/>
            <a:r>
              <a:rPr lang="en-US" sz="1600" dirty="0" smtClean="0">
                <a:solidFill>
                  <a:srgbClr val="CCECFF"/>
                </a:solidFill>
                <a:latin typeface="Comic Sans MS" pitchFamily="66" charset="0"/>
              </a:rPr>
              <a:t>members defined in the class.</a:t>
            </a:r>
            <a:endParaRPr lang="en-US" sz="1600" dirty="0">
              <a:solidFill>
                <a:srgbClr val="CCECFF"/>
              </a:solidFill>
              <a:latin typeface="Comic Sans MS" pitchFamily="66" charset="0"/>
            </a:endParaRPr>
          </a:p>
          <a:p>
            <a:pPr algn="l"/>
            <a:r>
              <a:rPr lang="en-US" sz="1600" dirty="0" smtClean="0">
                <a:solidFill>
                  <a:srgbClr val="CCECFF"/>
                </a:solidFill>
                <a:latin typeface="Comic Sans MS" pitchFamily="66" charset="0"/>
              </a:rPr>
              <a:t>Each data member is initialized to</a:t>
            </a:r>
          </a:p>
          <a:p>
            <a:pPr algn="l"/>
            <a:r>
              <a:rPr lang="en-US" sz="1600" dirty="0" smtClean="0">
                <a:solidFill>
                  <a:srgbClr val="CCECFF"/>
                </a:solidFill>
                <a:latin typeface="Comic Sans MS" pitchFamily="66" charset="0"/>
              </a:rPr>
              <a:t>a standard default value.</a:t>
            </a:r>
            <a:endParaRPr lang="en-US" sz="1600" dirty="0">
              <a:solidFill>
                <a:srgbClr val="CCECFF"/>
              </a:solidFill>
              <a:latin typeface="Comic Sans MS" pitchFamily="66" charset="0"/>
            </a:endParaRPr>
          </a:p>
        </p:txBody>
      </p:sp>
      <p:pic>
        <p:nvPicPr>
          <p:cNvPr id="27657" name="Picture 5" descr="C:\Documents and Settings\faculty\Local Settings\Temporary Internet Files\Content.IE5\ATUL6LIO\MCj0439819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80897" y="3804252"/>
            <a:ext cx="2509837" cy="250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8" name="TextBox 15"/>
          <p:cNvSpPr txBox="1">
            <a:spLocks noChangeArrowheads="1"/>
          </p:cNvSpPr>
          <p:nvPr/>
        </p:nvSpPr>
        <p:spPr bwMode="auto">
          <a:xfrm rot="-1409113">
            <a:off x="6680200" y="4362450"/>
            <a:ext cx="76041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omic Sans MS" pitchFamily="66" charset="0"/>
              </a:rPr>
              <a:t>title</a:t>
            </a:r>
          </a:p>
          <a:p>
            <a:r>
              <a:rPr lang="en-US" sz="1600">
                <a:solidFill>
                  <a:schemeClr val="bg1"/>
                </a:solidFill>
                <a:latin typeface="Comic Sans MS" pitchFamily="66" charset="0"/>
              </a:rPr>
              <a:t>price</a:t>
            </a:r>
          </a:p>
          <a:p>
            <a:r>
              <a:rPr lang="en-US" sz="1600">
                <a:solidFill>
                  <a:schemeClr val="bg1"/>
                </a:solidFill>
                <a:latin typeface="Comic Sans MS" pitchFamily="66" charset="0"/>
              </a:rPr>
              <a:t>rating</a:t>
            </a:r>
          </a:p>
        </p:txBody>
      </p:sp>
      <p:sp>
        <p:nvSpPr>
          <p:cNvPr id="21" name="Striped Right Arrow 20"/>
          <p:cNvSpPr/>
          <p:nvPr/>
        </p:nvSpPr>
        <p:spPr bwMode="auto">
          <a:xfrm rot="7001296">
            <a:off x="6259450" y="2974969"/>
            <a:ext cx="1494992" cy="743788"/>
          </a:xfrm>
          <a:prstGeom prst="stripedRightArrow">
            <a:avLst>
              <a:gd name="adj1" fmla="val 63082"/>
              <a:gd name="adj2" fmla="val 51927"/>
            </a:avLst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5400000" scaled="0"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7660" name="TextBox 21"/>
          <p:cNvSpPr txBox="1">
            <a:spLocks noChangeArrowheads="1"/>
          </p:cNvSpPr>
          <p:nvPr/>
        </p:nvSpPr>
        <p:spPr bwMode="auto">
          <a:xfrm>
            <a:off x="6553200" y="6008688"/>
            <a:ext cx="13001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nextBook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2897" y="2848303"/>
            <a:ext cx="4450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Sending Messages to Objects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402021" y="1563414"/>
            <a:ext cx="5820825" cy="46166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nextBook.SetTitle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(“C# for Everyone” </a:t>
            </a: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);</a:t>
            </a:r>
          </a:p>
        </p:txBody>
      </p:sp>
      <p:pic>
        <p:nvPicPr>
          <p:cNvPr id="28681" name="Picture 5" descr="C:\Documents and Settings\faculty\Local Settings\Temporary Internet Files\Content.IE5\ATUL6LIO\MCj0439819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02524" y="2994956"/>
            <a:ext cx="2509837" cy="250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2" name="TextBox 15"/>
          <p:cNvSpPr txBox="1">
            <a:spLocks noChangeArrowheads="1"/>
          </p:cNvSpPr>
          <p:nvPr/>
        </p:nvSpPr>
        <p:spPr bwMode="auto">
          <a:xfrm rot="-1409113">
            <a:off x="6259786" y="3542643"/>
            <a:ext cx="76041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omic Sans MS" pitchFamily="66" charset="0"/>
              </a:rPr>
              <a:t>title</a:t>
            </a:r>
          </a:p>
          <a:p>
            <a:r>
              <a:rPr lang="en-US" sz="1600">
                <a:solidFill>
                  <a:schemeClr val="bg1"/>
                </a:solidFill>
                <a:latin typeface="Comic Sans MS" pitchFamily="66" charset="0"/>
              </a:rPr>
              <a:t>price</a:t>
            </a:r>
          </a:p>
          <a:p>
            <a:r>
              <a:rPr lang="en-US" sz="1600">
                <a:solidFill>
                  <a:schemeClr val="bg1"/>
                </a:solidFill>
                <a:latin typeface="Comic Sans MS" pitchFamily="66" charset="0"/>
              </a:rPr>
              <a:t>rating</a:t>
            </a:r>
          </a:p>
        </p:txBody>
      </p:sp>
      <p:sp>
        <p:nvSpPr>
          <p:cNvPr id="21" name="Striped Right Arrow 20"/>
          <p:cNvSpPr/>
          <p:nvPr/>
        </p:nvSpPr>
        <p:spPr bwMode="auto">
          <a:xfrm rot="2956823">
            <a:off x="4940037" y="2348176"/>
            <a:ext cx="1518747" cy="654555"/>
          </a:xfrm>
          <a:prstGeom prst="stripedRightArrow">
            <a:avLst>
              <a:gd name="adj1" fmla="val 63082"/>
              <a:gd name="adj2" fmla="val 51927"/>
            </a:avLst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5400000" scaled="0"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8684" name="TextBox 11"/>
          <p:cNvSpPr txBox="1">
            <a:spLocks noChangeArrowheads="1"/>
          </p:cNvSpPr>
          <p:nvPr/>
        </p:nvSpPr>
        <p:spPr bwMode="auto">
          <a:xfrm rot="2938280">
            <a:off x="5247285" y="2430557"/>
            <a:ext cx="98135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mic Sans MS" pitchFamily="66" charset="0"/>
              </a:rPr>
              <a:t>message</a:t>
            </a:r>
          </a:p>
        </p:txBody>
      </p:sp>
      <p:sp>
        <p:nvSpPr>
          <p:cNvPr id="13" name="TextBox 21"/>
          <p:cNvSpPr txBox="1">
            <a:spLocks noChangeArrowheads="1"/>
          </p:cNvSpPr>
          <p:nvPr/>
        </p:nvSpPr>
        <p:spPr bwMode="auto">
          <a:xfrm>
            <a:off x="6290441" y="5336026"/>
            <a:ext cx="13001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nextBook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4194" y="2690648"/>
            <a:ext cx="889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  <a:latin typeface="Comic Sans MS" pitchFamily="66" charset="0"/>
              </a:rPr>
              <a:t>object</a:t>
            </a:r>
          </a:p>
          <a:p>
            <a:r>
              <a:rPr lang="en-US" sz="1800" dirty="0" smtClean="0">
                <a:solidFill>
                  <a:srgbClr val="92D050"/>
                </a:solidFill>
                <a:latin typeface="Comic Sans MS" pitchFamily="66" charset="0"/>
              </a:rPr>
              <a:t>name</a:t>
            </a:r>
            <a:endParaRPr lang="en-US" sz="1800" dirty="0">
              <a:solidFill>
                <a:srgbClr val="92D050"/>
              </a:solidFill>
              <a:latin typeface="Comic Sans MS" pitchFamily="66" charset="0"/>
            </a:endParaRPr>
          </a:p>
        </p:txBody>
      </p:sp>
      <p:cxnSp>
        <p:nvCxnSpPr>
          <p:cNvPr id="14" name="Straight Arrow Connector 13"/>
          <p:cNvCxnSpPr>
            <a:stCxn id="11" idx="0"/>
          </p:cNvCxnSpPr>
          <p:nvPr/>
        </p:nvCxnSpPr>
        <p:spPr bwMode="auto">
          <a:xfrm rot="5400000" flipH="1" flipV="1">
            <a:off x="826842" y="2340332"/>
            <a:ext cx="672662" cy="2797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1776249" y="2554015"/>
            <a:ext cx="3417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92D050"/>
                </a:solidFill>
              </a:rPr>
              <a:t>.</a:t>
            </a:r>
            <a:endParaRPr lang="en-US" sz="4400" dirty="0">
              <a:solidFill>
                <a:srgbClr val="92D05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 rot="16200000" flipV="1">
            <a:off x="1555532" y="2385848"/>
            <a:ext cx="756744" cy="4204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2427890" y="2617076"/>
            <a:ext cx="1083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  <a:latin typeface="Comic Sans MS" pitchFamily="66" charset="0"/>
              </a:rPr>
              <a:t>Method </a:t>
            </a:r>
          </a:p>
          <a:p>
            <a:r>
              <a:rPr lang="en-US" sz="1800" dirty="0" smtClean="0">
                <a:solidFill>
                  <a:srgbClr val="92D050"/>
                </a:solidFill>
                <a:latin typeface="Comic Sans MS" pitchFamily="66" charset="0"/>
              </a:rPr>
              <a:t>name</a:t>
            </a:r>
            <a:endParaRPr lang="en-US" sz="1800" dirty="0">
              <a:solidFill>
                <a:srgbClr val="92D050"/>
              </a:solidFill>
              <a:latin typeface="Comic Sans MS" pitchFamily="66" charset="0"/>
            </a:endParaRPr>
          </a:p>
        </p:txBody>
      </p:sp>
      <p:cxnSp>
        <p:nvCxnSpPr>
          <p:cNvPr id="20" name="Straight Arrow Connector 19"/>
          <p:cNvCxnSpPr>
            <a:stCxn id="18" idx="0"/>
          </p:cNvCxnSpPr>
          <p:nvPr/>
        </p:nvCxnSpPr>
        <p:spPr bwMode="auto">
          <a:xfrm rot="16200000" flipV="1">
            <a:off x="2525457" y="2172668"/>
            <a:ext cx="620110" cy="26870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3815255" y="117715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  <a:latin typeface="Comic Sans MS" pitchFamily="66" charset="0"/>
              </a:rPr>
              <a:t>parameters</a:t>
            </a:r>
            <a:endParaRPr lang="en-US" sz="1800" dirty="0">
              <a:solidFill>
                <a:srgbClr val="92D05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681656" y="4085897"/>
            <a:ext cx="2186151" cy="1169275"/>
          </a:xfrm>
          <a:prstGeom prst="rect">
            <a:avLst/>
          </a:prstGeom>
          <a:gradFill rotWithShape="0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/>
          </a:gra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Text Box 2"/>
          <p:cNvSpPr txBox="1">
            <a:spLocks noChangeArrowheads="1"/>
          </p:cNvSpPr>
          <p:nvPr/>
        </p:nvSpPr>
        <p:spPr bwMode="auto">
          <a:xfrm>
            <a:off x="2058824" y="4218481"/>
            <a:ext cx="138531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000" dirty="0" smtClean="0">
                <a:latin typeface="Tahoma" pitchFamily="34" charset="0"/>
              </a:rPr>
              <a:t>void </a:t>
            </a:r>
            <a:r>
              <a:rPr lang="en-US" sz="1000" dirty="0" err="1" smtClean="0">
                <a:latin typeface="Tahoma" pitchFamily="34" charset="0"/>
              </a:rPr>
              <a:t>SetTitle</a:t>
            </a:r>
            <a:r>
              <a:rPr lang="en-US" sz="1000" dirty="0" smtClean="0">
                <a:latin typeface="Tahoma" pitchFamily="34" charset="0"/>
              </a:rPr>
              <a:t>(string t)</a:t>
            </a:r>
          </a:p>
          <a:p>
            <a:pPr algn="l"/>
            <a:r>
              <a:rPr lang="en-US" sz="1000" dirty="0" smtClean="0">
                <a:latin typeface="Tahoma" pitchFamily="34" charset="0"/>
              </a:rPr>
              <a:t>{</a:t>
            </a:r>
          </a:p>
          <a:p>
            <a:pPr algn="l"/>
            <a:r>
              <a:rPr lang="en-US" sz="1000" dirty="0" smtClean="0">
                <a:latin typeface="Tahoma" pitchFamily="34" charset="0"/>
              </a:rPr>
              <a:t>     title = t;</a:t>
            </a:r>
          </a:p>
          <a:p>
            <a:pPr algn="l"/>
            <a:r>
              <a:rPr lang="en-US" sz="1000" dirty="0" smtClean="0">
                <a:latin typeface="Tahoma" pitchFamily="34" charset="0"/>
              </a:rPr>
              <a:t>}</a:t>
            </a:r>
            <a:endParaRPr lang="en-US" sz="1000" dirty="0">
              <a:latin typeface="Tahoma" pitchFamily="34" charset="0"/>
            </a:endParaRP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402021" y="1563414"/>
            <a:ext cx="5820825" cy="46166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mic Sans MS" pitchFamily="66" charset="0"/>
              </a:rPr>
              <a:t>nextBook.SetTitle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(“C# for Everyone” </a:t>
            </a: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);</a:t>
            </a:r>
          </a:p>
        </p:txBody>
      </p:sp>
      <p:sp>
        <p:nvSpPr>
          <p:cNvPr id="28679" name="Text Box 13"/>
          <p:cNvSpPr txBox="1">
            <a:spLocks noChangeArrowheads="1"/>
          </p:cNvSpPr>
          <p:nvPr/>
        </p:nvSpPr>
        <p:spPr bwMode="auto">
          <a:xfrm>
            <a:off x="1008993" y="2414752"/>
            <a:ext cx="4014240" cy="181588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This statement send the </a:t>
            </a:r>
            <a:r>
              <a:rPr lang="en-US" sz="1600" dirty="0" err="1" smtClean="0">
                <a:solidFill>
                  <a:srgbClr val="CCECFF"/>
                </a:solidFill>
                <a:latin typeface="Comic Sans MS" pitchFamily="66" charset="0"/>
              </a:rPr>
              <a:t>SetTitle</a:t>
            </a:r>
            <a:r>
              <a:rPr lang="en-US" sz="1600" dirty="0" smtClean="0">
                <a:solidFill>
                  <a:srgbClr val="CCECFF"/>
                </a:solidFill>
                <a:latin typeface="Comic Sans MS" pitchFamily="66" charset="0"/>
              </a:rPr>
              <a:t> </a:t>
            </a:r>
          </a:p>
          <a:p>
            <a:pPr algn="l"/>
            <a:r>
              <a:rPr lang="en-US" sz="1600" dirty="0" smtClean="0">
                <a:solidFill>
                  <a:srgbClr val="CCECFF"/>
                </a:solidFill>
                <a:latin typeface="Comic Sans MS" pitchFamily="66" charset="0"/>
              </a:rPr>
              <a:t>message to </a:t>
            </a:r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the object </a:t>
            </a:r>
            <a:r>
              <a:rPr lang="en-US" sz="1600" dirty="0" smtClean="0">
                <a:solidFill>
                  <a:srgbClr val="CCECFF"/>
                </a:solidFill>
                <a:latin typeface="Comic Sans MS" pitchFamily="66" charset="0"/>
              </a:rPr>
              <a:t>named </a:t>
            </a:r>
            <a:r>
              <a:rPr lang="en-US" sz="1600" dirty="0" err="1">
                <a:solidFill>
                  <a:srgbClr val="CCECFF"/>
                </a:solidFill>
                <a:latin typeface="Comic Sans MS" pitchFamily="66" charset="0"/>
              </a:rPr>
              <a:t>nextBook</a:t>
            </a:r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.</a:t>
            </a:r>
          </a:p>
          <a:p>
            <a:pPr algn="l"/>
            <a:endParaRPr lang="en-US" sz="1600" dirty="0">
              <a:solidFill>
                <a:srgbClr val="CCECFF"/>
              </a:solidFill>
              <a:latin typeface="Comic Sans MS" pitchFamily="66" charset="0"/>
            </a:endParaRPr>
          </a:p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As the </a:t>
            </a:r>
            <a:r>
              <a:rPr lang="en-US" sz="1600" dirty="0" smtClean="0">
                <a:solidFill>
                  <a:srgbClr val="CCECFF"/>
                </a:solidFill>
                <a:latin typeface="Comic Sans MS" pitchFamily="66" charset="0"/>
              </a:rPr>
              <a:t>method </a:t>
            </a:r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executes, the </a:t>
            </a:r>
            <a:r>
              <a:rPr lang="en-US" sz="1600" dirty="0" smtClean="0">
                <a:solidFill>
                  <a:srgbClr val="CCECFF"/>
                </a:solidFill>
                <a:latin typeface="Comic Sans MS" pitchFamily="66" charset="0"/>
              </a:rPr>
              <a:t>value of</a:t>
            </a:r>
          </a:p>
          <a:p>
            <a:pPr algn="l"/>
            <a:r>
              <a:rPr lang="en-US" sz="1600" dirty="0" smtClean="0">
                <a:solidFill>
                  <a:srgbClr val="CCECFF"/>
                </a:solidFill>
                <a:latin typeface="Comic Sans MS" pitchFamily="66" charset="0"/>
              </a:rPr>
              <a:t>the parameter t is stored in the </a:t>
            </a:r>
          </a:p>
          <a:p>
            <a:pPr algn="l"/>
            <a:r>
              <a:rPr lang="en-US" sz="1600" dirty="0" smtClean="0">
                <a:solidFill>
                  <a:srgbClr val="CCECFF"/>
                </a:solidFill>
                <a:latin typeface="Comic Sans MS" pitchFamily="66" charset="0"/>
              </a:rPr>
              <a:t>instance variable title.</a:t>
            </a:r>
          </a:p>
          <a:p>
            <a:pPr algn="l"/>
            <a:endParaRPr lang="en-US" sz="1600" dirty="0">
              <a:solidFill>
                <a:srgbClr val="CCECFF"/>
              </a:solidFill>
              <a:latin typeface="Comic Sans MS" pitchFamily="66" charset="0"/>
            </a:endParaRPr>
          </a:p>
        </p:txBody>
      </p:sp>
      <p:pic>
        <p:nvPicPr>
          <p:cNvPr id="28681" name="Picture 5" descr="C:\Documents and Settings\faculty\Local Settings\Temporary Internet Files\Content.IE5\ATUL6LIO\MCj0439819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02524" y="2994956"/>
            <a:ext cx="2509837" cy="250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2" name="TextBox 15"/>
          <p:cNvSpPr txBox="1">
            <a:spLocks noChangeArrowheads="1"/>
          </p:cNvSpPr>
          <p:nvPr/>
        </p:nvSpPr>
        <p:spPr bwMode="auto">
          <a:xfrm rot="-1409113">
            <a:off x="6259786" y="3542643"/>
            <a:ext cx="76041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omic Sans MS" pitchFamily="66" charset="0"/>
              </a:rPr>
              <a:t>title</a:t>
            </a:r>
          </a:p>
          <a:p>
            <a:r>
              <a:rPr lang="en-US" sz="1600">
                <a:solidFill>
                  <a:schemeClr val="bg1"/>
                </a:solidFill>
                <a:latin typeface="Comic Sans MS" pitchFamily="66" charset="0"/>
              </a:rPr>
              <a:t>price</a:t>
            </a:r>
          </a:p>
          <a:p>
            <a:r>
              <a:rPr lang="en-US" sz="1600">
                <a:solidFill>
                  <a:schemeClr val="bg1"/>
                </a:solidFill>
                <a:latin typeface="Comic Sans MS" pitchFamily="66" charset="0"/>
              </a:rPr>
              <a:t>rating</a:t>
            </a:r>
          </a:p>
        </p:txBody>
      </p:sp>
      <p:sp>
        <p:nvSpPr>
          <p:cNvPr id="21" name="Striped Right Arrow 20"/>
          <p:cNvSpPr/>
          <p:nvPr/>
        </p:nvSpPr>
        <p:spPr bwMode="auto">
          <a:xfrm rot="2956823">
            <a:off x="4940037" y="2348176"/>
            <a:ext cx="1518747" cy="654555"/>
          </a:xfrm>
          <a:prstGeom prst="stripedRightArrow">
            <a:avLst>
              <a:gd name="adj1" fmla="val 63082"/>
              <a:gd name="adj2" fmla="val 51927"/>
            </a:avLst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5400000" scaled="0"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8684" name="TextBox 11"/>
          <p:cNvSpPr txBox="1">
            <a:spLocks noChangeArrowheads="1"/>
          </p:cNvSpPr>
          <p:nvPr/>
        </p:nvSpPr>
        <p:spPr bwMode="auto">
          <a:xfrm rot="2938280">
            <a:off x="5247285" y="2430557"/>
            <a:ext cx="98135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mic Sans MS" pitchFamily="66" charset="0"/>
              </a:rPr>
              <a:t>message</a:t>
            </a:r>
          </a:p>
        </p:txBody>
      </p:sp>
      <p:sp>
        <p:nvSpPr>
          <p:cNvPr id="13" name="TextBox 21"/>
          <p:cNvSpPr txBox="1">
            <a:spLocks noChangeArrowheads="1"/>
          </p:cNvSpPr>
          <p:nvPr/>
        </p:nvSpPr>
        <p:spPr bwMode="auto">
          <a:xfrm>
            <a:off x="6290441" y="5336026"/>
            <a:ext cx="13001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nextBook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1981200" y="1676400"/>
            <a:ext cx="4495800" cy="1066800"/>
          </a:xfrm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Topics</a:t>
            </a:r>
          </a:p>
        </p:txBody>
      </p:sp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2753730" y="2982913"/>
            <a:ext cx="4695516" cy="224676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The Class Definition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Declaring Instance Member Variables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Writing Instance Member Methods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Creating Objects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Sending Messages to Objects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Constructors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Static Data and Static Methods</a:t>
            </a:r>
          </a:p>
        </p:txBody>
      </p:sp>
      <p:pic>
        <p:nvPicPr>
          <p:cNvPr id="4100" name="Picture 6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3868" y="306387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7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3868" y="338613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8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5455" y="367665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9638" y="401503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9638" y="433729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1225" y="462781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6485" y="490633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752600"/>
            <a:ext cx="7772400" cy="1066800"/>
          </a:xfrm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Constructors</a:t>
            </a: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533400" y="3287713"/>
            <a:ext cx="8241359" cy="224676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Creating objects with un-initialized member data can be dangerous.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The instance variables in the object may not be set to what you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expected.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Constructors provide us with a handy way to initialize member data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when an object is created.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1828800" y="2667000"/>
            <a:ext cx="6372257" cy="120032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Important Note: </a:t>
            </a:r>
            <a:r>
              <a:rPr lang="en-US" dirty="0">
                <a:solidFill>
                  <a:srgbClr val="FFFF00"/>
                </a:solidFill>
                <a:latin typeface="Comic Sans MS" pitchFamily="66" charset="0"/>
              </a:rPr>
              <a:t>Constructors</a:t>
            </a: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 don’t create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objects! They are used to </a:t>
            </a:r>
            <a:r>
              <a:rPr lang="en-US" b="1" dirty="0">
                <a:solidFill>
                  <a:srgbClr val="FFFF00"/>
                </a:solidFill>
                <a:latin typeface="Comic Sans MS" pitchFamily="66" charset="0"/>
              </a:rPr>
              <a:t>initialize</a:t>
            </a: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 data 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in an object.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828800"/>
            <a:ext cx="7772400" cy="1066800"/>
          </a:xfrm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Constructor Definitions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447800" y="3440113"/>
            <a:ext cx="6859570" cy="163121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A constructor is a member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method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of a class, but it has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two unique qualities: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	* It must have the same name as the class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	* It has no return type ( not even void)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"/>
          <p:cNvSpPr txBox="1">
            <a:spLocks noChangeArrowheads="1"/>
          </p:cNvSpPr>
          <p:nvPr/>
        </p:nvSpPr>
        <p:spPr bwMode="auto">
          <a:xfrm>
            <a:off x="3581565" y="4593022"/>
            <a:ext cx="5310187" cy="9239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rgbClr val="92D050"/>
                </a:solidFill>
                <a:latin typeface="Comic Sans MS" pitchFamily="66" charset="0"/>
              </a:rPr>
              <a:t>This is the constructor for the Book class.</a:t>
            </a:r>
          </a:p>
          <a:p>
            <a:pPr algn="l"/>
            <a:r>
              <a:rPr lang="en-US" sz="1800" dirty="0">
                <a:solidFill>
                  <a:srgbClr val="92D050"/>
                </a:solidFill>
                <a:latin typeface="Comic Sans MS" pitchFamily="66" charset="0"/>
              </a:rPr>
              <a:t>Notice that it has the same name as the class</a:t>
            </a:r>
          </a:p>
          <a:p>
            <a:pPr algn="l"/>
            <a:r>
              <a:rPr lang="en-US" sz="1800" dirty="0">
                <a:solidFill>
                  <a:srgbClr val="92D050"/>
                </a:solidFill>
                <a:latin typeface="Comic Sans MS" pitchFamily="66" charset="0"/>
              </a:rPr>
              <a:t>and has no return type.</a:t>
            </a:r>
          </a:p>
        </p:txBody>
      </p:sp>
      <p:sp>
        <p:nvSpPr>
          <p:cNvPr id="9219" name="Line 4"/>
          <p:cNvSpPr>
            <a:spLocks noChangeShapeType="1"/>
          </p:cNvSpPr>
          <p:nvPr/>
        </p:nvSpPr>
        <p:spPr bwMode="auto">
          <a:xfrm flipH="1" flipV="1">
            <a:off x="3752193" y="4014951"/>
            <a:ext cx="1082566" cy="599089"/>
          </a:xfrm>
          <a:prstGeom prst="line">
            <a:avLst/>
          </a:prstGeom>
          <a:noFill/>
          <a:ln w="25400">
            <a:solidFill>
              <a:srgbClr val="92D05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TextBox 4"/>
          <p:cNvSpPr txBox="1">
            <a:spLocks noChangeArrowheads="1"/>
          </p:cNvSpPr>
          <p:nvPr/>
        </p:nvSpPr>
        <p:spPr bwMode="auto">
          <a:xfrm>
            <a:off x="1237593" y="2115207"/>
            <a:ext cx="3427541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class Book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	private string 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title;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private double 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price;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private double rating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;</a:t>
            </a:r>
          </a:p>
          <a:p>
            <a:pPr algn="l"/>
            <a:endParaRPr lang="en-US" sz="18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public Book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( 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)</a:t>
            </a:r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                      . . .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              }</a:t>
            </a:r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}</a:t>
            </a:r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"/>
          <p:cNvSpPr txBox="1">
            <a:spLocks noChangeArrowheads="1"/>
          </p:cNvSpPr>
          <p:nvPr/>
        </p:nvSpPr>
        <p:spPr bwMode="auto">
          <a:xfrm>
            <a:off x="4493976" y="1303282"/>
            <a:ext cx="3818674" cy="92333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 smtClean="0">
                <a:solidFill>
                  <a:srgbClr val="92D050"/>
                </a:solidFill>
                <a:latin typeface="Comic Sans MS" pitchFamily="66" charset="0"/>
              </a:rPr>
              <a:t>In a default (non-parameterized) </a:t>
            </a:r>
          </a:p>
          <a:p>
            <a:pPr algn="l"/>
            <a:r>
              <a:rPr lang="en-US" sz="1800" dirty="0" smtClean="0">
                <a:solidFill>
                  <a:srgbClr val="92D050"/>
                </a:solidFill>
                <a:latin typeface="Comic Sans MS" pitchFamily="66" charset="0"/>
              </a:rPr>
              <a:t>constructor set values to</a:t>
            </a:r>
          </a:p>
          <a:p>
            <a:pPr algn="l"/>
            <a:r>
              <a:rPr lang="en-US" sz="1800" dirty="0" smtClean="0">
                <a:solidFill>
                  <a:srgbClr val="92D050"/>
                </a:solidFill>
                <a:latin typeface="Comic Sans MS" pitchFamily="66" charset="0"/>
              </a:rPr>
              <a:t>reasonable default values.</a:t>
            </a:r>
            <a:endParaRPr lang="en-US" sz="1800" dirty="0">
              <a:solidFill>
                <a:srgbClr val="92D050"/>
              </a:solidFill>
              <a:latin typeface="Comic Sans MS" pitchFamily="66" charset="0"/>
            </a:endParaRPr>
          </a:p>
        </p:txBody>
      </p:sp>
      <p:sp>
        <p:nvSpPr>
          <p:cNvPr id="9219" name="Line 4"/>
          <p:cNvSpPr>
            <a:spLocks noChangeShapeType="1"/>
          </p:cNvSpPr>
          <p:nvPr/>
        </p:nvSpPr>
        <p:spPr bwMode="auto">
          <a:xfrm flipH="1">
            <a:off x="4246178" y="2343807"/>
            <a:ext cx="1923393" cy="2007475"/>
          </a:xfrm>
          <a:prstGeom prst="line">
            <a:avLst/>
          </a:prstGeom>
          <a:noFill/>
          <a:ln w="25400">
            <a:solidFill>
              <a:srgbClr val="92D05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TextBox 4"/>
          <p:cNvSpPr txBox="1">
            <a:spLocks noChangeArrowheads="1"/>
          </p:cNvSpPr>
          <p:nvPr/>
        </p:nvSpPr>
        <p:spPr bwMode="auto">
          <a:xfrm>
            <a:off x="1437290" y="2010104"/>
            <a:ext cx="3427541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class Book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	private string 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title;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private double 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price;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private double rating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;</a:t>
            </a:r>
          </a:p>
          <a:p>
            <a:pPr algn="l"/>
            <a:endParaRPr lang="en-US" sz="18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public Book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( 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)</a:t>
            </a:r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	     title = “none”;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                  price </a:t>
            </a:r>
            <a:r>
              <a:rPr lang="en-US" sz="1800" smtClean="0">
                <a:solidFill>
                  <a:schemeClr val="bg1"/>
                </a:solidFill>
                <a:latin typeface="Comic Sans MS" pitchFamily="66" charset="0"/>
              </a:rPr>
              <a:t>= 0.0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;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                  rating = 0;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              }</a:t>
            </a:r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}</a:t>
            </a:r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"/>
          <p:cNvSpPr txBox="1">
            <a:spLocks noChangeArrowheads="1"/>
          </p:cNvSpPr>
          <p:nvPr/>
        </p:nvSpPr>
        <p:spPr bwMode="auto">
          <a:xfrm>
            <a:off x="4968929" y="3342290"/>
            <a:ext cx="3591048" cy="36933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 smtClean="0">
                <a:solidFill>
                  <a:srgbClr val="92D050"/>
                </a:solidFill>
                <a:latin typeface="Comic Sans MS" pitchFamily="66" charset="0"/>
              </a:rPr>
              <a:t>Constructors can be overloaded</a:t>
            </a:r>
            <a:endParaRPr lang="en-US" sz="1800" dirty="0">
              <a:solidFill>
                <a:srgbClr val="92D050"/>
              </a:solidFill>
              <a:latin typeface="Comic Sans MS" pitchFamily="66" charset="0"/>
            </a:endParaRPr>
          </a:p>
        </p:txBody>
      </p:sp>
      <p:sp>
        <p:nvSpPr>
          <p:cNvPr id="9220" name="TextBox 4"/>
          <p:cNvSpPr txBox="1">
            <a:spLocks noChangeArrowheads="1"/>
          </p:cNvSpPr>
          <p:nvPr/>
        </p:nvSpPr>
        <p:spPr bwMode="auto">
          <a:xfrm>
            <a:off x="1216573" y="694751"/>
            <a:ext cx="5636479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class Book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	private string 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title;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private double 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price;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private double rating;</a:t>
            </a:r>
          </a:p>
          <a:p>
            <a:pPr algn="l"/>
            <a:endParaRPr lang="en-US" sz="18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	public Book( )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	{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	     title = “none”;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                  price = 0;0;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                  rating = 0;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              }</a:t>
            </a:r>
          </a:p>
          <a:p>
            <a:pPr algn="l"/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endParaRPr lang="en-US" sz="18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public Book(string t, double pr, double </a:t>
            </a:r>
            <a:r>
              <a:rPr lang="en-US" sz="1800" dirty="0" err="1" smtClean="0">
                <a:solidFill>
                  <a:schemeClr val="bg1"/>
                </a:solidFill>
                <a:latin typeface="Comic Sans MS" pitchFamily="66" charset="0"/>
              </a:rPr>
              <a:t>rt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)</a:t>
            </a:r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	     title = t;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                  price = pr;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                  rating = </a:t>
            </a:r>
            <a:r>
              <a:rPr lang="en-US" sz="1800" dirty="0" err="1" smtClean="0">
                <a:solidFill>
                  <a:schemeClr val="bg1"/>
                </a:solidFill>
                <a:latin typeface="Comic Sans MS" pitchFamily="66" charset="0"/>
              </a:rPr>
              <a:t>rt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;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              }</a:t>
            </a:r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}</a:t>
            </a:r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rot="10800000">
            <a:off x="3720662" y="2585546"/>
            <a:ext cx="1156138" cy="93542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rot="10800000" flipV="1">
            <a:off x="3930870" y="3573516"/>
            <a:ext cx="956441" cy="93542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"/>
          <p:cNvSpPr txBox="1">
            <a:spLocks noChangeArrowheads="1"/>
          </p:cNvSpPr>
          <p:nvPr/>
        </p:nvSpPr>
        <p:spPr bwMode="auto">
          <a:xfrm>
            <a:off x="4968929" y="3342290"/>
            <a:ext cx="3544560" cy="646331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 smtClean="0">
                <a:solidFill>
                  <a:srgbClr val="92D050"/>
                </a:solidFill>
                <a:latin typeface="Comic Sans MS" pitchFamily="66" charset="0"/>
              </a:rPr>
              <a:t>This constructor stores values </a:t>
            </a:r>
          </a:p>
          <a:p>
            <a:pPr algn="l"/>
            <a:r>
              <a:rPr lang="en-US" sz="1800" dirty="0" smtClean="0">
                <a:solidFill>
                  <a:srgbClr val="92D050"/>
                </a:solidFill>
                <a:latin typeface="Comic Sans MS" pitchFamily="66" charset="0"/>
              </a:rPr>
              <a:t>that are passed as parameters</a:t>
            </a:r>
            <a:endParaRPr lang="en-US" sz="1800" dirty="0">
              <a:solidFill>
                <a:srgbClr val="92D050"/>
              </a:solidFill>
              <a:latin typeface="Comic Sans MS" pitchFamily="66" charset="0"/>
            </a:endParaRPr>
          </a:p>
        </p:txBody>
      </p:sp>
      <p:sp>
        <p:nvSpPr>
          <p:cNvPr id="9220" name="TextBox 4"/>
          <p:cNvSpPr txBox="1">
            <a:spLocks noChangeArrowheads="1"/>
          </p:cNvSpPr>
          <p:nvPr/>
        </p:nvSpPr>
        <p:spPr bwMode="auto">
          <a:xfrm>
            <a:off x="1216573" y="694751"/>
            <a:ext cx="5636479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class Book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	private string 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title;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private double 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price;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private double rating;</a:t>
            </a:r>
          </a:p>
          <a:p>
            <a:pPr algn="l"/>
            <a:endParaRPr lang="en-US" sz="18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	public Book( )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	{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	     title = “none”;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                  price = 0;0;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                  rating = 0;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              }</a:t>
            </a:r>
          </a:p>
          <a:p>
            <a:pPr algn="l"/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endParaRPr lang="en-US" sz="18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public Book(string t, double pr, double </a:t>
            </a:r>
            <a:r>
              <a:rPr lang="en-US" sz="1800" dirty="0" err="1" smtClean="0">
                <a:solidFill>
                  <a:schemeClr val="bg1"/>
                </a:solidFill>
                <a:latin typeface="Comic Sans MS" pitchFamily="66" charset="0"/>
              </a:rPr>
              <a:t>rt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)</a:t>
            </a:r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	     title = t;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                  price = pr;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                  rating = </a:t>
            </a:r>
            <a:r>
              <a:rPr lang="en-US" sz="1800" dirty="0" err="1" smtClean="0">
                <a:solidFill>
                  <a:schemeClr val="bg1"/>
                </a:solidFill>
                <a:latin typeface="Comic Sans MS" pitchFamily="66" charset="0"/>
              </a:rPr>
              <a:t>rt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;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              }</a:t>
            </a:r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}</a:t>
            </a:r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rot="10800000" flipV="1">
            <a:off x="3930870" y="3573516"/>
            <a:ext cx="956441" cy="93542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8705" y="2627586"/>
            <a:ext cx="54072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You do not have to write a constructor if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you are happy with the default values that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the compiler uses. The compiler builds a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default constructor for you.</a:t>
            </a:r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3393" y="2701158"/>
            <a:ext cx="64620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However … if you write a parameterized constructor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you should also write your own default constructor.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the compiler won’t create one for you.</a:t>
            </a:r>
          </a:p>
        </p:txBody>
      </p: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1819" y="2096084"/>
            <a:ext cx="6396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Connecting the class to the User Interface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5845" y="3176190"/>
            <a:ext cx="74110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Remember that good program design means separating the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user interface logic from the business logic of the program.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but how do we connect the two things together to make the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program work? 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596388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371600"/>
            <a:ext cx="7772400" cy="1066800"/>
          </a:xfrm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Objectives</a:t>
            </a:r>
          </a:p>
        </p:txBody>
      </p:sp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990600" y="2819400"/>
            <a:ext cx="7205663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At the completion of this topic, students should be able to:</a:t>
            </a:r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1355725" y="3459163"/>
            <a:ext cx="6638356" cy="20313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Design and use programmer written classes in a 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C# 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program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Correctly declare instance member data in a class</a:t>
            </a:r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Correctly write instance member methods in a class</a:t>
            </a:r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Correctly create objects (instance of a class)</a:t>
            </a:r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Correctly send messages to objects</a:t>
            </a:r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Correctly write and use constructors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Explain the use of static data and static methods</a:t>
            </a:r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5125" name="Picture 7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8400" y="3548063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8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8400" y="381793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9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8400" y="4087813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10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8400" y="43688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9" name="Picture 11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8400" y="491648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0" name="Picture 12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51816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 bwMode="auto">
          <a:xfrm>
            <a:off x="1603716" y="2166425"/>
            <a:ext cx="2082019" cy="1856935"/>
          </a:xfrm>
          <a:prstGeom prst="cloud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3577" y="4164036"/>
            <a:ext cx="2762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An object that provides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the business logic for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the application</a:t>
            </a:r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5" name="Cloud 4"/>
          <p:cNvSpPr/>
          <p:nvPr/>
        </p:nvSpPr>
        <p:spPr bwMode="auto">
          <a:xfrm>
            <a:off x="5652867" y="2009335"/>
            <a:ext cx="2082019" cy="1856935"/>
          </a:xfrm>
          <a:prstGeom prst="cloud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98376" y="4004600"/>
            <a:ext cx="2236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The Form object – 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manages the user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interface</a:t>
            </a:r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7" name="Left-Right Arrow 6"/>
          <p:cNvSpPr/>
          <p:nvPr/>
        </p:nvSpPr>
        <p:spPr bwMode="auto">
          <a:xfrm>
            <a:off x="3474721" y="2349305"/>
            <a:ext cx="2588455" cy="1252024"/>
          </a:xfrm>
          <a:prstGeom prst="leftRightArrow">
            <a:avLst/>
          </a:prstGeom>
          <a:gradFill>
            <a:gsLst>
              <a:gs pos="0">
                <a:srgbClr val="FFC0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FFC000"/>
              </a:gs>
            </a:gsLst>
            <a:lin ang="0" scaled="0"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050430"/>
      </p:ext>
    </p:extLst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73" y="1971675"/>
            <a:ext cx="534352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28040" y="1311403"/>
            <a:ext cx="2137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Form Class Code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" name="Left Arrow 3"/>
          <p:cNvSpPr/>
          <p:nvPr/>
        </p:nvSpPr>
        <p:spPr bwMode="auto">
          <a:xfrm>
            <a:off x="3995224" y="2743200"/>
            <a:ext cx="2926080" cy="1631853"/>
          </a:xfrm>
          <a:prstGeom prst="leftArrow">
            <a:avLst/>
          </a:prstGeom>
          <a:gradFill>
            <a:gsLst>
              <a:gs pos="0">
                <a:srgbClr val="FFC000"/>
              </a:gs>
              <a:gs pos="50000">
                <a:srgbClr val="FF9900"/>
              </a:gs>
              <a:gs pos="100000">
                <a:srgbClr val="FFC000"/>
              </a:gs>
            </a:gsLst>
            <a:lin ang="0" scaled="0"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omic Sans MS" pitchFamily="66" charset="0"/>
              </a:rPr>
              <a:t>Create a reference to an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object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 of your class.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9733" y="5078437"/>
            <a:ext cx="56909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Create a reference to an object of your class.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By making the reference at the class level,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it can be seen by every method in the Form.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431021"/>
      </p:ext>
    </p:extLst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122" y="1581150"/>
            <a:ext cx="46101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48008" y="1166972"/>
            <a:ext cx="2137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Form Class Code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" name="Left Arrow 2"/>
          <p:cNvSpPr/>
          <p:nvPr/>
        </p:nvSpPr>
        <p:spPr bwMode="auto">
          <a:xfrm>
            <a:off x="5162841" y="3462117"/>
            <a:ext cx="3376247" cy="1814733"/>
          </a:xfrm>
          <a:prstGeom prst="leftArrow">
            <a:avLst/>
          </a:prstGeom>
          <a:gradFill>
            <a:gsLst>
              <a:gs pos="0">
                <a:srgbClr val="FFC000"/>
              </a:gs>
              <a:gs pos="50000">
                <a:srgbClr val="FF9900"/>
              </a:gs>
              <a:gs pos="100000">
                <a:srgbClr val="FFC000"/>
              </a:gs>
            </a:gsLst>
            <a:lin ang="0" scaled="0"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Now you can create an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object whenever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omic Sans MS" pitchFamily="66" charset="0"/>
              </a:rPr>
              <a:t>You need it.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9928" y="5598942"/>
            <a:ext cx="82028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When you need an object of your class, just create it and store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The reference to it in the reference you declared earlier. Now the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object can be seen from anyplace in the Form code. 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881794"/>
      </p:ext>
    </p:extLst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07" y="3459333"/>
            <a:ext cx="7892553" cy="1351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8207" y="2222696"/>
            <a:ext cx="8451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For example,  this event handler uses the 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GetCounterValue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method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That belongs to the Counter object we created in the previous slide. 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295694"/>
      </p:ext>
    </p:extLst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Static Data Members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1295400" y="1916113"/>
            <a:ext cx="7070725" cy="7016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Normally, each object of a class keeps its own copy of the</a:t>
            </a:r>
          </a:p>
          <a:p>
            <a:pPr algn="l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data members defined in the class.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685800" y="3048000"/>
            <a:ext cx="2754216" cy="163121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class </a:t>
            </a:r>
            <a:r>
              <a:rPr lang="en-US" sz="2000" dirty="0" smtClean="0">
                <a:solidFill>
                  <a:schemeClr val="bg1"/>
                </a:solidFill>
                <a:latin typeface="Tahoma" pitchFamily="34" charset="0"/>
              </a:rPr>
              <a:t>Book</a:t>
            </a:r>
            <a:endParaRPr lang="en-US" sz="2000" dirty="0">
              <a:solidFill>
                <a:schemeClr val="bg1"/>
              </a:solidFill>
              <a:latin typeface="Tahom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{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Tahoma" pitchFamily="34" charset="0"/>
              </a:rPr>
              <a:t>private double price;</a:t>
            </a:r>
            <a:endParaRPr lang="en-US" sz="2000" dirty="0">
              <a:solidFill>
                <a:schemeClr val="bg1"/>
              </a:solidFill>
              <a:latin typeface="Tahom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   …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}</a:t>
            </a:r>
          </a:p>
        </p:txBody>
      </p:sp>
      <p:sp>
        <p:nvSpPr>
          <p:cNvPr id="48143" name="Text Box 16"/>
          <p:cNvSpPr txBox="1">
            <a:spLocks noChangeArrowheads="1"/>
          </p:cNvSpPr>
          <p:nvPr/>
        </p:nvSpPr>
        <p:spPr bwMode="auto">
          <a:xfrm>
            <a:off x="1484586" y="5785944"/>
            <a:ext cx="793807" cy="36933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book1</a:t>
            </a:r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8144" name="Oval 17"/>
          <p:cNvSpPr>
            <a:spLocks noChangeArrowheads="1"/>
          </p:cNvSpPr>
          <p:nvPr/>
        </p:nvSpPr>
        <p:spPr bwMode="auto">
          <a:xfrm>
            <a:off x="2514600" y="5410200"/>
            <a:ext cx="2286000" cy="1143000"/>
          </a:xfrm>
          <a:prstGeom prst="ellipse">
            <a:avLst/>
          </a:prstGeom>
          <a:solidFill>
            <a:srgbClr val="CCFFFF"/>
          </a:solidFill>
          <a:ln w="2540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5" name="Rectangle 18"/>
          <p:cNvSpPr>
            <a:spLocks noChangeArrowheads="1"/>
          </p:cNvSpPr>
          <p:nvPr/>
        </p:nvSpPr>
        <p:spPr bwMode="auto">
          <a:xfrm>
            <a:off x="3657600" y="5791200"/>
            <a:ext cx="990600" cy="3810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6" name="Text Box 19"/>
          <p:cNvSpPr txBox="1">
            <a:spLocks noChangeArrowheads="1"/>
          </p:cNvSpPr>
          <p:nvPr/>
        </p:nvSpPr>
        <p:spPr bwMode="auto">
          <a:xfrm>
            <a:off x="3113689" y="5846379"/>
            <a:ext cx="513282" cy="27699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ahoma" pitchFamily="34" charset="0"/>
              </a:rPr>
              <a:t>price</a:t>
            </a:r>
            <a:endParaRPr lang="en-US" sz="1200" dirty="0">
              <a:latin typeface="Tahoma" pitchFamily="34" charset="0"/>
            </a:endParaRPr>
          </a:p>
        </p:txBody>
      </p:sp>
      <p:sp>
        <p:nvSpPr>
          <p:cNvPr id="48147" name="Text Box 20"/>
          <p:cNvSpPr txBox="1">
            <a:spLocks noChangeArrowheads="1"/>
          </p:cNvSpPr>
          <p:nvPr/>
        </p:nvSpPr>
        <p:spPr bwMode="auto">
          <a:xfrm>
            <a:off x="3657600" y="5791200"/>
            <a:ext cx="808235" cy="33855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 smtClean="0">
                <a:latin typeface="Tahoma" pitchFamily="34" charset="0"/>
              </a:rPr>
              <a:t>$75.95</a:t>
            </a:r>
            <a:endParaRPr lang="en-US" sz="1600" dirty="0">
              <a:latin typeface="Tahoma" pitchFamily="34" charset="0"/>
            </a:endParaRP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4516821" y="3626069"/>
            <a:ext cx="830677" cy="36933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book2</a:t>
            </a:r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1" name="Oval 17"/>
          <p:cNvSpPr>
            <a:spLocks noChangeArrowheads="1"/>
          </p:cNvSpPr>
          <p:nvPr/>
        </p:nvSpPr>
        <p:spPr bwMode="auto">
          <a:xfrm>
            <a:off x="5546835" y="3250325"/>
            <a:ext cx="2286000" cy="1143000"/>
          </a:xfrm>
          <a:prstGeom prst="ellipse">
            <a:avLst/>
          </a:prstGeom>
          <a:solidFill>
            <a:srgbClr val="CCFFFF"/>
          </a:solidFill>
          <a:ln w="2540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6689835" y="3631325"/>
            <a:ext cx="990600" cy="3810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6145924" y="3686504"/>
            <a:ext cx="513282" cy="27699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ahoma" pitchFamily="34" charset="0"/>
              </a:rPr>
              <a:t>price</a:t>
            </a:r>
            <a:endParaRPr lang="en-US" sz="1200" dirty="0">
              <a:latin typeface="Tahoma" pitchFamily="34" charset="0"/>
            </a:endParaRP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6689835" y="3631325"/>
            <a:ext cx="808235" cy="33855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 smtClean="0">
                <a:latin typeface="Tahoma" pitchFamily="34" charset="0"/>
              </a:rPr>
              <a:t>$85.00</a:t>
            </a:r>
            <a:endParaRPr lang="en-US" sz="1600" dirty="0">
              <a:latin typeface="Tahoma" pitchFamily="34" charset="0"/>
            </a:endParaRPr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5031827" y="5307723"/>
            <a:ext cx="830677" cy="36933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book3</a:t>
            </a:r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6" name="Oval 17"/>
          <p:cNvSpPr>
            <a:spLocks noChangeArrowheads="1"/>
          </p:cNvSpPr>
          <p:nvPr/>
        </p:nvSpPr>
        <p:spPr bwMode="auto">
          <a:xfrm>
            <a:off x="6061841" y="4931979"/>
            <a:ext cx="2286000" cy="1143000"/>
          </a:xfrm>
          <a:prstGeom prst="ellipse">
            <a:avLst/>
          </a:prstGeom>
          <a:solidFill>
            <a:srgbClr val="CCFFFF"/>
          </a:solidFill>
          <a:ln w="2540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7204841" y="5312979"/>
            <a:ext cx="990600" cy="3810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6660930" y="5368158"/>
            <a:ext cx="513282" cy="27699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ahoma" pitchFamily="34" charset="0"/>
              </a:rPr>
              <a:t>price</a:t>
            </a:r>
            <a:endParaRPr lang="en-US" sz="1200" dirty="0">
              <a:latin typeface="Tahoma" pitchFamily="34" charset="0"/>
            </a:endParaRPr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7204841" y="5312979"/>
            <a:ext cx="806246" cy="33855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 smtClean="0">
                <a:latin typeface="Tahoma" pitchFamily="34" charset="0"/>
              </a:rPr>
              <a:t>$64.50</a:t>
            </a:r>
            <a:endParaRPr lang="en-US" sz="1600" dirty="0">
              <a:latin typeface="Tahoma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Static Data Members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1263869" y="1632334"/>
            <a:ext cx="7048724" cy="10156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When a data member is declared as </a:t>
            </a:r>
            <a:r>
              <a:rPr lang="en-US" sz="2000" dirty="0" smtClean="0">
                <a:solidFill>
                  <a:srgbClr val="FFFF00"/>
                </a:solidFill>
                <a:latin typeface="Comic Sans MS" pitchFamily="66" charset="0"/>
              </a:rPr>
              <a:t>static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, there is only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one copy of the variable, and it is shared by all object of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the class. This data is stored in the data segment.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685800" y="3048000"/>
            <a:ext cx="3433889" cy="163121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class </a:t>
            </a:r>
            <a:r>
              <a:rPr lang="en-US" sz="2000" dirty="0" smtClean="0">
                <a:solidFill>
                  <a:schemeClr val="bg1"/>
                </a:solidFill>
                <a:latin typeface="Tahoma" pitchFamily="34" charset="0"/>
              </a:rPr>
              <a:t>Book</a:t>
            </a:r>
            <a:endParaRPr lang="en-US" sz="2000" dirty="0">
              <a:solidFill>
                <a:schemeClr val="bg1"/>
              </a:solidFill>
              <a:latin typeface="Tahom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{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Tahoma" pitchFamily="34" charset="0"/>
              </a:rPr>
              <a:t>private static double price;</a:t>
            </a:r>
            <a:endParaRPr lang="en-US" sz="2000" dirty="0">
              <a:solidFill>
                <a:schemeClr val="bg1"/>
              </a:solidFill>
              <a:latin typeface="Tahoma" pitchFamily="34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   …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Tahoma" pitchFamily="34" charset="0"/>
              </a:rPr>
              <a:t>}</a:t>
            </a:r>
          </a:p>
        </p:txBody>
      </p:sp>
      <p:sp>
        <p:nvSpPr>
          <p:cNvPr id="48143" name="Text Box 16"/>
          <p:cNvSpPr txBox="1">
            <a:spLocks noChangeArrowheads="1"/>
          </p:cNvSpPr>
          <p:nvPr/>
        </p:nvSpPr>
        <p:spPr bwMode="auto">
          <a:xfrm>
            <a:off x="1484586" y="5785944"/>
            <a:ext cx="793807" cy="36933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book1</a:t>
            </a:r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8144" name="Oval 17"/>
          <p:cNvSpPr>
            <a:spLocks noChangeArrowheads="1"/>
          </p:cNvSpPr>
          <p:nvPr/>
        </p:nvSpPr>
        <p:spPr bwMode="auto">
          <a:xfrm>
            <a:off x="2514600" y="5410200"/>
            <a:ext cx="2286000" cy="1143000"/>
          </a:xfrm>
          <a:prstGeom prst="ellipse">
            <a:avLst/>
          </a:prstGeom>
          <a:solidFill>
            <a:srgbClr val="CCFFFF"/>
          </a:solidFill>
          <a:ln w="2540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6" name="Text Box 19"/>
          <p:cNvSpPr txBox="1">
            <a:spLocks noChangeArrowheads="1"/>
          </p:cNvSpPr>
          <p:nvPr/>
        </p:nvSpPr>
        <p:spPr bwMode="auto">
          <a:xfrm>
            <a:off x="3113689" y="5846379"/>
            <a:ext cx="513282" cy="27699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ahoma" pitchFamily="34" charset="0"/>
              </a:rPr>
              <a:t>price</a:t>
            </a:r>
            <a:endParaRPr lang="en-US" sz="1200" dirty="0">
              <a:latin typeface="Tahoma" pitchFamily="34" charset="0"/>
            </a:endParaRP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4516821" y="3626069"/>
            <a:ext cx="830677" cy="36933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book2</a:t>
            </a:r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1" name="Oval 17"/>
          <p:cNvSpPr>
            <a:spLocks noChangeArrowheads="1"/>
          </p:cNvSpPr>
          <p:nvPr/>
        </p:nvSpPr>
        <p:spPr bwMode="auto">
          <a:xfrm>
            <a:off x="5546835" y="3250325"/>
            <a:ext cx="2286000" cy="1143000"/>
          </a:xfrm>
          <a:prstGeom prst="ellipse">
            <a:avLst/>
          </a:prstGeom>
          <a:solidFill>
            <a:srgbClr val="CCFFFF"/>
          </a:solidFill>
          <a:ln w="2540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6145924" y="3686504"/>
            <a:ext cx="513282" cy="27699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ahoma" pitchFamily="34" charset="0"/>
              </a:rPr>
              <a:t>price</a:t>
            </a:r>
            <a:endParaRPr lang="en-US" sz="1200" dirty="0">
              <a:latin typeface="Tahoma" pitchFamily="34" charset="0"/>
            </a:endParaRPr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5031827" y="5307723"/>
            <a:ext cx="830677" cy="36933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book3</a:t>
            </a:r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6" name="Oval 17"/>
          <p:cNvSpPr>
            <a:spLocks noChangeArrowheads="1"/>
          </p:cNvSpPr>
          <p:nvPr/>
        </p:nvSpPr>
        <p:spPr bwMode="auto">
          <a:xfrm>
            <a:off x="6061841" y="4931979"/>
            <a:ext cx="2286000" cy="1143000"/>
          </a:xfrm>
          <a:prstGeom prst="ellipse">
            <a:avLst/>
          </a:prstGeom>
          <a:solidFill>
            <a:srgbClr val="CCFFFF"/>
          </a:solidFill>
          <a:ln w="2540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6660930" y="5368158"/>
            <a:ext cx="513282" cy="27699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ahoma" pitchFamily="34" charset="0"/>
              </a:rPr>
              <a:t>price</a:t>
            </a:r>
            <a:endParaRPr lang="en-US" sz="1200" dirty="0">
              <a:latin typeface="Tahoma" pitchFamily="34" charset="0"/>
            </a:endParaRP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3899338" y="4382813"/>
            <a:ext cx="990600" cy="3810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19"/>
          <p:cNvSpPr txBox="1">
            <a:spLocks noChangeArrowheads="1"/>
          </p:cNvSpPr>
          <p:nvPr/>
        </p:nvSpPr>
        <p:spPr bwMode="auto">
          <a:xfrm>
            <a:off x="3355427" y="4437992"/>
            <a:ext cx="513282" cy="27699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ahoma" pitchFamily="34" charset="0"/>
              </a:rPr>
              <a:t>price</a:t>
            </a:r>
            <a:endParaRPr lang="en-US" sz="1200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32" name="Text Box 20"/>
          <p:cNvSpPr txBox="1">
            <a:spLocks noChangeArrowheads="1"/>
          </p:cNvSpPr>
          <p:nvPr/>
        </p:nvSpPr>
        <p:spPr bwMode="auto">
          <a:xfrm>
            <a:off x="3899338" y="4382813"/>
            <a:ext cx="806246" cy="33855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 smtClean="0">
                <a:latin typeface="Tahoma" pitchFamily="34" charset="0"/>
              </a:rPr>
              <a:t>$64.50</a:t>
            </a:r>
            <a:endParaRPr lang="en-US" sz="1600" dirty="0">
              <a:latin typeface="Tahoma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 rot="5400000" flipH="1" flipV="1">
            <a:off x="3305503" y="5071242"/>
            <a:ext cx="977462" cy="56755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28" idx="0"/>
            <a:endCxn id="30" idx="3"/>
          </p:cNvCxnSpPr>
          <p:nvPr/>
        </p:nvCxnSpPr>
        <p:spPr bwMode="auto">
          <a:xfrm rot="16200000" flipV="1">
            <a:off x="5506333" y="3956919"/>
            <a:ext cx="794845" cy="202763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stCxn id="23" idx="2"/>
          </p:cNvCxnSpPr>
          <p:nvPr/>
        </p:nvCxnSpPr>
        <p:spPr bwMode="auto">
          <a:xfrm rot="5400000">
            <a:off x="5419517" y="3494359"/>
            <a:ext cx="513904" cy="145219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Static Member Methods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762000" y="2133600"/>
            <a:ext cx="7592143" cy="378565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Member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methods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of a class can also be declared as </a:t>
            </a:r>
            <a:r>
              <a:rPr lang="en-US" sz="2000" dirty="0">
                <a:solidFill>
                  <a:srgbClr val="FFFF00"/>
                </a:solidFill>
                <a:latin typeface="Comic Sans MS" pitchFamily="66" charset="0"/>
              </a:rPr>
              <a:t>static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.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A static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method can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be invoked without an object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of the class ever having been created.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As a result, static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methods cannot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do anything that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depends on there being a calling object. In particular, a static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method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cannot use non-static member data.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Static member functions are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invoked </a:t>
            </a:r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using the class name: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mic Sans MS" pitchFamily="66" charset="0"/>
              </a:rPr>
              <a:t>	        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    </a:t>
            </a:r>
            <a:r>
              <a:rPr lang="en-US" sz="2000" dirty="0" err="1" smtClean="0">
                <a:solidFill>
                  <a:schemeClr val="bg1"/>
                </a:solidFill>
              </a:rPr>
              <a:t>Book.SetPrice</a:t>
            </a:r>
            <a:r>
              <a:rPr lang="en-US" sz="2000" dirty="0" smtClean="0">
                <a:solidFill>
                  <a:schemeClr val="bg1"/>
                </a:solidFill>
              </a:rPr>
              <a:t> (54.00);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65739" y="2974429"/>
            <a:ext cx="63850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Now you can see why the method Main( )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is declared as static. We can invoke Main( )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without ever creating an object.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1"/>
          <p:cNvSpPr txBox="1">
            <a:spLocks noChangeArrowheads="1"/>
          </p:cNvSpPr>
          <p:nvPr/>
        </p:nvSpPr>
        <p:spPr bwMode="auto">
          <a:xfrm>
            <a:off x="2209800" y="1752600"/>
            <a:ext cx="47656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Comic Sans MS" pitchFamily="66" charset="0"/>
              </a:rPr>
              <a:t>A Class Design Exercise</a:t>
            </a:r>
          </a:p>
        </p:txBody>
      </p:sp>
      <p:pic>
        <p:nvPicPr>
          <p:cNvPr id="61443" name="Picture 2" descr="http://tbn0.google.com/images?q=tbn:AF_3PxjNBH_q0M:http://www.northerntool.com/images/product/images/17856_lg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2514600"/>
            <a:ext cx="11811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Box 1"/>
          <p:cNvSpPr txBox="1">
            <a:spLocks noChangeArrowheads="1"/>
          </p:cNvSpPr>
          <p:nvPr/>
        </p:nvSpPr>
        <p:spPr bwMode="auto">
          <a:xfrm>
            <a:off x="2362200" y="533400"/>
            <a:ext cx="47656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Comic Sans MS" pitchFamily="66" charset="0"/>
              </a:rPr>
              <a:t>A Class Design Exercise</a:t>
            </a:r>
          </a:p>
        </p:txBody>
      </p:sp>
      <p:pic>
        <p:nvPicPr>
          <p:cNvPr id="62467" name="Picture 2" descr="http://tbn0.google.com/images?q=tbn:AF_3PxjNBH_q0M:http://www.northerntool.com/images/product/images/17856_lg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1371600"/>
            <a:ext cx="11811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8" name="TextBox 4"/>
          <p:cNvSpPr txBox="1">
            <a:spLocks noChangeArrowheads="1"/>
          </p:cNvSpPr>
          <p:nvPr/>
        </p:nvSpPr>
        <p:spPr bwMode="auto">
          <a:xfrm>
            <a:off x="1447800" y="3048000"/>
            <a:ext cx="726916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Design a class for a combination lock. To open the lock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you would turn the dial right to the first number, left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to the second number, and finally right to the last number.</a:t>
            </a:r>
          </a:p>
          <a:p>
            <a:pPr algn="l"/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Define the following operations: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  a constructor( </a:t>
            </a:r>
            <a:r>
              <a:rPr lang="en-US" sz="1800" dirty="0" err="1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);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  void </a:t>
            </a:r>
            <a:r>
              <a:rPr lang="en-US" sz="1800" dirty="0" err="1" smtClean="0">
                <a:solidFill>
                  <a:schemeClr val="bg1"/>
                </a:solidFill>
                <a:latin typeface="Comic Sans MS" pitchFamily="66" charset="0"/>
              </a:rPr>
              <a:t>TurnLeft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( </a:t>
            </a:r>
            <a:r>
              <a:rPr lang="en-US" sz="1800" dirty="0" err="1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n );     // turns the dial right to the number n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  void </a:t>
            </a:r>
            <a:r>
              <a:rPr lang="en-US" sz="1800" dirty="0" err="1" smtClean="0">
                <a:solidFill>
                  <a:schemeClr val="bg1"/>
                </a:solidFill>
                <a:latin typeface="Comic Sans MS" pitchFamily="66" charset="0"/>
              </a:rPr>
              <a:t>TurnRight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( </a:t>
            </a:r>
            <a:r>
              <a:rPr lang="en-US" sz="1800" dirty="0" err="1">
                <a:solidFill>
                  <a:schemeClr val="bg1"/>
                </a:solidFill>
                <a:latin typeface="Comic Sans MS" pitchFamily="66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n );    // turns the dial left to the number n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  </a:t>
            </a:r>
            <a:r>
              <a:rPr lang="en-US" sz="1800" dirty="0" err="1">
                <a:solidFill>
                  <a:schemeClr val="bg1"/>
                </a:solidFill>
                <a:latin typeface="Comic Sans MS" pitchFamily="66" charset="0"/>
              </a:rPr>
              <a:t>bool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Open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( );                   // returns true if the lock opens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   void </a:t>
            </a:r>
            <a:r>
              <a:rPr lang="en-US" sz="1800" dirty="0" smtClean="0">
                <a:solidFill>
                  <a:schemeClr val="bg1"/>
                </a:solidFill>
                <a:latin typeface="Comic Sans MS" pitchFamily="66" charset="0"/>
              </a:rPr>
              <a:t>Reset</a:t>
            </a:r>
            <a:r>
              <a:rPr lang="en-US" sz="1800" dirty="0">
                <a:solidFill>
                  <a:schemeClr val="bg1"/>
                </a:solidFill>
                <a:latin typeface="Comic Sans MS" pitchFamily="66" charset="0"/>
              </a:rPr>
              <a:t>( );                 // resets the lock, ready to try again</a:t>
            </a:r>
          </a:p>
          <a:p>
            <a:pPr algn="l"/>
            <a:endParaRPr lang="en-US" sz="18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1219200" y="1897127"/>
            <a:ext cx="3268717" cy="4282966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0"/>
          </a:gra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319338" y="1973327"/>
            <a:ext cx="631825" cy="33813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latin typeface="Tahoma" pitchFamily="34" charset="0"/>
              </a:rPr>
              <a:t>Book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996965" y="2501472"/>
            <a:ext cx="1589088" cy="8302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FontTx/>
              <a:buChar char="-"/>
            </a:pPr>
            <a:r>
              <a:rPr lang="en-US" sz="1600" dirty="0">
                <a:latin typeface="Tahoma" pitchFamily="34" charset="0"/>
              </a:rPr>
              <a:t> title: string</a:t>
            </a:r>
          </a:p>
          <a:p>
            <a:pPr algn="l">
              <a:buFontTx/>
              <a:buChar char="-"/>
            </a:pPr>
            <a:r>
              <a:rPr lang="en-US" sz="1600" dirty="0">
                <a:latin typeface="Tahoma" pitchFamily="34" charset="0"/>
              </a:rPr>
              <a:t> price: double</a:t>
            </a:r>
          </a:p>
          <a:p>
            <a:pPr algn="l">
              <a:buFontTx/>
              <a:buChar char="-"/>
            </a:pPr>
            <a:r>
              <a:rPr lang="en-US" sz="1600" dirty="0">
                <a:latin typeface="Tahoma" pitchFamily="34" charset="0"/>
              </a:rPr>
              <a:t> rating: double</a:t>
            </a:r>
          </a:p>
        </p:txBody>
      </p:sp>
      <p:sp>
        <p:nvSpPr>
          <p:cNvPr id="9" name="TextBox 23"/>
          <p:cNvSpPr txBox="1">
            <a:spLocks noChangeArrowheads="1"/>
          </p:cNvSpPr>
          <p:nvPr/>
        </p:nvSpPr>
        <p:spPr bwMode="auto">
          <a:xfrm>
            <a:off x="1328738" y="3570899"/>
            <a:ext cx="3100529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/>
              <a:t>+ Book( )</a:t>
            </a:r>
          </a:p>
          <a:p>
            <a:pPr algn="l"/>
            <a:r>
              <a:rPr lang="en-US" sz="1600" dirty="0" smtClean="0"/>
              <a:t>+ Book(:string, :double, :double)</a:t>
            </a:r>
          </a:p>
          <a:p>
            <a:pPr algn="l"/>
            <a:r>
              <a:rPr lang="en-US" sz="1600" dirty="0" smtClean="0"/>
              <a:t>+ </a:t>
            </a:r>
            <a:r>
              <a:rPr lang="en-US" sz="1600" dirty="0" err="1" smtClean="0"/>
              <a:t>GetTitle</a:t>
            </a:r>
            <a:r>
              <a:rPr lang="en-US" sz="1600" dirty="0" smtClean="0"/>
              <a:t>( ): string</a:t>
            </a:r>
          </a:p>
          <a:p>
            <a:pPr algn="l"/>
            <a:r>
              <a:rPr lang="en-US" sz="1600" dirty="0" smtClean="0"/>
              <a:t>+ </a:t>
            </a:r>
            <a:r>
              <a:rPr lang="en-US" sz="1600" dirty="0" err="1" smtClean="0"/>
              <a:t>SetTitle</a:t>
            </a:r>
            <a:r>
              <a:rPr lang="en-US" sz="1600" dirty="0" smtClean="0"/>
              <a:t>(:string): void</a:t>
            </a:r>
          </a:p>
          <a:p>
            <a:pPr algn="l"/>
            <a:r>
              <a:rPr lang="en-US" sz="1600" dirty="0" smtClean="0"/>
              <a:t>+ </a:t>
            </a:r>
            <a:r>
              <a:rPr lang="en-US" sz="1600" dirty="0" err="1" smtClean="0"/>
              <a:t>GetPrice</a:t>
            </a:r>
            <a:r>
              <a:rPr lang="en-US" sz="1600" dirty="0" smtClean="0"/>
              <a:t>( ): double</a:t>
            </a:r>
          </a:p>
          <a:p>
            <a:pPr algn="l"/>
            <a:r>
              <a:rPr lang="en-US" sz="1600" dirty="0" smtClean="0"/>
              <a:t>+ </a:t>
            </a:r>
            <a:r>
              <a:rPr lang="en-US" sz="1600" dirty="0" err="1" smtClean="0"/>
              <a:t>SetPrice</a:t>
            </a:r>
            <a:r>
              <a:rPr lang="en-US" sz="1600" dirty="0" smtClean="0"/>
              <a:t>(:double): void</a:t>
            </a:r>
          </a:p>
          <a:p>
            <a:pPr algn="l"/>
            <a:r>
              <a:rPr lang="en-US" sz="1600" dirty="0" smtClean="0"/>
              <a:t>+ </a:t>
            </a:r>
            <a:r>
              <a:rPr lang="en-US" sz="1600" dirty="0" err="1" smtClean="0"/>
              <a:t>CalcScore</a:t>
            </a:r>
            <a:r>
              <a:rPr lang="en-US" sz="1600" dirty="0" smtClean="0"/>
              <a:t>(: ): void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77407" y="827465"/>
            <a:ext cx="3164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Consider the UML class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Diagram for a Book Class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1240221" y="2364838"/>
            <a:ext cx="3258207" cy="21020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1229710" y="3478934"/>
            <a:ext cx="3247697" cy="1588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Box 1"/>
          <p:cNvSpPr txBox="1">
            <a:spLocks noChangeArrowheads="1"/>
          </p:cNvSpPr>
          <p:nvPr/>
        </p:nvSpPr>
        <p:spPr bwMode="auto">
          <a:xfrm>
            <a:off x="2362200" y="533400"/>
            <a:ext cx="47656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Comic Sans MS" pitchFamily="66" charset="0"/>
              </a:rPr>
              <a:t>A Class Design Exercise</a:t>
            </a:r>
          </a:p>
        </p:txBody>
      </p:sp>
      <p:pic>
        <p:nvPicPr>
          <p:cNvPr id="63491" name="Picture 2" descr="http://tbn0.google.com/images?q=tbn:AF_3PxjNBH_q0M:http://www.northerntool.com/images/product/images/17856_lg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1371600"/>
            <a:ext cx="11811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2" name="TextBox 4"/>
          <p:cNvSpPr txBox="1">
            <a:spLocks noChangeArrowheads="1"/>
          </p:cNvSpPr>
          <p:nvPr/>
        </p:nvSpPr>
        <p:spPr bwMode="auto">
          <a:xfrm>
            <a:off x="2438400" y="3200400"/>
            <a:ext cx="4618038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Font typeface="Arial" charset="0"/>
              <a:buChar char="•"/>
            </a:pPr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 Design the class, create a class diagram</a:t>
            </a:r>
          </a:p>
          <a:p>
            <a:pPr algn="l">
              <a:buFont typeface="Arial" charset="0"/>
              <a:buChar char="•"/>
            </a:pPr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 Code up the class</a:t>
            </a:r>
          </a:p>
          <a:p>
            <a:pPr algn="l">
              <a:buFont typeface="Arial" charset="0"/>
              <a:buChar char="•"/>
            </a:pPr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 Create a very small driver to test it</a:t>
            </a:r>
          </a:p>
          <a:p>
            <a:pPr lvl="1" algn="l">
              <a:buFont typeface="Arial" charset="0"/>
              <a:buChar char="•"/>
            </a:pPr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  create a lock object</a:t>
            </a:r>
          </a:p>
          <a:p>
            <a:pPr lvl="1" algn="l">
              <a:buFont typeface="Arial" charset="0"/>
              <a:buChar char="•"/>
            </a:pPr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  dial the combination </a:t>
            </a:r>
          </a:p>
          <a:p>
            <a:pPr lvl="1" algn="l">
              <a:buFont typeface="Arial" charset="0"/>
              <a:buChar char="•"/>
            </a:pPr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  try to open it</a:t>
            </a:r>
          </a:p>
          <a:p>
            <a:pPr lvl="1" algn="l">
              <a:buFont typeface="Arial" charset="0"/>
              <a:buChar char="•"/>
            </a:pPr>
            <a:r>
              <a:rPr lang="en-US" sz="1800">
                <a:solidFill>
                  <a:schemeClr val="bg1"/>
                </a:solidFill>
                <a:latin typeface="Comic Sans MS" pitchFamily="66" charset="0"/>
              </a:rPr>
              <a:t>  print a message</a:t>
            </a:r>
          </a:p>
          <a:p>
            <a:pPr algn="l"/>
            <a:endParaRPr lang="en-US" sz="180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8608" y="935420"/>
            <a:ext cx="3916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To start a class definition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52193" y="2806262"/>
            <a:ext cx="143661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class Book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{</a:t>
            </a:r>
          </a:p>
          <a:p>
            <a:pPr algn="l"/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}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66042" y="1954923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  <a:latin typeface="Comic Sans MS" pitchFamily="66" charset="0"/>
              </a:rPr>
              <a:t>The keyword “class”</a:t>
            </a:r>
            <a:endParaRPr lang="en-US" sz="1800" dirty="0">
              <a:solidFill>
                <a:srgbClr val="92D050"/>
              </a:solidFill>
              <a:latin typeface="Comic Sans MS" pitchFamily="66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rot="16200000" flipH="1">
            <a:off x="3189889" y="2328041"/>
            <a:ext cx="620110" cy="52551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4724585" y="1823854"/>
            <a:ext cx="352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  <a:latin typeface="Comic Sans MS" pitchFamily="66" charset="0"/>
              </a:rPr>
              <a:t>The class name we have chosen</a:t>
            </a:r>
            <a:endParaRPr lang="en-US" sz="1800" dirty="0">
              <a:solidFill>
                <a:srgbClr val="92D050"/>
              </a:solidFill>
              <a:latin typeface="Comic Sans MS" pitchFamily="66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rot="5400000">
            <a:off x="4924097" y="2201917"/>
            <a:ext cx="651641" cy="62011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4761187" y="3289738"/>
            <a:ext cx="27815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  <a:latin typeface="Comic Sans MS" pitchFamily="66" charset="0"/>
              </a:rPr>
              <a:t>A set of curly braces …</a:t>
            </a:r>
          </a:p>
          <a:p>
            <a:r>
              <a:rPr lang="en-US" sz="1800" dirty="0" smtClean="0">
                <a:solidFill>
                  <a:srgbClr val="92D050"/>
                </a:solidFill>
                <a:latin typeface="Comic Sans MS" pitchFamily="66" charset="0"/>
              </a:rPr>
              <a:t>The body of the class</a:t>
            </a:r>
          </a:p>
          <a:p>
            <a:r>
              <a:rPr lang="en-US" sz="1800" dirty="0" smtClean="0">
                <a:solidFill>
                  <a:srgbClr val="92D050"/>
                </a:solidFill>
                <a:latin typeface="Comic Sans MS" pitchFamily="66" charset="0"/>
              </a:rPr>
              <a:t>will go in between them.</a:t>
            </a:r>
            <a:endParaRPr lang="en-US" sz="1800" dirty="0">
              <a:solidFill>
                <a:srgbClr val="92D050"/>
              </a:solidFill>
              <a:latin typeface="Comic Sans MS" pitchFamily="66" charset="0"/>
            </a:endParaRPr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 bwMode="auto">
          <a:xfrm rot="10800000">
            <a:off x="4014955" y="3352803"/>
            <a:ext cx="746233" cy="39860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10" idx="1"/>
          </p:cNvCxnSpPr>
          <p:nvPr/>
        </p:nvCxnSpPr>
        <p:spPr bwMode="auto">
          <a:xfrm rot="10800000" flipV="1">
            <a:off x="4035975" y="3751403"/>
            <a:ext cx="725213" cy="43171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1" y="956440"/>
            <a:ext cx="3578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Declaring Member Data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52193" y="2806262"/>
            <a:ext cx="28873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class Book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{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   private string title;</a:t>
            </a:r>
          </a:p>
          <a:p>
            <a:pPr algn="l"/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}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34760" y="1944412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  <a:latin typeface="Comic Sans MS" pitchFamily="66" charset="0"/>
              </a:rPr>
              <a:t>Member data is “private”</a:t>
            </a:r>
            <a:endParaRPr lang="en-US" sz="1800" dirty="0">
              <a:solidFill>
                <a:srgbClr val="92D050"/>
              </a:solidFill>
              <a:latin typeface="Comic Sans MS" pitchFamily="66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rot="5400000">
            <a:off x="4713889" y="2506719"/>
            <a:ext cx="1103589" cy="73572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1245660" y="5386860"/>
            <a:ext cx="369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  <a:latin typeface="Comic Sans MS" pitchFamily="66" charset="0"/>
              </a:rPr>
              <a:t>Indent each line inside the block</a:t>
            </a:r>
            <a:endParaRPr lang="en-US" sz="1800" dirty="0">
              <a:solidFill>
                <a:srgbClr val="92D050"/>
              </a:solidFill>
              <a:latin typeface="Comic Sans MS" pitchFamily="66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rot="16200000" flipV="1">
            <a:off x="3526223" y="4587766"/>
            <a:ext cx="1387362" cy="1051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4950373" y="4456387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  <a:latin typeface="Comic Sans MS" pitchFamily="66" charset="0"/>
              </a:rPr>
              <a:t>data type</a:t>
            </a:r>
            <a:endParaRPr lang="en-US" sz="1800" dirty="0">
              <a:solidFill>
                <a:srgbClr val="92D050"/>
              </a:solidFill>
              <a:latin typeface="Comic Sans MS" pitchFamily="66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rot="16200000" flipV="1">
            <a:off x="5092263" y="4062248"/>
            <a:ext cx="620111" cy="2102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6710856" y="4335518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  <a:latin typeface="Comic Sans MS" pitchFamily="66" charset="0"/>
              </a:rPr>
              <a:t>variable name</a:t>
            </a:r>
            <a:endParaRPr lang="en-US" sz="1800" dirty="0">
              <a:solidFill>
                <a:srgbClr val="92D050"/>
              </a:solidFill>
              <a:latin typeface="Comic Sans MS" pitchFamily="66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rot="10800000">
            <a:off x="6201103" y="3762704"/>
            <a:ext cx="972210" cy="49924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1" y="956440"/>
            <a:ext cx="3578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Declaring Member Data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52193" y="2806262"/>
            <a:ext cx="28873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class Book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{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   private string title;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}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68516" y="5034455"/>
            <a:ext cx="61013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We call data members of a class “</a:t>
            </a:r>
            <a:r>
              <a:rPr lang="en-US" sz="2000" b="1" i="1" dirty="0" smtClean="0">
                <a:solidFill>
                  <a:srgbClr val="FFFF00"/>
                </a:solidFill>
                <a:latin typeface="Comic Sans MS" pitchFamily="66" charset="0"/>
              </a:rPr>
              <a:t>Instance Data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”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because each </a:t>
            </a:r>
            <a:r>
              <a:rPr lang="en-US" sz="2000" b="1" i="1" dirty="0" smtClean="0">
                <a:solidFill>
                  <a:srgbClr val="FFFF00"/>
                </a:solidFill>
                <a:latin typeface="Comic Sans MS" pitchFamily="66" charset="0"/>
              </a:rPr>
              <a:t>instance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(object) of the class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will contain its own unique copy of this data.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1" y="956440"/>
            <a:ext cx="3578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Declaring Member Data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52193" y="2806262"/>
            <a:ext cx="315182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class Book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{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   private string title;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   private double price;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   private double rating;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}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4319" y="903888"/>
            <a:ext cx="4152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Declaring Member Methods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48607" y="1818290"/>
            <a:ext cx="4095993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class Book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{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   private string title;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   private double price;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   private double rating;</a:t>
            </a:r>
          </a:p>
          <a:p>
            <a:pPr algn="l"/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   public void </a:t>
            </a:r>
            <a:r>
              <a:rPr lang="en-US" sz="2000" dirty="0" err="1">
                <a:solidFill>
                  <a:schemeClr val="bg1"/>
                </a:solidFill>
                <a:latin typeface="Comic Sans MS" pitchFamily="66" charset="0"/>
              </a:rPr>
              <a:t>S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etTitle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( string t)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   {</a:t>
            </a:r>
          </a:p>
          <a:p>
            <a:pPr algn="l"/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   }</a:t>
            </a:r>
          </a:p>
          <a:p>
            <a:pPr algn="l"/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endParaRPr lang="en-US" sz="20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}</a:t>
            </a:r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2967" y="2354315"/>
            <a:ext cx="2549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  <a:latin typeface="Comic Sans MS" pitchFamily="66" charset="0"/>
              </a:rPr>
              <a:t>Member methods are </a:t>
            </a:r>
          </a:p>
          <a:p>
            <a:r>
              <a:rPr lang="en-US" sz="1800" dirty="0" smtClean="0">
                <a:solidFill>
                  <a:srgbClr val="92D050"/>
                </a:solidFill>
                <a:latin typeface="Comic Sans MS" pitchFamily="66" charset="0"/>
              </a:rPr>
              <a:t>usually public</a:t>
            </a:r>
            <a:endParaRPr lang="en-US" sz="1800" dirty="0">
              <a:solidFill>
                <a:srgbClr val="92D050"/>
              </a:solidFill>
              <a:latin typeface="Comic Sans MS" pitchFamily="66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rot="16200000" flipH="1">
            <a:off x="2543504" y="2900855"/>
            <a:ext cx="924913" cy="65164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3316198" y="5470942"/>
            <a:ext cx="1463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  <a:latin typeface="Comic Sans MS" pitchFamily="66" charset="0"/>
              </a:rPr>
              <a:t>return type</a:t>
            </a:r>
            <a:endParaRPr lang="en-US" sz="1800" dirty="0">
              <a:solidFill>
                <a:srgbClr val="92D050"/>
              </a:solidFill>
              <a:latin typeface="Comic Sans MS" pitchFamily="66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rot="16200000" flipV="1">
            <a:off x="3358057" y="4734911"/>
            <a:ext cx="1387362" cy="1051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4466897" y="4666593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  <a:latin typeface="Comic Sans MS" pitchFamily="66" charset="0"/>
              </a:rPr>
              <a:t>method name</a:t>
            </a:r>
            <a:endParaRPr lang="en-US" sz="1800" dirty="0">
              <a:solidFill>
                <a:srgbClr val="92D050"/>
              </a:solidFill>
              <a:latin typeface="Comic Sans MS" pitchFamily="66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rot="16200000" flipV="1">
            <a:off x="4671849" y="4303986"/>
            <a:ext cx="620111" cy="2102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6668815" y="452470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2D050"/>
                </a:solidFill>
                <a:latin typeface="Comic Sans MS" pitchFamily="66" charset="0"/>
              </a:rPr>
              <a:t>parameters</a:t>
            </a:r>
            <a:endParaRPr lang="en-US" sz="1800" dirty="0">
              <a:solidFill>
                <a:srgbClr val="92D050"/>
              </a:solidFill>
              <a:latin typeface="Comic Sans MS" pitchFamily="66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rot="10800000">
            <a:off x="6148551" y="4099035"/>
            <a:ext cx="972210" cy="49924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Blue Radial">
  <a:themeElements>
    <a:clrScheme name="Blue Radial 3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B2B2B2"/>
      </a:accent1>
      <a:accent2>
        <a:srgbClr val="808080"/>
      </a:accent2>
      <a:accent3>
        <a:srgbClr val="FFFFFF"/>
      </a:accent3>
      <a:accent4>
        <a:srgbClr val="000000"/>
      </a:accent4>
      <a:accent5>
        <a:srgbClr val="D5D5D5"/>
      </a:accent5>
      <a:accent6>
        <a:srgbClr val="737373"/>
      </a:accent6>
      <a:hlink>
        <a:srgbClr val="969696"/>
      </a:hlink>
      <a:folHlink>
        <a:srgbClr val="4D4D4D"/>
      </a:folHlink>
    </a:clrScheme>
    <a:fontScheme name="Blue 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ue Radial 1">
        <a:dk1>
          <a:srgbClr val="00458A"/>
        </a:dk1>
        <a:lt1>
          <a:srgbClr val="D7D6AE"/>
        </a:lt1>
        <a:dk2>
          <a:srgbClr val="000066"/>
        </a:dk2>
        <a:lt2>
          <a:srgbClr val="006666"/>
        </a:lt2>
        <a:accent1>
          <a:srgbClr val="007A77"/>
        </a:accent1>
        <a:accent2>
          <a:srgbClr val="005856"/>
        </a:accent2>
        <a:accent3>
          <a:srgbClr val="AAAAB8"/>
        </a:accent3>
        <a:accent4>
          <a:srgbClr val="B7B794"/>
        </a:accent4>
        <a:accent5>
          <a:srgbClr val="AABEBD"/>
        </a:accent5>
        <a:accent6>
          <a:srgbClr val="004F4D"/>
        </a:accent6>
        <a:hlink>
          <a:srgbClr val="A8A884"/>
        </a:hlink>
        <a:folHlink>
          <a:srgbClr val="867E5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Radial 2">
        <a:dk1>
          <a:srgbClr val="000066"/>
        </a:dk1>
        <a:lt1>
          <a:srgbClr val="FFFFFF"/>
        </a:lt1>
        <a:dk2>
          <a:srgbClr val="660066"/>
        </a:dk2>
        <a:lt2>
          <a:srgbClr val="FFFFCC"/>
        </a:lt2>
        <a:accent1>
          <a:srgbClr val="666699"/>
        </a:accent1>
        <a:accent2>
          <a:srgbClr val="000099"/>
        </a:accent2>
        <a:accent3>
          <a:srgbClr val="FFFFFF"/>
        </a:accent3>
        <a:accent4>
          <a:srgbClr val="000056"/>
        </a:accent4>
        <a:accent5>
          <a:srgbClr val="B8B8CA"/>
        </a:accent5>
        <a:accent6>
          <a:srgbClr val="00008A"/>
        </a:accent6>
        <a:hlink>
          <a:srgbClr val="006666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Radial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2B2B2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37373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Radial 4">
        <a:dk1>
          <a:srgbClr val="003300"/>
        </a:dk1>
        <a:lt1>
          <a:srgbClr val="DBD0B9"/>
        </a:lt1>
        <a:dk2>
          <a:srgbClr val="09472B"/>
        </a:dk2>
        <a:lt2>
          <a:srgbClr val="A38955"/>
        </a:lt2>
        <a:accent1>
          <a:srgbClr val="B8A378"/>
        </a:accent1>
        <a:accent2>
          <a:srgbClr val="8E774A"/>
        </a:accent2>
        <a:accent3>
          <a:srgbClr val="AAB1AC"/>
        </a:accent3>
        <a:accent4>
          <a:srgbClr val="BBB19E"/>
        </a:accent4>
        <a:accent5>
          <a:srgbClr val="D8CEBE"/>
        </a:accent5>
        <a:accent6>
          <a:srgbClr val="806B42"/>
        </a:accent6>
        <a:hlink>
          <a:srgbClr val="A7A743"/>
        </a:hlink>
        <a:folHlink>
          <a:srgbClr val="9197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Radial 5">
        <a:dk1>
          <a:srgbClr val="5F5F5F"/>
        </a:dk1>
        <a:lt1>
          <a:srgbClr val="DDDDDD"/>
        </a:lt1>
        <a:dk2>
          <a:srgbClr val="000000"/>
        </a:dk2>
        <a:lt2>
          <a:srgbClr val="5F5F5F"/>
        </a:lt2>
        <a:accent1>
          <a:srgbClr val="B2B2B2"/>
        </a:accent1>
        <a:accent2>
          <a:srgbClr val="808080"/>
        </a:accent2>
        <a:accent3>
          <a:srgbClr val="AAAAAA"/>
        </a:accent3>
        <a:accent4>
          <a:srgbClr val="BDBDBD"/>
        </a:accent4>
        <a:accent5>
          <a:srgbClr val="D5D5D5"/>
        </a:accent5>
        <a:accent6>
          <a:srgbClr val="737373"/>
        </a:accent6>
        <a:hlink>
          <a:srgbClr val="B2B2B2"/>
        </a:hlink>
        <a:folHlink>
          <a:srgbClr val="777777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Radial</Template>
  <TotalTime>1343</TotalTime>
  <Words>1519</Words>
  <Application>Microsoft Office PowerPoint</Application>
  <PresentationFormat>On-screen Show (4:3)</PresentationFormat>
  <Paragraphs>434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Blue Radial</vt:lpstr>
      <vt:lpstr>Classes and Objects</vt:lpstr>
      <vt:lpstr>Topics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Constructors</vt:lpstr>
      <vt:lpstr>PowerPoint Presentation</vt:lpstr>
      <vt:lpstr>Constructor Definitions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Static Data Members</vt:lpstr>
      <vt:lpstr>Static Data Members</vt:lpstr>
      <vt:lpstr>Static Member Methods</vt:lpstr>
      <vt:lpstr>PowerPoint Presentation</vt:lpstr>
      <vt:lpstr>PowerPoint Presentation</vt:lpstr>
      <vt:lpstr>PowerPoint Presentation</vt:lpstr>
      <vt:lpstr>PowerPoint Presentation</vt:lpstr>
    </vt:vector>
  </TitlesOfParts>
  <Company>UVSC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</dc:title>
  <dc:creator>UVSC</dc:creator>
  <cp:lastModifiedBy>Roger Debry</cp:lastModifiedBy>
  <cp:revision>78</cp:revision>
  <dcterms:created xsi:type="dcterms:W3CDTF">2002-01-04T18:01:26Z</dcterms:created>
  <dcterms:modified xsi:type="dcterms:W3CDTF">2013-05-03T16:37:58Z</dcterms:modified>
</cp:coreProperties>
</file>