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7F89-A50D-4A6B-9BC1-ADF1974B010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63D8-3D80-4532-969B-EB32638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8806F3-590B-4114-B21F-4CDD2B03A4C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89B90D-8A53-41BB-8CE6-5FC4EFF296A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8CB049-210B-417B-9339-0C912727EC94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E9DD6B-1460-4819-922D-AF9D9F5E0DB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3B7A34-8F66-4B1F-876B-71509BA175A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18F28-45EC-433C-9792-289DD96F6678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9955E8-2829-4C03-87E9-D4C763FF548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0640C9-C59D-46B7-B253-534AC5730823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9955E8-2829-4C03-87E9-D4C763FF548E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DBA9D5-0AED-4321-A38C-EE4757AECF4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0C9345-668E-458B-A39B-51CC4FC608A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454949-A293-4B1F-9296-45CCBF3682A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B8D748-8A39-4875-A53A-235F180EE11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CA5AC2-BA1C-468E-9B28-4C4E1288338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470378-D320-4BA6-94CA-49E5F32D0C28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6F3A69-7D76-47D7-A88E-BE0AA8530AC6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11208-E5FD-4ADA-B6FB-7D3BCF9D6D6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Chapter 4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Pointers and Dynamic Arrays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E1AF3-E398-4FAD-A472-90D139546CF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Addresses of Automatic Objects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Item x;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Item* y;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y = &amp;x;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535363" y="2163763"/>
            <a:ext cx="579437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3678238" y="1706563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5172075" y="2752725"/>
            <a:ext cx="374650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172075" y="2251075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4643438" y="3270250"/>
            <a:ext cx="3762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4643438" y="2752725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H="1" flipV="1">
            <a:off x="4114800" y="2479675"/>
            <a:ext cx="720725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10CFA-6752-4D29-852E-0DF3284F628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Dynamically Allocated Linked List</a:t>
            </a:r>
            <a:br>
              <a:rPr lang="en-US" dirty="0" smtClean="0"/>
            </a:br>
            <a:r>
              <a:rPr lang="en-US" sz="2200" dirty="0" smtClean="0"/>
              <a:t>Another Application of Pointer</a:t>
            </a:r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1952625" y="2495550"/>
            <a:ext cx="1720850" cy="647700"/>
            <a:chOff x="1400" y="1572"/>
            <a:chExt cx="556" cy="208"/>
          </a:xfrm>
        </p:grpSpPr>
        <p:sp>
          <p:nvSpPr>
            <p:cNvPr id="14393" name="AutoShape 4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AutoShape 5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6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7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254250" y="2590800"/>
            <a:ext cx="600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Fred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2124075" y="2743200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225-3465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2124075" y="2911475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$1,254.65</a:t>
            </a:r>
          </a:p>
        </p:txBody>
      </p:sp>
      <p:grpSp>
        <p:nvGrpSpPr>
          <p:cNvPr id="14345" name="Group 11"/>
          <p:cNvGrpSpPr>
            <a:grpSpLocks/>
          </p:cNvGrpSpPr>
          <p:nvPr/>
        </p:nvGrpSpPr>
        <p:grpSpPr bwMode="auto">
          <a:xfrm>
            <a:off x="4657725" y="2495550"/>
            <a:ext cx="1720850" cy="647700"/>
            <a:chOff x="1400" y="1572"/>
            <a:chExt cx="556" cy="208"/>
          </a:xfrm>
        </p:grpSpPr>
        <p:sp>
          <p:nvSpPr>
            <p:cNvPr id="14389" name="AutoShape 12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AutoShape 13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14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15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4959350" y="2590800"/>
            <a:ext cx="600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Harry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4829175" y="2743200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225-8122</a:t>
            </a: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4829175" y="2911475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$2,436.98</a:t>
            </a:r>
          </a:p>
        </p:txBody>
      </p:sp>
      <p:grpSp>
        <p:nvGrpSpPr>
          <p:cNvPr id="14349" name="Group 19"/>
          <p:cNvGrpSpPr>
            <a:grpSpLocks/>
          </p:cNvGrpSpPr>
          <p:nvPr/>
        </p:nvGrpSpPr>
        <p:grpSpPr bwMode="auto">
          <a:xfrm>
            <a:off x="1657350" y="4049713"/>
            <a:ext cx="1720850" cy="647700"/>
            <a:chOff x="1400" y="1572"/>
            <a:chExt cx="556" cy="208"/>
          </a:xfrm>
        </p:grpSpPr>
        <p:sp>
          <p:nvSpPr>
            <p:cNvPr id="14385" name="AutoShape 20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AutoShape 21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22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23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Text Box 24"/>
          <p:cNvSpPr txBox="1">
            <a:spLocks noChangeArrowheads="1"/>
          </p:cNvSpPr>
          <p:nvPr/>
        </p:nvSpPr>
        <p:spPr bwMode="auto">
          <a:xfrm>
            <a:off x="1958975" y="4144963"/>
            <a:ext cx="6000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Sally</a:t>
            </a:r>
          </a:p>
        </p:txBody>
      </p:sp>
      <p:sp>
        <p:nvSpPr>
          <p:cNvPr id="14351" name="Text Box 25"/>
          <p:cNvSpPr txBox="1">
            <a:spLocks noChangeArrowheads="1"/>
          </p:cNvSpPr>
          <p:nvPr/>
        </p:nvSpPr>
        <p:spPr bwMode="auto">
          <a:xfrm>
            <a:off x="1828800" y="4297363"/>
            <a:ext cx="1025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335-2145</a:t>
            </a:r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1828800" y="4465638"/>
            <a:ext cx="1025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$2,332.45</a:t>
            </a:r>
          </a:p>
        </p:txBody>
      </p:sp>
      <p:grpSp>
        <p:nvGrpSpPr>
          <p:cNvPr id="14353" name="Group 27"/>
          <p:cNvGrpSpPr>
            <a:grpSpLocks/>
          </p:cNvGrpSpPr>
          <p:nvPr/>
        </p:nvGrpSpPr>
        <p:grpSpPr bwMode="auto">
          <a:xfrm>
            <a:off x="3968750" y="4054475"/>
            <a:ext cx="1720850" cy="647700"/>
            <a:chOff x="1400" y="1572"/>
            <a:chExt cx="556" cy="208"/>
          </a:xfrm>
        </p:grpSpPr>
        <p:sp>
          <p:nvSpPr>
            <p:cNvPr id="14381" name="AutoShape 28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AutoShape 29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30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31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4" name="Text Box 32"/>
          <p:cNvSpPr txBox="1">
            <a:spLocks noChangeArrowheads="1"/>
          </p:cNvSpPr>
          <p:nvPr/>
        </p:nvSpPr>
        <p:spPr bwMode="auto">
          <a:xfrm>
            <a:off x="4270375" y="4149725"/>
            <a:ext cx="600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Joe</a:t>
            </a:r>
          </a:p>
        </p:txBody>
      </p:sp>
      <p:sp>
        <p:nvSpPr>
          <p:cNvPr id="14355" name="Text Box 33"/>
          <p:cNvSpPr txBox="1">
            <a:spLocks noChangeArrowheads="1"/>
          </p:cNvSpPr>
          <p:nvPr/>
        </p:nvSpPr>
        <p:spPr bwMode="auto">
          <a:xfrm>
            <a:off x="4140200" y="4302125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225-2311</a:t>
            </a:r>
          </a:p>
        </p:txBody>
      </p:sp>
      <p:sp>
        <p:nvSpPr>
          <p:cNvPr id="14356" name="Text Box 34"/>
          <p:cNvSpPr txBox="1">
            <a:spLocks noChangeArrowheads="1"/>
          </p:cNvSpPr>
          <p:nvPr/>
        </p:nvSpPr>
        <p:spPr bwMode="auto">
          <a:xfrm>
            <a:off x="4140200" y="4470400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$1,496.00</a:t>
            </a:r>
          </a:p>
        </p:txBody>
      </p:sp>
      <p:grpSp>
        <p:nvGrpSpPr>
          <p:cNvPr id="14357" name="Group 35"/>
          <p:cNvGrpSpPr>
            <a:grpSpLocks/>
          </p:cNvGrpSpPr>
          <p:nvPr/>
        </p:nvGrpSpPr>
        <p:grpSpPr bwMode="auto">
          <a:xfrm>
            <a:off x="6280150" y="4059238"/>
            <a:ext cx="1720850" cy="647700"/>
            <a:chOff x="1400" y="1572"/>
            <a:chExt cx="556" cy="208"/>
          </a:xfrm>
        </p:grpSpPr>
        <p:sp>
          <p:nvSpPr>
            <p:cNvPr id="14377" name="AutoShape 36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AutoShape 37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38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39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8" name="Text Box 40"/>
          <p:cNvSpPr txBox="1">
            <a:spLocks noChangeArrowheads="1"/>
          </p:cNvSpPr>
          <p:nvPr/>
        </p:nvSpPr>
        <p:spPr bwMode="auto">
          <a:xfrm>
            <a:off x="6581775" y="4154488"/>
            <a:ext cx="6000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Larry</a:t>
            </a:r>
          </a:p>
        </p:txBody>
      </p:sp>
      <p:sp>
        <p:nvSpPr>
          <p:cNvPr id="14359" name="Text Box 41"/>
          <p:cNvSpPr txBox="1">
            <a:spLocks noChangeArrowheads="1"/>
          </p:cNvSpPr>
          <p:nvPr/>
        </p:nvSpPr>
        <p:spPr bwMode="auto">
          <a:xfrm>
            <a:off x="6451600" y="4306888"/>
            <a:ext cx="1025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336-8865</a:t>
            </a:r>
          </a:p>
        </p:txBody>
      </p:sp>
      <p:sp>
        <p:nvSpPr>
          <p:cNvPr id="14360" name="Text Box 42"/>
          <p:cNvSpPr txBox="1">
            <a:spLocks noChangeArrowheads="1"/>
          </p:cNvSpPr>
          <p:nvPr/>
        </p:nvSpPr>
        <p:spPr bwMode="auto">
          <a:xfrm>
            <a:off x="6451600" y="4475163"/>
            <a:ext cx="1025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$2,221.66</a:t>
            </a:r>
          </a:p>
        </p:txBody>
      </p:sp>
      <p:sp>
        <p:nvSpPr>
          <p:cNvPr id="14361" name="Oval 43"/>
          <p:cNvSpPr>
            <a:spLocks noChangeArrowheads="1"/>
          </p:cNvSpPr>
          <p:nvPr/>
        </p:nvSpPr>
        <p:spPr bwMode="auto">
          <a:xfrm>
            <a:off x="850900" y="2717800"/>
            <a:ext cx="330200" cy="330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44"/>
          <p:cNvSpPr>
            <a:spLocks noChangeShapeType="1"/>
          </p:cNvSpPr>
          <p:nvPr/>
        </p:nvSpPr>
        <p:spPr bwMode="auto">
          <a:xfrm>
            <a:off x="1003300" y="2911475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45"/>
          <p:cNvSpPr>
            <a:spLocks noChangeShapeType="1"/>
          </p:cNvSpPr>
          <p:nvPr/>
        </p:nvSpPr>
        <p:spPr bwMode="auto">
          <a:xfrm>
            <a:off x="3378200" y="2911475"/>
            <a:ext cx="1279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46"/>
          <p:cNvSpPr>
            <a:spLocks noChangeShapeType="1"/>
          </p:cNvSpPr>
          <p:nvPr/>
        </p:nvSpPr>
        <p:spPr bwMode="auto">
          <a:xfrm>
            <a:off x="3035300" y="4429125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47"/>
          <p:cNvSpPr>
            <a:spLocks noChangeShapeType="1"/>
          </p:cNvSpPr>
          <p:nvPr/>
        </p:nvSpPr>
        <p:spPr bwMode="auto">
          <a:xfrm>
            <a:off x="5213350" y="44291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48"/>
          <p:cNvSpPr>
            <a:spLocks noChangeShapeType="1"/>
          </p:cNvSpPr>
          <p:nvPr/>
        </p:nvSpPr>
        <p:spPr bwMode="auto">
          <a:xfrm>
            <a:off x="7524750" y="4465638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67" name="Group 49"/>
          <p:cNvGrpSpPr>
            <a:grpSpLocks/>
          </p:cNvGrpSpPr>
          <p:nvPr/>
        </p:nvGrpSpPr>
        <p:grpSpPr bwMode="auto">
          <a:xfrm>
            <a:off x="8216900" y="4475163"/>
            <a:ext cx="457200" cy="304800"/>
            <a:chOff x="1632" y="2112"/>
            <a:chExt cx="288" cy="192"/>
          </a:xfrm>
        </p:grpSpPr>
        <p:sp>
          <p:nvSpPr>
            <p:cNvPr id="14373" name="Line 50"/>
            <p:cNvSpPr>
              <a:spLocks noChangeShapeType="1"/>
            </p:cNvSpPr>
            <p:nvPr/>
          </p:nvSpPr>
          <p:spPr bwMode="auto">
            <a:xfrm>
              <a:off x="16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51"/>
            <p:cNvSpPr>
              <a:spLocks noChangeShapeType="1"/>
            </p:cNvSpPr>
            <p:nvPr/>
          </p:nvSpPr>
          <p:spPr bwMode="auto">
            <a:xfrm>
              <a:off x="1728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52"/>
            <p:cNvSpPr>
              <a:spLocks noChangeShapeType="1"/>
            </p:cNvSpPr>
            <p:nvPr/>
          </p:nvSpPr>
          <p:spPr bwMode="auto">
            <a:xfrm>
              <a:off x="1632" y="22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53"/>
            <p:cNvSpPr>
              <a:spLocks noChangeShapeType="1"/>
            </p:cNvSpPr>
            <p:nvPr/>
          </p:nvSpPr>
          <p:spPr bwMode="auto">
            <a:xfrm flipV="1">
              <a:off x="1776" y="21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8" name="Line 54"/>
          <p:cNvSpPr>
            <a:spLocks noChangeShapeType="1"/>
          </p:cNvSpPr>
          <p:nvPr/>
        </p:nvSpPr>
        <p:spPr bwMode="auto">
          <a:xfrm>
            <a:off x="5902325" y="2911475"/>
            <a:ext cx="1279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Line 55"/>
          <p:cNvSpPr>
            <a:spLocks noChangeShapeType="1"/>
          </p:cNvSpPr>
          <p:nvPr/>
        </p:nvSpPr>
        <p:spPr bwMode="auto">
          <a:xfrm>
            <a:off x="7181850" y="2911475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56"/>
          <p:cNvSpPr>
            <a:spLocks noChangeShapeType="1"/>
          </p:cNvSpPr>
          <p:nvPr/>
        </p:nvSpPr>
        <p:spPr bwMode="auto">
          <a:xfrm flipH="1">
            <a:off x="1003300" y="3603625"/>
            <a:ext cx="617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57"/>
          <p:cNvSpPr>
            <a:spLocks noChangeShapeType="1"/>
          </p:cNvSpPr>
          <p:nvPr/>
        </p:nvSpPr>
        <p:spPr bwMode="auto">
          <a:xfrm>
            <a:off x="1003300" y="3603625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58"/>
          <p:cNvSpPr>
            <a:spLocks noChangeShapeType="1"/>
          </p:cNvSpPr>
          <p:nvPr/>
        </p:nvSpPr>
        <p:spPr bwMode="auto">
          <a:xfrm>
            <a:off x="1003300" y="4465638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1EF06-0DF7-4339-B125-1304916D0FB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71525" y="1854200"/>
            <a:ext cx="7772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CA1A16"/>
                </a:solidFill>
              </a:rPr>
              <a:t>typedef</a:t>
            </a:r>
            <a:r>
              <a:rPr lang="en-US" sz="2800" dirty="0" smtClean="0">
                <a:solidFill>
                  <a:srgbClr val="CA1A16"/>
                </a:solidFill>
              </a:rPr>
              <a:t> </a:t>
            </a:r>
            <a:r>
              <a:rPr lang="en-US" sz="2800" dirty="0" err="1" smtClean="0">
                <a:solidFill>
                  <a:srgbClr val="CA1A16"/>
                </a:solidFill>
              </a:rPr>
              <a:t>int</a:t>
            </a:r>
            <a:r>
              <a:rPr lang="en-US" sz="2800" dirty="0" smtClean="0">
                <a:solidFill>
                  <a:srgbClr val="CA1A16"/>
                </a:solidFill>
              </a:rPr>
              <a:t> </a:t>
            </a:r>
            <a:r>
              <a:rPr lang="en-US" sz="2800" dirty="0" err="1" smtClean="0">
                <a:solidFill>
                  <a:srgbClr val="CA1A16"/>
                </a:solidFill>
              </a:rPr>
              <a:t>NodeEntry</a:t>
            </a:r>
            <a:r>
              <a:rPr lang="en-US" sz="2800" dirty="0" smtClean="0">
                <a:solidFill>
                  <a:srgbClr val="CA1A16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CA1A16"/>
                </a:solidFill>
              </a:rPr>
              <a:t>struct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 </a:t>
            </a:r>
            <a:r>
              <a:rPr lang="en-US" sz="2800" dirty="0" err="1" smtClean="0"/>
              <a:t>NodeEntry</a:t>
            </a:r>
            <a:r>
              <a:rPr lang="en-US" sz="2800" dirty="0" smtClean="0"/>
              <a:t> </a:t>
            </a:r>
            <a:r>
              <a:rPr lang="en-US" sz="2800" dirty="0"/>
              <a:t>entry;   </a:t>
            </a:r>
            <a:br>
              <a:rPr lang="en-US" sz="2800" dirty="0"/>
            </a:br>
            <a:r>
              <a:rPr lang="en-US" sz="2800" dirty="0"/>
              <a:t>   Node *next;</a:t>
            </a:r>
            <a:br>
              <a:rPr lang="en-US" sz="2800" dirty="0"/>
            </a:br>
            <a:r>
              <a:rPr lang="en-US" sz="2800" dirty="0" smtClean="0">
                <a:solidFill>
                  <a:schemeClr val="bg2"/>
                </a:solidFill>
              </a:rPr>
              <a:t>   </a:t>
            </a:r>
            <a:r>
              <a:rPr lang="en-US" sz="2800" dirty="0">
                <a:solidFill>
                  <a:schemeClr val="bg2"/>
                </a:solidFill>
              </a:rPr>
              <a:t>//  constructors  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/>
              <a:t>   Node();  </a:t>
            </a:r>
            <a:br>
              <a:rPr lang="en-US" sz="2800" dirty="0"/>
            </a:br>
            <a:r>
              <a:rPr lang="en-US" sz="2800" dirty="0"/>
              <a:t>   Node(</a:t>
            </a:r>
            <a:r>
              <a:rPr lang="en-US" sz="2800" dirty="0" err="1"/>
              <a:t>NodeEntry</a:t>
            </a:r>
            <a:r>
              <a:rPr lang="en-US" sz="2800" dirty="0"/>
              <a:t> item, Node* </a:t>
            </a:r>
            <a:r>
              <a:rPr lang="en-US" sz="2800" dirty="0" err="1"/>
              <a:t>addOn</a:t>
            </a:r>
            <a:r>
              <a:rPr lang="en-US" sz="2800" dirty="0"/>
              <a:t> = NULL);</a:t>
            </a:r>
            <a:br>
              <a:rPr lang="en-US" sz="2800" dirty="0"/>
            </a:br>
            <a:r>
              <a:rPr lang="en-US" sz="2800" dirty="0"/>
              <a:t>};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6378575" y="641350"/>
            <a:ext cx="1720850" cy="647700"/>
            <a:chOff x="1400" y="1572"/>
            <a:chExt cx="556" cy="208"/>
          </a:xfrm>
        </p:grpSpPr>
        <p:sp>
          <p:nvSpPr>
            <p:cNvPr id="15368" name="AutoShape 5"/>
            <p:cNvSpPr>
              <a:spLocks noChangeArrowheads="1"/>
            </p:cNvSpPr>
            <p:nvPr/>
          </p:nvSpPr>
          <p:spPr bwMode="auto">
            <a:xfrm>
              <a:off x="1400" y="1572"/>
              <a:ext cx="402" cy="20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AutoShape 6"/>
            <p:cNvSpPr>
              <a:spLocks noChangeArrowheads="1"/>
            </p:cNvSpPr>
            <p:nvPr/>
          </p:nvSpPr>
          <p:spPr bwMode="auto">
            <a:xfrm>
              <a:off x="1750" y="1572"/>
              <a:ext cx="206" cy="208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>
              <a:off x="1400" y="166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1400" y="1724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7705725" y="1031875"/>
            <a:ext cx="1279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8D5E9-63EA-4B3B-9A85-DE546869CCB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838200" y="1892300"/>
            <a:ext cx="7772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Node::Node()</a:t>
            </a:r>
            <a:br>
              <a:rPr lang="en-US"/>
            </a:br>
            <a:r>
              <a:rPr lang="en-US"/>
              <a:t>{   </a:t>
            </a:r>
            <a:br>
              <a:rPr lang="en-US"/>
            </a:br>
            <a:r>
              <a:rPr lang="en-US"/>
              <a:t>    next = NULL;</a:t>
            </a:r>
            <a:br>
              <a:rPr lang="en-US"/>
            </a:br>
            <a:r>
              <a:rPr lang="en-US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Node::Node(NodeEntry item, Node* addOn)</a:t>
            </a:r>
            <a:br>
              <a:rPr lang="en-US"/>
            </a:br>
            <a:r>
              <a:rPr lang="en-US"/>
              <a:t>{   </a:t>
            </a:r>
            <a:br>
              <a:rPr lang="en-US"/>
            </a:br>
            <a:r>
              <a:rPr lang="en-US"/>
              <a:t>    entry = item;   </a:t>
            </a:r>
            <a:br>
              <a:rPr lang="en-US"/>
            </a:br>
            <a:r>
              <a:rPr lang="en-US"/>
              <a:t>    next = addOn;</a:t>
            </a:r>
            <a:br>
              <a:rPr lang="en-US"/>
            </a:b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5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21337-361A-4AEB-B1F4-FF13FA1823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Code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838200" y="1714500"/>
            <a:ext cx="8088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Node firstNode('a'); 		</a:t>
            </a:r>
            <a:r>
              <a:rPr lang="en-US">
                <a:solidFill>
                  <a:schemeClr val="bg2"/>
                </a:solidFill>
              </a:rPr>
              <a:t>//  Node firstNode stores data 'a'.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Node *p0 = &amp;firstNode;  	</a:t>
            </a:r>
            <a:r>
              <a:rPr lang="en-US">
                <a:solidFill>
                  <a:schemeClr val="bg2"/>
                </a:solidFill>
              </a:rPr>
              <a:t>//  p0 points to firstNode.Node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Node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*p1 = </a:t>
            </a:r>
            <a:r>
              <a:rPr lang="en-US">
                <a:solidFill>
                  <a:srgbClr val="CA1A16"/>
                </a:solidFill>
              </a:rPr>
              <a:t>new</a:t>
            </a:r>
            <a:r>
              <a:rPr lang="en-US"/>
              <a:t> Node('b'); 	</a:t>
            </a:r>
            <a:r>
              <a:rPr lang="en-US">
                <a:solidFill>
                  <a:schemeClr val="bg2"/>
                </a:solidFill>
              </a:rPr>
              <a:t>//  A second node  is created.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p0-&gt;next = p1; </a:t>
            </a:r>
            <a:r>
              <a:rPr lang="en-US">
                <a:solidFill>
                  <a:schemeClr val="bg2"/>
                </a:solidFill>
              </a:rPr>
              <a:t> 		//  The second Node is linked after 					firstNode.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Node *p2 = </a:t>
            </a:r>
            <a:r>
              <a:rPr lang="en-US">
                <a:solidFill>
                  <a:srgbClr val="CA1A16"/>
                </a:solidFill>
              </a:rPr>
              <a:t>new</a:t>
            </a:r>
            <a:r>
              <a:rPr lang="en-US"/>
              <a:t> Node('c', p0); </a:t>
            </a:r>
            <a:r>
              <a:rPr lang="en-US">
                <a:solidFill>
                  <a:schemeClr val="bg2"/>
                </a:solidFill>
              </a:rPr>
              <a:t> //  A third Node storing 'c' is 					created.    </a:t>
            </a:r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				//  The third Node links back to 					the first node, 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p1-&gt;next = p2; </a:t>
            </a:r>
            <a:br>
              <a:rPr lang="en-US"/>
            </a:br>
            <a:r>
              <a:rPr lang="en-US">
                <a:solidFill>
                  <a:schemeClr val="bg2"/>
                </a:solidFill>
              </a:rPr>
              <a:t> 				//  The third Node is linked after 					the second Node.</a:t>
            </a:r>
            <a:br>
              <a:rPr lang="en-US">
                <a:solidFill>
                  <a:schemeClr val="bg2"/>
                </a:solidFill>
              </a:rPr>
            </a:b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1A79-7280-443C-AD64-D10204DA7D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57200"/>
            <a:ext cx="7772400" cy="792163"/>
          </a:xfrm>
        </p:spPr>
        <p:txBody>
          <a:bodyPr/>
          <a:lstStyle/>
          <a:p>
            <a:pPr eaLnBrk="1" hangingPunct="1"/>
            <a:r>
              <a:rPr lang="en-US" smtClean="0"/>
              <a:t>Dangers in Assignments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1775"/>
            <a:ext cx="7772400" cy="5191125"/>
          </a:xfrm>
        </p:spPr>
        <p:txBody>
          <a:bodyPr/>
          <a:lstStyle/>
          <a:p>
            <a:pPr eaLnBrk="1" hangingPunct="1"/>
            <a:r>
              <a:rPr lang="en-US" smtClean="0"/>
              <a:t>Suppose we have: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int x = 10;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int y = 20;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Now, if we have x = y;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This is called Value Semantic.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4327525" y="3209925"/>
            <a:ext cx="620713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4327525" y="4156075"/>
            <a:ext cx="620713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4495800" y="2752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4495800" y="3560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257800" y="5273675"/>
            <a:ext cx="620713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6491288" y="5273675"/>
            <a:ext cx="620712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5389563" y="4662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6619875" y="4662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46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55148-8E80-4B07-8991-774FCB93E2D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57200"/>
            <a:ext cx="7772400" cy="792163"/>
          </a:xfrm>
        </p:spPr>
        <p:txBody>
          <a:bodyPr/>
          <a:lstStyle/>
          <a:p>
            <a:pPr eaLnBrk="1" hangingPunct="1"/>
            <a:r>
              <a:rPr lang="en-US" i="1" smtClean="0"/>
              <a:t>continued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3200"/>
            <a:ext cx="7772400" cy="5202238"/>
          </a:xfrm>
        </p:spPr>
        <p:txBody>
          <a:bodyPr/>
          <a:lstStyle/>
          <a:p>
            <a:pPr eaLnBrk="1" hangingPunct="1"/>
            <a:r>
              <a:rPr lang="en-US" smtClean="0"/>
              <a:t>Now,  assume x and y are pointers. 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1595438" y="2803525"/>
            <a:ext cx="334962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4613275" y="2803525"/>
            <a:ext cx="365125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468563" y="2803525"/>
            <a:ext cx="701675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699125" y="2803525"/>
            <a:ext cx="773113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1778000" y="2967038"/>
            <a:ext cx="690563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4805363" y="2987675"/>
            <a:ext cx="893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1609725" y="3159125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622800" y="3159125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1595438" y="3789363"/>
            <a:ext cx="339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If we have   x = y;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3322638" y="4459288"/>
            <a:ext cx="701675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3322638" y="5400675"/>
            <a:ext cx="773112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1944688" y="4459288"/>
            <a:ext cx="371475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1944688" y="5400675"/>
            <a:ext cx="385762" cy="366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2133600" y="5567363"/>
            <a:ext cx="1189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2133600" y="4622800"/>
            <a:ext cx="1189038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1944688" y="4814888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1976438" y="575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440238" y="5272088"/>
            <a:ext cx="406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This is called Reference Semantic</a:t>
            </a:r>
          </a:p>
        </p:txBody>
      </p:sp>
    </p:spTree>
    <p:extLst>
      <p:ext uri="{BB962C8B-B14F-4D97-AF65-F5344CB8AC3E}">
        <p14:creationId xmlns:p14="http://schemas.microsoft.com/office/powerpoint/2010/main" val="40515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DE679-DE9D-42B5-9784-BB73D000AFA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Now, if we have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delete x;  what happens to y?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001838" y="3546475"/>
            <a:ext cx="334962" cy="385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2163763" y="3729038"/>
            <a:ext cx="925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2001838" y="3937000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1350963" y="4714875"/>
            <a:ext cx="681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 is deleted too. Even if we did not intended to do so.</a:t>
            </a:r>
          </a:p>
        </p:txBody>
      </p:sp>
    </p:spTree>
    <p:extLst>
      <p:ext uri="{BB962C8B-B14F-4D97-AF65-F5344CB8AC3E}">
        <p14:creationId xmlns:p14="http://schemas.microsoft.com/office/powerpoint/2010/main" val="18252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Pointer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If we have: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  </a:t>
            </a:r>
            <a:r>
              <a:rPr lang="en-US" dirty="0" err="1" smtClean="0"/>
              <a:t>int_pointer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int_pointer</a:t>
            </a:r>
            <a:r>
              <a:rPr lang="en-US" dirty="0" smtClean="0"/>
              <a:t>  </a:t>
            </a:r>
            <a:r>
              <a:rPr lang="en-US" dirty="0" err="1" smtClean="0"/>
              <a:t>i_pointer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is the same as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i_pointer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55148-8E80-4B07-8991-774FCB93E2D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57200"/>
            <a:ext cx="7772400" cy="792163"/>
          </a:xfrm>
        </p:spPr>
        <p:txBody>
          <a:bodyPr/>
          <a:lstStyle/>
          <a:p>
            <a:pPr eaLnBrk="1" hangingPunct="1"/>
            <a:r>
              <a:rPr lang="en-US" i="1" dirty="0" smtClean="0"/>
              <a:t>Pointers as Parameter</a:t>
            </a:r>
            <a:endParaRPr lang="en-US" i="1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3200"/>
            <a:ext cx="7772400" cy="520223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 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 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smtClean="0"/>
              <a:t> </a:t>
            </a:r>
            <a:r>
              <a:rPr lang="en-US" dirty="0" smtClean="0"/>
              <a:t>	*</a:t>
            </a:r>
            <a:r>
              <a:rPr lang="en-US" dirty="0" err="1" smtClean="0"/>
              <a:t>ptr</a:t>
            </a:r>
            <a:r>
              <a:rPr lang="en-US" dirty="0" smtClean="0"/>
              <a:t> = 100	      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	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dirty="0" err="1" smtClean="0"/>
              <a:t>set_it_to</a:t>
            </a:r>
            <a:r>
              <a:rPr lang="en-US" dirty="0" err="1" smtClean="0"/>
              <a:t>_zero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marL="0" indent="0" eaLnBrk="1" hangingPunct="1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dirty="0" err="1" smtClean="0"/>
              <a:t>i_ptr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	void </a:t>
            </a:r>
            <a:r>
              <a:rPr lang="en-US" dirty="0" err="1" smtClean="0"/>
              <a:t>set_it_to_zero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i_ptr</a:t>
            </a:r>
            <a:r>
              <a:rPr 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US" dirty="0" smtClean="0"/>
              <a:t>	{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	*</a:t>
            </a:r>
            <a:r>
              <a:rPr lang="en-US" dirty="0" err="1" smtClean="0"/>
              <a:t>i_ptr</a:t>
            </a:r>
            <a:r>
              <a:rPr lang="en-US" dirty="0" smtClean="0"/>
              <a:t> = 0;          </a:t>
            </a:r>
          </a:p>
          <a:p>
            <a:pPr marL="0" indent="0" eaLnBrk="1" hangingPunct="1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4776465" y="2770356"/>
            <a:ext cx="365125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562599" y="2767898"/>
            <a:ext cx="773113" cy="5849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trike="dblStrike" dirty="0" smtClean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5055395" y="2948156"/>
            <a:ext cx="507206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3840956" y="1677202"/>
            <a:ext cx="334962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806628" y="2191084"/>
            <a:ext cx="334962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V="1">
            <a:off x="5055395" y="2368884"/>
            <a:ext cx="5072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696200" y="4191000"/>
            <a:ext cx="334962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64313" y="4368800"/>
            <a:ext cx="129936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35712" y="3125956"/>
            <a:ext cx="1527969" cy="1242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791200" y="4914549"/>
            <a:ext cx="773113" cy="5849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5562601" y="2133600"/>
            <a:ext cx="773113" cy="4130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286000" cy="120649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614BD-F451-498B-AF2B-D278FB802A7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457200"/>
            <a:ext cx="2209800" cy="1143000"/>
          </a:xfrm>
        </p:spPr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pic>
        <p:nvPicPr>
          <p:cNvPr id="4101" name="Picture 3" descr="CKH50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13319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4" descr="CKH00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847850"/>
            <a:ext cx="11303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5" descr="CKH000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18923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 descr="CKH000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28600"/>
            <a:ext cx="26638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7" descr="CKH000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5334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8" descr="CKH001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1708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9" descr="CKH5027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1560513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" descr="CKH5027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3946525"/>
            <a:ext cx="10493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1" descr="CKL000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7000"/>
            <a:ext cx="1600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22CCE-8F0B-410B-8916-A35E2346A6E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eaLnBrk="1" hangingPunct="1"/>
            <a:r>
              <a:rPr lang="en-US" smtClean="0"/>
              <a:t>Links</a:t>
            </a:r>
          </a:p>
          <a:p>
            <a:pPr eaLnBrk="1" hangingPunct="1"/>
            <a:r>
              <a:rPr lang="en-US" smtClean="0"/>
              <a:t>Sometimes called a reference (poor choice)</a:t>
            </a:r>
          </a:p>
          <a:p>
            <a:pPr eaLnBrk="1" hangingPunct="1"/>
            <a:r>
              <a:rPr lang="en-US" smtClean="0"/>
              <a:t>Machine address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349500" y="342900"/>
            <a:ext cx="2209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Pointers</a:t>
            </a:r>
          </a:p>
        </p:txBody>
      </p:sp>
      <p:pic>
        <p:nvPicPr>
          <p:cNvPr id="5126" name="Picture 5" descr="CKH000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8600"/>
            <a:ext cx="26638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4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6F3DD-F19D-4E9B-88CC-27050154BF3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 Conventions</a:t>
            </a:r>
          </a:p>
        </p:txBody>
      </p:sp>
      <p:sp>
        <p:nvSpPr>
          <p:cNvPr id="6149" name="AutoShape 3"/>
          <p:cNvSpPr>
            <a:spLocks noChangeArrowheads="1"/>
          </p:cNvSpPr>
          <p:nvPr/>
        </p:nvSpPr>
        <p:spPr bwMode="auto">
          <a:xfrm>
            <a:off x="2438400" y="2133600"/>
            <a:ext cx="1524000" cy="609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15240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676400" y="2514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667000" y="2286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"Sue"</a:t>
            </a: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114800" y="2971800"/>
            <a:ext cx="1524000" cy="609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4343400" y="3124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"Bill"</a:t>
            </a:r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6477000" y="2438400"/>
            <a:ext cx="1524000" cy="609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67056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"Les"</a:t>
            </a:r>
          </a:p>
        </p:txBody>
      </p:sp>
      <p:sp>
        <p:nvSpPr>
          <p:cNvPr id="6157" name="AutoShape 12"/>
          <p:cNvSpPr>
            <a:spLocks noChangeArrowheads="1"/>
          </p:cNvSpPr>
          <p:nvPr/>
        </p:nvSpPr>
        <p:spPr bwMode="auto">
          <a:xfrm>
            <a:off x="2667000" y="4267200"/>
            <a:ext cx="1524000" cy="609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895600" y="4419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"Jill"</a:t>
            </a:r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1524000" y="3886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1524000" y="4648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1524000" y="5410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1676400" y="3276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1676400" y="4038600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676400" y="55626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6" name="Group 29"/>
          <p:cNvGrpSpPr>
            <a:grpSpLocks/>
          </p:cNvGrpSpPr>
          <p:nvPr/>
        </p:nvGrpSpPr>
        <p:grpSpPr bwMode="auto">
          <a:xfrm>
            <a:off x="2209800" y="3276600"/>
            <a:ext cx="457200" cy="304800"/>
            <a:chOff x="1632" y="2112"/>
            <a:chExt cx="288" cy="192"/>
          </a:xfrm>
        </p:grpSpPr>
        <p:sp>
          <p:nvSpPr>
            <p:cNvPr id="6174" name="Line 22"/>
            <p:cNvSpPr>
              <a:spLocks noChangeShapeType="1"/>
            </p:cNvSpPr>
            <p:nvPr/>
          </p:nvSpPr>
          <p:spPr bwMode="auto">
            <a:xfrm>
              <a:off x="16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3"/>
            <p:cNvSpPr>
              <a:spLocks noChangeShapeType="1"/>
            </p:cNvSpPr>
            <p:nvPr/>
          </p:nvSpPr>
          <p:spPr bwMode="auto">
            <a:xfrm>
              <a:off x="1728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6"/>
            <p:cNvSpPr>
              <a:spLocks noChangeShapeType="1"/>
            </p:cNvSpPr>
            <p:nvPr/>
          </p:nvSpPr>
          <p:spPr bwMode="auto">
            <a:xfrm>
              <a:off x="1632" y="22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8"/>
            <p:cNvSpPr>
              <a:spLocks noChangeShapeType="1"/>
            </p:cNvSpPr>
            <p:nvPr/>
          </p:nvSpPr>
          <p:spPr bwMode="auto">
            <a:xfrm flipV="1">
              <a:off x="1776" y="21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7" name="Line 30"/>
          <p:cNvSpPr>
            <a:spLocks noChangeShapeType="1"/>
          </p:cNvSpPr>
          <p:nvPr/>
        </p:nvSpPr>
        <p:spPr bwMode="auto">
          <a:xfrm flipV="1">
            <a:off x="7010400" y="3048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31"/>
          <p:cNvSpPr txBox="1">
            <a:spLocks noChangeArrowheads="1"/>
          </p:cNvSpPr>
          <p:nvPr/>
        </p:nvSpPr>
        <p:spPr bwMode="auto">
          <a:xfrm>
            <a:off x="11430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6169" name="Text Box 32"/>
          <p:cNvSpPr txBox="1">
            <a:spLocks noChangeArrowheads="1"/>
          </p:cNvSpPr>
          <p:nvPr/>
        </p:nvSpPr>
        <p:spPr bwMode="auto">
          <a:xfrm>
            <a:off x="11430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170" name="Text Box 33"/>
          <p:cNvSpPr txBox="1">
            <a:spLocks noChangeArrowheads="1"/>
          </p:cNvSpPr>
          <p:nvPr/>
        </p:nvSpPr>
        <p:spPr bwMode="auto">
          <a:xfrm>
            <a:off x="11430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6171" name="Text Box 34"/>
          <p:cNvSpPr txBox="1">
            <a:spLocks noChangeArrowheads="1"/>
          </p:cNvSpPr>
          <p:nvPr/>
        </p:nvSpPr>
        <p:spPr bwMode="auto">
          <a:xfrm>
            <a:off x="1143000" y="457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6172" name="Text Box 35"/>
          <p:cNvSpPr txBox="1">
            <a:spLocks noChangeArrowheads="1"/>
          </p:cNvSpPr>
          <p:nvPr/>
        </p:nvSpPr>
        <p:spPr bwMode="auto">
          <a:xfrm>
            <a:off x="1143000" y="533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6173" name="Line 37"/>
          <p:cNvSpPr>
            <a:spLocks noChangeShapeType="1"/>
          </p:cNvSpPr>
          <p:nvPr/>
        </p:nvSpPr>
        <p:spPr bwMode="auto">
          <a:xfrm flipV="1">
            <a:off x="1676400" y="4660900"/>
            <a:ext cx="990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CC8A-70AB-4FC2-B2DE-214993024C3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Objects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876800" y="1651000"/>
            <a:ext cx="37338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096000" y="12065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MEMORY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4876800" y="3733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4876800" y="1587500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Run-time stack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889500" y="3721100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Heap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54100" y="2044702"/>
            <a:ext cx="5372100" cy="461963"/>
            <a:chOff x="664" y="1288"/>
            <a:chExt cx="3384" cy="291"/>
          </a:xfrm>
        </p:grpSpPr>
        <p:sp>
          <p:nvSpPr>
            <p:cNvPr id="8222" name="Text Box 3"/>
            <p:cNvSpPr txBox="1">
              <a:spLocks noChangeArrowheads="1"/>
            </p:cNvSpPr>
            <p:nvPr/>
          </p:nvSpPr>
          <p:spPr bwMode="auto">
            <a:xfrm>
              <a:off x="664" y="1288"/>
              <a:ext cx="18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err="1" smtClean="0">
                  <a:latin typeface="Courier New" pitchFamily="49" charset="0"/>
                </a:rPr>
                <a:t>dataType</a:t>
              </a:r>
              <a:r>
                <a:rPr lang="en-US" b="1" dirty="0" smtClean="0">
                  <a:latin typeface="Courier New" pitchFamily="49" charset="0"/>
                </a:rPr>
                <a:t>* </a:t>
              </a:r>
              <a:r>
                <a:rPr lang="en-US" b="1" dirty="0" err="1" smtClean="0">
                  <a:latin typeface="Courier New" pitchFamily="49" charset="0"/>
                </a:rPr>
                <a:t>Ptr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</p:txBody>
        </p:sp>
        <p:grpSp>
          <p:nvGrpSpPr>
            <p:cNvPr id="8223" name="Group 14"/>
            <p:cNvGrpSpPr>
              <a:grpSpLocks/>
            </p:cNvGrpSpPr>
            <p:nvPr/>
          </p:nvGrpSpPr>
          <p:grpSpPr bwMode="auto">
            <a:xfrm>
              <a:off x="3297" y="1288"/>
              <a:ext cx="751" cy="288"/>
              <a:chOff x="3297" y="1288"/>
              <a:chExt cx="751" cy="288"/>
            </a:xfrm>
          </p:grpSpPr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3297" y="1288"/>
                <a:ext cx="5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Ptr</a:t>
                </a:r>
                <a:endParaRPr lang="en-US" dirty="0"/>
              </a:p>
            </p:txBody>
          </p:sp>
          <p:sp>
            <p:nvSpPr>
              <p:cNvPr id="8225" name="Oval 13"/>
              <p:cNvSpPr>
                <a:spLocks noChangeArrowheads="1"/>
              </p:cNvSpPr>
              <p:nvPr/>
            </p:nvSpPr>
            <p:spPr bwMode="auto">
              <a:xfrm>
                <a:off x="3824" y="1328"/>
                <a:ext cx="224" cy="2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054100" y="2273301"/>
            <a:ext cx="6591300" cy="849313"/>
            <a:chOff x="664" y="1432"/>
            <a:chExt cx="4152" cy="535"/>
          </a:xfrm>
        </p:grpSpPr>
        <p:sp>
          <p:nvSpPr>
            <p:cNvPr id="8214" name="Text Box 4"/>
            <p:cNvSpPr txBox="1">
              <a:spLocks noChangeArrowheads="1"/>
            </p:cNvSpPr>
            <p:nvPr/>
          </p:nvSpPr>
          <p:spPr bwMode="auto">
            <a:xfrm>
              <a:off x="664" y="1676"/>
              <a:ext cx="18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err="1" smtClean="0">
                  <a:latin typeface="Courier New" pitchFamily="49" charset="0"/>
                </a:rPr>
                <a:t>Ptr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= NULL;</a:t>
              </a:r>
            </a:p>
          </p:txBody>
        </p:sp>
        <p:grpSp>
          <p:nvGrpSpPr>
            <p:cNvPr id="8215" name="Group 24"/>
            <p:cNvGrpSpPr>
              <a:grpSpLocks/>
            </p:cNvGrpSpPr>
            <p:nvPr/>
          </p:nvGrpSpPr>
          <p:grpSpPr bwMode="auto">
            <a:xfrm>
              <a:off x="3936" y="1432"/>
              <a:ext cx="880" cy="192"/>
              <a:chOff x="3936" y="1432"/>
              <a:chExt cx="880" cy="192"/>
            </a:xfrm>
          </p:grpSpPr>
          <p:sp>
            <p:nvSpPr>
              <p:cNvPr id="8216" name="Line 18"/>
              <p:cNvSpPr>
                <a:spLocks noChangeShapeType="1"/>
              </p:cNvSpPr>
              <p:nvPr/>
            </p:nvSpPr>
            <p:spPr bwMode="auto">
              <a:xfrm>
                <a:off x="3936" y="1432"/>
                <a:ext cx="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17" name="Group 19"/>
              <p:cNvGrpSpPr>
                <a:grpSpLocks/>
              </p:cNvGrpSpPr>
              <p:nvPr/>
            </p:nvGrpSpPr>
            <p:grpSpPr bwMode="auto">
              <a:xfrm>
                <a:off x="4528" y="1432"/>
                <a:ext cx="288" cy="192"/>
                <a:chOff x="1632" y="2112"/>
                <a:chExt cx="288" cy="192"/>
              </a:xfrm>
            </p:grpSpPr>
            <p:sp>
              <p:nvSpPr>
                <p:cNvPr id="8218" name="Line 20"/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Line 21"/>
                <p:cNvSpPr>
                  <a:spLocks noChangeShapeType="1"/>
                </p:cNvSpPr>
                <p:nvPr/>
              </p:nvSpPr>
              <p:spPr bwMode="auto">
                <a:xfrm>
                  <a:off x="1728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0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22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1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054100" y="2273300"/>
            <a:ext cx="7048500" cy="3035300"/>
            <a:chOff x="664" y="1432"/>
            <a:chExt cx="4440" cy="1912"/>
          </a:xfrm>
        </p:grpSpPr>
        <p:sp>
          <p:nvSpPr>
            <p:cNvPr id="8208" name="Text Box 5"/>
            <p:cNvSpPr txBox="1">
              <a:spLocks noChangeArrowheads="1"/>
            </p:cNvSpPr>
            <p:nvPr/>
          </p:nvSpPr>
          <p:spPr bwMode="auto">
            <a:xfrm>
              <a:off x="664" y="2064"/>
              <a:ext cx="2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err="1" smtClean="0">
                  <a:latin typeface="Courier New" pitchFamily="49" charset="0"/>
                </a:rPr>
                <a:t>Ptr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>
                  <a:solidFill>
                    <a:srgbClr val="CA1A16"/>
                  </a:solidFill>
                  <a:latin typeface="Courier New" pitchFamily="49" charset="0"/>
                </a:rPr>
                <a:t>new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</a:rPr>
                <a:t>dataType</a:t>
              </a:r>
              <a:r>
                <a:rPr lang="en-US" b="1" dirty="0" smtClean="0">
                  <a:latin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</a:endParaRPr>
            </a:p>
          </p:txBody>
        </p:sp>
        <p:grpSp>
          <p:nvGrpSpPr>
            <p:cNvPr id="8209" name="Group 34"/>
            <p:cNvGrpSpPr>
              <a:grpSpLocks/>
            </p:cNvGrpSpPr>
            <p:nvPr/>
          </p:nvGrpSpPr>
          <p:grpSpPr bwMode="auto">
            <a:xfrm>
              <a:off x="3936" y="1432"/>
              <a:ext cx="1168" cy="1912"/>
              <a:chOff x="3936" y="1432"/>
              <a:chExt cx="1168" cy="1912"/>
            </a:xfrm>
          </p:grpSpPr>
          <p:grpSp>
            <p:nvGrpSpPr>
              <p:cNvPr id="8210" name="Group 27"/>
              <p:cNvGrpSpPr>
                <a:grpSpLocks/>
              </p:cNvGrpSpPr>
              <p:nvPr/>
            </p:nvGrpSpPr>
            <p:grpSpPr bwMode="auto">
              <a:xfrm>
                <a:off x="3936" y="1432"/>
                <a:ext cx="592" cy="1512"/>
                <a:chOff x="3936" y="1432"/>
                <a:chExt cx="592" cy="1512"/>
              </a:xfrm>
            </p:grpSpPr>
            <p:sp>
              <p:nvSpPr>
                <p:cNvPr id="8212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1432"/>
                  <a:ext cx="5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3" name="Line 26"/>
                <p:cNvSpPr>
                  <a:spLocks noChangeShapeType="1"/>
                </p:cNvSpPr>
                <p:nvPr/>
              </p:nvSpPr>
              <p:spPr bwMode="auto">
                <a:xfrm>
                  <a:off x="4528" y="1432"/>
                  <a:ext cx="0" cy="1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11" name="AutoShape 28"/>
              <p:cNvSpPr>
                <a:spLocks noChangeArrowheads="1"/>
              </p:cNvSpPr>
              <p:nvPr/>
            </p:nvSpPr>
            <p:spPr bwMode="auto">
              <a:xfrm>
                <a:off x="3960" y="2952"/>
                <a:ext cx="1144" cy="39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054100" y="3733801"/>
            <a:ext cx="7042150" cy="2492376"/>
            <a:chOff x="664" y="2352"/>
            <a:chExt cx="4436" cy="1570"/>
          </a:xfrm>
        </p:grpSpPr>
        <p:sp>
          <p:nvSpPr>
            <p:cNvPr id="8206" name="Text Box 30"/>
            <p:cNvSpPr txBox="1">
              <a:spLocks noChangeArrowheads="1"/>
            </p:cNvSpPr>
            <p:nvPr/>
          </p:nvSpPr>
          <p:spPr bwMode="auto">
            <a:xfrm>
              <a:off x="664" y="2352"/>
              <a:ext cx="2720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Courier New" pitchFamily="49" charset="0"/>
                </a:rPr>
                <a:t>*</a:t>
              </a:r>
              <a:r>
                <a:rPr lang="en-US" b="1" dirty="0" err="1" smtClean="0">
                  <a:latin typeface="Courier New" pitchFamily="49" charset="0"/>
                </a:rPr>
                <a:t>Ptr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err="1" smtClean="0">
                  <a:latin typeface="Courier New" pitchFamily="49" charset="0"/>
                </a:rPr>
                <a:t>someItemOfdataType</a:t>
              </a:r>
              <a:r>
                <a:rPr lang="en-US" b="1" dirty="0" smtClean="0">
                  <a:latin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8207" name="AutoShape 33"/>
            <p:cNvSpPr>
              <a:spLocks noChangeArrowheads="1"/>
            </p:cNvSpPr>
            <p:nvPr/>
          </p:nvSpPr>
          <p:spPr bwMode="auto">
            <a:xfrm>
              <a:off x="3956" y="2952"/>
              <a:ext cx="1144" cy="39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5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D4831-1CBC-4AE5-9352-10DFA115C48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Objects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876800" y="1651000"/>
            <a:ext cx="37338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6096000" y="12065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MEMORY</a:t>
            </a:r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>
            <a:off x="4876800" y="3733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4876800" y="1587500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Run-time stack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4889500" y="3721100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Heap</a:t>
            </a:r>
          </a:p>
        </p:txBody>
      </p:sp>
      <p:grpSp>
        <p:nvGrpSpPr>
          <p:cNvPr id="9226" name="Group 8"/>
          <p:cNvGrpSpPr>
            <a:grpSpLocks/>
          </p:cNvGrpSpPr>
          <p:nvPr/>
        </p:nvGrpSpPr>
        <p:grpSpPr bwMode="auto">
          <a:xfrm>
            <a:off x="1054100" y="1663700"/>
            <a:ext cx="5372100" cy="1016000"/>
            <a:chOff x="664" y="1048"/>
            <a:chExt cx="3384" cy="640"/>
          </a:xfrm>
        </p:grpSpPr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664" y="1048"/>
              <a:ext cx="22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err="1">
                  <a:latin typeface="Courier New" pitchFamily="49" charset="0"/>
                </a:rPr>
                <a:t>typedef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Item;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Item* </a:t>
              </a:r>
              <a:r>
                <a:rPr lang="en-US" b="1" dirty="0" err="1">
                  <a:latin typeface="Courier New" pitchFamily="49" charset="0"/>
                </a:rPr>
                <a:t>itemPtr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</p:txBody>
        </p:sp>
        <p:grpSp>
          <p:nvGrpSpPr>
            <p:cNvPr id="9232" name="Group 10"/>
            <p:cNvGrpSpPr>
              <a:grpSpLocks/>
            </p:cNvGrpSpPr>
            <p:nvPr/>
          </p:nvGrpSpPr>
          <p:grpSpPr bwMode="auto">
            <a:xfrm>
              <a:off x="3080" y="1288"/>
              <a:ext cx="968" cy="288"/>
              <a:chOff x="3080" y="1288"/>
              <a:chExt cx="968" cy="288"/>
            </a:xfrm>
          </p:grpSpPr>
          <p:sp>
            <p:nvSpPr>
              <p:cNvPr id="9233" name="Text Box 11"/>
              <p:cNvSpPr txBox="1">
                <a:spLocks noChangeArrowheads="1"/>
              </p:cNvSpPr>
              <p:nvPr/>
            </p:nvSpPr>
            <p:spPr bwMode="auto">
              <a:xfrm>
                <a:off x="3080" y="1288"/>
                <a:ext cx="7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itemPtr</a:t>
                </a:r>
              </a:p>
            </p:txBody>
          </p:sp>
          <p:sp>
            <p:nvSpPr>
              <p:cNvPr id="9234" name="Oval 12"/>
              <p:cNvSpPr>
                <a:spLocks noChangeArrowheads="1"/>
              </p:cNvSpPr>
              <p:nvPr/>
            </p:nvSpPr>
            <p:spPr bwMode="auto">
              <a:xfrm>
                <a:off x="3824" y="1328"/>
                <a:ext cx="224" cy="22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1054100" y="288925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itemPtr = NULL;</a:t>
            </a:r>
          </a:p>
        </p:txBody>
      </p:sp>
      <p:sp>
        <p:nvSpPr>
          <p:cNvPr id="9228" name="Text Box 23"/>
          <p:cNvSpPr txBox="1">
            <a:spLocks noChangeArrowheads="1"/>
          </p:cNvSpPr>
          <p:nvPr/>
        </p:nvSpPr>
        <p:spPr bwMode="auto">
          <a:xfrm>
            <a:off x="1054100" y="3492500"/>
            <a:ext cx="431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itemPtr = </a:t>
            </a:r>
            <a:r>
              <a:rPr lang="en-US" b="1">
                <a:solidFill>
                  <a:srgbClr val="CA1A16"/>
                </a:solidFill>
                <a:latin typeface="Courier New" pitchFamily="49" charset="0"/>
              </a:rPr>
              <a:t>new</a:t>
            </a:r>
            <a:r>
              <a:rPr lang="en-US" b="1">
                <a:latin typeface="Courier New" pitchFamily="49" charset="0"/>
              </a:rPr>
              <a:t> Item;</a:t>
            </a:r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1054100" y="3733800"/>
            <a:ext cx="4318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*itemPtr = someItem;</a:t>
            </a:r>
          </a:p>
        </p:txBody>
      </p:sp>
      <p:sp>
        <p:nvSpPr>
          <p:cNvPr id="9230" name="Text Box 33"/>
          <p:cNvSpPr txBox="1">
            <a:spLocks noChangeArrowheads="1"/>
          </p:cNvSpPr>
          <p:nvPr/>
        </p:nvSpPr>
        <p:spPr bwMode="auto">
          <a:xfrm>
            <a:off x="1054100" y="5834063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A1A16"/>
                </a:solidFill>
                <a:latin typeface="Courier New" pitchFamily="49" charset="0"/>
              </a:rPr>
              <a:t>delete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5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5728A-7D1E-425C-84A0-EA8D865B0CB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itemPtr = </a:t>
            </a:r>
            <a:r>
              <a:rPr lang="en-US" b="1" smtClean="0">
                <a:solidFill>
                  <a:srgbClr val="CA1A16"/>
                </a:solidFill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 Item;</a:t>
            </a:r>
          </a:p>
          <a:p>
            <a:pPr lvl="1" eaLnBrk="1" hangingPunct="1">
              <a:buFontTx/>
              <a:buNone/>
            </a:pPr>
            <a:r>
              <a:rPr lang="en-US" smtClean="0"/>
              <a:t>In C, returns 0 when fails</a:t>
            </a:r>
          </a:p>
          <a:p>
            <a:pPr lvl="1" eaLnBrk="1" hangingPunct="1">
              <a:buFontTx/>
              <a:buNone/>
            </a:pPr>
            <a:r>
              <a:rPr lang="en-US" smtClean="0"/>
              <a:t>In ANSI C++ throws exception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itemPtr = </a:t>
            </a:r>
            <a:r>
              <a:rPr lang="en-US" b="1" smtClean="0">
                <a:solidFill>
                  <a:srgbClr val="CA1A16"/>
                </a:solidFill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(nothrow) Item;</a:t>
            </a:r>
          </a:p>
          <a:p>
            <a:pPr lvl="1" eaLnBrk="1" hangingPunct="1">
              <a:buFontTx/>
              <a:buNone/>
            </a:pPr>
            <a:r>
              <a:rPr lang="en-US" smtClean="0"/>
              <a:t>Same effect as in C</a:t>
            </a:r>
          </a:p>
        </p:txBody>
      </p:sp>
    </p:spTree>
    <p:extLst>
      <p:ext uri="{BB962C8B-B14F-4D97-AF65-F5344CB8AC3E}">
        <p14:creationId xmlns:p14="http://schemas.microsoft.com/office/powerpoint/2010/main" val="35245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47131-EC2B-4DBE-ADC5-5644EDD1CD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Dynamically Allocated Arrays</a:t>
            </a:r>
            <a:br>
              <a:rPr lang="en-US" dirty="0" smtClean="0"/>
            </a:br>
            <a:r>
              <a:rPr lang="en-US" sz="2200" dirty="0" smtClean="0"/>
              <a:t>Ann application of Pointer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927100" y="2349500"/>
            <a:ext cx="78867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CA1A16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size, *</a:t>
            </a:r>
            <a:r>
              <a:rPr lang="en-US" b="1" dirty="0" err="1">
                <a:latin typeface="Courier New" pitchFamily="49" charset="0"/>
              </a:rPr>
              <a:t>dynamicArray</a:t>
            </a:r>
            <a:r>
              <a:rPr lang="en-US" b="1" dirty="0">
                <a:latin typeface="Courier New" pitchFamily="49" charset="0"/>
              </a:rPr>
              <a:t>, i;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"Enter an array size: " &lt;&lt; flush;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</a:rPr>
              <a:t> &gt;&gt; size;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dynamicArray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A1A16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A1A16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[size];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solidFill>
                  <a:srgbClr val="CA1A16"/>
                </a:solidFill>
                <a:latin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</a:rPr>
              <a:t> (i = 0; i&lt;size; i++)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dynamicArray</a:t>
            </a:r>
            <a:r>
              <a:rPr lang="en-US" b="1" dirty="0">
                <a:latin typeface="Courier New" pitchFamily="49" charset="0"/>
              </a:rPr>
              <a:t>[i] = i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Delete [] </a:t>
            </a:r>
            <a:r>
              <a:rPr lang="en-US" b="1" dirty="0" err="1" smtClean="0">
                <a:latin typeface="Courier New" pitchFamily="49" charset="0"/>
              </a:rPr>
              <a:t>dynamicArray</a:t>
            </a:r>
            <a:r>
              <a:rPr lang="en-US" b="1" dirty="0" smtClean="0">
                <a:latin typeface="Courier New" pitchFamily="49" charset="0"/>
              </a:rPr>
              <a:t>; //</a:t>
            </a:r>
            <a:r>
              <a:rPr lang="en-US" sz="2000" b="1" dirty="0" smtClean="0">
                <a:latin typeface="Courier New" pitchFamily="49" charset="0"/>
              </a:rPr>
              <a:t>deletes the array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Kruse/Ryba ch04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E56AD-4C5E-4A8C-8D53-1EDB212019D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Assignment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55700" y="3949700"/>
            <a:ext cx="3022600" cy="2070100"/>
            <a:chOff x="728" y="2488"/>
            <a:chExt cx="1904" cy="1304"/>
          </a:xfrm>
        </p:grpSpPr>
        <p:sp>
          <p:nvSpPr>
            <p:cNvPr id="12318" name="AutoShape 33"/>
            <p:cNvSpPr>
              <a:spLocks noChangeArrowheads="1"/>
            </p:cNvSpPr>
            <p:nvPr/>
          </p:nvSpPr>
          <p:spPr bwMode="auto">
            <a:xfrm>
              <a:off x="1544" y="2488"/>
              <a:ext cx="960" cy="38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4"/>
            <p:cNvSpPr>
              <a:spLocks noChangeArrowheads="1"/>
            </p:cNvSpPr>
            <p:nvPr/>
          </p:nvSpPr>
          <p:spPr bwMode="auto">
            <a:xfrm>
              <a:off x="968" y="2632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35"/>
            <p:cNvSpPr>
              <a:spLocks noChangeShapeType="1"/>
            </p:cNvSpPr>
            <p:nvPr/>
          </p:nvSpPr>
          <p:spPr bwMode="auto">
            <a:xfrm>
              <a:off x="1064" y="2728"/>
              <a:ext cx="472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Text Box 36"/>
            <p:cNvSpPr txBox="1">
              <a:spLocks noChangeArrowheads="1"/>
            </p:cNvSpPr>
            <p:nvPr/>
          </p:nvSpPr>
          <p:spPr bwMode="auto">
            <a:xfrm>
              <a:off x="1688" y="25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"Sue"</a:t>
              </a:r>
            </a:p>
          </p:txBody>
        </p:sp>
        <p:sp>
          <p:nvSpPr>
            <p:cNvPr id="12322" name="AutoShape 37"/>
            <p:cNvSpPr>
              <a:spLocks noChangeArrowheads="1"/>
            </p:cNvSpPr>
            <p:nvPr/>
          </p:nvSpPr>
          <p:spPr bwMode="auto">
            <a:xfrm>
              <a:off x="1576" y="3016"/>
              <a:ext cx="960" cy="38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Text Box 38"/>
            <p:cNvSpPr txBox="1">
              <a:spLocks noChangeArrowheads="1"/>
            </p:cNvSpPr>
            <p:nvPr/>
          </p:nvSpPr>
          <p:spPr bwMode="auto">
            <a:xfrm>
              <a:off x="1720" y="311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"Bill"</a:t>
              </a:r>
            </a:p>
          </p:txBody>
        </p:sp>
        <p:sp>
          <p:nvSpPr>
            <p:cNvPr id="12324" name="Oval 39"/>
            <p:cNvSpPr>
              <a:spLocks noChangeArrowheads="1"/>
            </p:cNvSpPr>
            <p:nvPr/>
          </p:nvSpPr>
          <p:spPr bwMode="auto">
            <a:xfrm>
              <a:off x="968" y="3112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Text Box 40"/>
            <p:cNvSpPr txBox="1">
              <a:spLocks noChangeArrowheads="1"/>
            </p:cNvSpPr>
            <p:nvPr/>
          </p:nvSpPr>
          <p:spPr bwMode="auto">
            <a:xfrm>
              <a:off x="728" y="2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2326" name="Text Box 41"/>
            <p:cNvSpPr txBox="1">
              <a:spLocks noChangeArrowheads="1"/>
            </p:cNvSpPr>
            <p:nvPr/>
          </p:nvSpPr>
          <p:spPr bwMode="auto">
            <a:xfrm>
              <a:off x="728" y="30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12327" name="Line 42"/>
            <p:cNvSpPr>
              <a:spLocks noChangeShapeType="1"/>
            </p:cNvSpPr>
            <p:nvPr/>
          </p:nvSpPr>
          <p:spPr bwMode="auto">
            <a:xfrm>
              <a:off x="1088" y="320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Text Box 44"/>
            <p:cNvSpPr txBox="1">
              <a:spLocks noChangeArrowheads="1"/>
            </p:cNvSpPr>
            <p:nvPr/>
          </p:nvSpPr>
          <p:spPr bwMode="auto">
            <a:xfrm>
              <a:off x="960" y="3504"/>
              <a:ext cx="1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 = b;</a:t>
              </a:r>
            </a:p>
          </p:txBody>
        </p:sp>
      </p:grpSp>
      <p:grpSp>
        <p:nvGrpSpPr>
          <p:cNvPr id="12294" name="Group 46"/>
          <p:cNvGrpSpPr>
            <a:grpSpLocks/>
          </p:cNvGrpSpPr>
          <p:nvPr/>
        </p:nvGrpSpPr>
        <p:grpSpPr bwMode="auto">
          <a:xfrm>
            <a:off x="2933700" y="1905000"/>
            <a:ext cx="2870200" cy="1447800"/>
            <a:chOff x="720" y="1344"/>
            <a:chExt cx="1808" cy="912"/>
          </a:xfrm>
        </p:grpSpPr>
        <p:sp>
          <p:nvSpPr>
            <p:cNvPr id="12308" name="AutoShape 47"/>
            <p:cNvSpPr>
              <a:spLocks noChangeArrowheads="1"/>
            </p:cNvSpPr>
            <p:nvPr/>
          </p:nvSpPr>
          <p:spPr bwMode="auto">
            <a:xfrm>
              <a:off x="1536" y="1344"/>
              <a:ext cx="960" cy="38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48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49"/>
            <p:cNvSpPr>
              <a:spLocks noChangeShapeType="1"/>
            </p:cNvSpPr>
            <p:nvPr/>
          </p:nvSpPr>
          <p:spPr bwMode="auto">
            <a:xfrm>
              <a:off x="1056" y="158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Text Box 50"/>
            <p:cNvSpPr txBox="1">
              <a:spLocks noChangeArrowheads="1"/>
            </p:cNvSpPr>
            <p:nvPr/>
          </p:nvSpPr>
          <p:spPr bwMode="auto">
            <a:xfrm>
              <a:off x="1680" y="144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"Sue"</a:t>
              </a:r>
            </a:p>
          </p:txBody>
        </p:sp>
        <p:sp>
          <p:nvSpPr>
            <p:cNvPr id="12312" name="AutoShape 51"/>
            <p:cNvSpPr>
              <a:spLocks noChangeArrowheads="1"/>
            </p:cNvSpPr>
            <p:nvPr/>
          </p:nvSpPr>
          <p:spPr bwMode="auto">
            <a:xfrm>
              <a:off x="1568" y="1872"/>
              <a:ext cx="960" cy="38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Text Box 52"/>
            <p:cNvSpPr txBox="1">
              <a:spLocks noChangeArrowheads="1"/>
            </p:cNvSpPr>
            <p:nvPr/>
          </p:nvSpPr>
          <p:spPr bwMode="auto">
            <a:xfrm>
              <a:off x="1712" y="196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"Bill"</a:t>
              </a:r>
            </a:p>
          </p:txBody>
        </p:sp>
        <p:sp>
          <p:nvSpPr>
            <p:cNvPr id="12314" name="Oval 53"/>
            <p:cNvSpPr>
              <a:spLocks noChangeArrowheads="1"/>
            </p:cNvSpPr>
            <p:nvPr/>
          </p:nvSpPr>
          <p:spPr bwMode="auto">
            <a:xfrm>
              <a:off x="960" y="1968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4"/>
            <p:cNvSpPr txBox="1">
              <a:spLocks noChangeArrowheads="1"/>
            </p:cNvSpPr>
            <p:nvPr/>
          </p:nvSpPr>
          <p:spPr bwMode="auto">
            <a:xfrm>
              <a:off x="720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2316" name="Text Box 55"/>
            <p:cNvSpPr txBox="1">
              <a:spLocks noChangeArrowheads="1"/>
            </p:cNvSpPr>
            <p:nvPr/>
          </p:nvSpPr>
          <p:spPr bwMode="auto">
            <a:xfrm>
              <a:off x="720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12317" name="Line 56"/>
            <p:cNvSpPr>
              <a:spLocks noChangeShapeType="1"/>
            </p:cNvSpPr>
            <p:nvPr/>
          </p:nvSpPr>
          <p:spPr bwMode="auto">
            <a:xfrm>
              <a:off x="1080" y="2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511800" y="3949700"/>
            <a:ext cx="2870200" cy="2070100"/>
            <a:chOff x="3472" y="2488"/>
            <a:chExt cx="1808" cy="1304"/>
          </a:xfrm>
        </p:grpSpPr>
        <p:grpSp>
          <p:nvGrpSpPr>
            <p:cNvPr id="12296" name="Group 43"/>
            <p:cNvGrpSpPr>
              <a:grpSpLocks/>
            </p:cNvGrpSpPr>
            <p:nvPr/>
          </p:nvGrpSpPr>
          <p:grpSpPr bwMode="auto">
            <a:xfrm>
              <a:off x="3472" y="2488"/>
              <a:ext cx="1808" cy="912"/>
              <a:chOff x="720" y="1344"/>
              <a:chExt cx="1808" cy="912"/>
            </a:xfrm>
          </p:grpSpPr>
          <p:sp>
            <p:nvSpPr>
              <p:cNvPr id="12298" name="AutoShape 3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960" cy="38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Oval 4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Line 5"/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Text Box 6"/>
              <p:cNvSpPr txBox="1">
                <a:spLocks noChangeArrowheads="1"/>
              </p:cNvSpPr>
              <p:nvPr/>
            </p:nvSpPr>
            <p:spPr bwMode="auto">
              <a:xfrm>
                <a:off x="1680" y="144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"Bill"</a:t>
                </a:r>
              </a:p>
            </p:txBody>
          </p:sp>
          <p:sp>
            <p:nvSpPr>
              <p:cNvPr id="12302" name="AutoShape 7"/>
              <p:cNvSpPr>
                <a:spLocks noChangeArrowheads="1"/>
              </p:cNvSpPr>
              <p:nvPr/>
            </p:nvSpPr>
            <p:spPr bwMode="auto">
              <a:xfrm>
                <a:off x="1568" y="1872"/>
                <a:ext cx="960" cy="384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Text Box 8"/>
              <p:cNvSpPr txBox="1">
                <a:spLocks noChangeArrowheads="1"/>
              </p:cNvSpPr>
              <p:nvPr/>
            </p:nvSpPr>
            <p:spPr bwMode="auto">
              <a:xfrm>
                <a:off x="1712" y="196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"Bill"</a:t>
                </a:r>
              </a:p>
            </p:txBody>
          </p:sp>
          <p:sp>
            <p:nvSpPr>
              <p:cNvPr id="12304" name="Oval 13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192" cy="19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Text Box 2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</a:p>
            </p:txBody>
          </p:sp>
          <p:sp>
            <p:nvSpPr>
              <p:cNvPr id="12306" name="Text Box 28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</a:p>
            </p:txBody>
          </p:sp>
          <p:sp>
            <p:nvSpPr>
              <p:cNvPr id="12307" name="Line 32"/>
              <p:cNvSpPr>
                <a:spLocks noChangeShapeType="1"/>
              </p:cNvSpPr>
              <p:nvPr/>
            </p:nvSpPr>
            <p:spPr bwMode="auto">
              <a:xfrm>
                <a:off x="1080" y="205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7" name="Text Box 57"/>
            <p:cNvSpPr txBox="1">
              <a:spLocks noChangeArrowheads="1"/>
            </p:cNvSpPr>
            <p:nvPr/>
          </p:nvSpPr>
          <p:spPr bwMode="auto">
            <a:xfrm>
              <a:off x="3832" y="350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*a = *b;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8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397</Words>
  <Application>Microsoft Office PowerPoint</Application>
  <PresentationFormat>On-screen Show (4:3)</PresentationFormat>
  <Paragraphs>209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</vt:lpstr>
      <vt:lpstr>Pointers</vt:lpstr>
      <vt:lpstr>PowerPoint Presentation</vt:lpstr>
      <vt:lpstr>Diagram Conventions</vt:lpstr>
      <vt:lpstr>Dynamic Objects</vt:lpstr>
      <vt:lpstr>Dynamic Objects</vt:lpstr>
      <vt:lpstr>Dynamic Objects</vt:lpstr>
      <vt:lpstr>Dynamically Allocated Arrays Ann application of Pointer</vt:lpstr>
      <vt:lpstr>Pointer Assignment</vt:lpstr>
      <vt:lpstr>Addresses of Automatic Objects</vt:lpstr>
      <vt:lpstr>Dynamically Allocated Linked List Another Application of Pointer</vt:lpstr>
      <vt:lpstr>Node</vt:lpstr>
      <vt:lpstr>Constructors</vt:lpstr>
      <vt:lpstr>Sample Code</vt:lpstr>
      <vt:lpstr>Dangers in Assignments</vt:lpstr>
      <vt:lpstr>continued</vt:lpstr>
      <vt:lpstr>PowerPoint Presentation</vt:lpstr>
      <vt:lpstr>Defining Pointer Type</vt:lpstr>
      <vt:lpstr>Pointers as Parameter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Reza Sanati Mehrizy</dc:creator>
  <cp:lastModifiedBy>Windows User</cp:lastModifiedBy>
  <cp:revision>37</cp:revision>
  <dcterms:created xsi:type="dcterms:W3CDTF">2006-08-16T00:00:00Z</dcterms:created>
  <dcterms:modified xsi:type="dcterms:W3CDTF">2014-01-14T23:36:36Z</dcterms:modified>
</cp:coreProperties>
</file>