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70" r:id="rId10"/>
    <p:sldId id="271" r:id="rId11"/>
    <p:sldId id="261" r:id="rId12"/>
    <p:sldId id="262"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A04623-D3B1-4083-9C43-7B416F340DA3}" type="datetimeFigureOut">
              <a:rPr lang="en-US" smtClean="0"/>
              <a:t>11/12/2012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A04623-D3B1-4083-9C43-7B416F340DA3}" type="datetimeFigureOut">
              <a:rPr lang="en-US" smtClean="0"/>
              <a:t>11/12/2012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A04623-D3B1-4083-9C43-7B416F340DA3}" type="datetimeFigureOut">
              <a:rPr lang="en-US" smtClean="0"/>
              <a:t>11/12/2012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A04623-D3B1-4083-9C43-7B416F340DA3}" type="datetimeFigureOut">
              <a:rPr lang="en-US" smtClean="0"/>
              <a:t>11/12/2012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4A04623-D3B1-4083-9C43-7B416F340DA3}" type="datetimeFigureOut">
              <a:rPr lang="en-US" smtClean="0"/>
              <a:t>11/12/2012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A04623-D3B1-4083-9C43-7B416F340DA3}" type="datetimeFigureOut">
              <a:rPr lang="en-US" smtClean="0"/>
              <a:t>11/12/2012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D968-4869-4999-A3BC-E85D5125F66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A04623-D3B1-4083-9C43-7B416F340DA3}" type="datetimeFigureOut">
              <a:rPr lang="en-US" smtClean="0"/>
              <a:t>11/12/2012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A04623-D3B1-4083-9C43-7B416F340DA3}" type="datetimeFigureOut">
              <a:rPr lang="en-US" smtClean="0"/>
              <a:t>11/12/2012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04623-D3B1-4083-9C43-7B416F340DA3}" type="datetimeFigureOut">
              <a:rPr lang="en-US" smtClean="0"/>
              <a:t>11/12/2012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4A04623-D3B1-4083-9C43-7B416F340DA3}" type="datetimeFigureOut">
              <a:rPr lang="en-US" smtClean="0"/>
              <a:t>11/12/2012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8D2D968-4869-4999-A3BC-E85D5125F6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A04623-D3B1-4083-9C43-7B416F340DA3}" type="datetimeFigureOut">
              <a:rPr lang="en-US" smtClean="0"/>
              <a:t>11/12/2012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D968-4869-4999-A3BC-E85D5125F6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4A04623-D3B1-4083-9C43-7B416F340DA3}" type="datetimeFigureOut">
              <a:rPr lang="en-US" smtClean="0"/>
              <a:t>11/12/2012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8D2D968-4869-4999-A3BC-E85D5125F6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Integrating 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228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source important?</a:t>
            </a:r>
            <a:endParaRPr lang="en-US" dirty="0"/>
          </a:p>
        </p:txBody>
      </p:sp>
      <p:sp>
        <p:nvSpPr>
          <p:cNvPr id="3" name="Content Placeholder 2"/>
          <p:cNvSpPr>
            <a:spLocks noGrp="1"/>
          </p:cNvSpPr>
          <p:nvPr>
            <p:ph idx="1"/>
          </p:nvPr>
        </p:nvSpPr>
        <p:spPr/>
        <p:txBody>
          <a:bodyPr/>
          <a:lstStyle/>
          <a:p>
            <a:r>
              <a:rPr lang="en-US" dirty="0" smtClean="0"/>
              <a:t>You may want to establish why this source is important in your introduction:</a:t>
            </a:r>
          </a:p>
          <a:p>
            <a:pPr>
              <a:buFont typeface="Arial" pitchFamily="34" charset="0"/>
              <a:buChar char="•"/>
            </a:pPr>
            <a:r>
              <a:rPr lang="en-US" dirty="0" smtClean="0"/>
              <a:t>Is the author a professional in the field or professor at a prestigious school?</a:t>
            </a:r>
          </a:p>
          <a:p>
            <a:pPr>
              <a:buFont typeface="Arial" pitchFamily="34" charset="0"/>
              <a:buChar char="•"/>
            </a:pPr>
            <a:r>
              <a:rPr lang="en-US" dirty="0" smtClean="0"/>
              <a:t>Does the study have a strong  likelihood of reliability?</a:t>
            </a:r>
          </a:p>
          <a:p>
            <a:pPr>
              <a:buFont typeface="Arial" pitchFamily="34" charset="0"/>
              <a:buChar char="•"/>
            </a:pPr>
            <a:r>
              <a:rPr lang="en-US" dirty="0" smtClean="0"/>
              <a:t>Is the size or duration of the study larger than most?</a:t>
            </a:r>
          </a:p>
          <a:p>
            <a:pPr>
              <a:buFont typeface="Arial" pitchFamily="34" charset="0"/>
              <a:buChar char="•"/>
            </a:pPr>
            <a:r>
              <a:rPr lang="en-US" dirty="0" smtClean="0"/>
              <a:t>Is this published in an important journal or by an important press?</a:t>
            </a:r>
          </a:p>
          <a:p>
            <a:pPr>
              <a:buFont typeface="Arial" pitchFamily="34" charset="0"/>
              <a:buChar char="•"/>
            </a:pPr>
            <a:r>
              <a:rPr lang="en-US" dirty="0" smtClean="0"/>
              <a:t>Does this data strongly correlate with </a:t>
            </a:r>
            <a:r>
              <a:rPr lang="en-US" smtClean="0"/>
              <a:t>that of other </a:t>
            </a:r>
            <a:r>
              <a:rPr lang="en-US" dirty="0" smtClean="0"/>
              <a:t>studies?</a:t>
            </a:r>
            <a:endParaRPr lang="en-US" dirty="0"/>
          </a:p>
        </p:txBody>
      </p:sp>
    </p:spTree>
    <p:extLst>
      <p:ext uri="{BB962C8B-B14F-4D97-AF65-F5344CB8AC3E}">
        <p14:creationId xmlns:p14="http://schemas.microsoft.com/office/powerpoint/2010/main" val="1361953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summarize and paraphrase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To write a summary or paraphrase, first read and reread your source until you understand exactly what it is saying. Write down the relevant information from the source. At this point you may still be using phrasing and language from the source. So next, rewrite this information into your own words and sentences so it becomes a coherent part of your paper written in your own style. </a:t>
            </a:r>
            <a:endParaRPr lang="en-US" b="0" dirty="0" smtClean="0"/>
          </a:p>
          <a:p>
            <a:pPr>
              <a:buFont typeface="Arial" pitchFamily="34" charset="0"/>
              <a:buChar char="•"/>
            </a:pPr>
            <a:r>
              <a:rPr lang="en-US" b="0" dirty="0" smtClean="0"/>
              <a:t>Remember</a:t>
            </a:r>
            <a:r>
              <a:rPr lang="en-US" b="0" dirty="0"/>
              <a:t>, do not include your own ideas or commentary in the body of the summary or paraphrase. You should introduce a summary or paraphrase, then give your own ideas that show the significance of that summary or paraphrase afterward. You don't want your reader to become confused about which information is yours and which is the source's. And you always have to document summaries and paraphrases since the ideas are not your own. </a:t>
            </a:r>
            <a:endParaRPr lang="en-US" b="0" dirty="0" smtClean="0"/>
          </a:p>
          <a:p>
            <a:pPr>
              <a:buFont typeface="Arial" pitchFamily="34" charset="0"/>
              <a:buChar char="•"/>
            </a:pPr>
            <a:r>
              <a:rPr lang="en-US" b="0" i="1" dirty="0" smtClean="0"/>
              <a:t>Failing </a:t>
            </a:r>
            <a:r>
              <a:rPr lang="en-US" b="0" i="1" dirty="0"/>
              <a:t>to document any ideas that are not your own (whether they are summarized, paraphrased or quoted) constitutes plagiarism.</a:t>
            </a:r>
            <a:endParaRPr lang="en-US" b="0" dirty="0"/>
          </a:p>
          <a:p>
            <a:endParaRPr lang="en-US" b="0" dirty="0"/>
          </a:p>
        </p:txBody>
      </p:sp>
    </p:spTree>
    <p:extLst>
      <p:ext uri="{BB962C8B-B14F-4D97-AF65-F5344CB8AC3E}">
        <p14:creationId xmlns:p14="http://schemas.microsoft.com/office/powerpoint/2010/main" val="2086375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vs. paraphrase</a:t>
            </a:r>
            <a:endParaRPr lang="en-US" dirty="0"/>
          </a:p>
        </p:txBody>
      </p:sp>
      <p:sp>
        <p:nvSpPr>
          <p:cNvPr id="3" name="Content Placeholder 2"/>
          <p:cNvSpPr>
            <a:spLocks noGrp="1"/>
          </p:cNvSpPr>
          <p:nvPr>
            <p:ph idx="1"/>
          </p:nvPr>
        </p:nvSpPr>
        <p:spPr>
          <a:xfrm>
            <a:off x="533400" y="1100628"/>
            <a:ext cx="8153400" cy="3579849"/>
          </a:xfrm>
        </p:spPr>
        <p:txBody>
          <a:bodyPr>
            <a:noAutofit/>
          </a:bodyPr>
          <a:lstStyle/>
          <a:p>
            <a:pPr marL="0" indent="0"/>
            <a:r>
              <a:rPr lang="en-US" sz="1400" b="0" dirty="0"/>
              <a:t>Below is a quotation followed by three samples, one of which inadvertently plagiarizes. </a:t>
            </a:r>
            <a:r>
              <a:rPr lang="en-US" sz="1400" b="0" dirty="0" smtClean="0"/>
              <a:t>Which is a paraphrase? Which is </a:t>
            </a:r>
            <a:r>
              <a:rPr lang="en-US" sz="1400" b="0" dirty="0"/>
              <a:t>a </a:t>
            </a:r>
            <a:r>
              <a:rPr lang="en-US" sz="1400" b="0" dirty="0" smtClean="0"/>
              <a:t>summary? Which one inadvertently plagiarizes</a:t>
            </a:r>
            <a:r>
              <a:rPr lang="en-US" sz="1400" b="0" dirty="0"/>
              <a:t>?</a:t>
            </a:r>
            <a:endParaRPr lang="en-US" sz="1400" b="0" dirty="0" smtClean="0"/>
          </a:p>
          <a:p>
            <a:pPr>
              <a:buFont typeface="Arial" pitchFamily="34" charset="0"/>
              <a:buChar char="•"/>
            </a:pPr>
            <a:r>
              <a:rPr lang="en-US" sz="1400" b="0" dirty="0" smtClean="0"/>
              <a:t>Quote: "Empire </a:t>
            </a:r>
            <a:r>
              <a:rPr lang="en-US" sz="1400" b="0" dirty="0"/>
              <a:t>State College has a policy describing the conditions under which students may be warned or withdrawn from the College for such unethical academic behavior as plagiarism, forgery, misrepresentation, or other dishonest or deceptive acts which constitute grounds for warning or administrative withdrawal" (CDL Student Handbook 5). </a:t>
            </a:r>
          </a:p>
          <a:p>
            <a:r>
              <a:rPr lang="en-US" sz="1400" b="0" dirty="0"/>
              <a:t>Samples: </a:t>
            </a:r>
          </a:p>
          <a:p>
            <a:pPr lvl="0">
              <a:buFont typeface="Arial" pitchFamily="34" charset="0"/>
              <a:buChar char="•"/>
            </a:pPr>
            <a:r>
              <a:rPr lang="en-US" sz="1400" b="0" dirty="0"/>
              <a:t>The Student Handbook states that the College may dismiss students who in any way present others' work as their own (5). </a:t>
            </a:r>
          </a:p>
          <a:p>
            <a:pPr lvl="0">
              <a:buFont typeface="Arial" pitchFamily="34" charset="0"/>
              <a:buChar char="•"/>
            </a:pPr>
            <a:r>
              <a:rPr lang="en-US" sz="1400" b="0" dirty="0"/>
              <a:t>According to policy in the Student Handbook, Empire State College may take punitive action (including dismissal) against students who act fraudulently. Fraudulent action includes using the words or ideas of others without proper attribution, falsifying documents, or depicting the words of others as one's own (5).</a:t>
            </a:r>
          </a:p>
          <a:p>
            <a:pPr lvl="0">
              <a:buFont typeface="Arial" pitchFamily="34" charset="0"/>
              <a:buChar char="•"/>
            </a:pPr>
            <a:r>
              <a:rPr lang="en-US" sz="1400" b="0" dirty="0"/>
              <a:t>The Student Handbook states that the College has a policy that describes the different instances under which students may be withdrawn from the College. These instances include plagiarism, forgery, misrepresentation, and other instances that show dishonest or deceptive behavior.</a:t>
            </a:r>
          </a:p>
          <a:p>
            <a:endParaRPr lang="en-US" sz="1400" b="0" dirty="0"/>
          </a:p>
        </p:txBody>
      </p:sp>
    </p:spTree>
    <p:extLst>
      <p:ext uri="{BB962C8B-B14F-4D97-AF65-F5344CB8AC3E}">
        <p14:creationId xmlns:p14="http://schemas.microsoft.com/office/powerpoint/2010/main" val="417535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PUNCTUATING </a:t>
            </a:r>
            <a:r>
              <a:rPr lang="en-US" dirty="0" smtClean="0"/>
              <a:t>QUOTES</a:t>
            </a:r>
            <a:endParaRPr lang="en-US" dirty="0"/>
          </a:p>
        </p:txBody>
      </p:sp>
      <p:sp>
        <p:nvSpPr>
          <p:cNvPr id="3" name="Content Placeholder 2"/>
          <p:cNvSpPr>
            <a:spLocks noGrp="1"/>
          </p:cNvSpPr>
          <p:nvPr>
            <p:ph idx="1"/>
          </p:nvPr>
        </p:nvSpPr>
        <p:spPr/>
        <p:txBody>
          <a:bodyPr>
            <a:normAutofit lnSpcReduction="10000"/>
          </a:bodyPr>
          <a:lstStyle/>
          <a:p>
            <a:r>
              <a:rPr lang="en-US" u="sng" dirty="0" smtClean="0"/>
              <a:t>Short </a:t>
            </a:r>
            <a:r>
              <a:rPr lang="en-US" u="sng" dirty="0"/>
              <a:t>Quotations</a:t>
            </a:r>
            <a:endParaRPr lang="en-US" dirty="0"/>
          </a:p>
          <a:p>
            <a:pPr lvl="0"/>
            <a:r>
              <a:rPr lang="en-US" dirty="0"/>
              <a:t>If your quotations are less than four lines long (which is usually the case), place them in your text and enclose them with quotation marks. </a:t>
            </a:r>
          </a:p>
          <a:p>
            <a:pPr lvl="0"/>
            <a:r>
              <a:rPr lang="en-US" dirty="0"/>
              <a:t>Remember to include a parenthetical citation for each quotation used. </a:t>
            </a:r>
          </a:p>
          <a:p>
            <a:r>
              <a:rPr lang="en-US" dirty="0"/>
              <a:t>Example: Pearl, who is Hawthorne's symbol of truth, reaches a proportionately happy conclusion, becoming "the richest heiress of her day, in the New World" (243).</a:t>
            </a:r>
          </a:p>
          <a:p>
            <a:r>
              <a:rPr lang="en-US" dirty="0"/>
              <a:t>Example: Edward </a:t>
            </a:r>
            <a:r>
              <a:rPr lang="en-US" dirty="0" err="1"/>
              <a:t>Zigler</a:t>
            </a:r>
            <a:r>
              <a:rPr lang="en-US" dirty="0"/>
              <a:t> laments, "One finds violence, hostility, and aggression everywhere, including TV, the movies, and in many of our everyday social relations" (40).</a:t>
            </a:r>
          </a:p>
          <a:p>
            <a:pPr lvl="0"/>
            <a:r>
              <a:rPr lang="en-US" dirty="0"/>
              <a:t>If your quote is not introduced with an author’s name, you will need to put that name in the parenthetical citation.</a:t>
            </a:r>
          </a:p>
          <a:p>
            <a:r>
              <a:rPr lang="en-US" dirty="0"/>
              <a:t>Example:  For example, “One finds violence, hostility and aggression everywhere, including TV, the movies, and in many of our everyday social relations” (</a:t>
            </a:r>
            <a:r>
              <a:rPr lang="en-US" dirty="0" err="1"/>
              <a:t>Zigler</a:t>
            </a:r>
            <a:r>
              <a:rPr lang="en-US" dirty="0"/>
              <a:t> 40). </a:t>
            </a:r>
          </a:p>
          <a:p>
            <a:endParaRPr lang="en-US" dirty="0"/>
          </a:p>
        </p:txBody>
      </p:sp>
    </p:spTree>
    <p:extLst>
      <p:ext uri="{BB962C8B-B14F-4D97-AF65-F5344CB8AC3E}">
        <p14:creationId xmlns:p14="http://schemas.microsoft.com/office/powerpoint/2010/main" val="3161850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Punctuating Quotes</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t>Long Quotations</a:t>
            </a:r>
          </a:p>
          <a:p>
            <a:r>
              <a:rPr lang="en-US" dirty="0" smtClean="0"/>
              <a:t>If </a:t>
            </a:r>
            <a:r>
              <a:rPr lang="en-US" dirty="0"/>
              <a:t>a quotation is more than four lines long, set it off from your text by indenting. </a:t>
            </a:r>
          </a:p>
          <a:p>
            <a:r>
              <a:rPr lang="en-US" dirty="0"/>
              <a:t>•	Introduce the quotation with a complete sentence and a colon. </a:t>
            </a:r>
          </a:p>
          <a:p>
            <a:r>
              <a:rPr lang="en-US" dirty="0"/>
              <a:t>•	</a:t>
            </a:r>
            <a:r>
              <a:rPr lang="en-US" dirty="0" smtClean="0"/>
              <a:t>Indent 10 </a:t>
            </a:r>
            <a:r>
              <a:rPr lang="en-US" dirty="0"/>
              <a:t>spaces, double space the lines, and do not use quotation marks. </a:t>
            </a:r>
          </a:p>
          <a:p>
            <a:r>
              <a:rPr lang="en-US" dirty="0"/>
              <a:t>•	Do not indent the opening line unless the quote begins a new paragraph. </a:t>
            </a:r>
          </a:p>
          <a:p>
            <a:r>
              <a:rPr lang="en-US" dirty="0" smtClean="0"/>
              <a:t>Example (assume it’s double spaced throughout): </a:t>
            </a:r>
            <a:endParaRPr lang="en-US" dirty="0" smtClean="0"/>
          </a:p>
          <a:p>
            <a:r>
              <a:rPr lang="en-US" dirty="0"/>
              <a:t>	</a:t>
            </a:r>
            <a:r>
              <a:rPr lang="en-US" dirty="0" smtClean="0"/>
              <a:t>Robert </a:t>
            </a:r>
            <a:r>
              <a:rPr lang="en-US" dirty="0" err="1"/>
              <a:t>Hastrow</a:t>
            </a:r>
            <a:r>
              <a:rPr lang="en-US" dirty="0"/>
              <a:t> sums up the process in the following passage, where he compares rays of </a:t>
            </a:r>
            <a:r>
              <a:rPr lang="en-US" dirty="0" smtClean="0"/>
              <a:t>light </a:t>
            </a:r>
            <a:r>
              <a:rPr lang="en-US" dirty="0"/>
              <a:t>to a ball thrown up from the earth and returning because of the pull of gravity:</a:t>
            </a:r>
          </a:p>
          <a:p>
            <a:r>
              <a:rPr lang="en-US" dirty="0" smtClean="0"/>
              <a:t>		The </a:t>
            </a:r>
            <a:r>
              <a:rPr lang="en-US" dirty="0"/>
              <a:t>tug of that enormous force prevents the ray of light from leaving the </a:t>
            </a:r>
            <a:r>
              <a:rPr lang="en-US" dirty="0" smtClean="0"/>
              <a:t>	surface </a:t>
            </a:r>
            <a:r>
              <a:rPr lang="en-US" dirty="0"/>
              <a:t>of the star; like the ball thrown upward from the earth, they are </a:t>
            </a:r>
            <a:r>
              <a:rPr lang="en-US" dirty="0" smtClean="0"/>
              <a:t>	pulled </a:t>
            </a:r>
            <a:r>
              <a:rPr lang="en-US" dirty="0"/>
              <a:t>back and cannot escape to space. All the light within the star is now </a:t>
            </a:r>
            <a:r>
              <a:rPr lang="en-US" dirty="0" smtClean="0"/>
              <a:t>	trapped </a:t>
            </a:r>
            <a:r>
              <a:rPr lang="en-US" dirty="0"/>
              <a:t>by gravity. From this moment on, the star is invisible. It is a black </a:t>
            </a:r>
            <a:r>
              <a:rPr lang="en-US" dirty="0" smtClean="0"/>
              <a:t>	hole </a:t>
            </a:r>
            <a:r>
              <a:rPr lang="en-US" dirty="0"/>
              <a:t>in </a:t>
            </a:r>
            <a:r>
              <a:rPr lang="en-US" dirty="0" smtClean="0"/>
              <a:t>space. </a:t>
            </a:r>
            <a:r>
              <a:rPr lang="en-US" dirty="0"/>
              <a:t>(65</a:t>
            </a:r>
            <a:r>
              <a:rPr lang="en-US" dirty="0" smtClean="0"/>
              <a:t>)</a:t>
            </a:r>
            <a:endParaRPr lang="en-US" dirty="0"/>
          </a:p>
          <a:p>
            <a:endParaRPr lang="en-US" dirty="0"/>
          </a:p>
        </p:txBody>
      </p:sp>
    </p:spTree>
    <p:extLst>
      <p:ext uri="{BB962C8B-B14F-4D97-AF65-F5344CB8AC3E}">
        <p14:creationId xmlns:p14="http://schemas.microsoft.com/office/powerpoint/2010/main" val="1773403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Ellipses and </a:t>
            </a:r>
            <a:r>
              <a:rPr lang="en-US" dirty="0" err="1" smtClean="0"/>
              <a:t>brakets</a:t>
            </a:r>
            <a:endParaRPr lang="en-US" dirty="0"/>
          </a:p>
        </p:txBody>
      </p:sp>
      <p:sp>
        <p:nvSpPr>
          <p:cNvPr id="3" name="Content Placeholder 2"/>
          <p:cNvSpPr>
            <a:spLocks noGrp="1"/>
          </p:cNvSpPr>
          <p:nvPr>
            <p:ph idx="1"/>
          </p:nvPr>
        </p:nvSpPr>
        <p:spPr/>
        <p:txBody>
          <a:bodyPr/>
          <a:lstStyle/>
          <a:p>
            <a:r>
              <a:rPr lang="en-US" u="sng" dirty="0" smtClean="0"/>
              <a:t>Ellipses:</a:t>
            </a:r>
            <a:r>
              <a:rPr lang="en-US" dirty="0" smtClean="0"/>
              <a:t>  </a:t>
            </a:r>
            <a:r>
              <a:rPr lang="en-US" dirty="0"/>
              <a:t>Use ellipses to indicate when you have omitted unnecessary words from a direct quote. </a:t>
            </a:r>
          </a:p>
          <a:p>
            <a:r>
              <a:rPr lang="en-US" dirty="0"/>
              <a:t> "Even to take drugs once or twice," Diamond writes, "I must be strong enough to get past . . . the misery of my first hangover" (199</a:t>
            </a:r>
            <a:r>
              <a:rPr lang="en-US" dirty="0" smtClean="0"/>
              <a:t>).</a:t>
            </a:r>
          </a:p>
          <a:p>
            <a:endParaRPr lang="en-US" u="sng" dirty="0" smtClean="0"/>
          </a:p>
          <a:p>
            <a:r>
              <a:rPr lang="en-US" u="sng" dirty="0" smtClean="0"/>
              <a:t>Brackets</a:t>
            </a:r>
            <a:r>
              <a:rPr lang="en-US" dirty="0" smtClean="0"/>
              <a:t>: Use brackets to indicate when you have changed a verb or pronoun tense to massage it into your own paper:</a:t>
            </a:r>
            <a:endParaRPr lang="en-US" dirty="0"/>
          </a:p>
          <a:p>
            <a:r>
              <a:rPr lang="en-US" dirty="0"/>
              <a:t> </a:t>
            </a:r>
            <a:r>
              <a:rPr lang="en-US" dirty="0" smtClean="0"/>
              <a:t>The orchestra “play[</a:t>
            </a:r>
            <a:r>
              <a:rPr lang="en-US" dirty="0" err="1" smtClean="0"/>
              <a:t>ed</a:t>
            </a:r>
            <a:r>
              <a:rPr lang="en-US" dirty="0"/>
              <a:t>]</a:t>
            </a:r>
            <a:r>
              <a:rPr lang="en-US" dirty="0" smtClean="0"/>
              <a:t> a Bach cantata that moved everyone to tears” (65).</a:t>
            </a:r>
            <a:endParaRPr lang="en-US" dirty="0"/>
          </a:p>
          <a:p>
            <a:endParaRPr lang="en-US" dirty="0"/>
          </a:p>
        </p:txBody>
      </p:sp>
    </p:spTree>
    <p:extLst>
      <p:ext uri="{BB962C8B-B14F-4D97-AF65-F5344CB8AC3E}">
        <p14:creationId xmlns:p14="http://schemas.microsoft.com/office/powerpoint/2010/main" val="3329097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plagiarism!</a:t>
            </a:r>
            <a:endParaRPr lang="en-US" dirty="0"/>
          </a:p>
        </p:txBody>
      </p:sp>
      <p:sp>
        <p:nvSpPr>
          <p:cNvPr id="3" name="Content Placeholder 2"/>
          <p:cNvSpPr>
            <a:spLocks noGrp="1"/>
          </p:cNvSpPr>
          <p:nvPr>
            <p:ph idx="1"/>
          </p:nvPr>
        </p:nvSpPr>
        <p:spPr/>
        <p:txBody>
          <a:bodyPr/>
          <a:lstStyle/>
          <a:p>
            <a:r>
              <a:rPr lang="en-US" dirty="0">
                <a:sym typeface="Wingdings"/>
              </a:rPr>
              <a:t></a:t>
            </a:r>
            <a:r>
              <a:rPr lang="en-US" i="1" dirty="0"/>
              <a:t>You do not need to quote or cite information that is common knowledge.  (The earth revolves around the sun.  Excessive consumption of alcohol can impair your </a:t>
            </a:r>
            <a:r>
              <a:rPr lang="en-US" i="1" dirty="0" smtClean="0"/>
              <a:t>judgment.)  </a:t>
            </a:r>
          </a:p>
          <a:p>
            <a:r>
              <a:rPr lang="en-US" dirty="0">
                <a:sym typeface="Wingdings"/>
              </a:rPr>
              <a:t> </a:t>
            </a:r>
            <a:r>
              <a:rPr lang="en-US" i="1" dirty="0" smtClean="0"/>
              <a:t>Ask yourself: did someone have to do any work—a study, a poll, field work, analysis, etc.—to come up with this information? If no, you’re probably safe.</a:t>
            </a:r>
            <a:endParaRPr lang="en-US" dirty="0"/>
          </a:p>
          <a:p>
            <a:r>
              <a:rPr lang="en-US" i="1" dirty="0" smtClean="0"/>
              <a:t>Remember, avoid plagiarism at all costs!  When in doubt, provide a citation.  </a:t>
            </a:r>
            <a:endParaRPr lang="en-US" dirty="0" smtClean="0"/>
          </a:p>
          <a:p>
            <a:r>
              <a:rPr lang="en-US" dirty="0" smtClean="0"/>
              <a:t> </a:t>
            </a:r>
            <a:endParaRPr lang="en-US" dirty="0"/>
          </a:p>
        </p:txBody>
      </p:sp>
    </p:spTree>
    <p:extLst>
      <p:ext uri="{BB962C8B-B14F-4D97-AF65-F5344CB8AC3E}">
        <p14:creationId xmlns:p14="http://schemas.microsoft.com/office/powerpoint/2010/main" val="3420025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 and the why</a:t>
            </a:r>
            <a:endParaRPr lang="en-US" dirty="0"/>
          </a:p>
        </p:txBody>
      </p:sp>
      <p:sp>
        <p:nvSpPr>
          <p:cNvPr id="3" name="Content Placeholder 2"/>
          <p:cNvSpPr>
            <a:spLocks noGrp="1"/>
          </p:cNvSpPr>
          <p:nvPr>
            <p:ph idx="1"/>
          </p:nvPr>
        </p:nvSpPr>
        <p:spPr/>
        <p:txBody>
          <a:bodyPr/>
          <a:lstStyle/>
          <a:p>
            <a:r>
              <a:rPr lang="en-US" b="0" dirty="0"/>
              <a:t>In a </a:t>
            </a:r>
            <a:r>
              <a:rPr lang="en-US" dirty="0"/>
              <a:t>RESEARCH PAPER</a:t>
            </a:r>
            <a:r>
              <a:rPr lang="en-US" b="0" dirty="0"/>
              <a:t>, knowing how to effectively integrate sources is extremely important.  Being able to integrate sources is important because it helps you:</a:t>
            </a:r>
            <a:endParaRPr lang="en-US" dirty="0"/>
          </a:p>
          <a:p>
            <a:pPr lvl="0">
              <a:buFont typeface="Arial" pitchFamily="34" charset="0"/>
              <a:buChar char="•"/>
            </a:pPr>
            <a:r>
              <a:rPr lang="en-US" b="0" dirty="0"/>
              <a:t>Bolster your point with the credibility or reputation of the </a:t>
            </a:r>
            <a:r>
              <a:rPr lang="en-US" b="0" dirty="0" smtClean="0"/>
              <a:t>source.</a:t>
            </a:r>
            <a:endParaRPr lang="en-US" dirty="0"/>
          </a:p>
          <a:p>
            <a:pPr lvl="0">
              <a:buFont typeface="Arial" pitchFamily="34" charset="0"/>
              <a:buChar char="•"/>
            </a:pPr>
            <a:r>
              <a:rPr lang="en-US" b="0" dirty="0" smtClean="0"/>
              <a:t>Identify </a:t>
            </a:r>
            <a:r>
              <a:rPr lang="en-US" b="0" dirty="0"/>
              <a:t>others’ opinions, theories, and personal </a:t>
            </a:r>
            <a:r>
              <a:rPr lang="en-US" b="0" dirty="0" smtClean="0"/>
              <a:t>explanations.</a:t>
            </a:r>
            <a:endParaRPr lang="en-US" dirty="0"/>
          </a:p>
          <a:p>
            <a:pPr lvl="0">
              <a:buFont typeface="Arial" pitchFamily="34" charset="0"/>
              <a:buChar char="•"/>
            </a:pPr>
            <a:r>
              <a:rPr lang="en-US" b="0" dirty="0" smtClean="0"/>
              <a:t>Present </a:t>
            </a:r>
            <a:r>
              <a:rPr lang="en-US" b="0" dirty="0"/>
              <a:t>assertions of fact that are open to </a:t>
            </a:r>
            <a:r>
              <a:rPr lang="en-US" b="0" dirty="0" smtClean="0"/>
              <a:t>dispute.</a:t>
            </a:r>
            <a:endParaRPr lang="en-US" dirty="0"/>
          </a:p>
          <a:p>
            <a:pPr lvl="0">
              <a:buFont typeface="Arial" pitchFamily="34" charset="0"/>
              <a:buChar char="•"/>
            </a:pPr>
            <a:r>
              <a:rPr lang="en-US" b="0" dirty="0" smtClean="0"/>
              <a:t>Present statistics.</a:t>
            </a:r>
            <a:endParaRPr lang="en-US" dirty="0"/>
          </a:p>
          <a:p>
            <a:pPr lvl="0">
              <a:buFont typeface="Arial" pitchFamily="34" charset="0"/>
              <a:buChar char="•"/>
            </a:pPr>
            <a:r>
              <a:rPr lang="en-US" b="0" dirty="0" smtClean="0"/>
              <a:t>Establish </a:t>
            </a:r>
            <a:r>
              <a:rPr lang="en-US" b="0" dirty="0"/>
              <a:t>your ethos as a good, reliable </a:t>
            </a:r>
            <a:r>
              <a:rPr lang="en-US" b="0" dirty="0" smtClean="0"/>
              <a:t>scholar/researcher.</a:t>
            </a:r>
            <a:endParaRPr lang="en-US" dirty="0"/>
          </a:p>
          <a:p>
            <a:pPr lvl="0">
              <a:buFont typeface="Arial" pitchFamily="34" charset="0"/>
              <a:buChar char="•"/>
            </a:pPr>
            <a:r>
              <a:rPr lang="en-US" b="0" dirty="0" smtClean="0"/>
              <a:t>Let </a:t>
            </a:r>
            <a:r>
              <a:rPr lang="en-US" b="0" dirty="0"/>
              <a:t>readers know where to find information on your topic.</a:t>
            </a:r>
            <a:endParaRPr lang="en-US" dirty="0"/>
          </a:p>
          <a:p>
            <a:endParaRPr lang="en-US" dirty="0"/>
          </a:p>
        </p:txBody>
      </p:sp>
    </p:spTree>
    <p:extLst>
      <p:ext uri="{BB962C8B-B14F-4D97-AF65-F5344CB8AC3E}">
        <p14:creationId xmlns:p14="http://schemas.microsoft.com/office/powerpoint/2010/main" val="170350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ways</a:t>
            </a:r>
            <a:endParaRPr lang="en-US" dirty="0"/>
          </a:p>
        </p:txBody>
      </p:sp>
      <p:sp>
        <p:nvSpPr>
          <p:cNvPr id="3" name="Content Placeholder 2"/>
          <p:cNvSpPr>
            <a:spLocks noGrp="1"/>
          </p:cNvSpPr>
          <p:nvPr>
            <p:ph idx="1"/>
          </p:nvPr>
        </p:nvSpPr>
        <p:spPr/>
        <p:txBody>
          <a:bodyPr/>
          <a:lstStyle/>
          <a:p>
            <a:r>
              <a:rPr lang="en-US" dirty="0"/>
              <a:t>Generally speaking, there are three ways to integrate sources into a research </a:t>
            </a:r>
            <a:r>
              <a:rPr lang="en-US" dirty="0" smtClean="0"/>
              <a:t>paper:</a:t>
            </a:r>
          </a:p>
          <a:p>
            <a:pPr>
              <a:buFont typeface="Arial" pitchFamily="34" charset="0"/>
              <a:buChar char="•"/>
            </a:pPr>
            <a:r>
              <a:rPr lang="en-US" dirty="0" smtClean="0"/>
              <a:t>SUMMARY </a:t>
            </a:r>
            <a:r>
              <a:rPr lang="en-US" dirty="0"/>
              <a:t>– </a:t>
            </a:r>
            <a:r>
              <a:rPr lang="en-US" b="0" dirty="0"/>
              <a:t>A relatively brief objective account, </a:t>
            </a:r>
            <a:r>
              <a:rPr lang="en-US" dirty="0"/>
              <a:t>in your own words</a:t>
            </a:r>
            <a:r>
              <a:rPr lang="en-US" b="0" dirty="0"/>
              <a:t>, of the main ideas in a source or a source </a:t>
            </a:r>
            <a:r>
              <a:rPr lang="en-US" b="0" dirty="0" smtClean="0"/>
              <a:t>passage.</a:t>
            </a:r>
          </a:p>
          <a:p>
            <a:pPr>
              <a:buFont typeface="Arial" pitchFamily="34" charset="0"/>
              <a:buChar char="•"/>
            </a:pPr>
            <a:r>
              <a:rPr lang="en-US" dirty="0" smtClean="0"/>
              <a:t>PARAPHRASE </a:t>
            </a:r>
            <a:r>
              <a:rPr lang="en-US" dirty="0"/>
              <a:t>– </a:t>
            </a:r>
            <a:r>
              <a:rPr lang="en-US" b="0" dirty="0"/>
              <a:t>A restatement, </a:t>
            </a:r>
            <a:r>
              <a:rPr lang="en-US" dirty="0"/>
              <a:t>in your own words</a:t>
            </a:r>
            <a:r>
              <a:rPr lang="en-US" b="0" dirty="0"/>
              <a:t>, of a passage of text.  Its structure reflects (but does not copy) the structure of the source passage, and may be roughly the same length as the passage, but does not use exact </a:t>
            </a:r>
            <a:r>
              <a:rPr lang="en-US" b="0" dirty="0" smtClean="0"/>
              <a:t>wording.</a:t>
            </a:r>
          </a:p>
          <a:p>
            <a:pPr>
              <a:buFont typeface="Arial" pitchFamily="34" charset="0"/>
              <a:buChar char="•"/>
            </a:pPr>
            <a:r>
              <a:rPr lang="en-US" dirty="0" smtClean="0"/>
              <a:t>QUOTE</a:t>
            </a:r>
            <a:r>
              <a:rPr lang="en-US" b="0" dirty="0" smtClean="0"/>
              <a:t> </a:t>
            </a:r>
            <a:r>
              <a:rPr lang="en-US" b="0" dirty="0"/>
              <a:t>– Using the exact words of a source.  </a:t>
            </a:r>
            <a:endParaRPr lang="en-US" dirty="0"/>
          </a:p>
          <a:p>
            <a:pPr marL="0" indent="0"/>
            <a:endParaRPr lang="en-US" dirty="0"/>
          </a:p>
        </p:txBody>
      </p:sp>
    </p:spTree>
    <p:extLst>
      <p:ext uri="{BB962C8B-B14F-4D97-AF65-F5344CB8AC3E}">
        <p14:creationId xmlns:p14="http://schemas.microsoft.com/office/powerpoint/2010/main" val="1390951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should you use?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sym typeface="Wingdings"/>
              </a:rPr>
              <a:t> Generally, y</a:t>
            </a:r>
            <a:r>
              <a:rPr lang="en-US" b="0" dirty="0" smtClean="0"/>
              <a:t>ou </a:t>
            </a:r>
            <a:r>
              <a:rPr lang="en-US" b="0" dirty="0"/>
              <a:t>will want to </a:t>
            </a:r>
            <a:r>
              <a:rPr lang="en-US" dirty="0"/>
              <a:t>summarize and paraphrase most often</a:t>
            </a:r>
            <a:r>
              <a:rPr lang="en-US" b="0" dirty="0"/>
              <a:t> in your </a:t>
            </a:r>
            <a:r>
              <a:rPr lang="en-US" b="0" dirty="0" smtClean="0"/>
              <a:t>research paper</a:t>
            </a:r>
            <a:r>
              <a:rPr lang="en-US" b="0" dirty="0"/>
              <a:t>, using direct quotes sparingly.  </a:t>
            </a:r>
            <a:endParaRPr lang="en-US" b="0" dirty="0" smtClean="0"/>
          </a:p>
          <a:p>
            <a:pPr>
              <a:buFont typeface="Arial" pitchFamily="34" charset="0"/>
              <a:buChar char="•"/>
            </a:pPr>
            <a:r>
              <a:rPr lang="en-US" b="0" dirty="0" smtClean="0"/>
              <a:t>Putting </a:t>
            </a:r>
            <a:r>
              <a:rPr lang="en-US" b="0" dirty="0"/>
              <a:t>source material in your own words </a:t>
            </a:r>
            <a:r>
              <a:rPr lang="en-US" b="0" dirty="0" smtClean="0"/>
              <a:t>shows readers </a:t>
            </a:r>
            <a:r>
              <a:rPr lang="en-US" b="0" dirty="0"/>
              <a:t>that you have a </a:t>
            </a:r>
            <a:r>
              <a:rPr lang="en-US" dirty="0"/>
              <a:t>true understanding</a:t>
            </a:r>
            <a:r>
              <a:rPr lang="en-US" b="0" dirty="0"/>
              <a:t> of that material.  </a:t>
            </a:r>
            <a:endParaRPr lang="en-US" b="0" dirty="0" smtClean="0"/>
          </a:p>
          <a:p>
            <a:pPr>
              <a:buFont typeface="Arial" pitchFamily="34" charset="0"/>
              <a:buChar char="•"/>
            </a:pPr>
            <a:r>
              <a:rPr lang="en-US" b="0" dirty="0" smtClean="0"/>
              <a:t>Also</a:t>
            </a:r>
            <a:r>
              <a:rPr lang="en-US" b="0" dirty="0"/>
              <a:t>, to restate in your own words the full meaning of a phrase or passage helps readers understand difficult, complex, jargon-riddled or ambiguous </a:t>
            </a:r>
            <a:r>
              <a:rPr lang="en-US" b="0" dirty="0" smtClean="0"/>
              <a:t>passages.</a:t>
            </a:r>
          </a:p>
          <a:p>
            <a:pPr>
              <a:buFont typeface="Arial" pitchFamily="34" charset="0"/>
              <a:buChar char="•"/>
            </a:pPr>
            <a:r>
              <a:rPr lang="en-US" b="0" dirty="0" smtClean="0"/>
              <a:t>Such </a:t>
            </a:r>
            <a:r>
              <a:rPr lang="en-US" b="0" dirty="0"/>
              <a:t>passages, if quoted, will still require extensive explanation in order to be understood</a:t>
            </a:r>
            <a:r>
              <a:rPr lang="en-US" b="0" dirty="0" smtClean="0"/>
              <a:t>.</a:t>
            </a:r>
            <a:endParaRPr lang="en-US" dirty="0" smtClean="0"/>
          </a:p>
          <a:p>
            <a:pPr>
              <a:buFont typeface="Arial" pitchFamily="34" charset="0"/>
              <a:buChar char="•"/>
            </a:pPr>
            <a:r>
              <a:rPr lang="en-US" b="0" dirty="0" smtClean="0"/>
              <a:t>As a rule-of-thumb: only one-fourth of your paper should be direct quotations.</a:t>
            </a:r>
            <a:endParaRPr lang="en-US" b="0" dirty="0"/>
          </a:p>
        </p:txBody>
      </p:sp>
    </p:spTree>
    <p:extLst>
      <p:ext uri="{BB962C8B-B14F-4D97-AF65-F5344CB8AC3E}">
        <p14:creationId xmlns:p14="http://schemas.microsoft.com/office/powerpoint/2010/main" val="160789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quote?</a:t>
            </a:r>
            <a:endParaRPr lang="en-US" dirty="0"/>
          </a:p>
        </p:txBody>
      </p:sp>
      <p:sp>
        <p:nvSpPr>
          <p:cNvPr id="3" name="Content Placeholder 2"/>
          <p:cNvSpPr>
            <a:spLocks noGrp="1"/>
          </p:cNvSpPr>
          <p:nvPr>
            <p:ph idx="1"/>
          </p:nvPr>
        </p:nvSpPr>
        <p:spPr/>
        <p:txBody>
          <a:bodyPr>
            <a:normAutofit lnSpcReduction="10000"/>
          </a:bodyPr>
          <a:lstStyle/>
          <a:p>
            <a:r>
              <a:rPr lang="en-US" b="0" dirty="0"/>
              <a:t>Following are some good reasons to use direct quotes:</a:t>
            </a:r>
          </a:p>
          <a:p>
            <a:pPr lvl="0">
              <a:buFont typeface="Arial" pitchFamily="34" charset="0"/>
              <a:buChar char="•"/>
            </a:pPr>
            <a:r>
              <a:rPr lang="en-US" b="0" dirty="0"/>
              <a:t>The source author has made a point so clearly and concisely that it can't be expressed more clearly and concisely. </a:t>
            </a:r>
            <a:endParaRPr lang="en-US" b="0" dirty="0" smtClean="0"/>
          </a:p>
          <a:p>
            <a:pPr lvl="0">
              <a:buFont typeface="Arial" pitchFamily="34" charset="0"/>
              <a:buChar char="•"/>
            </a:pPr>
            <a:r>
              <a:rPr lang="en-US" b="0" dirty="0" smtClean="0"/>
              <a:t>A </a:t>
            </a:r>
            <a:r>
              <a:rPr lang="en-US" b="0" dirty="0"/>
              <a:t>certain phrase or sentence in the source is particularly vivid or striking, or especially typical or representative of some phenomenon you are discussing. </a:t>
            </a:r>
            <a:endParaRPr lang="en-US" b="0" dirty="0" smtClean="0"/>
          </a:p>
          <a:p>
            <a:pPr lvl="0">
              <a:buFont typeface="Arial" pitchFamily="34" charset="0"/>
              <a:buChar char="•"/>
            </a:pPr>
            <a:r>
              <a:rPr lang="en-US" b="0" dirty="0" smtClean="0"/>
              <a:t>An </a:t>
            </a:r>
            <a:r>
              <a:rPr lang="en-US" b="0" dirty="0"/>
              <a:t>important passage is sufficiently difficult, dense, or rich that it requires you to analyze it closely, which in turn requires that the passage be produced so the reader can follow your analysis. </a:t>
            </a:r>
            <a:endParaRPr lang="en-US" b="0" dirty="0" smtClean="0"/>
          </a:p>
          <a:p>
            <a:pPr lvl="0">
              <a:buFont typeface="Arial" pitchFamily="34" charset="0"/>
              <a:buChar char="•"/>
            </a:pPr>
            <a:r>
              <a:rPr lang="en-US" b="0" dirty="0" smtClean="0"/>
              <a:t>A </a:t>
            </a:r>
            <a:r>
              <a:rPr lang="en-US" b="0" dirty="0"/>
              <a:t>claim you are making is such that the doubting reader will want to hear exactly what the source said. This will often be the case when you criticize or disagree with a source; your reader wants to feel sure you aren't misrepresenting the source aren't creating a straw man (or woman). And you need to quote </a:t>
            </a:r>
            <a:r>
              <a:rPr lang="en-US" b="0" i="1" dirty="0"/>
              <a:t>enough </a:t>
            </a:r>
            <a:r>
              <a:rPr lang="en-US" b="0" dirty="0"/>
              <a:t>of the source so the context and meaning are clear. </a:t>
            </a:r>
          </a:p>
          <a:p>
            <a:endParaRPr lang="en-US" b="0" dirty="0"/>
          </a:p>
        </p:txBody>
      </p:sp>
    </p:spTree>
    <p:extLst>
      <p:ext uri="{BB962C8B-B14F-4D97-AF65-F5344CB8AC3E}">
        <p14:creationId xmlns:p14="http://schemas.microsoft.com/office/powerpoint/2010/main" val="183939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TIPS FOR USING DIRECT </a:t>
            </a:r>
            <a:r>
              <a:rPr lang="en-US" b="1" dirty="0" smtClean="0"/>
              <a:t>QUOTES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Always </a:t>
            </a:r>
            <a:r>
              <a:rPr lang="en-US" dirty="0"/>
              <a:t>have a good reason for using a direct quote.  </a:t>
            </a:r>
            <a:r>
              <a:rPr lang="en-US" b="0" dirty="0"/>
              <a:t>Otherwise, paraphrase or summarize. </a:t>
            </a:r>
            <a:endParaRPr lang="en-US" b="0" dirty="0" smtClean="0"/>
          </a:p>
          <a:p>
            <a:pPr lvl="0">
              <a:buFont typeface="+mj-lt"/>
              <a:buAutoNum type="arabicPeriod"/>
            </a:pPr>
            <a:r>
              <a:rPr lang="en-US" dirty="0" smtClean="0"/>
              <a:t>Do </a:t>
            </a:r>
            <a:r>
              <a:rPr lang="en-US" dirty="0"/>
              <a:t>not allow quotes to speak for themselves.  </a:t>
            </a:r>
            <a:r>
              <a:rPr lang="en-US" b="0" dirty="0"/>
              <a:t>Your research paper is ultimately about communicating </a:t>
            </a:r>
            <a:r>
              <a:rPr lang="en-US" dirty="0"/>
              <a:t>YOUR IDEAS</a:t>
            </a:r>
            <a:r>
              <a:rPr lang="en-US" b="0" dirty="0"/>
              <a:t>.  Your research simply helps prove or support those ideas.  So, you should not just string other peoples ideas together giving quote after quote. </a:t>
            </a:r>
            <a:endParaRPr lang="en-US" b="0" dirty="0" smtClean="0"/>
          </a:p>
          <a:p>
            <a:pPr lvl="0">
              <a:buFont typeface="+mj-lt"/>
              <a:buAutoNum type="arabicPeriod"/>
            </a:pPr>
            <a:r>
              <a:rPr lang="en-US" dirty="0" smtClean="0"/>
              <a:t>Always </a:t>
            </a:r>
            <a:r>
              <a:rPr lang="en-US" dirty="0"/>
              <a:t>make sure you provide an analysis of the quote</a:t>
            </a:r>
            <a:r>
              <a:rPr lang="en-US" b="0" dirty="0"/>
              <a:t>.  Show your readers that you understand how the quote relates to your ideas by analyzing its significance.  </a:t>
            </a:r>
            <a:endParaRPr lang="en-US" dirty="0"/>
          </a:p>
          <a:p>
            <a:r>
              <a:rPr lang="en-US" dirty="0"/>
              <a:t>4. </a:t>
            </a:r>
            <a:r>
              <a:rPr lang="en-US" dirty="0" smtClean="0"/>
              <a:t>  Do </a:t>
            </a:r>
            <a:r>
              <a:rPr lang="en-US" dirty="0"/>
              <a:t>not use quotes as padding.  </a:t>
            </a:r>
            <a:r>
              <a:rPr lang="en-US" b="0" dirty="0"/>
              <a:t>This is related to tips 1, 2 and 3.  Very long </a:t>
            </a:r>
            <a:r>
              <a:rPr lang="en-US" b="0" dirty="0" smtClean="0"/>
              <a:t>quotes will </a:t>
            </a:r>
            <a:r>
              <a:rPr lang="en-US" b="0" dirty="0"/>
              <a:t>require long explanations of their significance.  If quotes do not have adequate analysis, readers will feel that you don’t have a grasp on what that quote means, and they also might feel that you are using quotes as “filler” to take up space.  </a:t>
            </a:r>
            <a:endParaRPr lang="en-US" dirty="0"/>
          </a:p>
          <a:p>
            <a:pPr>
              <a:buFont typeface="+mj-lt"/>
              <a:buAutoNum type="arabicPeriod"/>
            </a:pPr>
            <a:endParaRPr lang="en-US" dirty="0"/>
          </a:p>
        </p:txBody>
      </p:sp>
    </p:spTree>
    <p:extLst>
      <p:ext uri="{BB962C8B-B14F-4D97-AF65-F5344CB8AC3E}">
        <p14:creationId xmlns:p14="http://schemas.microsoft.com/office/powerpoint/2010/main" val="387176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using direct quotes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5. Extract those parts of the passage that need quoting, and integrate quotes smoothly into your text.  </a:t>
            </a:r>
            <a:r>
              <a:rPr lang="en-US" b="0" dirty="0"/>
              <a:t>Following are some ideas on how to do this:</a:t>
            </a:r>
            <a:endParaRPr lang="en-US" dirty="0"/>
          </a:p>
          <a:p>
            <a:pPr lvl="0"/>
            <a:r>
              <a:rPr lang="en-US" dirty="0"/>
              <a:t>Avoid wordy or awkward introductions to a quote:</a:t>
            </a:r>
          </a:p>
          <a:p>
            <a:r>
              <a:rPr lang="en-US" dirty="0"/>
              <a:t>In Simone de </a:t>
            </a:r>
            <a:r>
              <a:rPr lang="en-US" dirty="0" err="1"/>
              <a:t>Beavoir’s</a:t>
            </a:r>
            <a:r>
              <a:rPr lang="en-US" dirty="0"/>
              <a:t> book </a:t>
            </a:r>
            <a:r>
              <a:rPr lang="en-US" i="1" dirty="0"/>
              <a:t>The Coming of Age, </a:t>
            </a:r>
            <a:r>
              <a:rPr lang="en-US" dirty="0"/>
              <a:t>on page 65 she states, “The decrepitude accompanying old age is in complete conflict with the manly or womanly ideal cherished by the young and fully grown.”   </a:t>
            </a:r>
            <a:r>
              <a:rPr lang="en-US" u="sng" dirty="0"/>
              <a:t>OR</a:t>
            </a:r>
            <a:endParaRPr lang="en-US" dirty="0"/>
          </a:p>
          <a:p>
            <a:r>
              <a:rPr lang="en-US" dirty="0"/>
              <a:t>In </a:t>
            </a:r>
            <a:r>
              <a:rPr lang="en-US" i="1" dirty="0"/>
              <a:t>The Coming of Age</a:t>
            </a:r>
            <a:r>
              <a:rPr lang="en-US" dirty="0"/>
              <a:t>, Simone de </a:t>
            </a:r>
            <a:r>
              <a:rPr lang="en-US" dirty="0" err="1"/>
              <a:t>Beavoir</a:t>
            </a:r>
            <a:r>
              <a:rPr lang="en-US" dirty="0"/>
              <a:t> contends that “the decrepitude accompanying old age is "in complete conflict with the manly or womanly ideal cherished by the young and fully grown" (65). </a:t>
            </a:r>
          </a:p>
          <a:p>
            <a:pPr lvl="0"/>
            <a:r>
              <a:rPr lang="en-US" dirty="0"/>
              <a:t>Choose your introductory verb carefully:  If you want to use a neutral verb, try using these:  writes, says, states, observes, suggests, remarks, etc.  If you want to convey an attitude or emotion try using verbs such as laments, protests, charges, replies, admits, claims, etc.  </a:t>
            </a:r>
          </a:p>
          <a:p>
            <a:r>
              <a:rPr lang="en-US" dirty="0"/>
              <a:t> </a:t>
            </a:r>
          </a:p>
          <a:p>
            <a:endParaRPr lang="en-US" dirty="0"/>
          </a:p>
        </p:txBody>
      </p:sp>
    </p:spTree>
    <p:extLst>
      <p:ext uri="{BB962C8B-B14F-4D97-AF65-F5344CB8AC3E}">
        <p14:creationId xmlns:p14="http://schemas.microsoft.com/office/powerpoint/2010/main" val="1272334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using Direct quotations</a:t>
            </a:r>
            <a:endParaRPr lang="en-US" dirty="0"/>
          </a:p>
        </p:txBody>
      </p:sp>
      <p:sp>
        <p:nvSpPr>
          <p:cNvPr id="3" name="Content Placeholder 2"/>
          <p:cNvSpPr>
            <a:spLocks noGrp="1"/>
          </p:cNvSpPr>
          <p:nvPr>
            <p:ph idx="1"/>
          </p:nvPr>
        </p:nvSpPr>
        <p:spPr/>
        <p:txBody>
          <a:bodyPr>
            <a:normAutofit lnSpcReduction="10000"/>
          </a:bodyPr>
          <a:lstStyle/>
          <a:p>
            <a:pPr lvl="0"/>
            <a:r>
              <a:rPr lang="en-US" dirty="0"/>
              <a:t>Combine quotes with a paraphrase or analysis:</a:t>
            </a:r>
          </a:p>
          <a:p>
            <a:r>
              <a:rPr lang="en-US" dirty="0"/>
              <a:t>Original: Tania </a:t>
            </a:r>
            <a:r>
              <a:rPr lang="en-US" dirty="0" err="1"/>
              <a:t>Modleski</a:t>
            </a:r>
            <a:r>
              <a:rPr lang="en-US" dirty="0"/>
              <a:t> suggests that "if television is considered by some to be a vast wasteland, soap operas are thought to be the least nourishing spot in the desert" (123). </a:t>
            </a:r>
          </a:p>
          <a:p>
            <a:r>
              <a:rPr lang="en-US" dirty="0"/>
              <a:t> </a:t>
            </a:r>
          </a:p>
          <a:p>
            <a:r>
              <a:rPr lang="en-US" dirty="0"/>
              <a:t>Revised: In her critique of soap operas, Tania </a:t>
            </a:r>
            <a:r>
              <a:rPr lang="en-US" dirty="0" err="1"/>
              <a:t>Modleski</a:t>
            </a:r>
            <a:r>
              <a:rPr lang="en-US" dirty="0"/>
              <a:t> argues that some </a:t>
            </a:r>
          </a:p>
          <a:p>
            <a:r>
              <a:rPr lang="en-US" dirty="0"/>
              <a:t>view television as "a vast wasteland" and soap operas as "the least nourishing </a:t>
            </a:r>
          </a:p>
          <a:p>
            <a:r>
              <a:rPr lang="en-US" dirty="0"/>
              <a:t>spot in the desert" (123). </a:t>
            </a:r>
          </a:p>
          <a:p>
            <a:r>
              <a:rPr lang="en-US" dirty="0"/>
              <a:t> </a:t>
            </a:r>
          </a:p>
          <a:p>
            <a:pPr lvl="0"/>
            <a:r>
              <a:rPr lang="en-US" dirty="0"/>
              <a:t>Use a few words of a quote for effect:  </a:t>
            </a:r>
          </a:p>
          <a:p>
            <a:r>
              <a:rPr lang="en-US" dirty="0"/>
              <a:t>Example: As William </a:t>
            </a:r>
            <a:r>
              <a:rPr lang="en-US" dirty="0" err="1"/>
              <a:t>Kneale</a:t>
            </a:r>
            <a:r>
              <a:rPr lang="en-US" dirty="0"/>
              <a:t> suggests, some humans have a "moral deafness" which is never punctured no matter what the moral treatment (93). </a:t>
            </a:r>
          </a:p>
          <a:p>
            <a:endParaRPr lang="en-US" dirty="0"/>
          </a:p>
        </p:txBody>
      </p:sp>
    </p:spTree>
    <p:extLst>
      <p:ext uri="{BB962C8B-B14F-4D97-AF65-F5344CB8AC3E}">
        <p14:creationId xmlns:p14="http://schemas.microsoft.com/office/powerpoint/2010/main" val="447563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quotes using different verbs</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smtClean="0"/>
              <a:t>Sometimes “says,” “states,” “writes,” are perfect.</a:t>
            </a:r>
          </a:p>
          <a:p>
            <a:pPr>
              <a:buFont typeface="Arial" pitchFamily="34" charset="0"/>
              <a:buChar char="•"/>
            </a:pPr>
            <a:r>
              <a:rPr lang="en-US" dirty="0" smtClean="0"/>
              <a:t>But sometimes you want something stronger: </a:t>
            </a:r>
          </a:p>
          <a:p>
            <a:r>
              <a:rPr lang="en-US" dirty="0" smtClean="0"/>
              <a:t>				Asserts</a:t>
            </a:r>
            <a:endParaRPr lang="en-US" dirty="0"/>
          </a:p>
          <a:p>
            <a:r>
              <a:rPr lang="en-US" dirty="0" smtClean="0"/>
              <a:t>				Argues</a:t>
            </a:r>
          </a:p>
          <a:p>
            <a:r>
              <a:rPr lang="en-US" dirty="0" smtClean="0"/>
              <a:t>				Suggests</a:t>
            </a:r>
            <a:endParaRPr lang="en-US" dirty="0"/>
          </a:p>
          <a:p>
            <a:r>
              <a:rPr lang="en-US" dirty="0" smtClean="0"/>
              <a:t>				Claims</a:t>
            </a:r>
          </a:p>
          <a:p>
            <a:r>
              <a:rPr lang="en-US" dirty="0" smtClean="0"/>
              <a:t>				Believes</a:t>
            </a:r>
          </a:p>
          <a:p>
            <a:r>
              <a:rPr lang="en-US" dirty="0" smtClean="0"/>
              <a:t>				Observes</a:t>
            </a:r>
          </a:p>
          <a:p>
            <a:r>
              <a:rPr lang="en-US" dirty="0" smtClean="0"/>
              <a:t>				Indicates</a:t>
            </a:r>
          </a:p>
          <a:p>
            <a:r>
              <a:rPr lang="en-US" dirty="0" smtClean="0"/>
              <a:t>				Maintains</a:t>
            </a:r>
          </a:p>
          <a:p>
            <a:r>
              <a:rPr lang="en-US" dirty="0" smtClean="0"/>
              <a:t>				Contends</a:t>
            </a:r>
          </a:p>
          <a:p>
            <a:r>
              <a:rPr lang="en-US" dirty="0" smtClean="0"/>
              <a:t>				Speculates</a:t>
            </a:r>
          </a:p>
          <a:p>
            <a:endParaRPr lang="en-US" dirty="0"/>
          </a:p>
        </p:txBody>
      </p:sp>
    </p:spTree>
    <p:extLst>
      <p:ext uri="{BB962C8B-B14F-4D97-AF65-F5344CB8AC3E}">
        <p14:creationId xmlns:p14="http://schemas.microsoft.com/office/powerpoint/2010/main" val="3629096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62</TotalTime>
  <Words>1737</Words>
  <Application>Microsoft Office PowerPoint</Application>
  <PresentationFormat>On-screen Show (4:3)</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Angles</vt:lpstr>
      <vt:lpstr>Integrating Sources</vt:lpstr>
      <vt:lpstr>The what and the why</vt:lpstr>
      <vt:lpstr>The three ways</vt:lpstr>
      <vt:lpstr>Which should you use?</vt:lpstr>
      <vt:lpstr>When Should I quote?</vt:lpstr>
      <vt:lpstr>TIPS FOR USING DIRECT QUOTES</vt:lpstr>
      <vt:lpstr>Tips for using direct quotes</vt:lpstr>
      <vt:lpstr>Tips for using Direct quotations</vt:lpstr>
      <vt:lpstr>Introduce quotes using different verbs</vt:lpstr>
      <vt:lpstr>What makes source important?</vt:lpstr>
      <vt:lpstr>How to summarize and paraphrase</vt:lpstr>
      <vt:lpstr>Summary vs. paraphrase</vt:lpstr>
      <vt:lpstr>RULES FOR PUNCTUATING QUOTES</vt:lpstr>
      <vt:lpstr>Rules for Punctuating Quotes</vt:lpstr>
      <vt:lpstr>Ellipses and brakets</vt:lpstr>
      <vt:lpstr>Avoid plagiarism!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Sources</dc:title>
  <dc:creator>Windows User</dc:creator>
  <cp:lastModifiedBy>Windows User</cp:lastModifiedBy>
  <cp:revision>5</cp:revision>
  <dcterms:created xsi:type="dcterms:W3CDTF">2012-06-13T22:14:36Z</dcterms:created>
  <dcterms:modified xsi:type="dcterms:W3CDTF">2012-11-12T17:29:42Z</dcterms:modified>
</cp:coreProperties>
</file>