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8" r:id="rId10"/>
    <p:sldId id="269"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AE05A-34EB-41AA-A468-E9AA49FF4CE5}" type="datetimeFigureOut">
              <a:rPr lang="en-US" smtClean="0"/>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172110847"/>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E05A-34EB-41AA-A468-E9AA49FF4CE5}" type="datetimeFigureOut">
              <a:rPr lang="en-US" smtClean="0"/>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3875570798"/>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E05A-34EB-41AA-A468-E9AA49FF4CE5}" type="datetimeFigureOut">
              <a:rPr lang="en-US" smtClean="0"/>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1260972813"/>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E05A-34EB-41AA-A468-E9AA49FF4CE5}" type="datetimeFigureOut">
              <a:rPr lang="en-US" smtClean="0"/>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3400323893"/>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9AE05A-34EB-41AA-A468-E9AA49FF4CE5}" type="datetimeFigureOut">
              <a:rPr lang="en-US" smtClean="0"/>
              <a:t>10/28/2011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500015193"/>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AE05A-34EB-41AA-A468-E9AA49FF4CE5}" type="datetimeFigureOut">
              <a:rPr lang="en-US" smtClean="0"/>
              <a:t>10/28/2011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33547224"/>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AE05A-34EB-41AA-A468-E9AA49FF4CE5}" type="datetimeFigureOut">
              <a:rPr lang="en-US" smtClean="0"/>
              <a:t>10/28/2011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1907255929"/>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AE05A-34EB-41AA-A468-E9AA49FF4CE5}" type="datetimeFigureOut">
              <a:rPr lang="en-US" smtClean="0"/>
              <a:t>10/28/2011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1857974181"/>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AE05A-34EB-41AA-A468-E9AA49FF4CE5}" type="datetimeFigureOut">
              <a:rPr lang="en-US" smtClean="0"/>
              <a:t>10/28/2011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1882894286"/>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AE05A-34EB-41AA-A468-E9AA49FF4CE5}" type="datetimeFigureOut">
              <a:rPr lang="en-US" smtClean="0"/>
              <a:t>10/28/2011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1688657721"/>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AE05A-34EB-41AA-A468-E9AA49FF4CE5}" type="datetimeFigureOut">
              <a:rPr lang="en-US" smtClean="0"/>
              <a:t>10/28/2011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077F1-8D90-4BCD-BE25-F3E983FD9A13}" type="slidenum">
              <a:rPr lang="en-US" smtClean="0"/>
              <a:t>‹#›</a:t>
            </a:fld>
            <a:endParaRPr lang="en-US"/>
          </a:p>
        </p:txBody>
      </p:sp>
    </p:spTree>
    <p:extLst>
      <p:ext uri="{BB962C8B-B14F-4D97-AF65-F5344CB8AC3E}">
        <p14:creationId xmlns:p14="http://schemas.microsoft.com/office/powerpoint/2010/main" val="3606096926"/>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AE05A-34EB-41AA-A468-E9AA49FF4CE5}" type="datetimeFigureOut">
              <a:rPr lang="en-US" smtClean="0"/>
              <a:t>10/28/2011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077F1-8D90-4BCD-BE25-F3E983FD9A13}" type="slidenum">
              <a:rPr lang="en-US" smtClean="0"/>
              <a:t>‹#›</a:t>
            </a:fld>
            <a:endParaRPr lang="en-US"/>
          </a:p>
        </p:txBody>
      </p:sp>
    </p:spTree>
    <p:extLst>
      <p:ext uri="{BB962C8B-B14F-4D97-AF65-F5344CB8AC3E}">
        <p14:creationId xmlns:p14="http://schemas.microsoft.com/office/powerpoint/2010/main" val="2950847408"/>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spd="slow">
    <p:wip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MLA Format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519064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From George </a:t>
            </a:r>
            <a:r>
              <a:rPr lang="en-US" dirty="0" err="1"/>
              <a:t>Forell</a:t>
            </a:r>
            <a:r>
              <a:rPr lang="en-US" dirty="0"/>
              <a:t> and William </a:t>
            </a:r>
            <a:r>
              <a:rPr lang="en-US" dirty="0" err="1"/>
              <a:t>Lazareth’s</a:t>
            </a:r>
            <a:r>
              <a:rPr lang="en-US" dirty="0"/>
              <a:t> book Population Perils, pages 42 through 43, you quote the following (watch where you put the quote marks!):</a:t>
            </a:r>
          </a:p>
          <a:p>
            <a:r>
              <a:rPr lang="en-US" dirty="0"/>
              <a:t>	</a:t>
            </a:r>
          </a:p>
          <a:p>
            <a:r>
              <a:rPr lang="en-US" dirty="0"/>
              <a:t>“If, as many population experts assert, decreasing population growth will increase affluence, then decreasing population growth will increase environmental </a:t>
            </a:r>
            <a:r>
              <a:rPr lang="en-US" dirty="0" smtClean="0"/>
              <a:t>deterioration” </a:t>
            </a:r>
            <a:r>
              <a:rPr lang="en-US" dirty="0" smtClean="0"/>
              <a:t>(</a:t>
            </a:r>
            <a:r>
              <a:rPr lang="en-US" dirty="0" err="1" smtClean="0"/>
              <a:t>Forell</a:t>
            </a:r>
            <a:r>
              <a:rPr lang="en-US" dirty="0" smtClean="0"/>
              <a:t> and </a:t>
            </a:r>
            <a:r>
              <a:rPr lang="en-US" dirty="0" err="1" smtClean="0"/>
              <a:t>Lazareth</a:t>
            </a:r>
            <a:r>
              <a:rPr lang="en-US" dirty="0" smtClean="0"/>
              <a:t> 42-43).</a:t>
            </a:r>
            <a:r>
              <a:rPr lang="en-US" dirty="0" smtClean="0"/>
              <a:t> </a:t>
            </a:r>
            <a:endParaRPr lang="en-US" dirty="0"/>
          </a:p>
          <a:p>
            <a:endParaRPr lang="en-US" dirty="0"/>
          </a:p>
        </p:txBody>
      </p:sp>
    </p:spTree>
    <p:extLst>
      <p:ext uri="{BB962C8B-B14F-4D97-AF65-F5344CB8AC3E}">
        <p14:creationId xmlns:p14="http://schemas.microsoft.com/office/powerpoint/2010/main" val="119581424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You quote Eliot Butler from page 58 of his book Television and Children. This is one of two sources by Butler that are listed on your works cited page (again, watch the quote marks!):</a:t>
            </a:r>
          </a:p>
          <a:p>
            <a:r>
              <a:rPr lang="en-US" dirty="0"/>
              <a:t>	</a:t>
            </a:r>
          </a:p>
          <a:p>
            <a:r>
              <a:rPr lang="en-US" dirty="0"/>
              <a:t>Butler points out that, “the purpose was to test their knowledge of discrimination between ads and programs. Sixty-eight percent of </a:t>
            </a:r>
            <a:r>
              <a:rPr lang="en-US" dirty="0" err="1"/>
              <a:t>pre-schoolers</a:t>
            </a:r>
            <a:r>
              <a:rPr lang="en-US" dirty="0"/>
              <a:t> could not even verbalize what a commercial </a:t>
            </a:r>
            <a:r>
              <a:rPr lang="en-US" dirty="0" smtClean="0"/>
              <a:t>was” </a:t>
            </a:r>
            <a:r>
              <a:rPr lang="en-US" dirty="0" smtClean="0"/>
              <a:t>(</a:t>
            </a:r>
            <a:r>
              <a:rPr lang="en-US" i="1" dirty="0" smtClean="0"/>
              <a:t>Television</a:t>
            </a:r>
            <a:r>
              <a:rPr lang="en-US" dirty="0" smtClean="0"/>
              <a:t> 58).</a:t>
            </a:r>
          </a:p>
          <a:p>
            <a:endParaRPr lang="en-US" dirty="0"/>
          </a:p>
          <a:p>
            <a:endParaRPr lang="en-US" dirty="0"/>
          </a:p>
        </p:txBody>
      </p:sp>
    </p:spTree>
    <p:extLst>
      <p:ext uri="{BB962C8B-B14F-4D97-AF65-F5344CB8AC3E}">
        <p14:creationId xmlns:p14="http://schemas.microsoft.com/office/powerpoint/2010/main" val="119267108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From page 82 of an article by Sharon Bagley, Robert </a:t>
            </a:r>
            <a:r>
              <a:rPr lang="en-US" dirty="0" err="1"/>
              <a:t>Beamon</a:t>
            </a:r>
            <a:r>
              <a:rPr lang="en-US" dirty="0"/>
              <a:t>, Eva Brimley, and Hal Collins, you paraphrase the following information:</a:t>
            </a:r>
          </a:p>
          <a:p>
            <a:r>
              <a:rPr lang="en-US" dirty="0"/>
              <a:t> </a:t>
            </a:r>
          </a:p>
          <a:p>
            <a:r>
              <a:rPr lang="en-US" dirty="0"/>
              <a:t>The contradiction between these ideas presented may never be resolved, due to the fact that dream research is difficult to conduct and results are often sketchy </a:t>
            </a:r>
            <a:r>
              <a:rPr lang="en-US" dirty="0" smtClean="0"/>
              <a:t>(Bagley et al. 82).</a:t>
            </a:r>
          </a:p>
          <a:p>
            <a:endParaRPr lang="en-US" dirty="0"/>
          </a:p>
          <a:p>
            <a:endParaRPr lang="en-US" dirty="0"/>
          </a:p>
        </p:txBody>
      </p:sp>
    </p:spTree>
    <p:extLst>
      <p:ext uri="{BB962C8B-B14F-4D97-AF65-F5344CB8AC3E}">
        <p14:creationId xmlns:p14="http://schemas.microsoft.com/office/powerpoint/2010/main" val="305387993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r>
              <a:rPr lang="en-US" dirty="0"/>
              <a:t>You quote from General Ulysses S. Grant’s letter to General Robert E. Lee, which is found on page 377 of Geoffrey C. Ward’s book The Civil War (again, watch the quote marks!):</a:t>
            </a:r>
          </a:p>
          <a:p>
            <a:pPr marL="0" indent="0">
              <a:buNone/>
            </a:pPr>
            <a:endParaRPr lang="en-US" dirty="0"/>
          </a:p>
          <a:p>
            <a:r>
              <a:rPr lang="en-US" dirty="0"/>
              <a:t>In a private letter addressed to Lee, Grant warned that:</a:t>
            </a:r>
          </a:p>
          <a:p>
            <a:pPr marL="457200" lvl="1" indent="0">
              <a:buNone/>
            </a:pPr>
            <a:r>
              <a:rPr lang="en-US" dirty="0" smtClean="0"/>
              <a:t>	the </a:t>
            </a:r>
            <a:r>
              <a:rPr lang="en-US" dirty="0"/>
              <a:t>result of the last week must convince you of the </a:t>
            </a:r>
            <a:r>
              <a:rPr lang="en-US" dirty="0" smtClean="0"/>
              <a:t>	hopelessness </a:t>
            </a:r>
            <a:r>
              <a:rPr lang="en-US" dirty="0"/>
              <a:t>of further resistance. I [. . . ] regard it as my </a:t>
            </a:r>
            <a:r>
              <a:rPr lang="en-US" dirty="0" smtClean="0"/>
              <a:t>	duty </a:t>
            </a:r>
            <a:r>
              <a:rPr lang="en-US" dirty="0"/>
              <a:t>to shift from myself the responsibility of any further </a:t>
            </a:r>
            <a:r>
              <a:rPr lang="en-US" dirty="0" smtClean="0"/>
              <a:t>	effusion </a:t>
            </a:r>
            <a:r>
              <a:rPr lang="en-US" dirty="0"/>
              <a:t>of blood, by asking of you the surrender of that </a:t>
            </a:r>
            <a:r>
              <a:rPr lang="en-US" dirty="0" smtClean="0"/>
              <a:t>	portion </a:t>
            </a:r>
            <a:r>
              <a:rPr lang="en-US" dirty="0"/>
              <a:t>of the Confederate States Army known as the </a:t>
            </a:r>
            <a:r>
              <a:rPr lang="en-US" dirty="0" smtClean="0"/>
              <a:t>	Army </a:t>
            </a:r>
            <a:r>
              <a:rPr lang="en-US" dirty="0"/>
              <a:t>of Northern Virginia</a:t>
            </a:r>
            <a:r>
              <a:rPr lang="en-US" dirty="0" smtClean="0"/>
              <a:t>.</a:t>
            </a:r>
            <a:r>
              <a:rPr lang="en-US" dirty="0" smtClean="0"/>
              <a:t> (</a:t>
            </a:r>
            <a:r>
              <a:rPr lang="en-US" dirty="0" err="1" smtClean="0"/>
              <a:t>qtd</a:t>
            </a:r>
            <a:r>
              <a:rPr lang="en-US" dirty="0" smtClean="0"/>
              <a:t>. in Ward 377)</a:t>
            </a:r>
            <a:endParaRPr lang="en-US" dirty="0"/>
          </a:p>
          <a:p>
            <a:endParaRPr lang="en-US" dirty="0"/>
          </a:p>
        </p:txBody>
      </p:sp>
    </p:spTree>
    <p:extLst>
      <p:ext uri="{BB962C8B-B14F-4D97-AF65-F5344CB8AC3E}">
        <p14:creationId xmlns:p14="http://schemas.microsoft.com/office/powerpoint/2010/main" val="234207666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dirty="0">
                <a:effectLst/>
              </a:rPr>
              <a:t>A book called Black Voices: An Anthology of Afro-American Literature, published in 2005 by the New American Library in New York City, edited by Abraham </a:t>
            </a:r>
            <a:r>
              <a:rPr lang="en-US" dirty="0" err="1">
                <a:effectLst/>
              </a:rPr>
              <a:t>Clapham</a:t>
            </a:r>
            <a:r>
              <a:rPr lang="en-US" dirty="0">
                <a:effectLst/>
              </a:rPr>
              <a:t>.</a:t>
            </a:r>
          </a:p>
          <a:p>
            <a:pPr marL="18288" indent="0">
              <a:buNone/>
            </a:pPr>
            <a:endParaRPr lang="en-US" dirty="0" smtClean="0"/>
          </a:p>
          <a:p>
            <a:r>
              <a:rPr lang="en-US" dirty="0" err="1" smtClean="0"/>
              <a:t>Clapham</a:t>
            </a:r>
            <a:r>
              <a:rPr lang="en-US" dirty="0" smtClean="0"/>
              <a:t>, Abraham, ed. </a:t>
            </a:r>
            <a:r>
              <a:rPr lang="en-US" i="1" dirty="0" smtClean="0"/>
              <a:t>Black Voices: An 	Anthology of Afro-American Literature</a:t>
            </a:r>
            <a:r>
              <a:rPr lang="en-US" dirty="0" smtClean="0"/>
              <a:t>. 	New York: New American Library, 2005</a:t>
            </a:r>
            <a:r>
              <a:rPr lang="en-US" dirty="0"/>
              <a:t>.</a:t>
            </a:r>
            <a:r>
              <a:rPr lang="en-US" dirty="0" smtClean="0"/>
              <a:t> 	Print.</a:t>
            </a:r>
            <a:endParaRPr lang="en-US" dirty="0"/>
          </a:p>
        </p:txBody>
      </p:sp>
    </p:spTree>
    <p:extLst>
      <p:ext uri="{BB962C8B-B14F-4D97-AF65-F5344CB8AC3E}">
        <p14:creationId xmlns:p14="http://schemas.microsoft.com/office/powerpoint/2010/main" val="161259270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US" dirty="0" smtClean="0">
                <a:effectLst/>
              </a:rPr>
              <a:t>An </a:t>
            </a:r>
            <a:r>
              <a:rPr lang="en-US" dirty="0">
                <a:effectLst/>
              </a:rPr>
              <a:t>article in the Journal of Psychology, volume 117, number two, published in 2008, appearing on pages 132 through 133. The article is titled Personal Space Requirements in Indoor versus Outdoor Locations, and is written by D.D. Cochran, W. Daniel Hale, and Christine P. </a:t>
            </a:r>
            <a:r>
              <a:rPr lang="en-US" dirty="0" err="1">
                <a:effectLst/>
              </a:rPr>
              <a:t>Hissam</a:t>
            </a:r>
            <a:r>
              <a:rPr lang="en-US" dirty="0">
                <a:effectLst/>
              </a:rPr>
              <a:t>.  You accessed the article in Academic Search Premier on 12 December 2009.</a:t>
            </a:r>
          </a:p>
          <a:p>
            <a:endParaRPr lang="en-US" dirty="0" smtClean="0"/>
          </a:p>
          <a:p>
            <a:r>
              <a:rPr lang="en-US" dirty="0" smtClean="0"/>
              <a:t>Cochran</a:t>
            </a:r>
            <a:r>
              <a:rPr lang="en-US" dirty="0" smtClean="0"/>
              <a:t>, D.D., W. Daniel Hale, and Christine P. 	</a:t>
            </a:r>
            <a:r>
              <a:rPr lang="en-US" dirty="0" err="1" smtClean="0"/>
              <a:t>Hissam</a:t>
            </a:r>
            <a:r>
              <a:rPr lang="en-US" dirty="0" smtClean="0"/>
              <a:t>. </a:t>
            </a:r>
            <a:r>
              <a:rPr lang="en-US" dirty="0" smtClean="0"/>
              <a:t>	“</a:t>
            </a:r>
            <a:r>
              <a:rPr lang="en-US" dirty="0" smtClean="0"/>
              <a:t>Personal Space Requirements in </a:t>
            </a:r>
            <a:r>
              <a:rPr lang="en-US" dirty="0" smtClean="0"/>
              <a:t>Indoor </a:t>
            </a:r>
            <a:r>
              <a:rPr lang="en-US" dirty="0" smtClean="0"/>
              <a:t>versus </a:t>
            </a:r>
            <a:r>
              <a:rPr lang="en-US" dirty="0" smtClean="0"/>
              <a:t>	Outdoor </a:t>
            </a:r>
            <a:r>
              <a:rPr lang="en-US" dirty="0" smtClean="0"/>
              <a:t>Locations.” </a:t>
            </a:r>
            <a:r>
              <a:rPr lang="en-US" i="1" dirty="0" smtClean="0"/>
              <a:t>Journal of </a:t>
            </a:r>
            <a:r>
              <a:rPr lang="en-US" i="1" dirty="0" smtClean="0"/>
              <a:t>Psychology</a:t>
            </a:r>
            <a:r>
              <a:rPr lang="en-US" dirty="0" smtClean="0"/>
              <a:t> 117.2 </a:t>
            </a:r>
            <a:r>
              <a:rPr lang="en-US" dirty="0" smtClean="0"/>
              <a:t>	(</a:t>
            </a:r>
            <a:r>
              <a:rPr lang="en-US" dirty="0" smtClean="0"/>
              <a:t>2008): 132-33. </a:t>
            </a:r>
            <a:r>
              <a:rPr lang="en-US" i="1" dirty="0" smtClean="0"/>
              <a:t>Academic </a:t>
            </a:r>
            <a:r>
              <a:rPr lang="en-US" i="1" dirty="0" smtClean="0"/>
              <a:t>Search Premier</a:t>
            </a:r>
            <a:r>
              <a:rPr lang="en-US" dirty="0" smtClean="0"/>
              <a:t>. Web. 12 </a:t>
            </a:r>
            <a:r>
              <a:rPr lang="en-US" dirty="0" smtClean="0"/>
              <a:t>	Dec</a:t>
            </a:r>
            <a:r>
              <a:rPr lang="en-US" dirty="0" smtClean="0"/>
              <a:t>. </a:t>
            </a:r>
            <a:r>
              <a:rPr lang="en-US" dirty="0" smtClean="0"/>
              <a:t>2009</a:t>
            </a:r>
            <a:r>
              <a:rPr lang="en-US" dirty="0" smtClean="0"/>
              <a:t>.</a:t>
            </a:r>
            <a:endParaRPr lang="en-US" dirty="0"/>
          </a:p>
        </p:txBody>
      </p:sp>
    </p:spTree>
    <p:extLst>
      <p:ext uri="{BB962C8B-B14F-4D97-AF65-F5344CB8AC3E}">
        <p14:creationId xmlns:p14="http://schemas.microsoft.com/office/powerpoint/2010/main" val="31974685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An interview you conducted face-to-face with Clint Eastwood on the fifth of August 2006</a:t>
            </a:r>
            <a:r>
              <a:rPr lang="en-US" dirty="0" smtClean="0"/>
              <a:t>.</a:t>
            </a:r>
          </a:p>
          <a:p>
            <a:pPr lvl="0"/>
            <a:endParaRPr lang="en-US" dirty="0" smtClean="0"/>
          </a:p>
          <a:p>
            <a:r>
              <a:rPr lang="en-US" dirty="0" smtClean="0"/>
              <a:t>Eastwood</a:t>
            </a:r>
            <a:r>
              <a:rPr lang="en-US" dirty="0" smtClean="0"/>
              <a:t>, Clint. Personal interview. 5 Aug. 	2006.</a:t>
            </a:r>
            <a:endParaRPr lang="en-US" dirty="0"/>
          </a:p>
        </p:txBody>
      </p:sp>
    </p:spTree>
    <p:extLst>
      <p:ext uri="{BB962C8B-B14F-4D97-AF65-F5344CB8AC3E}">
        <p14:creationId xmlns:p14="http://schemas.microsoft.com/office/powerpoint/2010/main" val="160158876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dirty="0"/>
              <a:t>An anonymous article entitled A Salute to Everyday Heroes, appearing in Time magazine on pages 46-53 on July 10, 2005. You accessed it from Academic Search Premier on March 12, 2009.</a:t>
            </a:r>
          </a:p>
          <a:p>
            <a:endParaRPr lang="en-US" dirty="0" smtClean="0"/>
          </a:p>
          <a:p>
            <a:r>
              <a:rPr lang="en-US" dirty="0" smtClean="0"/>
              <a:t>“</a:t>
            </a:r>
            <a:r>
              <a:rPr lang="en-US" dirty="0" smtClean="0"/>
              <a:t>A Salute to Everyday Heroes.” </a:t>
            </a:r>
            <a:r>
              <a:rPr lang="en-US" i="1" dirty="0" smtClean="0"/>
              <a:t>Time</a:t>
            </a:r>
            <a:r>
              <a:rPr lang="en-US" dirty="0" smtClean="0"/>
              <a:t> 10 July 	2005: 46-53. </a:t>
            </a:r>
            <a:r>
              <a:rPr lang="en-US" i="1" dirty="0" smtClean="0"/>
              <a:t>Academic Search Premier</a:t>
            </a:r>
            <a:r>
              <a:rPr lang="en-US" dirty="0" smtClean="0"/>
              <a:t>. 	Web. 12 Mar. 2009.</a:t>
            </a:r>
            <a:endParaRPr lang="en-US" dirty="0"/>
          </a:p>
        </p:txBody>
      </p:sp>
    </p:spTree>
    <p:extLst>
      <p:ext uri="{BB962C8B-B14F-4D97-AF65-F5344CB8AC3E}">
        <p14:creationId xmlns:p14="http://schemas.microsoft.com/office/powerpoint/2010/main" val="344753829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r>
              <a:rPr lang="en-US" dirty="0"/>
              <a:t>An article from an anthology called The Cowboy: Six-Shooters, Songs, and Sex. The anthology is edited by Charles W. Harris and Buck Rainey and was published in 2008 in Norman, Oklahoma by the University of Oklahoma Press. The article is written by Clifford P. </a:t>
            </a:r>
            <a:r>
              <a:rPr lang="en-US" dirty="0" err="1"/>
              <a:t>Westermeier</a:t>
            </a:r>
            <a:r>
              <a:rPr lang="en-US" dirty="0"/>
              <a:t> and is entitled The Cowboy and Sex. It appears on pages 85 through 105</a:t>
            </a:r>
            <a:r>
              <a:rPr lang="en-US" dirty="0" smtClean="0"/>
              <a:t>.</a:t>
            </a:r>
          </a:p>
          <a:p>
            <a:pPr lvl="0"/>
            <a:endParaRPr lang="en-US" dirty="0" smtClean="0"/>
          </a:p>
          <a:p>
            <a:r>
              <a:rPr lang="en-US" dirty="0" err="1" smtClean="0"/>
              <a:t>Westermeier</a:t>
            </a:r>
            <a:r>
              <a:rPr lang="en-US" dirty="0" smtClean="0"/>
              <a:t>, Clifford P. “The Cowboy and </a:t>
            </a:r>
            <a:r>
              <a:rPr lang="en-US" dirty="0" smtClean="0"/>
              <a:t>Sex</a:t>
            </a:r>
            <a:r>
              <a:rPr lang="en-US" dirty="0" smtClean="0"/>
              <a:t>.” </a:t>
            </a:r>
            <a:r>
              <a:rPr lang="en-US" i="1" dirty="0" smtClean="0"/>
              <a:t>The </a:t>
            </a:r>
            <a:r>
              <a:rPr lang="en-US" i="1" dirty="0" smtClean="0"/>
              <a:t>	Cowboy</a:t>
            </a:r>
            <a:r>
              <a:rPr lang="en-US" i="1" dirty="0" smtClean="0"/>
              <a:t>: Six Shooters, Songs, and </a:t>
            </a:r>
            <a:r>
              <a:rPr lang="en-US" i="1" dirty="0" smtClean="0"/>
              <a:t>Sex</a:t>
            </a:r>
            <a:r>
              <a:rPr lang="en-US" dirty="0" smtClean="0"/>
              <a:t>. Ed. Charles </a:t>
            </a:r>
            <a:r>
              <a:rPr lang="en-US" dirty="0" smtClean="0"/>
              <a:t>	W</a:t>
            </a:r>
            <a:r>
              <a:rPr lang="en-US" dirty="0" smtClean="0"/>
              <a:t>. Harris and Buck Rainey. </a:t>
            </a:r>
            <a:r>
              <a:rPr lang="en-US" dirty="0" smtClean="0"/>
              <a:t>Norman</a:t>
            </a:r>
            <a:r>
              <a:rPr lang="en-US" dirty="0" smtClean="0"/>
              <a:t>: U of </a:t>
            </a:r>
            <a:r>
              <a:rPr lang="en-US" dirty="0" smtClean="0"/>
              <a:t>	Oklahoma </a:t>
            </a:r>
            <a:r>
              <a:rPr lang="en-US" dirty="0" smtClean="0"/>
              <a:t>P, 2008. 85-105. </a:t>
            </a:r>
            <a:r>
              <a:rPr lang="en-US" dirty="0" smtClean="0"/>
              <a:t>Print</a:t>
            </a:r>
            <a:r>
              <a:rPr lang="en-US" dirty="0" smtClean="0"/>
              <a:t>.</a:t>
            </a:r>
            <a:endParaRPr lang="en-US" dirty="0"/>
          </a:p>
        </p:txBody>
      </p:sp>
    </p:spTree>
    <p:extLst>
      <p:ext uri="{BB962C8B-B14F-4D97-AF65-F5344CB8AC3E}">
        <p14:creationId xmlns:p14="http://schemas.microsoft.com/office/powerpoint/2010/main" val="347614461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dirty="0"/>
              <a:t>A book entitled Dangerous Offenders: The </a:t>
            </a:r>
            <a:r>
              <a:rPr lang="en-US" dirty="0" smtClean="0"/>
              <a:t>Elusive </a:t>
            </a:r>
            <a:r>
              <a:rPr lang="en-US" dirty="0"/>
              <a:t>Target of Justice. It was published by Harvard University Press in Cambridge, Massachusetts in 2009. The authors are M.H. Moore, S. </a:t>
            </a:r>
            <a:r>
              <a:rPr lang="en-US" dirty="0" err="1"/>
              <a:t>Estrich</a:t>
            </a:r>
            <a:r>
              <a:rPr lang="en-US" dirty="0"/>
              <a:t>, D. </a:t>
            </a:r>
            <a:r>
              <a:rPr lang="en-US" dirty="0" err="1"/>
              <a:t>McGillis</a:t>
            </a:r>
            <a:r>
              <a:rPr lang="en-US" dirty="0"/>
              <a:t>, and W. Spelman</a:t>
            </a:r>
            <a:r>
              <a:rPr lang="en-US" dirty="0" smtClean="0"/>
              <a:t>.</a:t>
            </a:r>
          </a:p>
          <a:p>
            <a:pPr lvl="0"/>
            <a:endParaRPr lang="en-US" dirty="0" smtClean="0"/>
          </a:p>
          <a:p>
            <a:r>
              <a:rPr lang="en-US" dirty="0" smtClean="0"/>
              <a:t>Moore</a:t>
            </a:r>
            <a:r>
              <a:rPr lang="en-US" dirty="0" smtClean="0"/>
              <a:t>, M.H., et al. </a:t>
            </a:r>
            <a:r>
              <a:rPr lang="en-US" i="1" dirty="0" smtClean="0"/>
              <a:t>Dangerous Offenders: The 	Elusive Target of Justice</a:t>
            </a:r>
            <a:r>
              <a:rPr lang="en-US" dirty="0" smtClean="0"/>
              <a:t>. Cambridge: 	Harvard UP, 2009. Print.</a:t>
            </a:r>
            <a:endParaRPr lang="en-US" dirty="0"/>
          </a:p>
        </p:txBody>
      </p:sp>
    </p:spTree>
    <p:extLst>
      <p:ext uri="{BB962C8B-B14F-4D97-AF65-F5344CB8AC3E}">
        <p14:creationId xmlns:p14="http://schemas.microsoft.com/office/powerpoint/2010/main" val="148017770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r>
              <a:rPr lang="en-US" dirty="0"/>
              <a:t>An article written by Howard Barnes entitled Are Women Morally Superior to Men? It appeared on the New York Times web page on November 9, 2009. You found the article online in the New York Times web site on November 12, 2009. </a:t>
            </a:r>
          </a:p>
          <a:p>
            <a:endParaRPr lang="en-US" dirty="0" smtClean="0"/>
          </a:p>
          <a:p>
            <a:r>
              <a:rPr lang="en-US" dirty="0" smtClean="0"/>
              <a:t>Barnes</a:t>
            </a:r>
            <a:r>
              <a:rPr lang="en-US" dirty="0" smtClean="0"/>
              <a:t>, Howard. “Are Women Morally 	Superior </a:t>
            </a:r>
            <a:r>
              <a:rPr lang="en-US" dirty="0" smtClean="0"/>
              <a:t>	to </a:t>
            </a:r>
            <a:r>
              <a:rPr lang="en-US" dirty="0" smtClean="0"/>
              <a:t>Men?” </a:t>
            </a:r>
            <a:r>
              <a:rPr lang="en-US" i="1" dirty="0" smtClean="0"/>
              <a:t>New York Times. </a:t>
            </a:r>
            <a:r>
              <a:rPr lang="en-US" dirty="0" smtClean="0"/>
              <a:t>New </a:t>
            </a:r>
            <a:r>
              <a:rPr lang="en-US" dirty="0" smtClean="0"/>
              <a:t>York 	Times</a:t>
            </a:r>
            <a:r>
              <a:rPr lang="en-US" dirty="0" smtClean="0"/>
              <a:t>, 9 Nov. 2009. Web. 12 </a:t>
            </a:r>
            <a:r>
              <a:rPr lang="en-US" dirty="0" smtClean="0"/>
              <a:t>Nov. 2009</a:t>
            </a:r>
            <a:r>
              <a:rPr lang="en-US" dirty="0" smtClean="0"/>
              <a:t>.</a:t>
            </a:r>
            <a:endParaRPr lang="en-US" dirty="0"/>
          </a:p>
        </p:txBody>
      </p:sp>
    </p:spTree>
    <p:extLst>
      <p:ext uri="{BB962C8B-B14F-4D97-AF65-F5344CB8AC3E}">
        <p14:creationId xmlns:p14="http://schemas.microsoft.com/office/powerpoint/2010/main" val="195086225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From Judith Jacobsen’s article in </a:t>
            </a:r>
            <a:r>
              <a:rPr lang="en-US" dirty="0" err="1"/>
              <a:t>Worldwatch</a:t>
            </a:r>
            <a:r>
              <a:rPr lang="en-US" dirty="0"/>
              <a:t> Paper, page 5, you create the following summary: </a:t>
            </a:r>
          </a:p>
          <a:p>
            <a:pPr marL="0" indent="0">
              <a:buNone/>
            </a:pPr>
            <a:r>
              <a:rPr lang="en-US" dirty="0"/>
              <a:t>	</a:t>
            </a:r>
          </a:p>
          <a:p>
            <a:r>
              <a:rPr lang="en-US" dirty="0"/>
              <a:t>Bringing population growth in balance with resources has been on the world’s agenda for many decades </a:t>
            </a:r>
            <a:r>
              <a:rPr lang="en-US" dirty="0" smtClean="0"/>
              <a:t>(Jacobsen 5).</a:t>
            </a:r>
          </a:p>
          <a:p>
            <a:endParaRPr lang="en-US" dirty="0"/>
          </a:p>
        </p:txBody>
      </p:sp>
    </p:spTree>
    <p:extLst>
      <p:ext uri="{BB962C8B-B14F-4D97-AF65-F5344CB8AC3E}">
        <p14:creationId xmlns:p14="http://schemas.microsoft.com/office/powerpoint/2010/main" val="266720612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549</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MLA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Utah Valley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cp:revision>
  <dcterms:created xsi:type="dcterms:W3CDTF">2011-10-26T20:36:01Z</dcterms:created>
  <dcterms:modified xsi:type="dcterms:W3CDTF">2011-10-28T14:16:01Z</dcterms:modified>
</cp:coreProperties>
</file>