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5" r:id="rId3"/>
    <p:sldId id="266" r:id="rId4"/>
    <p:sldId id="267" r:id="rId5"/>
    <p:sldId id="268" r:id="rId6"/>
    <p:sldId id="269" r:id="rId7"/>
    <p:sldId id="257" r:id="rId8"/>
    <p:sldId id="258" r:id="rId9"/>
    <p:sldId id="259" r:id="rId10"/>
    <p:sldId id="260" r:id="rId11"/>
    <p:sldId id="261" r:id="rId12"/>
    <p:sldId id="262" r:id="rId13"/>
    <p:sldId id="263" r:id="rId14"/>
    <p:sldId id="264"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70A755-A55D-4BE7-9846-20551F1534CA}" type="datetimeFigureOut">
              <a:rPr lang="en-US" smtClean="0"/>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C4C6B-CD1F-40A2-AF67-D57FFE08B45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70A755-A55D-4BE7-9846-20551F1534CA}" type="datetimeFigureOut">
              <a:rPr lang="en-US" smtClean="0"/>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C4C6B-CD1F-40A2-AF67-D57FFE08B4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70A755-A55D-4BE7-9846-20551F1534CA}" type="datetimeFigureOut">
              <a:rPr lang="en-US" smtClean="0"/>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C4C6B-CD1F-40A2-AF67-D57FFE08B4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70A755-A55D-4BE7-9846-20551F1534CA}" type="datetimeFigureOut">
              <a:rPr lang="en-US" smtClean="0"/>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C4C6B-CD1F-40A2-AF67-D57FFE08B4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70A755-A55D-4BE7-9846-20551F1534CA}" type="datetimeFigureOut">
              <a:rPr lang="en-US" smtClean="0"/>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C4C6B-CD1F-40A2-AF67-D57FFE08B45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70A755-A55D-4BE7-9846-20551F1534CA}" type="datetimeFigureOut">
              <a:rPr lang="en-US" smtClean="0"/>
              <a:t>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C4C6B-CD1F-40A2-AF67-D57FFE08B4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70A755-A55D-4BE7-9846-20551F1534CA}" type="datetimeFigureOut">
              <a:rPr lang="en-US" smtClean="0"/>
              <a:t>11/9/2011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C4C6B-CD1F-40A2-AF67-D57FFE08B45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70A755-A55D-4BE7-9846-20551F1534CA}" type="datetimeFigureOut">
              <a:rPr lang="en-US" smtClean="0"/>
              <a:t>11/9/2011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C4C6B-CD1F-40A2-AF67-D57FFE08B4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0A755-A55D-4BE7-9846-20551F1534CA}" type="datetimeFigureOut">
              <a:rPr lang="en-US" smtClean="0"/>
              <a:t>11/9/2011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C4C6B-CD1F-40A2-AF67-D57FFE08B4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70A755-A55D-4BE7-9846-20551F1534CA}" type="datetimeFigureOut">
              <a:rPr lang="en-US" smtClean="0"/>
              <a:t>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C4C6B-CD1F-40A2-AF67-D57FFE08B45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70A755-A55D-4BE7-9846-20551F1534CA}" type="datetimeFigureOut">
              <a:rPr lang="en-US" smtClean="0"/>
              <a:t>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C4C6B-CD1F-40A2-AF67-D57FFE08B45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85000"/>
                <a:satMod val="180000"/>
              </a:schemeClr>
            </a:gs>
            <a:gs pos="31000">
              <a:schemeClr val="bg2">
                <a:tint val="95000"/>
                <a:shade val="85000"/>
                <a:satMod val="150000"/>
              </a:schemeClr>
            </a:gs>
            <a:gs pos="100000">
              <a:schemeClr val="bg2">
                <a:shade val="45000"/>
                <a:satMod val="200000"/>
              </a:schemeClr>
            </a:gs>
          </a:gsLst>
          <a:lin ang="5400000" scaled="0"/>
          <a:tileRect/>
        </a:gradFill>
        <a:effectLst/>
      </p:bgPr>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970A755-A55D-4BE7-9846-20551F1534CA}" type="datetimeFigureOut">
              <a:rPr lang="en-US" smtClean="0"/>
              <a:t>11/9/2011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87C4C6B-CD1F-40A2-AF67-D57FFE08B4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uvu.edu/english/student/plagiarism.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Paraphrasing without </a:t>
            </a:r>
            <a:r>
              <a:rPr lang="en-US" dirty="0" smtClean="0"/>
              <a:t>Plagiarism</a:t>
            </a:r>
            <a:endParaRPr lang="en-US" dirty="0"/>
          </a:p>
        </p:txBody>
      </p:sp>
      <p:sp>
        <p:nvSpPr>
          <p:cNvPr id="3" name="Subtitle 2"/>
          <p:cNvSpPr>
            <a:spLocks noGrp="1"/>
          </p:cNvSpPr>
          <p:nvPr>
            <p:ph type="subTitle" idx="1"/>
          </p:nvPr>
        </p:nvSpPr>
        <p:spPr/>
        <p:txBody>
          <a:bodyPr/>
          <a:lstStyle/>
          <a:p>
            <a:r>
              <a:rPr lang="en-US" dirty="0" smtClean="0"/>
              <a:t>It’s not just a good idea; it’s the law!</a:t>
            </a:r>
            <a:endParaRPr lang="en-US" dirty="0"/>
          </a:p>
        </p:txBody>
      </p:sp>
    </p:spTree>
    <p:extLst>
      <p:ext uri="{BB962C8B-B14F-4D97-AF65-F5344CB8AC3E}">
        <p14:creationId xmlns:p14="http://schemas.microsoft.com/office/powerpoint/2010/main" val="2557798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Paraphrase using none of author’s words</a:t>
            </a:r>
          </a:p>
        </p:txBody>
      </p:sp>
      <p:sp>
        <p:nvSpPr>
          <p:cNvPr id="3" name="Content Placeholder 2"/>
          <p:cNvSpPr>
            <a:spLocks noGrp="1"/>
          </p:cNvSpPr>
          <p:nvPr>
            <p:ph idx="1"/>
          </p:nvPr>
        </p:nvSpPr>
        <p:spPr/>
        <p:txBody>
          <a:bodyPr/>
          <a:lstStyle/>
          <a:p>
            <a:pPr marL="0" indent="0">
              <a:buNone/>
            </a:pPr>
            <a:r>
              <a:rPr lang="en-US" dirty="0"/>
              <a:t>James W. Fowler argues that idolatry results from placing our trust, centering our lives, and gaining self-definition in transient values (18).</a:t>
            </a:r>
          </a:p>
          <a:p>
            <a:endParaRPr lang="en-US" dirty="0"/>
          </a:p>
        </p:txBody>
      </p:sp>
    </p:spTree>
    <p:extLst>
      <p:ext uri="{BB962C8B-B14F-4D97-AF65-F5344CB8AC3E}">
        <p14:creationId xmlns:p14="http://schemas.microsoft.com/office/powerpoint/2010/main" val="3895680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Original: </a:t>
            </a:r>
          </a:p>
          <a:p>
            <a:pPr marL="0" indent="0">
              <a:buNone/>
            </a:pPr>
            <a:r>
              <a:rPr lang="en-US" dirty="0" smtClean="0"/>
              <a:t>Idolatry is the profoundly serious business of committing oneself or betting one’s life on finite centers of value and power as the source of one’s (or one’s group’s) confirmation of worth and meaning, and as the guarantor of survival with quality.</a:t>
            </a:r>
          </a:p>
          <a:p>
            <a:pPr marL="0" indent="0">
              <a:buNone/>
            </a:pPr>
            <a:r>
              <a:rPr lang="en-US" b="1" dirty="0" smtClean="0"/>
              <a:t>Paraphrase:</a:t>
            </a:r>
          </a:p>
          <a:p>
            <a:pPr marL="0" indent="0">
              <a:buNone/>
            </a:pPr>
            <a:r>
              <a:rPr lang="en-US" dirty="0"/>
              <a:t>James W. Fowler argues that idolatry results from placing our trust, centering our lives, and gaining self-definition in transient values (18).</a:t>
            </a:r>
          </a:p>
          <a:p>
            <a:pPr marL="0" indent="0">
              <a:buNone/>
            </a:pPr>
            <a:endParaRPr lang="en-US" dirty="0"/>
          </a:p>
        </p:txBody>
      </p:sp>
    </p:spTree>
    <p:extLst>
      <p:ext uri="{BB962C8B-B14F-4D97-AF65-F5344CB8AC3E}">
        <p14:creationId xmlns:p14="http://schemas.microsoft.com/office/powerpoint/2010/main" val="2228252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Paraphrase using key </a:t>
            </a:r>
            <a:r>
              <a:rPr lang="en-US" dirty="0" smtClean="0"/>
              <a:t>phrases </a:t>
            </a:r>
            <a:r>
              <a:rPr lang="en-US" dirty="0"/>
              <a:t>and words from author</a:t>
            </a:r>
          </a:p>
        </p:txBody>
      </p:sp>
      <p:sp>
        <p:nvSpPr>
          <p:cNvPr id="3" name="Content Placeholder 2"/>
          <p:cNvSpPr>
            <a:spLocks noGrp="1"/>
          </p:cNvSpPr>
          <p:nvPr>
            <p:ph idx="1"/>
          </p:nvPr>
        </p:nvSpPr>
        <p:spPr/>
        <p:txBody>
          <a:bodyPr/>
          <a:lstStyle/>
          <a:p>
            <a:pPr marL="0" indent="0">
              <a:buNone/>
            </a:pPr>
            <a:r>
              <a:rPr lang="en-US" dirty="0"/>
              <a:t>Idolatry, according to James W. Fowler, results from “the profoundly serious business” of placing our trust, centering our lives, and gaining self-definition in “finite centers of value and power” (18). </a:t>
            </a:r>
          </a:p>
        </p:txBody>
      </p:sp>
    </p:spTree>
    <p:extLst>
      <p:ext uri="{BB962C8B-B14F-4D97-AF65-F5344CB8AC3E}">
        <p14:creationId xmlns:p14="http://schemas.microsoft.com/office/powerpoint/2010/main" val="1228766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Original: </a:t>
            </a:r>
          </a:p>
          <a:p>
            <a:pPr marL="0" indent="0">
              <a:buNone/>
            </a:pPr>
            <a:r>
              <a:rPr lang="en-US" dirty="0" smtClean="0"/>
              <a:t>Idolatry is the profoundly serious business of committing oneself or betting one’s life on finite centers of value and power as the source of one’s (or one’s group’s) confirmation of worth and meaning, and as the guarantor of survival with quality.</a:t>
            </a:r>
          </a:p>
          <a:p>
            <a:pPr marL="0" indent="0">
              <a:buNone/>
            </a:pPr>
            <a:r>
              <a:rPr lang="en-US" b="1" dirty="0" smtClean="0"/>
              <a:t>Paraphrase:</a:t>
            </a:r>
          </a:p>
          <a:p>
            <a:pPr marL="0" indent="0">
              <a:buNone/>
            </a:pPr>
            <a:r>
              <a:rPr lang="en-US" dirty="0" smtClean="0"/>
              <a:t>Idolatry, according to James W. Fowler, results from “the profoundly serious business” of placing our trust, centering our lives, and gaining self-definition in “finite centers of value and power” (18).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05249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End Up Like Stephen Ambrose!</a:t>
            </a:r>
            <a:endParaRPr lang="en-US" dirty="0"/>
          </a:p>
        </p:txBody>
      </p:sp>
      <p:sp>
        <p:nvSpPr>
          <p:cNvPr id="3" name="Content Placeholder 2"/>
          <p:cNvSpPr>
            <a:spLocks noGrp="1"/>
          </p:cNvSpPr>
          <p:nvPr>
            <p:ph idx="1"/>
          </p:nvPr>
        </p:nvSpPr>
        <p:spPr/>
        <p:txBody>
          <a:bodyPr/>
          <a:lstStyle/>
          <a:p>
            <a:r>
              <a:rPr lang="en-US" dirty="0" smtClean="0"/>
              <a:t>Author of </a:t>
            </a:r>
            <a:r>
              <a:rPr lang="en-US" i="1" dirty="0" smtClean="0"/>
              <a:t>D-Day</a:t>
            </a:r>
            <a:r>
              <a:rPr lang="en-US" dirty="0" smtClean="0"/>
              <a:t>, </a:t>
            </a:r>
            <a:r>
              <a:rPr lang="en-US" i="1" dirty="0" smtClean="0"/>
              <a:t>Band of Brothers</a:t>
            </a:r>
            <a:r>
              <a:rPr lang="en-US" dirty="0" smtClean="0"/>
              <a:t>, </a:t>
            </a:r>
            <a:r>
              <a:rPr lang="en-US" i="1" dirty="0" smtClean="0"/>
              <a:t>Citizen Soldiers</a:t>
            </a:r>
            <a:r>
              <a:rPr lang="en-US" dirty="0" smtClean="0"/>
              <a:t>, </a:t>
            </a:r>
            <a:r>
              <a:rPr lang="en-US" i="1" dirty="0" smtClean="0"/>
              <a:t>Undaunted Courage</a:t>
            </a:r>
            <a:r>
              <a:rPr lang="en-US" dirty="0" smtClean="0"/>
              <a:t>, </a:t>
            </a:r>
            <a:r>
              <a:rPr lang="en-US" i="1" dirty="0" smtClean="0"/>
              <a:t>Nothing Like It in The World</a:t>
            </a:r>
            <a:r>
              <a:rPr lang="en-US" dirty="0" smtClean="0"/>
              <a:t>, and other popular histories.</a:t>
            </a:r>
          </a:p>
          <a:p>
            <a:r>
              <a:rPr lang="en-US" dirty="0"/>
              <a:t>11 January 2002 </a:t>
            </a:r>
            <a:r>
              <a:rPr lang="en-US" i="1" dirty="0" smtClean="0"/>
              <a:t>New York Times </a:t>
            </a:r>
            <a:r>
              <a:rPr lang="en-US" dirty="0" smtClean="0"/>
              <a:t>publishes story alleging that Ambrose plagiarized much of his work. </a:t>
            </a:r>
          </a:p>
          <a:p>
            <a:r>
              <a:rPr lang="en-US" dirty="0" smtClean="0"/>
              <a:t>“I </a:t>
            </a:r>
            <a:r>
              <a:rPr lang="en-US" dirty="0"/>
              <a:t>always thought plagiarism meant using other people's words and ideas, pretending they were your own and profiting from it. I do not do that, have never done that and never </a:t>
            </a:r>
            <a:r>
              <a:rPr lang="en-US" dirty="0" smtClean="0"/>
              <a:t>will.”</a:t>
            </a:r>
          </a:p>
          <a:p>
            <a:r>
              <a:rPr lang="en-US" dirty="0" smtClean="0"/>
              <a:t>Dies 13 October 2002.</a:t>
            </a:r>
            <a:endParaRPr lang="en-US" dirty="0"/>
          </a:p>
        </p:txBody>
      </p:sp>
    </p:spTree>
    <p:extLst>
      <p:ext uri="{BB962C8B-B14F-4D97-AF65-F5344CB8AC3E}">
        <p14:creationId xmlns:p14="http://schemas.microsoft.com/office/powerpoint/2010/main" val="3487031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2" descr="db0204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90600"/>
            <a:ext cx="4191001" cy="5489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16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UVU Plagiarism Policy</a:t>
            </a:r>
            <a:endParaRPr lang="en-US" dirty="0"/>
          </a:p>
        </p:txBody>
      </p:sp>
      <p:sp>
        <p:nvSpPr>
          <p:cNvPr id="3" name="Content Placeholder 2"/>
          <p:cNvSpPr>
            <a:spLocks noGrp="1"/>
          </p:cNvSpPr>
          <p:nvPr>
            <p:ph idx="1"/>
          </p:nvPr>
        </p:nvSpPr>
        <p:spPr/>
        <p:txBody>
          <a:bodyPr/>
          <a:lstStyle/>
          <a:p>
            <a:r>
              <a:rPr lang="en-US">
                <a:hlinkClick r:id="rId2"/>
              </a:rPr>
              <a:t>http://www.uvu.edu/english/student/plagiarism.html</a:t>
            </a:r>
            <a:endParaRPr lang="en-US"/>
          </a:p>
        </p:txBody>
      </p:sp>
    </p:spTree>
    <p:extLst>
      <p:ext uri="{BB962C8B-B14F-4D97-AF65-F5344CB8AC3E}">
        <p14:creationId xmlns:p14="http://schemas.microsoft.com/office/powerpoint/2010/main" val="1806514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“Move Over </a:t>
            </a:r>
            <a:r>
              <a:rPr lang="en-US" dirty="0" err="1" smtClean="0"/>
              <a:t>Meerkat</a:t>
            </a:r>
            <a:r>
              <a:rPr lang="en-US" dirty="0" smtClean="0"/>
              <a:t> Manor”</a:t>
            </a:r>
            <a:endParaRPr lang="en-US" dirty="0"/>
          </a:p>
        </p:txBody>
      </p:sp>
      <p:sp>
        <p:nvSpPr>
          <p:cNvPr id="3" name="Content Placeholder 2"/>
          <p:cNvSpPr>
            <a:spLocks noGrp="1"/>
          </p:cNvSpPr>
          <p:nvPr>
            <p:ph idx="1"/>
          </p:nvPr>
        </p:nvSpPr>
        <p:spPr/>
        <p:txBody>
          <a:bodyPr/>
          <a:lstStyle/>
          <a:p>
            <a:endParaRPr lang="en-US"/>
          </a:p>
        </p:txBody>
      </p:sp>
      <p:pic>
        <p:nvPicPr>
          <p:cNvPr id="2050" name="Picture 2" descr="http://1.bp.blogspot.com/-0JyyPFw0unU/Tquj2slzQDI/AAAAAAAAAp0/cuoDsOgQIuc/s1600/Shadow+Be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592" y="1676400"/>
            <a:ext cx="29337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15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Plagiarism is Wrong!</a:t>
            </a:r>
            <a:endParaRPr lang="en-US" dirty="0"/>
          </a:p>
        </p:txBody>
      </p:sp>
      <p:sp>
        <p:nvSpPr>
          <p:cNvPr id="3" name="Content Placeholder 2"/>
          <p:cNvSpPr>
            <a:spLocks noGrp="1"/>
          </p:cNvSpPr>
          <p:nvPr>
            <p:ph idx="1"/>
          </p:nvPr>
        </p:nvSpPr>
        <p:spPr/>
        <p:txBody>
          <a:bodyPr/>
          <a:lstStyle/>
          <a:p>
            <a:r>
              <a:rPr lang="en-US" dirty="0" smtClean="0"/>
              <a:t>Don’t borrow another person’s paper.</a:t>
            </a:r>
          </a:p>
          <a:p>
            <a:r>
              <a:rPr lang="en-US" dirty="0" smtClean="0"/>
              <a:t>Don’t have someone else write your paper.</a:t>
            </a:r>
          </a:p>
          <a:p>
            <a:r>
              <a:rPr lang="en-US" dirty="0" smtClean="0"/>
              <a:t>Don’t buy a paper. </a:t>
            </a:r>
          </a:p>
          <a:p>
            <a:r>
              <a:rPr lang="en-US" dirty="0" smtClean="0"/>
              <a:t>Watch out that nobody “over-corrects” your paper.</a:t>
            </a:r>
            <a:endParaRPr lang="en-US" dirty="0"/>
          </a:p>
        </p:txBody>
      </p:sp>
    </p:spTree>
    <p:extLst>
      <p:ext uri="{BB962C8B-B14F-4D97-AF65-F5344CB8AC3E}">
        <p14:creationId xmlns:p14="http://schemas.microsoft.com/office/powerpoint/2010/main" val="1136190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Paraphrasing</a:t>
            </a:r>
            <a:endParaRPr lang="en-US" dirty="0"/>
          </a:p>
        </p:txBody>
      </p:sp>
      <p:sp>
        <p:nvSpPr>
          <p:cNvPr id="3" name="Content Placeholder 2"/>
          <p:cNvSpPr>
            <a:spLocks noGrp="1"/>
          </p:cNvSpPr>
          <p:nvPr>
            <p:ph idx="1"/>
          </p:nvPr>
        </p:nvSpPr>
        <p:spPr/>
        <p:txBody>
          <a:bodyPr/>
          <a:lstStyle/>
          <a:p>
            <a:r>
              <a:rPr lang="en-US" dirty="0" smtClean="0"/>
              <a:t>You can still be guilty of plagiarism if you do not paraphrase correctly!</a:t>
            </a:r>
            <a:endParaRPr lang="en-US" dirty="0"/>
          </a:p>
        </p:txBody>
      </p:sp>
    </p:spTree>
    <p:extLst>
      <p:ext uri="{BB962C8B-B14F-4D97-AF65-F5344CB8AC3E}">
        <p14:creationId xmlns:p14="http://schemas.microsoft.com/office/powerpoint/2010/main" val="3909044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Story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Sometime in the early part of 1910, Agnes Sloan </a:t>
            </a:r>
            <a:r>
              <a:rPr lang="en-US" dirty="0" err="1" smtClean="0"/>
              <a:t>Nibley</a:t>
            </a:r>
            <a:r>
              <a:rPr lang="en-US" dirty="0" smtClean="0"/>
              <a:t> attended the Salt Lake Temple. She was in the middle of a difficult pregnancy and most likely went to the temple seeking peace and comfort. While she was there, President John R. Winder, president of the temple and First Counselor to President Joseph F. Smith, approached her and asked to give her a blessing. In that blessing, President Winder spoke about the son Sister </a:t>
            </a:r>
            <a:r>
              <a:rPr lang="en-US" dirty="0" err="1" smtClean="0"/>
              <a:t>Nibley</a:t>
            </a:r>
            <a:r>
              <a:rPr lang="en-US" dirty="0" smtClean="0"/>
              <a:t> would soon deliver, stating that he would accomplish and important work. On March 27 of that year, President Winder died. According to the </a:t>
            </a:r>
            <a:r>
              <a:rPr lang="en-US" dirty="0" err="1" smtClean="0"/>
              <a:t>Nibley</a:t>
            </a:r>
            <a:r>
              <a:rPr lang="en-US" dirty="0" smtClean="0"/>
              <a:t> family story, with his parting words President Winder inquired whether Sister </a:t>
            </a:r>
            <a:r>
              <a:rPr lang="en-US" dirty="0" err="1" smtClean="0"/>
              <a:t>Nibley</a:t>
            </a:r>
            <a:r>
              <a:rPr lang="en-US" dirty="0" smtClean="0"/>
              <a:t> had yet given birth to her son. Significantly, the </a:t>
            </a:r>
            <a:r>
              <a:rPr lang="en-US" dirty="0" err="1" smtClean="0"/>
              <a:t>Nibleys</a:t>
            </a:r>
            <a:r>
              <a:rPr lang="en-US" dirty="0" smtClean="0"/>
              <a:t>’ son was born that very day, and, in honor of President Winder, the baby boy was named Hugh Winder </a:t>
            </a:r>
            <a:r>
              <a:rPr lang="en-US" dirty="0" err="1" smtClean="0"/>
              <a:t>Nibley</a:t>
            </a:r>
            <a:r>
              <a:rPr lang="en-US" dirty="0" smtClean="0"/>
              <a:t>.</a:t>
            </a:r>
          </a:p>
          <a:p>
            <a:pPr marL="0" indent="0">
              <a:buNone/>
            </a:pPr>
            <a:endParaRPr lang="en-US" dirty="0" smtClean="0"/>
          </a:p>
          <a:p>
            <a:pPr marL="0" indent="0">
              <a:buNone/>
            </a:pPr>
            <a:r>
              <a:rPr lang="en-US" dirty="0" smtClean="0"/>
              <a:t>--Boyd Petersen</a:t>
            </a:r>
            <a:r>
              <a:rPr lang="en-US" dirty="0"/>
              <a:t>.</a:t>
            </a:r>
            <a:r>
              <a:rPr lang="en-US" dirty="0" smtClean="0"/>
              <a:t> “Youth and Beauty: The Correspondence of Hugh </a:t>
            </a:r>
            <a:r>
              <a:rPr lang="en-US" dirty="0" err="1" smtClean="0"/>
              <a:t>Nibley</a:t>
            </a:r>
            <a:r>
              <a:rPr lang="en-US" dirty="0"/>
              <a:t>.</a:t>
            </a:r>
            <a:r>
              <a:rPr lang="en-US" dirty="0" smtClean="0"/>
              <a:t>” </a:t>
            </a:r>
            <a:r>
              <a:rPr lang="en-US" i="1" dirty="0" smtClean="0"/>
              <a:t>BYU Studies </a:t>
            </a:r>
            <a:r>
              <a:rPr lang="en-US" dirty="0" smtClean="0"/>
              <a:t>37.2 (1997-98): 7.</a:t>
            </a:r>
            <a:endParaRPr lang="en-US" dirty="0"/>
          </a:p>
        </p:txBody>
      </p:sp>
    </p:spTree>
    <p:extLst>
      <p:ext uri="{BB962C8B-B14F-4D97-AF65-F5344CB8AC3E}">
        <p14:creationId xmlns:p14="http://schemas.microsoft.com/office/powerpoint/2010/main" val="510813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Winder Biography</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President Winder was a spiritual giant, as one would expect from a First Presidency member and president of the Salt Lake Temple. One anecdote regarding his inspiration is particularly interesting. Sometime in the early part of 1910, Agnes </a:t>
            </a:r>
            <a:r>
              <a:rPr lang="en-US" dirty="0"/>
              <a:t>S</a:t>
            </a:r>
            <a:r>
              <a:rPr lang="en-US" dirty="0" smtClean="0"/>
              <a:t>loan </a:t>
            </a:r>
            <a:r>
              <a:rPr lang="en-US" dirty="0" err="1" smtClean="0"/>
              <a:t>Nibley</a:t>
            </a:r>
            <a:r>
              <a:rPr lang="en-US" dirty="0" smtClean="0"/>
              <a:t>, daughter-in-law of Winder’s friend Charles W. </a:t>
            </a:r>
            <a:r>
              <a:rPr lang="en-US" dirty="0" err="1" smtClean="0"/>
              <a:t>Nibley</a:t>
            </a:r>
            <a:r>
              <a:rPr lang="en-US" dirty="0" smtClean="0"/>
              <a:t>, the Presiding Bishop, attended the Salt Lake Temple. She was in the midst of a difficult pregnancy and most likely went to the temple seeking peace and comfort. While she was there, President John R. Winder approached her and asked to give her a blessing. In that blessing, President Winder spoke about the son Sister </a:t>
            </a:r>
            <a:r>
              <a:rPr lang="en-US" dirty="0" err="1" smtClean="0"/>
              <a:t>Nibley</a:t>
            </a:r>
            <a:r>
              <a:rPr lang="en-US" dirty="0" smtClean="0"/>
              <a:t> would soon deliver, stating that he would </a:t>
            </a:r>
            <a:r>
              <a:rPr lang="en-US" smtClean="0"/>
              <a:t>accomplish </a:t>
            </a:r>
            <a:r>
              <a:rPr lang="en-US" smtClean="0"/>
              <a:t>an </a:t>
            </a:r>
            <a:r>
              <a:rPr lang="en-US" dirty="0" smtClean="0"/>
              <a:t>important work. According to the </a:t>
            </a:r>
            <a:r>
              <a:rPr lang="en-US" dirty="0" err="1" smtClean="0"/>
              <a:t>Nibley</a:t>
            </a:r>
            <a:r>
              <a:rPr lang="en-US" dirty="0" smtClean="0"/>
              <a:t> family story, some of Winder’s final words as he lay dying on March 27 of that year were inquiring whether Sister </a:t>
            </a:r>
            <a:r>
              <a:rPr lang="en-US" dirty="0" err="1" smtClean="0"/>
              <a:t>Nibley</a:t>
            </a:r>
            <a:r>
              <a:rPr lang="en-US" dirty="0" smtClean="0"/>
              <a:t> had yet given birth to her son. Significantly, the </a:t>
            </a:r>
            <a:r>
              <a:rPr lang="en-US" dirty="0" err="1" smtClean="0"/>
              <a:t>Nibleys</a:t>
            </a:r>
            <a:r>
              <a:rPr lang="en-US" dirty="0" smtClean="0"/>
              <a:t>’ son was born that very day, and, in honor of President Winder, the baby boy was named Hugh Winder </a:t>
            </a:r>
            <a:r>
              <a:rPr lang="en-US" dirty="0" err="1" smtClean="0"/>
              <a:t>Nibley</a:t>
            </a:r>
            <a:r>
              <a:rPr lang="en-US" dirty="0" smtClean="0"/>
              <a:t>. Hugh </a:t>
            </a:r>
            <a:r>
              <a:rPr lang="en-US" dirty="0" err="1" smtClean="0"/>
              <a:t>Nibley</a:t>
            </a:r>
            <a:r>
              <a:rPr lang="en-US" dirty="0" smtClean="0"/>
              <a:t> would grow to become one of the greatest LDS philosophers of the twentieth-century.</a:t>
            </a:r>
          </a:p>
          <a:p>
            <a:pPr marL="0" indent="0">
              <a:buNone/>
            </a:pPr>
            <a:r>
              <a:rPr lang="en-US" dirty="0" smtClean="0"/>
              <a:t>(Footnote: Boyd Petersen, </a:t>
            </a:r>
            <a:r>
              <a:rPr lang="en-US" dirty="0" err="1" smtClean="0"/>
              <a:t>ed</a:t>
            </a:r>
            <a:r>
              <a:rPr lang="en-US" dirty="0" smtClean="0"/>
              <a:t>, </a:t>
            </a:r>
            <a:r>
              <a:rPr lang="en-US" i="1" dirty="0" smtClean="0"/>
              <a:t>Oral History of Hugh </a:t>
            </a:r>
            <a:r>
              <a:rPr lang="en-US" i="1" dirty="0" err="1" smtClean="0"/>
              <a:t>Nibley</a:t>
            </a:r>
            <a:r>
              <a:rPr lang="en-US" dirty="0" smtClean="0"/>
              <a:t>, 7.)</a:t>
            </a:r>
          </a:p>
          <a:p>
            <a:pPr marL="0" indent="0">
              <a:buNone/>
            </a:pPr>
            <a:endParaRPr lang="en-US" dirty="0"/>
          </a:p>
          <a:p>
            <a:pPr marL="0" indent="0">
              <a:buNone/>
            </a:pPr>
            <a:r>
              <a:rPr lang="en-US" dirty="0" smtClean="0"/>
              <a:t>Michael Winder, </a:t>
            </a:r>
            <a:r>
              <a:rPr lang="en-US" i="1" dirty="0" smtClean="0"/>
              <a:t>John R. Winder: Leader Pioneer, Builder, Dairyman </a:t>
            </a:r>
            <a:r>
              <a:rPr lang="en-US" dirty="0" smtClean="0"/>
              <a:t>(Bountiful: Horizon, 1999), 208.</a:t>
            </a:r>
            <a:endParaRPr lang="en-US" dirty="0"/>
          </a:p>
        </p:txBody>
      </p:sp>
    </p:spTree>
    <p:extLst>
      <p:ext uri="{BB962C8B-B14F-4D97-AF65-F5344CB8AC3E}">
        <p14:creationId xmlns:p14="http://schemas.microsoft.com/office/powerpoint/2010/main" val="643008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From James </a:t>
            </a:r>
            <a:r>
              <a:rPr lang="en-US" dirty="0"/>
              <a:t>W. Fowler’s </a:t>
            </a:r>
            <a:r>
              <a:rPr lang="en-US" i="1" dirty="0"/>
              <a:t>Stages of Faith</a:t>
            </a:r>
            <a:r>
              <a:rPr lang="en-US" dirty="0"/>
              <a:t> (San </a:t>
            </a:r>
            <a:r>
              <a:rPr lang="en-US" dirty="0" err="1"/>
              <a:t>Fransico</a:t>
            </a:r>
            <a:r>
              <a:rPr lang="en-US" dirty="0"/>
              <a:t>: Harper, 1981): </a:t>
            </a:r>
            <a:r>
              <a:rPr lang="en-US" dirty="0" smtClean="0"/>
              <a:t>18. </a:t>
            </a:r>
          </a:p>
          <a:p>
            <a:pPr marL="0" indent="0">
              <a:buNone/>
            </a:pPr>
            <a:endParaRPr lang="en-US" dirty="0"/>
          </a:p>
          <a:p>
            <a:pPr marL="0" indent="0">
              <a:buNone/>
            </a:pPr>
            <a:r>
              <a:rPr lang="en-US" dirty="0"/>
              <a:t>Idolatry is the profoundly serious business of committing oneself or betting one’s life on finite centers of value and power as the source of one’s (or one’s group’s) confirmation of worth and meaning, and as the guarantor of survival with quality.</a:t>
            </a:r>
          </a:p>
          <a:p>
            <a:endParaRPr lang="en-US" dirty="0"/>
          </a:p>
        </p:txBody>
      </p:sp>
    </p:spTree>
    <p:extLst>
      <p:ext uri="{BB962C8B-B14F-4D97-AF65-F5344CB8AC3E}">
        <p14:creationId xmlns:p14="http://schemas.microsoft.com/office/powerpoint/2010/main" val="255622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Plagiarized paraphrase</a:t>
            </a:r>
          </a:p>
        </p:txBody>
      </p:sp>
      <p:sp>
        <p:nvSpPr>
          <p:cNvPr id="3" name="Content Placeholder 2"/>
          <p:cNvSpPr>
            <a:spLocks noGrp="1"/>
          </p:cNvSpPr>
          <p:nvPr>
            <p:ph idx="1"/>
          </p:nvPr>
        </p:nvSpPr>
        <p:spPr/>
        <p:txBody>
          <a:bodyPr/>
          <a:lstStyle/>
          <a:p>
            <a:pPr marL="0" indent="0">
              <a:buNone/>
            </a:pPr>
            <a:r>
              <a:rPr lang="en-US" dirty="0"/>
              <a:t>For James W. Fowler, idolatry is the profoundly serious issue of dedicating oneself to finite centers of value and power as the source of one’s confirmation of worth and meaning, and as the guarantor of survival with quality (18).</a:t>
            </a:r>
          </a:p>
        </p:txBody>
      </p:sp>
    </p:spTree>
    <p:extLst>
      <p:ext uri="{BB962C8B-B14F-4D97-AF65-F5344CB8AC3E}">
        <p14:creationId xmlns:p14="http://schemas.microsoft.com/office/powerpoint/2010/main" val="3668041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Original: </a:t>
            </a:r>
          </a:p>
          <a:p>
            <a:pPr marL="0" indent="0">
              <a:buNone/>
            </a:pPr>
            <a:r>
              <a:rPr lang="en-US" dirty="0" smtClean="0"/>
              <a:t>Idolatry is the profoundly serious business of committing oneself or betting one’s life on finite centers of value and power as the source of one’s (or one’s group’s) confirmation of worth and meaning, and as the guarantor of survival with quality.</a:t>
            </a:r>
          </a:p>
          <a:p>
            <a:pPr marL="0" indent="0">
              <a:buNone/>
            </a:pPr>
            <a:r>
              <a:rPr lang="en-US" b="1" dirty="0" smtClean="0"/>
              <a:t>Plagiarized paraphrase: </a:t>
            </a:r>
          </a:p>
          <a:p>
            <a:pPr marL="0" indent="0">
              <a:buNone/>
            </a:pPr>
            <a:r>
              <a:rPr lang="en-US" dirty="0" smtClean="0"/>
              <a:t>For James W. Fowler, idolatry is the profoundly serious issue of dedicating oneself to finite centers of value and power as the source of one’s confirmation of worth and meaning, and as the guarantor of survival with quality (18).</a:t>
            </a:r>
          </a:p>
          <a:p>
            <a:pPr marL="0" indent="0">
              <a:buNone/>
            </a:pPr>
            <a:endParaRPr lang="en-US" dirty="0"/>
          </a:p>
        </p:txBody>
      </p:sp>
    </p:spTree>
    <p:extLst>
      <p:ext uri="{BB962C8B-B14F-4D97-AF65-F5344CB8AC3E}">
        <p14:creationId xmlns:p14="http://schemas.microsoft.com/office/powerpoint/2010/main" val="37588439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76</TotalTime>
  <Words>1058</Words>
  <Application>Microsoft Office PowerPoint</Application>
  <PresentationFormat>On-screen Show (4:3)</PresentationFormat>
  <Paragraphs>51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Paraphrasing without Plagiarism</vt:lpstr>
      <vt:lpstr>“Move Over Meerkat Manor”</vt:lpstr>
      <vt:lpstr>Plagiarism is Wrong!</vt:lpstr>
      <vt:lpstr>Paraphrasing</vt:lpstr>
      <vt:lpstr>My Story</vt:lpstr>
      <vt:lpstr>Winder Biography</vt:lpstr>
      <vt:lpstr>Original</vt:lpstr>
      <vt:lpstr>Plagiarized paraphrase</vt:lpstr>
      <vt:lpstr>Compare</vt:lpstr>
      <vt:lpstr>Paraphrase using none of author’s words</vt:lpstr>
      <vt:lpstr>Compare</vt:lpstr>
      <vt:lpstr>Paraphrase using key phrases and words from author</vt:lpstr>
      <vt:lpstr>Compare</vt:lpstr>
      <vt:lpstr>Don’t End Up Like Stephen Ambrose!</vt:lpstr>
      <vt:lpstr>PowerPoint Presentation</vt:lpstr>
      <vt:lpstr>UVU Plagiarism Policy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Paraphrasing without Plagiarism</dc:title>
  <dc:creator>Windows User</dc:creator>
  <cp:lastModifiedBy>Windows User</cp:lastModifiedBy>
  <cp:revision>8</cp:revision>
  <dcterms:created xsi:type="dcterms:W3CDTF">2011-11-09T18:50:12Z</dcterms:created>
  <dcterms:modified xsi:type="dcterms:W3CDTF">2011-11-09T20:48:32Z</dcterms:modified>
</cp:coreProperties>
</file>