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6" r:id="rId2"/>
    <p:sldId id="256" r:id="rId3"/>
    <p:sldId id="257" r:id="rId4"/>
    <p:sldId id="307" r:id="rId5"/>
    <p:sldId id="282" r:id="rId6"/>
    <p:sldId id="308" r:id="rId7"/>
    <p:sldId id="283" r:id="rId8"/>
    <p:sldId id="309" r:id="rId9"/>
    <p:sldId id="284" r:id="rId10"/>
    <p:sldId id="310" r:id="rId11"/>
    <p:sldId id="285" r:id="rId12"/>
    <p:sldId id="311" r:id="rId13"/>
    <p:sldId id="286" r:id="rId14"/>
    <p:sldId id="312" r:id="rId15"/>
    <p:sldId id="287" r:id="rId16"/>
    <p:sldId id="313" r:id="rId17"/>
    <p:sldId id="288" r:id="rId18"/>
    <p:sldId id="314" r:id="rId19"/>
    <p:sldId id="289" r:id="rId20"/>
    <p:sldId id="315" r:id="rId21"/>
    <p:sldId id="290" r:id="rId22"/>
    <p:sldId id="316" r:id="rId23"/>
    <p:sldId id="291" r:id="rId24"/>
    <p:sldId id="317" r:id="rId25"/>
    <p:sldId id="292" r:id="rId26"/>
    <p:sldId id="318" r:id="rId27"/>
    <p:sldId id="293" r:id="rId28"/>
    <p:sldId id="319" r:id="rId29"/>
    <p:sldId id="294" r:id="rId30"/>
    <p:sldId id="320" r:id="rId31"/>
    <p:sldId id="295" r:id="rId32"/>
    <p:sldId id="321" r:id="rId33"/>
    <p:sldId id="296" r:id="rId34"/>
    <p:sldId id="322" r:id="rId35"/>
    <p:sldId id="300" r:id="rId36"/>
    <p:sldId id="323" r:id="rId37"/>
    <p:sldId id="299" r:id="rId38"/>
    <p:sldId id="324" r:id="rId39"/>
    <p:sldId id="298" r:id="rId40"/>
    <p:sldId id="325" r:id="rId41"/>
    <p:sldId id="297" r:id="rId42"/>
    <p:sldId id="326" r:id="rId43"/>
    <p:sldId id="301" r:id="rId44"/>
    <p:sldId id="327" r:id="rId45"/>
    <p:sldId id="305" r:id="rId46"/>
    <p:sldId id="328" r:id="rId47"/>
    <p:sldId id="304" r:id="rId48"/>
    <p:sldId id="329" r:id="rId49"/>
    <p:sldId id="303" r:id="rId50"/>
    <p:sldId id="330" r:id="rId51"/>
    <p:sldId id="302" r:id="rId52"/>
    <p:sldId id="33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737833-965A-4191-BE4B-8234E718E3C9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CB5260A-BB6D-41AF-B534-F4C9893D8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08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Created by Educational Technology Network. www.edtechnetwork.com 2009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8FE89-0E5E-418C-9F39-397148F0B39E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3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231CE1-D0E6-4485-81F7-4EA622C5152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7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436E53-2711-4DEA-906D-C09D51726FA5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7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3DFDE4-817C-4B00-AE18-9FD308C6B5B4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1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D9309C-6A43-44A9-A6A6-E08232B3A3BF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1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0CBC45-E5CC-4E23-874D-1C5AD9F1A284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00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910214-3661-4E61-9685-34C376FA3AB8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04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49C819-8A44-4D1E-8449-9EC019BD0506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99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5B2711-4F56-41A0-A188-9AB184E6EA73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53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C7EA19-A3A1-43D7-A18C-24038B59798D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3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77A506-41E0-4110-97FC-BCFB0A5DDFF2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FDB7F8-00AA-40DE-A08E-613C3DC48DE2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9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83828A-7CC5-4A96-BFF8-7B6C15F794E3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55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BDB90E-D9F9-458B-9D22-74A6055F8CCB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50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E667FB-4C77-465F-A3DC-88D823291179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75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9BCD2A-2929-4421-A644-209FD08CCE75}" type="slidenum">
              <a:rPr lang="en-US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37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9D0C1A-0831-4EC2-AC5E-59294C360A4B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43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627E30-C3CA-4EC5-8BDB-BF46BE9FCB6D}" type="slidenum">
              <a:rPr lang="en-US" altLang="en-US">
                <a:latin typeface="Calibri" panose="020F0502020204030204" pitchFamily="34" charset="0"/>
              </a:rPr>
              <a:pPr eaLnBrk="1" hangingPunct="1"/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27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EE579A-85CF-4198-B85D-D3489C7F1927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64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EB6B01-FE84-49F5-BFD8-E6C28D3E0CEC}" type="slidenum">
              <a:rPr lang="en-US" altLang="en-US">
                <a:latin typeface="Calibri" panose="020F0502020204030204" pitchFamily="34" charset="0"/>
              </a:rPr>
              <a:pPr eaLnBrk="1" hangingPunct="1"/>
              <a:t>51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3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4F140B-09C8-43EF-BDC3-9480CDE6BAB8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A1CC9-8313-464A-BDDA-2FEE4D381F69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2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3B1EFD-5B6A-42BB-8548-A31FA303EB60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6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02ED1D-F612-4231-9D6E-F1658A59F07F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9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3707E0-342F-4A76-A0BA-763B35C8DFEF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5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C81F15-E7EE-49D2-AC97-4A5AA4C2746F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0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F6C751-8957-444F-BC4F-C90440EB637D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1D037-D972-408E-9921-D2EE5D348AA9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B36E0-DD2F-4859-8888-6CD7F5ACA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3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8D89-F609-45E8-BE67-0E7F58E102DE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0348-CFD0-4015-A84F-2080BA63C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03EDF-2B50-44B6-AA85-CA775C4DEF56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D5EFF-4C4F-4A0C-9D0A-74E9CFE3C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12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3A8B3-2179-4533-B4E2-02D89F4818D5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EC240-E84C-4C80-AAAE-B5FE86F626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48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901B0-9A48-41C6-A60E-06791705DD36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C8CB6-EF70-4EB4-B120-CBCBBB9722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D6162-08AA-4482-8BF8-B9C0D2160836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06792-2E64-40CF-9BA2-2FED4FD4B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5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DEA3B-F264-4806-BE83-0080335B8656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177F-72F8-45DF-A8BF-1D1F6BDFF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06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2483-D15E-4C94-AE3A-DC6CBF0B1EF8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DF6E7-F17A-4E60-93E3-96C364383B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3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C47A-15C4-48D6-A364-8BC19A405052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69BAB-B353-49AA-ABC3-9485A2B2AF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32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9A54-300C-4CB3-A97D-2B5F535D709B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15E93-0B4D-4ADC-BE95-F736CAD98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0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F92B8-0953-4ECE-801C-869C70299BD3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30082-AE19-4483-AE35-3DE3D6E95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64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89AED1-2BF6-45CA-B735-23C65D72E912}" type="datetimeFigureOut">
              <a:rPr lang="en-US"/>
              <a:pPr>
                <a:defRPr/>
              </a:pPr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3DAE98D-EDFB-4D67-9E67-0F796C75FE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3.xml"/><Relationship Id="rId18" Type="http://schemas.openxmlformats.org/officeDocument/2006/relationships/slide" Target="slide33.xml"/><Relationship Id="rId26" Type="http://schemas.openxmlformats.org/officeDocument/2006/relationships/slide" Target="slide49.xml"/><Relationship Id="rId3" Type="http://schemas.openxmlformats.org/officeDocument/2006/relationships/slide" Target="slide11.xml"/><Relationship Id="rId21" Type="http://schemas.openxmlformats.org/officeDocument/2006/relationships/slide" Target="slide39.xml"/><Relationship Id="rId7" Type="http://schemas.openxmlformats.org/officeDocument/2006/relationships/slide" Target="slide3.xml"/><Relationship Id="rId12" Type="http://schemas.openxmlformats.org/officeDocument/2006/relationships/slide" Target="slide21.xml"/><Relationship Id="rId17" Type="http://schemas.openxmlformats.org/officeDocument/2006/relationships/slide" Target="slide31.xml"/><Relationship Id="rId25" Type="http://schemas.openxmlformats.org/officeDocument/2006/relationships/slide" Target="slide47.xml"/><Relationship Id="rId2" Type="http://schemas.openxmlformats.org/officeDocument/2006/relationships/notesSlide" Target="../notesSlides/notesSlide2.xml"/><Relationship Id="rId16" Type="http://schemas.openxmlformats.org/officeDocument/2006/relationships/slide" Target="slide29.xml"/><Relationship Id="rId20" Type="http://schemas.openxmlformats.org/officeDocument/2006/relationships/slide" Target="slide3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24" Type="http://schemas.openxmlformats.org/officeDocument/2006/relationships/slide" Target="slide45.xml"/><Relationship Id="rId5" Type="http://schemas.openxmlformats.org/officeDocument/2006/relationships/slide" Target="slide7.xml"/><Relationship Id="rId15" Type="http://schemas.openxmlformats.org/officeDocument/2006/relationships/slide" Target="slide27.xml"/><Relationship Id="rId23" Type="http://schemas.openxmlformats.org/officeDocument/2006/relationships/slide" Target="slide43.xml"/><Relationship Id="rId10" Type="http://schemas.openxmlformats.org/officeDocument/2006/relationships/slide" Target="slide17.xml"/><Relationship Id="rId19" Type="http://schemas.openxmlformats.org/officeDocument/2006/relationships/slide" Target="slide35.xml"/><Relationship Id="rId4" Type="http://schemas.openxmlformats.org/officeDocument/2006/relationships/slide" Target="slide9.xml"/><Relationship Id="rId9" Type="http://schemas.openxmlformats.org/officeDocument/2006/relationships/slide" Target="slide15.xml"/><Relationship Id="rId14" Type="http://schemas.openxmlformats.org/officeDocument/2006/relationships/slide" Target="slide25.xml"/><Relationship Id="rId22" Type="http://schemas.openxmlformats.org/officeDocument/2006/relationships/slide" Target="slide41.xml"/><Relationship Id="rId27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eopardy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90600" y="4191000"/>
            <a:ext cx="708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CS 2300 – Exam 2 Review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400: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Proofs – 500: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(4.3 – Theorem 7)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71600" y="3429000"/>
                <a:ext cx="6781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positive integer and let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integers.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429000"/>
                <a:ext cx="67818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2246" t="-5447" r="-2246" b="-1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500: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Sets – 100: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(2.2 – Exercise 3)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3124200"/>
            <a:ext cx="70323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A = {1,2,3,4,5} and B = {0,3,6}. Find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A </a:t>
            </a:r>
            <a:r>
              <a:rPr lang="en-US" sz="3200" dirty="0" smtClean="0"/>
              <a:t>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A – B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B – 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100: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514600"/>
            <a:ext cx="45155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A </a:t>
            </a:r>
            <a:r>
              <a:rPr lang="en-US" sz="3200" dirty="0" smtClean="0"/>
              <a:t>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= {0,1,2,3,4,5,6}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= {3}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A – B = {1,2,4,5}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B – A = {0,6}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Sets – 200: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(2.1 – Exercise 10)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7042" y="2590800"/>
            <a:ext cx="77909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these statements are true or false.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∅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{∅}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∅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{∅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{∅}}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{∅} ∈ {∅}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{∅} ⊂ {∅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{∅}}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{{∅}} ⊂ {∅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200: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5146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F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 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) 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Sets – 300: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(2.2 – Exercise 14)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2023" y="2743200"/>
            <a:ext cx="7509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sets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8},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10}, 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9}.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300: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743200"/>
            <a:ext cx="33407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{1,3,5,6,7,8,9}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{2,3,6,9,10}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Sets – 400: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(Power Sets)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8662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Power set of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{2,f,m}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=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  <a:ln>
            <a:miter lim="800000"/>
            <a:headEnd/>
            <a:tailEnd/>
          </a:ln>
        </p:spPr>
        <p:txBody>
          <a:bodyPr rtlCol="0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 smtClean="0">
                <a:ln/>
                <a:solidFill>
                  <a:schemeClr val="accent4">
                    <a:lumMod val="50000"/>
                  </a:schemeClr>
                </a:solidFill>
              </a:rPr>
              <a:t>POWERPOINT JEOPARDY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62800" y="1219200"/>
            <a:ext cx="16002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Primes and Bases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486400" y="1219200"/>
            <a:ext cx="1600200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Divisibility and Modular</a:t>
            </a:r>
            <a:endParaRPr lang="en-US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0" y="1219200"/>
            <a:ext cx="16002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Functions and Sequences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1219200"/>
            <a:ext cx="1600200" cy="533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/>
              <a:t>Sets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1219200"/>
            <a:ext cx="16002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/>
              <a:t>Proofs</a:t>
            </a:r>
            <a:endParaRPr lang="en-US" sz="2000" b="1" dirty="0"/>
          </a:p>
        </p:txBody>
      </p:sp>
      <p:sp>
        <p:nvSpPr>
          <p:cNvPr id="18" name="Rounded Rectangle 17">
            <a:hlinkClick r:id="rId3" action="ppaction://hlinksldjump"/>
          </p:cNvPr>
          <p:cNvSpPr/>
          <p:nvPr/>
        </p:nvSpPr>
        <p:spPr>
          <a:xfrm>
            <a:off x="457200" y="5791200"/>
            <a:ext cx="1600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500</a:t>
            </a:r>
            <a:endParaRPr lang="en-US" sz="3600" dirty="0"/>
          </a:p>
        </p:txBody>
      </p:sp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457200" y="4800600"/>
            <a:ext cx="1600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400</a:t>
            </a:r>
            <a:endParaRPr lang="en-US" sz="3600" dirty="0"/>
          </a:p>
        </p:txBody>
      </p:sp>
      <p:sp>
        <p:nvSpPr>
          <p:cNvPr id="20" name="Rounded Rectangle 19">
            <a:hlinkClick r:id="rId5" action="ppaction://hlinksldjump"/>
          </p:cNvPr>
          <p:cNvSpPr/>
          <p:nvPr/>
        </p:nvSpPr>
        <p:spPr>
          <a:xfrm>
            <a:off x="457200" y="3810000"/>
            <a:ext cx="1600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300</a:t>
            </a:r>
            <a:endParaRPr lang="en-US" sz="3600" dirty="0"/>
          </a:p>
        </p:txBody>
      </p:sp>
      <p:sp>
        <p:nvSpPr>
          <p:cNvPr id="21" name="Rounded Rectangle 20">
            <a:hlinkClick r:id="rId6" action="ppaction://hlinksldjump"/>
          </p:cNvPr>
          <p:cNvSpPr/>
          <p:nvPr/>
        </p:nvSpPr>
        <p:spPr>
          <a:xfrm>
            <a:off x="457200" y="2819400"/>
            <a:ext cx="1600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200</a:t>
            </a:r>
            <a:endParaRPr lang="en-US" sz="3600" dirty="0"/>
          </a:p>
        </p:txBody>
      </p:sp>
      <p:sp>
        <p:nvSpPr>
          <p:cNvPr id="22" name="Rounded Rectangle 21">
            <a:hlinkClick r:id="rId7" action="ppaction://hlinksldjump"/>
          </p:cNvPr>
          <p:cNvSpPr/>
          <p:nvPr/>
        </p:nvSpPr>
        <p:spPr>
          <a:xfrm>
            <a:off x="457200" y="1828800"/>
            <a:ext cx="16002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100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hlinkClick r:id="rId8" action="ppaction://hlinksldjump"/>
          </p:cNvPr>
          <p:cNvSpPr/>
          <p:nvPr/>
        </p:nvSpPr>
        <p:spPr>
          <a:xfrm>
            <a:off x="2133600" y="1828800"/>
            <a:ext cx="16002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100</a:t>
            </a:r>
            <a:endParaRPr lang="en-US" sz="3600" dirty="0"/>
          </a:p>
        </p:txBody>
      </p:sp>
      <p:sp>
        <p:nvSpPr>
          <p:cNvPr id="24" name="Rounded Rectangle 23">
            <a:hlinkClick r:id="rId9" action="ppaction://hlinksldjump"/>
          </p:cNvPr>
          <p:cNvSpPr/>
          <p:nvPr/>
        </p:nvSpPr>
        <p:spPr>
          <a:xfrm>
            <a:off x="2133600" y="2819400"/>
            <a:ext cx="16002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200</a:t>
            </a:r>
            <a:endParaRPr lang="en-US" sz="3600" dirty="0"/>
          </a:p>
        </p:txBody>
      </p:sp>
      <p:sp>
        <p:nvSpPr>
          <p:cNvPr id="25" name="Rounded Rectangle 24">
            <a:hlinkClick r:id="rId10" action="ppaction://hlinksldjump"/>
          </p:cNvPr>
          <p:cNvSpPr/>
          <p:nvPr/>
        </p:nvSpPr>
        <p:spPr>
          <a:xfrm>
            <a:off x="2133600" y="3810000"/>
            <a:ext cx="16002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300</a:t>
            </a:r>
            <a:endParaRPr lang="en-US" sz="3600" dirty="0"/>
          </a:p>
        </p:txBody>
      </p:sp>
      <p:sp>
        <p:nvSpPr>
          <p:cNvPr id="26" name="Rounded Rectangle 25">
            <a:hlinkClick r:id="rId11" action="ppaction://hlinksldjump"/>
          </p:cNvPr>
          <p:cNvSpPr/>
          <p:nvPr/>
        </p:nvSpPr>
        <p:spPr>
          <a:xfrm>
            <a:off x="2133600" y="4800600"/>
            <a:ext cx="16002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400</a:t>
            </a:r>
            <a:endParaRPr lang="en-US" sz="3600" dirty="0"/>
          </a:p>
        </p:txBody>
      </p:sp>
      <p:sp>
        <p:nvSpPr>
          <p:cNvPr id="27" name="Rounded Rectangle 26">
            <a:hlinkClick r:id="rId12" action="ppaction://hlinksldjump"/>
          </p:cNvPr>
          <p:cNvSpPr/>
          <p:nvPr/>
        </p:nvSpPr>
        <p:spPr>
          <a:xfrm>
            <a:off x="2133600" y="5791200"/>
            <a:ext cx="16002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500</a:t>
            </a:r>
            <a:endParaRPr lang="en-US" sz="3600" dirty="0"/>
          </a:p>
        </p:txBody>
      </p:sp>
      <p:sp>
        <p:nvSpPr>
          <p:cNvPr id="28" name="Rounded Rectangle 27">
            <a:hlinkClick r:id="rId13" action="ppaction://hlinksldjump"/>
          </p:cNvPr>
          <p:cNvSpPr/>
          <p:nvPr/>
        </p:nvSpPr>
        <p:spPr>
          <a:xfrm>
            <a:off x="3810000" y="1828800"/>
            <a:ext cx="1600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100</a:t>
            </a:r>
            <a:endParaRPr lang="en-US" sz="3600" dirty="0"/>
          </a:p>
        </p:txBody>
      </p:sp>
      <p:sp>
        <p:nvSpPr>
          <p:cNvPr id="29" name="Rounded Rectangle 28">
            <a:hlinkClick r:id="rId14" action="ppaction://hlinksldjump"/>
          </p:cNvPr>
          <p:cNvSpPr/>
          <p:nvPr/>
        </p:nvSpPr>
        <p:spPr>
          <a:xfrm>
            <a:off x="3810000" y="2819400"/>
            <a:ext cx="1600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200</a:t>
            </a:r>
            <a:endParaRPr lang="en-US" sz="3600" dirty="0"/>
          </a:p>
        </p:txBody>
      </p:sp>
      <p:sp>
        <p:nvSpPr>
          <p:cNvPr id="30" name="Rounded Rectangle 29">
            <a:hlinkClick r:id="rId15" action="ppaction://hlinksldjump"/>
          </p:cNvPr>
          <p:cNvSpPr/>
          <p:nvPr/>
        </p:nvSpPr>
        <p:spPr>
          <a:xfrm>
            <a:off x="3810000" y="3810000"/>
            <a:ext cx="1600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300</a:t>
            </a:r>
            <a:endParaRPr lang="en-US" sz="3600" dirty="0"/>
          </a:p>
        </p:txBody>
      </p:sp>
      <p:sp>
        <p:nvSpPr>
          <p:cNvPr id="31" name="Rounded Rectangle 30">
            <a:hlinkClick r:id="rId16" action="ppaction://hlinksldjump"/>
          </p:cNvPr>
          <p:cNvSpPr/>
          <p:nvPr/>
        </p:nvSpPr>
        <p:spPr>
          <a:xfrm>
            <a:off x="3810000" y="4800600"/>
            <a:ext cx="1600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400</a:t>
            </a:r>
            <a:endParaRPr lang="en-US" sz="3600" dirty="0"/>
          </a:p>
        </p:txBody>
      </p:sp>
      <p:sp>
        <p:nvSpPr>
          <p:cNvPr id="32" name="Rounded Rectangle 31">
            <a:hlinkClick r:id="rId17" action="ppaction://hlinksldjump"/>
          </p:cNvPr>
          <p:cNvSpPr/>
          <p:nvPr/>
        </p:nvSpPr>
        <p:spPr>
          <a:xfrm>
            <a:off x="3810000" y="5791200"/>
            <a:ext cx="1600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500</a:t>
            </a:r>
            <a:endParaRPr lang="en-US" sz="3600" dirty="0"/>
          </a:p>
        </p:txBody>
      </p:sp>
      <p:sp>
        <p:nvSpPr>
          <p:cNvPr id="33" name="Rounded Rectangle 32">
            <a:hlinkClick r:id="rId18" action="ppaction://hlinksldjump"/>
          </p:cNvPr>
          <p:cNvSpPr/>
          <p:nvPr/>
        </p:nvSpPr>
        <p:spPr>
          <a:xfrm>
            <a:off x="5486400" y="1828800"/>
            <a:ext cx="16002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100</a:t>
            </a:r>
            <a:endParaRPr lang="en-US" sz="3600" dirty="0"/>
          </a:p>
        </p:txBody>
      </p:sp>
      <p:sp>
        <p:nvSpPr>
          <p:cNvPr id="34" name="Rounded Rectangle 33">
            <a:hlinkClick r:id="rId19" action="ppaction://hlinksldjump"/>
          </p:cNvPr>
          <p:cNvSpPr/>
          <p:nvPr/>
        </p:nvSpPr>
        <p:spPr>
          <a:xfrm>
            <a:off x="5486400" y="2819400"/>
            <a:ext cx="16002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200</a:t>
            </a:r>
            <a:endParaRPr lang="en-US" sz="3600" dirty="0"/>
          </a:p>
        </p:txBody>
      </p:sp>
      <p:sp>
        <p:nvSpPr>
          <p:cNvPr id="35" name="Rounded Rectangle 34">
            <a:hlinkClick r:id="rId20" action="ppaction://hlinksldjump"/>
          </p:cNvPr>
          <p:cNvSpPr/>
          <p:nvPr/>
        </p:nvSpPr>
        <p:spPr>
          <a:xfrm>
            <a:off x="5486400" y="3810000"/>
            <a:ext cx="16002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300</a:t>
            </a:r>
            <a:endParaRPr lang="en-US" sz="3600" dirty="0"/>
          </a:p>
        </p:txBody>
      </p:sp>
      <p:sp>
        <p:nvSpPr>
          <p:cNvPr id="36" name="Rounded Rectangle 35">
            <a:hlinkClick r:id="rId21" action="ppaction://hlinksldjump"/>
          </p:cNvPr>
          <p:cNvSpPr/>
          <p:nvPr/>
        </p:nvSpPr>
        <p:spPr>
          <a:xfrm>
            <a:off x="5486400" y="4800600"/>
            <a:ext cx="16002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400</a:t>
            </a:r>
            <a:endParaRPr lang="en-US" sz="3600" dirty="0"/>
          </a:p>
        </p:txBody>
      </p:sp>
      <p:sp>
        <p:nvSpPr>
          <p:cNvPr id="37" name="Rounded Rectangle 36">
            <a:hlinkClick r:id="rId22" action="ppaction://hlinksldjump"/>
          </p:cNvPr>
          <p:cNvSpPr/>
          <p:nvPr/>
        </p:nvSpPr>
        <p:spPr>
          <a:xfrm>
            <a:off x="5486400" y="5791200"/>
            <a:ext cx="16002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500</a:t>
            </a:r>
            <a:endParaRPr lang="en-US" sz="3600" dirty="0"/>
          </a:p>
        </p:txBody>
      </p:sp>
      <p:sp>
        <p:nvSpPr>
          <p:cNvPr id="38" name="Rounded Rectangle 37">
            <a:hlinkClick r:id="rId23" action="ppaction://hlinksldjump"/>
          </p:cNvPr>
          <p:cNvSpPr/>
          <p:nvPr/>
        </p:nvSpPr>
        <p:spPr>
          <a:xfrm>
            <a:off x="7162800" y="1828800"/>
            <a:ext cx="16002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100</a:t>
            </a:r>
            <a:endParaRPr lang="en-US" sz="3600" dirty="0"/>
          </a:p>
        </p:txBody>
      </p:sp>
      <p:sp>
        <p:nvSpPr>
          <p:cNvPr id="39" name="Rounded Rectangle 38">
            <a:hlinkClick r:id="rId24" action="ppaction://hlinksldjump"/>
          </p:cNvPr>
          <p:cNvSpPr/>
          <p:nvPr/>
        </p:nvSpPr>
        <p:spPr>
          <a:xfrm>
            <a:off x="7162800" y="2819400"/>
            <a:ext cx="16002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200</a:t>
            </a:r>
            <a:endParaRPr lang="en-US" sz="3600" dirty="0"/>
          </a:p>
        </p:txBody>
      </p:sp>
      <p:sp>
        <p:nvSpPr>
          <p:cNvPr id="40" name="Rounded Rectangle 39">
            <a:hlinkClick r:id="rId25" action="ppaction://hlinksldjump"/>
          </p:cNvPr>
          <p:cNvSpPr/>
          <p:nvPr/>
        </p:nvSpPr>
        <p:spPr>
          <a:xfrm>
            <a:off x="7162800" y="3810000"/>
            <a:ext cx="16002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300</a:t>
            </a:r>
            <a:endParaRPr lang="en-US" sz="3600" dirty="0"/>
          </a:p>
        </p:txBody>
      </p:sp>
      <p:sp>
        <p:nvSpPr>
          <p:cNvPr id="41" name="Rounded Rectangle 40">
            <a:hlinkClick r:id="rId26" action="ppaction://hlinksldjump"/>
          </p:cNvPr>
          <p:cNvSpPr/>
          <p:nvPr/>
        </p:nvSpPr>
        <p:spPr>
          <a:xfrm>
            <a:off x="7162800" y="4800600"/>
            <a:ext cx="16002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400</a:t>
            </a:r>
            <a:endParaRPr lang="en-US" sz="3600" dirty="0"/>
          </a:p>
        </p:txBody>
      </p:sp>
      <p:sp>
        <p:nvSpPr>
          <p:cNvPr id="42" name="Rounded Rectangle 41">
            <a:hlinkClick r:id="rId27" action="ppaction://hlinksldjump"/>
          </p:cNvPr>
          <p:cNvSpPr/>
          <p:nvPr/>
        </p:nvSpPr>
        <p:spPr>
          <a:xfrm>
            <a:off x="7162800" y="5791200"/>
            <a:ext cx="16002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/>
              <a:t>500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400: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895600"/>
            <a:ext cx="838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P(A) =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∅,{2}, {f}, {m}, {2,f}, {2,m}, {f,m}, {2,f,m}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Sets – 500:</a:t>
            </a:r>
          </a:p>
          <a:p>
            <a:pPr algn="ctr" eaLnBrk="1" hangingPunct="1"/>
            <a:r>
              <a:rPr lang="en-US" altLang="en-US" sz="1200" dirty="0">
                <a:latin typeface="Arial Rounded MT Bold" panose="020F0704030504030204" pitchFamily="34" charset="0"/>
              </a:rPr>
              <a:t>(</a:t>
            </a:r>
            <a:r>
              <a:rPr lang="en-US" altLang="en-US" sz="1200" dirty="0" smtClean="0">
                <a:latin typeface="Arial Rounded MT Bold" panose="020F0704030504030204" pitchFamily="34" charset="0"/>
              </a:rPr>
              <a:t>2.1 – Exercise 32a)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00311" y="3048000"/>
            <a:ext cx="66655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500: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286000"/>
            <a:ext cx="57084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pt-BR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(a,x,0), (b,x,0),(c,x,0),</a:t>
            </a:r>
          </a:p>
          <a:p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(a,y,0),(b,y,0),(c,y,0),</a:t>
            </a:r>
          </a:p>
          <a:p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(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a,x,1), (b,x,1),(c,x,1),</a:t>
            </a:r>
          </a:p>
          <a:p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(a,y,1),(b,y,1),(c,y,1)  </a:t>
            </a:r>
            <a:r>
              <a:rPr lang="pt-BR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7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Functions – 100: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(2.4 – Exercises 6c, 9c)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91514" y="2514600"/>
                <a:ext cx="8141972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the first 5 terms of the following sequences:</a:t>
                </a:r>
              </a:p>
              <a:p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6c) The sequence whose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term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" y="2514600"/>
                <a:ext cx="8141972" cy="2062103"/>
              </a:xfrm>
              <a:prstGeom prst="rect">
                <a:avLst/>
              </a:prstGeom>
              <a:blipFill rotWithShape="0">
                <a:blip r:embed="rId4"/>
                <a:stretch>
                  <a:fillRect l="-1871" t="-4142" r="-898" b="-8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100: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97453" y="2807207"/>
                <a:ext cx="2539093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6c)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=65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=211</m:t>
                    </m:r>
                  </m:oMath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453" y="2807207"/>
                <a:ext cx="2539093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4796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724400" y="2807208"/>
                <a:ext cx="25908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9</a:t>
                </a:r>
                <a:r>
                  <a:rPr lang="en-US" sz="2800" dirty="0" smtClean="0"/>
                  <a:t>c)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r>
                  <a:rPr lang="en-US" sz="28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07208"/>
                <a:ext cx="2590800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4706" t="-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Functions – 200: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(2.4 - Exercise 32b)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52838" y="2438400"/>
                <a:ext cx="5019323" cy="2820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 of the sum:</a:t>
                </a: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38" y="2438400"/>
                <a:ext cx="5019323" cy="2820387"/>
              </a:xfrm>
              <a:prstGeom prst="rect">
                <a:avLst/>
              </a:prstGeom>
              <a:blipFill rotWithShape="0">
                <a:blip r:embed="rId4"/>
                <a:stretch>
                  <a:fillRect l="-3767" t="-3456" r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200: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85803" y="2438400"/>
                <a:ext cx="4419993" cy="1712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=9330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03" y="2438400"/>
                <a:ext cx="4419993" cy="17123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9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Functions – 300: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(2.3 - Exercise 14ab)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05890" y="2895600"/>
                <a:ext cx="7424661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whether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onto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2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pt-BR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</m:t>
                    </m:r>
                    <m:sSup>
                      <m:sSup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90" y="2895600"/>
                <a:ext cx="7424661" cy="2062103"/>
              </a:xfrm>
              <a:prstGeom prst="rect">
                <a:avLst/>
              </a:prstGeom>
              <a:blipFill rotWithShape="0">
                <a:blip r:embed="rId4"/>
                <a:stretch>
                  <a:fillRect l="-2053" t="-4142" r="-1149" b="-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300: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76300" y="3124200"/>
                <a:ext cx="7239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2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onto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pt-BR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pt-BR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onto (can’t get 2)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124200"/>
                <a:ext cx="723900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769" t="-70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9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Functions – 400: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(2.3 - Exercise 23)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93304" y="2590800"/>
                <a:ext cx="7938392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23.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whether each of these functions </a:t>
                </a: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bijection from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pt-BR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2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+ 1</m:t>
                    </m:r>
                  </m:oMath>
                </a14:m>
                <a:endParaRPr lang="pt-BR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+ 1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04" y="2590800"/>
                <a:ext cx="7938392" cy="2554545"/>
              </a:xfrm>
              <a:prstGeom prst="rect">
                <a:avLst/>
              </a:prstGeom>
              <a:blipFill rotWithShape="0">
                <a:blip r:embed="rId4"/>
                <a:stretch>
                  <a:fillRect l="-1920" t="-3341" r="-1075" b="-6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Proofs – 100: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(1.7 – Exercise 6)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2967335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 smtClean="0">
                <a:latin typeface="Times New Roman" panose="02020603050405020304" pitchFamily="18" charset="0"/>
              </a:rPr>
              <a:t>Prove that the product of</a:t>
            </a:r>
            <a:r>
              <a:rPr lang="en-US" sz="4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n-US" sz="4000" b="0" i="0" u="none" strike="noStrike" baseline="0" dirty="0" smtClean="0">
                <a:latin typeface="Times New Roman" panose="02020603050405020304" pitchFamily="18" charset="0"/>
              </a:rPr>
              <a:t>two odd</a:t>
            </a:r>
            <a:r>
              <a:rPr lang="en-US" sz="4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n-US" sz="4000" b="0" i="0" u="none" strike="noStrike" baseline="0" dirty="0" smtClean="0">
                <a:latin typeface="Times New Roman" panose="02020603050405020304" pitchFamily="18" charset="0"/>
              </a:rPr>
              <a:t>numbers is odd.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400: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57400" y="2667000"/>
                <a:ext cx="652272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2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+ 1</m:t>
                    </m:r>
                  </m:oMath>
                </a14:m>
                <a:r>
                  <a:rPr lang="pt-B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bijection</a:t>
                </a:r>
                <a:endPara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+ 1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bijection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bijection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67000"/>
                <a:ext cx="652272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963" t="-4846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Functions – 500: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(3.2 - Exercise 26a)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1000" y="2590800"/>
                <a:ext cx="8681287" cy="2274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a big-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for each of these functions. For the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your estimate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(x)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O(g(x))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use a simple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smallest order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pt-BR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 + (17 </m:t>
                    </m:r>
                    <m:r>
                      <m:rPr>
                        <m:sty m:val="p"/>
                      </m:rP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+19)(</m:t>
                    </m:r>
                    <m:sSup>
                      <m:sSupPr>
                        <m:ctrlPr>
                          <a:rPr lang="pt-BR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+2)</m:t>
                    </m:r>
                  </m:oMath>
                </a14:m>
                <a:endParaRPr lang="pt-B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8681287" cy="2274405"/>
              </a:xfrm>
              <a:prstGeom prst="rect">
                <a:avLst/>
              </a:prstGeom>
              <a:blipFill rotWithShape="0">
                <a:blip r:embed="rId4"/>
                <a:stretch>
                  <a:fillRect l="-1475" t="-2681" b="-5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500: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Divisibility – 100: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(4.1 - Exercise 23a)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43697" y="2819400"/>
            <a:ext cx="6237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228, 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119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100: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24555" y="2362200"/>
                <a:ext cx="3942490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228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𝒅𝒊𝒗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119=1</m:t>
                      </m:r>
                    </m:oMath>
                  </m:oMathPara>
                </a14:m>
                <a:endParaRPr lang="en-US" sz="3200" dirty="0" smtClean="0"/>
              </a:p>
              <a:p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228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119=109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55" y="2362200"/>
                <a:ext cx="3942490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Divisibility – 200: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(4.1 - Exercise 31)</a:t>
            </a: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1814" y="2590800"/>
            <a:ext cx="78213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each of these values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da-DK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−133 </a:t>
            </a:r>
            <a:r>
              <a:rPr lang="da-D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da-D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+ 261 </a:t>
            </a:r>
            <a:r>
              <a:rPr lang="da-D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da-D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da-DK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a-D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da-D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457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・ 182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Arrow 2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200: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82624" y="2286000"/>
                <a:ext cx="6629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−133 </m:t>
                        </m:r>
                        <m:r>
                          <a:rPr lang="da-DK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lang="da-DK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a-DK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 + 261 </m:t>
                        </m:r>
                        <m:r>
                          <a:rPr lang="da-DK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lang="da-DK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a-DK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e>
                    </m:d>
                    <m:r>
                      <a:rPr lang="da-DK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da-DK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=13</m:t>
                    </m:r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457 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・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182 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4" y="2286000"/>
                <a:ext cx="6629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37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4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Divisibility – 300: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(4.1 - Exercise 11)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977" y="2514600"/>
            <a:ext cx="70070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time does a 12-hour clock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hours after it reads 11:00?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hours before it reads 12:00?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hours after it reads 6:00?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300: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7:00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8:00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Divisibility – 400: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(4.1 - Exercise 40)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3140410"/>
                <a:ext cx="7783669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if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odd positive integer, </a:t>
                </a:r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 1 </m:t>
                    </m:r>
                    <m:r>
                      <a:rPr lang="en-US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8)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40410"/>
                <a:ext cx="7783669" cy="1247777"/>
              </a:xfrm>
              <a:prstGeom prst="rect">
                <a:avLst/>
              </a:prstGeom>
              <a:blipFill rotWithShape="0">
                <a:blip r:embed="rId4"/>
                <a:stretch>
                  <a:fillRect l="-2349" t="-7805" r="-1410" b="-1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100: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400: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Divisibility – 500: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(4.1 – Exercise 36)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99950" y="2819400"/>
                <a:ext cx="83251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integers </a:t>
                </a: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≥ 2,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≡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≡ </m:t>
                    </m:r>
                    <m:r>
                      <a:rPr lang="en-US" sz="32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𝑚𝑐</m:t>
                    </m:r>
                    <m:r>
                      <a:rPr 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50" y="2819400"/>
                <a:ext cx="83251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830" t="-5447" r="-1684" b="-1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500: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Primes – 100: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(4.3 - Exercise 2)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6748" y="2209800"/>
            <a:ext cx="85315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each of these integers is prime.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19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27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93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101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107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100: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551837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Prime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Composite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Composite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Prime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 Prime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) Prime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Primes – 200: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(4.3 - Exercise 25)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800" y="2438400"/>
                <a:ext cx="7856638" cy="206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greatest common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divisor and 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common multiple of this pair of integers?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ja-JP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・</m:t>
                    </m:r>
                    <m:r>
                      <a:rPr lang="ja-JP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ja-JP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・</m:t>
                    </m:r>
                    <m:sSup>
                      <m:sSup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p>
                    </m:sSup>
                    <m:r>
                      <a:rPr lang="ja-JP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・</m:t>
                    </m:r>
                    <m:r>
                      <a:rPr lang="ja-JP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ja-JP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・</m:t>
                    </m:r>
                    <m:sSup>
                      <m:sSup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ja-JP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38400"/>
                <a:ext cx="7856638" cy="2067746"/>
              </a:xfrm>
              <a:prstGeom prst="rect">
                <a:avLst/>
              </a:prstGeom>
              <a:blipFill rotWithShape="0">
                <a:blip r:embed="rId4"/>
                <a:stretch>
                  <a:fillRect l="-1939" t="-4130" r="-853" b="-8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200: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44891" y="2362200"/>
                <a:ext cx="5701817" cy="1394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 smtClean="0"/>
              </a:p>
              <a:p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891" y="2362200"/>
                <a:ext cx="5701817" cy="13947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6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Primes – 300: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(4.3 - Exercise 15)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1801" y="2819400"/>
            <a:ext cx="698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positive integers less than 30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to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300: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3352800"/>
            <a:ext cx="447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1, 7, 11, 13, 17, 19, 23, 29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Primes – 400: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(4.2 – Exercise 23b)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79879" y="2362200"/>
                <a:ext cx="7473521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sum and product of each of these 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pairs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numbers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your answers as an octal expansion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(6001)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(272)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9" y="2362200"/>
                <a:ext cx="7473521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2121" t="-2806" r="-1223" b="-5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Proofs – 200: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(1.7 – Exercise 26)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3429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 if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positive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then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even if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only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7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 is even.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400: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838790" y="3048000"/>
                <a:ext cx="5314019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(6001)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(272)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(6273)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(6001)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(272)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(2,134,272)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90" y="3048000"/>
                <a:ext cx="5314019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Primes – 500: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(4.3 - Exercise 33cf)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2667000"/>
                <a:ext cx="678903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Euclidean algorithm to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</a:p>
              <a:p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⁡(1001, 1331). </m:t>
                    </m:r>
                  </m:oMath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⁡(9888,6060).</m:t>
                    </m:r>
                  </m:oMath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678903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2693" t="-4497" r="-1706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500: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47800" y="2060448"/>
                <a:ext cx="26232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1331=1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1001=3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330=30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1001,1331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60448"/>
                <a:ext cx="2623219" cy="1477328"/>
              </a:xfrm>
              <a:prstGeom prst="rect">
                <a:avLst/>
              </a:prstGeom>
              <a:blipFill rotWithShape="0">
                <a:blip r:embed="rId3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48870" y="2057400"/>
                <a:ext cx="276351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9888=1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6060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+3828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6060=1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3828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+2232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3828=1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2232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+1596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2232=1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1596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+636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1596=2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+324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636=1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+312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324=1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312=26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9888,6060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70" y="2057400"/>
                <a:ext cx="2763513" cy="2862322"/>
              </a:xfrm>
              <a:prstGeom prst="rect">
                <a:avLst/>
              </a:prstGeom>
              <a:blipFill rotWithShape="0">
                <a:blip r:embed="rId4"/>
                <a:stretch>
                  <a:fillRect b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200: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Proofs – 300: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(4.1 – Exercise 6)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19200" y="32004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 if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integers, where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0, such that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hlinkClick r:id="rId2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68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Answer – 300:</a:t>
            </a:r>
            <a:endParaRPr lang="en-US" sz="4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1371600" y="1219200"/>
            <a:ext cx="6781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 smtClean="0">
                <a:latin typeface="Arial Rounded MT Bold" panose="020F0704030504030204" pitchFamily="34" charset="0"/>
              </a:rPr>
              <a:t>Proofs – 400:</a:t>
            </a:r>
          </a:p>
          <a:p>
            <a:pPr algn="ctr" eaLnBrk="1" hangingPunct="1"/>
            <a:r>
              <a:rPr lang="en-US" altLang="en-US" sz="1200" dirty="0" smtClean="0">
                <a:latin typeface="Arial Rounded MT Bold" panose="020F0704030504030204" pitchFamily="34" charset="0"/>
              </a:rPr>
              <a:t>(3.2 – Example 12)</a:t>
            </a:r>
            <a:endParaRPr lang="en-US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" name="Left Arrow 2">
            <a:hlinkClick r:id="rId3" action="ppaction://hlinksldjump"/>
          </p:cNvPr>
          <p:cNvSpPr/>
          <p:nvPr/>
        </p:nvSpPr>
        <p:spPr>
          <a:xfrm>
            <a:off x="304800" y="6172200"/>
            <a:ext cx="914400" cy="4572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792480" y="3505200"/>
                <a:ext cx="7620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3505200"/>
                <a:ext cx="7620000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2800" t="-14655" r="-1040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1285</Words>
  <Application>Microsoft Office PowerPoint</Application>
  <PresentationFormat>On-screen Show (4:3)</PresentationFormat>
  <Paragraphs>270</Paragraphs>
  <Slides>52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Arial Rounded MT Bold</vt:lpstr>
      <vt:lpstr>Office Theme</vt:lpstr>
      <vt:lpstr>PowerPoint Presentation</vt:lpstr>
      <vt:lpstr>POWERPOINT JEOPARDY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Educational Technology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JEOPARDY</dc:title>
  <dc:subject>Jeopardy Template</dc:subject>
  <dc:creator>Educational Technology Network</dc:creator>
  <cp:keywords>Jeopardy Powerpoint Template;Educational Technology</cp:keywords>
  <dc:description>www.edtechnetwork.com</dc:description>
  <cp:lastModifiedBy>mathdawg51@gmail.com</cp:lastModifiedBy>
  <cp:revision>62</cp:revision>
  <dcterms:created xsi:type="dcterms:W3CDTF">2009-08-07T00:02:41Z</dcterms:created>
  <dcterms:modified xsi:type="dcterms:W3CDTF">2015-03-18T21:52:36Z</dcterms:modified>
  <cp:category>Jeopardy Template</cp:category>
</cp:coreProperties>
</file>