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34" r:id="rId3"/>
    <p:sldId id="335" r:id="rId4"/>
    <p:sldId id="476" r:id="rId5"/>
    <p:sldId id="477" r:id="rId6"/>
    <p:sldId id="454" r:id="rId7"/>
    <p:sldId id="455" r:id="rId8"/>
    <p:sldId id="462" r:id="rId9"/>
    <p:sldId id="425" r:id="rId10"/>
    <p:sldId id="285" r:id="rId11"/>
    <p:sldId id="343" r:id="rId12"/>
    <p:sldId id="344" r:id="rId13"/>
    <p:sldId id="456" r:id="rId14"/>
    <p:sldId id="461" r:id="rId15"/>
    <p:sldId id="295" r:id="rId16"/>
    <p:sldId id="257" r:id="rId17"/>
    <p:sldId id="440" r:id="rId18"/>
    <p:sldId id="459" r:id="rId19"/>
    <p:sldId id="460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258" r:id="rId30"/>
    <p:sldId id="259" r:id="rId31"/>
    <p:sldId id="260" r:id="rId32"/>
    <p:sldId id="345" r:id="rId33"/>
    <p:sldId id="261" r:id="rId34"/>
    <p:sldId id="346" r:id="rId35"/>
    <p:sldId id="262" r:id="rId36"/>
    <p:sldId id="463" r:id="rId37"/>
    <p:sldId id="465" r:id="rId38"/>
    <p:sldId id="453" r:id="rId39"/>
    <p:sldId id="265" r:id="rId40"/>
    <p:sldId id="263" r:id="rId41"/>
    <p:sldId id="264" r:id="rId42"/>
    <p:sldId id="266" r:id="rId43"/>
    <p:sldId id="396" r:id="rId44"/>
    <p:sldId id="403" r:id="rId45"/>
    <p:sldId id="397" r:id="rId46"/>
    <p:sldId id="398" r:id="rId47"/>
    <p:sldId id="400" r:id="rId48"/>
    <p:sldId id="401" r:id="rId49"/>
    <p:sldId id="402" r:id="rId50"/>
    <p:sldId id="267" r:id="rId51"/>
    <p:sldId id="458" r:id="rId52"/>
    <p:sldId id="426" r:id="rId53"/>
    <p:sldId id="427" r:id="rId54"/>
    <p:sldId id="268" r:id="rId55"/>
    <p:sldId id="286" r:id="rId56"/>
    <p:sldId id="290" r:id="rId57"/>
    <p:sldId id="428" r:id="rId58"/>
    <p:sldId id="433" r:id="rId59"/>
    <p:sldId id="288" r:id="rId60"/>
    <p:sldId id="289" r:id="rId61"/>
    <p:sldId id="276" r:id="rId62"/>
    <p:sldId id="432" r:id="rId63"/>
    <p:sldId id="410" r:id="rId64"/>
    <p:sldId id="405" r:id="rId65"/>
    <p:sldId id="406" r:id="rId66"/>
    <p:sldId id="407" r:id="rId67"/>
    <p:sldId id="408" r:id="rId68"/>
    <p:sldId id="296" r:id="rId69"/>
    <p:sldId id="480" r:id="rId70"/>
    <p:sldId id="481" r:id="rId71"/>
    <p:sldId id="482" r:id="rId72"/>
    <p:sldId id="483" r:id="rId73"/>
    <p:sldId id="441" r:id="rId74"/>
    <p:sldId id="308" r:id="rId75"/>
    <p:sldId id="442" r:id="rId76"/>
    <p:sldId id="443" r:id="rId77"/>
    <p:sldId id="444" r:id="rId78"/>
    <p:sldId id="309" r:id="rId79"/>
    <p:sldId id="445" r:id="rId80"/>
    <p:sldId id="446" r:id="rId81"/>
    <p:sldId id="447" r:id="rId82"/>
    <p:sldId id="448" r:id="rId83"/>
    <p:sldId id="449" r:id="rId84"/>
    <p:sldId id="450" r:id="rId85"/>
    <p:sldId id="451" r:id="rId86"/>
    <p:sldId id="464" r:id="rId87"/>
    <p:sldId id="478" r:id="rId88"/>
    <p:sldId id="479" r:id="rId89"/>
    <p:sldId id="411" r:id="rId90"/>
    <p:sldId id="412" r:id="rId91"/>
    <p:sldId id="413" r:id="rId92"/>
    <p:sldId id="414" r:id="rId93"/>
    <p:sldId id="415" r:id="rId94"/>
    <p:sldId id="416" r:id="rId95"/>
    <p:sldId id="417" r:id="rId96"/>
    <p:sldId id="475" r:id="rId97"/>
    <p:sldId id="424" r:id="rId98"/>
    <p:sldId id="435" r:id="rId99"/>
    <p:sldId id="452" r:id="rId100"/>
    <p:sldId id="339" r:id="rId101"/>
    <p:sldId id="418" r:id="rId102"/>
    <p:sldId id="419" r:id="rId103"/>
    <p:sldId id="423" r:id="rId104"/>
    <p:sldId id="340" r:id="rId105"/>
    <p:sldId id="341" r:id="rId106"/>
    <p:sldId id="437" r:id="rId107"/>
    <p:sldId id="336" r:id="rId108"/>
    <p:sldId id="342" r:id="rId109"/>
    <p:sldId id="439" r:id="rId1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00"/>
    <a:srgbClr val="99CCFF"/>
    <a:srgbClr val="6699FF"/>
    <a:srgbClr val="003399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6D34C0-6AAB-4719-91B3-66417F3B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5EE2-F2C0-45C5-973A-12E3A120E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04DED-FC94-444E-8947-0A9D86B33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6BF8-C4D9-44CF-BEE9-1E49368F0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67DF-A7DC-4C08-94C7-8360BF15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0971D-0BCB-48C8-9A73-90B8B719B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FBB27-E40C-4C8E-8F04-C781C6261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C77A-8FDD-4B73-9600-20A4ACE05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6AD66-6840-4BC4-B32D-00EF2C4FA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0ECA0-C154-4D13-9FFA-34BEFDBB9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D7A76-7395-4C3A-9F81-99B7C1F20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65AA7-2868-4FCF-B9EB-265496074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995B4-D00D-48AC-839C-4574B47A8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568330A-4CE7-49EC-A1E1-03451BFDE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362200"/>
            <a:ext cx="6096000" cy="1346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Programs and Data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47738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Identifiers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279525" y="2151063"/>
            <a:ext cx="6083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name that you use to refer to a piece of data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or a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C# is called an </a:t>
            </a:r>
            <a:r>
              <a:rPr lang="en-US" sz="2000" b="1" i="1" dirty="0">
                <a:solidFill>
                  <a:schemeClr val="bg1"/>
                </a:solidFill>
                <a:latin typeface="Comic Sans MS" pitchFamily="66" charset="0"/>
              </a:rPr>
              <a:t>identifier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295400" y="3141663"/>
            <a:ext cx="5811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C# identifier must begin with either a letter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or an underscore character i.e. [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a-z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A-Z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_]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295400" y="4132263"/>
            <a:ext cx="64123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remaining characters may be letters, digits, or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underscore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character[a-z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A-Z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0-9 _].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All other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characters are invalid.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295400" y="5470525"/>
            <a:ext cx="4049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Identifiers can be of any length.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295400" y="6080125"/>
            <a:ext cx="377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Identifiers are case sensitive.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69639" grpId="0"/>
      <p:bldP spid="69640" grpId="0"/>
      <p:bldP spid="6964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667000" y="2895600"/>
            <a:ext cx="402546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Name 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simple C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# data types.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676400"/>
            <a:ext cx="4343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965325" y="2989263"/>
            <a:ext cx="57689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Here is some data stored in the memory of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computer.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>
                <a:solidFill>
                  <a:schemeClr val="bg1"/>
                </a:solidFill>
              </a:rPr>
              <a:t>         0000 0000 0000 1001</a:t>
            </a:r>
          </a:p>
          <a:p>
            <a:pPr algn="l"/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What is it’s value?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590800" y="167640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965325" y="2989263"/>
            <a:ext cx="537679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Suppose that you needed a Student object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a course registration program.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What attributes might a Student have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  <a:p>
            <a:pPr algn="l"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What behaviors might a Student require?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590800" y="167640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209800" y="3124200"/>
            <a:ext cx="45577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which part of computer storage is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each of the following stored?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* A class level variable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* A local variable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295400" y="2947988"/>
            <a:ext cx="616386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Name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one class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we have learned about in this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lesson.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752600" y="2743200"/>
            <a:ext cx="5682966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Which method is used to convert data into its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 representation and send it to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standard output device?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what class does this method belong?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447800" y="2971800"/>
            <a:ext cx="675697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Name a method that is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used to convert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numerical data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from its character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representation and store it to in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memory in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its binary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representation.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1295400" y="2338388"/>
            <a:ext cx="5719763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Write a program that prints the message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“Hello, my name is Hal”.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Then the program will prompt the user for his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or her first name. It then Will print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“Hello,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user name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how are you?”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271954" y="1752600"/>
            <a:ext cx="6809878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Write a program that prints the message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“Hello, my name is Hal”.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Then the program will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ask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user for his or her name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Get the name and save it in a String object.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Then print the message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“Hello,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user name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how are you?”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Prompt the user to type in their age.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Save it in an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Integer. Then print the message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“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user name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you are </a:t>
            </a:r>
            <a:r>
              <a:rPr lang="en-US" sz="2000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years old”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71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219200" y="2590800"/>
            <a:ext cx="7315200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Write a program that does the following: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Declares an integer, a double, and a character.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In turn, asks the user to enter in an appropriate piece of data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for each variable and stores it in that variable.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Add together the integer and the double and the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character. The result is stored in a double named sum.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Print out the sum.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Ask the user to type their name (first and last).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Store their name in a string variable.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Print out “Thank you (their name).</a:t>
            </a:r>
          </a:p>
          <a:p>
            <a:pPr algn="l">
              <a:buFont typeface="Arial" charset="0"/>
              <a:buChar char="•"/>
            </a:pPr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Be able to discuss the results of your program.</a:t>
            </a:r>
            <a:endParaRPr lang="en-US" sz="180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2286000" y="1828800"/>
            <a:ext cx="50784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Some Valid Identifiers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886200" y="2895600"/>
            <a:ext cx="1173163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x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x1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_abc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sum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data2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oldValue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2438400" y="5334000"/>
            <a:ext cx="43815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It is common in C# to run words together</a:t>
            </a:r>
          </a:p>
          <a:p>
            <a:r>
              <a:rPr lang="en-US" sz="1400" dirty="0" smtClean="0">
                <a:latin typeface="Comic Sans MS" pitchFamily="66" charset="0"/>
              </a:rPr>
              <a:t>like </a:t>
            </a:r>
            <a:r>
              <a:rPr lang="en-US" sz="1400" dirty="0">
                <a:latin typeface="Comic Sans MS" pitchFamily="66" charset="0"/>
              </a:rPr>
              <a:t>this. Just capitalize all words after the first.</a:t>
            </a:r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 flipH="1" flipV="1">
            <a:off x="4419600" y="4800600"/>
            <a:ext cx="152400" cy="6096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079625" y="2209800"/>
            <a:ext cx="5492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Some Invalid Identifiers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16522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123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&amp;change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1_dollar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my-data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286000"/>
            <a:ext cx="5989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Good programmers select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names that are meaningful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and somehow describe the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data that they name.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796" y="2209800"/>
            <a:ext cx="56364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For example, we might have a piece of data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represents the area of a circle.</a:t>
            </a:r>
          </a:p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x would be a bad choice to name that variable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areaOfCircle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would be a good choice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636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Keywords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990600" y="2133600"/>
            <a:ext cx="716253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C# has a set of built in keywords that are considered to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 part of the language. You cannot use any of these as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identifiers in your program. In Visual C# Express Edition,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By default these will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show up in blue.  Examples include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rgbClr val="99CCFF"/>
                </a:solidFill>
                <a:latin typeface="Comic Sans MS" pitchFamily="66" charset="0"/>
              </a:rPr>
              <a:t>bool</a:t>
            </a:r>
            <a:endParaRPr lang="en-US" sz="2000" dirty="0">
              <a:solidFill>
                <a:srgbClr val="99CCFF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break</a:t>
            </a:r>
          </a:p>
          <a:p>
            <a:pPr algn="l"/>
            <a:r>
              <a:rPr lang="en-US" sz="2000" dirty="0" smtClean="0">
                <a:solidFill>
                  <a:srgbClr val="99CCFF"/>
                </a:solidFill>
                <a:latin typeface="Comic Sans MS" pitchFamily="66" charset="0"/>
              </a:rPr>
              <a:t>char</a:t>
            </a:r>
          </a:p>
          <a:p>
            <a:pPr algn="l"/>
            <a:r>
              <a:rPr lang="en-US" sz="2000" dirty="0" err="1" smtClean="0">
                <a:solidFill>
                  <a:srgbClr val="99CCFF"/>
                </a:solidFill>
                <a:latin typeface="Comic Sans MS" pitchFamily="66" charset="0"/>
              </a:rPr>
              <a:t>int</a:t>
            </a:r>
            <a:endParaRPr lang="en-US" sz="2000" dirty="0" smtClean="0">
              <a:solidFill>
                <a:srgbClr val="99CCFF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rgbClr val="99CCFF"/>
                </a:solidFill>
                <a:latin typeface="Comic Sans MS" pitchFamily="66" charset="0"/>
              </a:rPr>
              <a:t>double</a:t>
            </a:r>
            <a:endParaRPr lang="en-US" sz="2000" dirty="0">
              <a:solidFill>
                <a:srgbClr val="99CCFF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class</a:t>
            </a: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const</a:t>
            </a: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do</a:t>
            </a: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726663" y="1416050"/>
            <a:ext cx="809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Programs deal with all kinds of data.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This data can be put into two broad categories.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133600" y="3130550"/>
            <a:ext cx="1914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Simple Data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209800" y="3590925"/>
            <a:ext cx="6103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the most basic forms of data - numbers and characters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133600" y="4127500"/>
            <a:ext cx="134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Objects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209800" y="4625975"/>
            <a:ext cx="66367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more complex data –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made up of many pieces of simple data.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For example, a person’s address is usually made up of a 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House number and a street name – 123 Main Street.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1271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385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2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2291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80" grpId="0"/>
      <p:bldP spid="7181" grpId="0"/>
      <p:bldP spid="71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square_pe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24479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1676400" y="3810000"/>
            <a:ext cx="66495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Every piece of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data has a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given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size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shape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and is stored at an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address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 The values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we store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a memory location must fit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size and shape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specified for that address.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bitlabs.com/images/networking/edimax-br6574n/RT2880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3333750" cy="32289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 Memory Chip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bitlabs.com/images/networking/edimax-br6574n/RT2880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3333750" cy="32289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 Memory Chip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7522" name="Picture 2" descr="C:\Documents and Settings\faculty\Local Settings\Temporary Internet Files\Content.IE5\TTIUQMHH\MCj042424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133600"/>
            <a:ext cx="1749425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24200" y="5257800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 . .00110001000110 . . 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 bwMode="auto">
          <a:xfrm rot="5400000">
            <a:off x="2681273" y="3109927"/>
            <a:ext cx="2790855" cy="1905000"/>
          </a:xfrm>
          <a:prstGeom prst="line">
            <a:avLst/>
          </a:prstGeom>
          <a:noFill/>
          <a:ln w="1587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5" idx="3"/>
          </p:cNvCxnSpPr>
          <p:nvPr/>
        </p:nvCxnSpPr>
        <p:spPr bwMode="auto">
          <a:xfrm rot="16200000" flipH="1">
            <a:off x="4687191" y="4075808"/>
            <a:ext cx="2638455" cy="125637"/>
          </a:xfrm>
          <a:prstGeom prst="line">
            <a:avLst/>
          </a:prstGeom>
          <a:noFill/>
          <a:ln w="1587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33800" y="5638800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binary digits (bits)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1676400"/>
            <a:ext cx="253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Comic Sans MS" pitchFamily="66" charset="0"/>
              </a:rPr>
              <a:t>Address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Where the data resides 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in memory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2743200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Comic Sans MS" pitchFamily="66" charset="0"/>
              </a:rPr>
              <a:t>Size:</a:t>
            </a:r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How many bits make up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the data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3886200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Comic Sans MS" pitchFamily="66" charset="0"/>
              </a:rPr>
              <a:t>Shape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How the data is coded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727686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835886" y="2762250"/>
            <a:ext cx="27510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Simple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data types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835886" y="3200400"/>
            <a:ext cx="355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Variables and constants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835886" y="3638550"/>
            <a:ext cx="196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Declarations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2835886" y="4105275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Assignment</a:t>
            </a: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2835886" y="4533900"/>
            <a:ext cx="2579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Input and output</a:t>
            </a:r>
          </a:p>
        </p:txBody>
      </p:sp>
      <p:pic>
        <p:nvPicPr>
          <p:cNvPr id="4104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41925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37544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46688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33067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28781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2835886" y="502920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Style</a:t>
            </a:r>
          </a:p>
        </p:txBody>
      </p:sp>
      <p:pic>
        <p:nvPicPr>
          <p:cNvPr id="4112" name="Picture 1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51641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835886" y="2286000"/>
            <a:ext cx="865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Data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8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24018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438400"/>
            <a:ext cx="6096000" cy="1346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Number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D34C0-6AAB-4719-91B3-66417F3B84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01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82580"/>
            <a:ext cx="7772400" cy="1509758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Decimal: Base 10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36563" y="21336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In all number systems, each position represents a power of the base, where the rightmost digit is the multiplied by the base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the next digit to the left is multiplied by base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and so on.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So 352 can be expressed in powers of 10 as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(3 * 10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+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(5 * 10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 (2 * 10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= 300 + 50 + 2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43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Binary: Base 2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In binary we only have two symbols with which to count, 0 and 1.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We call these binary symbols “bits”, short for “binary digits”.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If we group 8 of them together we have a byte, for example: 01001001.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What does this represent?  Who knows?  Maybe an integer, maybe a character, maybe an instruction or a pixel on your monitor or a tiny bit of music.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6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Binary: Base 2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Since the base is 2, the place value represents 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 power of 2.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So a number like 1100 means… 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(1 * 2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+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(1 * 2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+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(0 * 2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 (0 * 2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 = 8 + 4 + 0 + 0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…which would translate to 12 in decimal</a:t>
            </a:r>
          </a:p>
          <a:p>
            <a:r>
              <a:rPr lang="en-US" sz="2400" dirty="0" smtClean="0">
                <a:latin typeface="Comic Sans MS" pitchFamily="66" charset="0"/>
              </a:rPr>
              <a:t> 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6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Hexadecimal: Base 16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812051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Here we need 16 unique symbols to count with, so 0 – 9 aren’t enough.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To fill in the remaining equivalents of 10 – 15 in decimal, we use the letters A – F.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So to count in hex, we use 0, 1, 2…8, 9, A, B, C, D, E, F. That gives us 16 unique symbols, where A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= 10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      F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= 15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etc.</a:t>
            </a:r>
          </a:p>
          <a:p>
            <a:r>
              <a:rPr lang="en-US" sz="2400" dirty="0" smtClean="0"/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Note that in documentation, we often express the base with a subscript, as in 3D2F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(hex) or 1011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(binary).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0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Hexadecimal: Base 16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In hex, an number like C4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means…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(C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* 16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 (4 * 16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</a:t>
            </a:r>
          </a:p>
          <a:p>
            <a:pPr algn="l"/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…which could be converted to decimal with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* 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4 * 1)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= (12</a:t>
            </a:r>
            <a:r>
              <a:rPr lang="en-US" sz="2400" baseline="-25000" dirty="0">
                <a:solidFill>
                  <a:schemeClr val="bg1"/>
                </a:solidFill>
                <a:latin typeface="Comic Sans MS" pitchFamily="66" charset="0"/>
              </a:rPr>
              <a:t>10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* 16)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+ 4 = 196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10</a:t>
            </a: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(Note that the symbols 0 -9 have the same value in decimal and hex)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1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Hexadecimal: Base 16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The convenient thing about hex (which is not true of decimal) is that the base (16) is a power of 2, specifically 2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4</a:t>
            </a: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As a result, hex is a concise shorthand for binary, because each hex digit represents four binary digits.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r>
              <a:rPr lang="en-US" sz="2400" b="1" dirty="0" smtClean="0"/>
              <a:t> </a:t>
            </a:r>
            <a:endParaRPr lang="en-US" sz="2400" dirty="0" smtClean="0"/>
          </a:p>
          <a:p>
            <a:pPr algn="l"/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Equivalent Values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85800" y="2514600"/>
          <a:ext cx="381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2514600"/>
          <a:ext cx="381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5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Hexadecimal: Base 16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For example, we would write the binary equivalent of decimal 12 as 1100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or C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.  For large binary numbers (like memory addresses), it is more convenient to write the address in hex.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So 0100 1011 0010 0101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can be shortened to 4B25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which programmers often write as 0x4B25 or just x4B25.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That said, keep in mind that in memory, on your hard drive and on the Internet, binary is the only format that computers use!  Decimal and hex are for humans!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59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081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Simple Data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828800" y="3271838"/>
            <a:ext cx="596830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Simple data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elements all have a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data type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defines its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size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shape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and an identifier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is an alias for its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address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in memory.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u="sng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data type defines the possible set of values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a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simple data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element can have, and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operations that can be performed on the data.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1828800"/>
            <a:ext cx="7205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At the completion of this topic, students should be able to:</a:t>
            </a:r>
          </a:p>
        </p:txBody>
      </p:sp>
      <p:pic>
        <p:nvPicPr>
          <p:cNvPr id="5124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0290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7242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194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333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 Box 15"/>
          <p:cNvSpPr txBox="1">
            <a:spLocks noChangeArrowheads="1"/>
          </p:cNvSpPr>
          <p:nvPr/>
        </p:nvSpPr>
        <p:spPr bwMode="auto">
          <a:xfrm>
            <a:off x="1543050" y="3352800"/>
            <a:ext cx="4702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Create proper identifiers in a C# program</a:t>
            </a:r>
          </a:p>
        </p:txBody>
      </p:sp>
      <p:sp>
        <p:nvSpPr>
          <p:cNvPr id="5129" name="Text Box 16"/>
          <p:cNvSpPr txBox="1">
            <a:spLocks noChangeArrowheads="1"/>
          </p:cNvSpPr>
          <p:nvPr/>
        </p:nvSpPr>
        <p:spPr bwMode="auto">
          <a:xfrm>
            <a:off x="1653036" y="3657600"/>
            <a:ext cx="6604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Describe the difference between an object and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simple data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1671359" y="3962400"/>
            <a:ext cx="56060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Describe the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simple data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types in the C# language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1524000" y="4267200"/>
            <a:ext cx="3902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Write C# programs that correctly</a:t>
            </a:r>
          </a:p>
        </p:txBody>
      </p:sp>
      <p:sp>
        <p:nvSpPr>
          <p:cNvPr id="5132" name="Text Box 19"/>
          <p:cNvSpPr txBox="1">
            <a:spLocks noChangeArrowheads="1"/>
          </p:cNvSpPr>
          <p:nvPr/>
        </p:nvSpPr>
        <p:spPr bwMode="auto">
          <a:xfrm>
            <a:off x="1609725" y="4603750"/>
            <a:ext cx="3890963" cy="147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use declarations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use assignment statements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use literal data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use the Console class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format simple floating point data</a:t>
            </a:r>
          </a:p>
        </p:txBody>
      </p:sp>
      <p:pic>
        <p:nvPicPr>
          <p:cNvPr id="5133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32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4" name="Text Box 21"/>
          <p:cNvSpPr txBox="1">
            <a:spLocks noChangeArrowheads="1"/>
          </p:cNvSpPr>
          <p:nvPr/>
        </p:nvSpPr>
        <p:spPr bwMode="auto">
          <a:xfrm>
            <a:off x="1447800" y="2971800"/>
            <a:ext cx="4894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Describe the object model of programming</a:t>
            </a:r>
          </a:p>
        </p:txBody>
      </p:sp>
      <p:pic>
        <p:nvPicPr>
          <p:cNvPr id="5135" name="Picture 2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76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23"/>
          <p:cNvSpPr txBox="1">
            <a:spLocks noChangeArrowheads="1"/>
          </p:cNvSpPr>
          <p:nvPr/>
        </p:nvSpPr>
        <p:spPr bwMode="auto">
          <a:xfrm>
            <a:off x="1371600" y="2605088"/>
            <a:ext cx="6021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Describe the way that data is stored in the computer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6685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Simple Numeric Data Types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600200" y="3657600"/>
            <a:ext cx="63785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Type	Storage		Max Value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1800" b="1" dirty="0" err="1">
                <a:solidFill>
                  <a:srgbClr val="FFFF00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	32 bits		- 2,147,483,647 to 2,147,483,648</a:t>
            </a:r>
          </a:p>
          <a:p>
            <a:pPr algn="l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double</a:t>
            </a:r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	64 bits		over 10</a:t>
            </a:r>
            <a:r>
              <a:rPr lang="en-US" sz="1800" baseline="30000" dirty="0">
                <a:solidFill>
                  <a:schemeClr val="bg1"/>
                </a:solidFill>
                <a:latin typeface="Tahoma" pitchFamily="34" charset="0"/>
              </a:rPr>
              <a:t>308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1447800" y="2544763"/>
            <a:ext cx="62166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C# language defines a number of different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kinds of data. In this course we will mainly use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following numeric data types: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62000" y="1219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Integer Numbers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05000" y="2574925"/>
            <a:ext cx="5381625" cy="701675"/>
            <a:chOff x="1200" y="1622"/>
            <a:chExt cx="3390" cy="442"/>
          </a:xfrm>
        </p:grpSpPr>
        <p:sp>
          <p:nvSpPr>
            <p:cNvPr id="15367" name="Text Box 3"/>
            <p:cNvSpPr txBox="1">
              <a:spLocks noChangeArrowheads="1"/>
            </p:cNvSpPr>
            <p:nvPr/>
          </p:nvSpPr>
          <p:spPr bwMode="auto">
            <a:xfrm>
              <a:off x="1385" y="1622"/>
              <a:ext cx="32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Integers are whole numbers they have no</a:t>
              </a:r>
            </a:p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fractional part.</a:t>
              </a:r>
            </a:p>
          </p:txBody>
        </p:sp>
        <p:pic>
          <p:nvPicPr>
            <p:cNvPr id="15368" name="Picture 29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168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5000" y="3733800"/>
            <a:ext cx="3625850" cy="2225675"/>
            <a:chOff x="1200" y="2486"/>
            <a:chExt cx="2284" cy="1402"/>
          </a:xfrm>
        </p:grpSpPr>
        <p:sp>
          <p:nvSpPr>
            <p:cNvPr id="15365" name="Text Box 20"/>
            <p:cNvSpPr txBox="1">
              <a:spLocks noChangeArrowheads="1"/>
            </p:cNvSpPr>
            <p:nvPr/>
          </p:nvSpPr>
          <p:spPr bwMode="auto">
            <a:xfrm>
              <a:off x="1385" y="2486"/>
              <a:ext cx="2099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Integer operations include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	</a:t>
              </a:r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addition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subtraction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multiplication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division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remainder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assignment</a:t>
              </a:r>
              <a:r>
                <a:rPr lang="en-US" sz="2000" dirty="0">
                  <a:solidFill>
                    <a:schemeClr val="tx1"/>
                  </a:solidFill>
                  <a:latin typeface="Comic Sans MS" pitchFamily="66" charset="0"/>
                </a:rPr>
                <a:t>	</a:t>
              </a:r>
            </a:p>
          </p:txBody>
        </p:sp>
        <p:pic>
          <p:nvPicPr>
            <p:cNvPr id="15366" name="Picture 3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52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220913" y="1936750"/>
            <a:ext cx="4806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Examples of Integers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810000" y="3200400"/>
            <a:ext cx="13716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10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-5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327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2,905,301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13065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Real Numbers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8800" y="2662238"/>
            <a:ext cx="4632325" cy="396875"/>
            <a:chOff x="1152" y="1677"/>
            <a:chExt cx="2918" cy="250"/>
          </a:xfrm>
        </p:grpSpPr>
        <p:sp>
          <p:nvSpPr>
            <p:cNvPr id="17421" name="Text Box 15"/>
            <p:cNvSpPr txBox="1">
              <a:spLocks noChangeArrowheads="1"/>
            </p:cNvSpPr>
            <p:nvPr/>
          </p:nvSpPr>
          <p:spPr bwMode="auto">
            <a:xfrm>
              <a:off x="1344" y="1677"/>
              <a:ext cx="2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Real numbers have fractional parts</a:t>
              </a:r>
            </a:p>
          </p:txBody>
        </p:sp>
        <p:pic>
          <p:nvPicPr>
            <p:cNvPr id="17422" name="Picture 28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175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828800" y="3195638"/>
            <a:ext cx="6599238" cy="396875"/>
            <a:chOff x="1152" y="2013"/>
            <a:chExt cx="4157" cy="250"/>
          </a:xfrm>
        </p:grpSpPr>
        <p:sp>
          <p:nvSpPr>
            <p:cNvPr id="17419" name="Text Box 16"/>
            <p:cNvSpPr txBox="1">
              <a:spLocks noChangeArrowheads="1"/>
            </p:cNvSpPr>
            <p:nvPr/>
          </p:nvSpPr>
          <p:spPr bwMode="auto">
            <a:xfrm>
              <a:off x="1344" y="2013"/>
              <a:ext cx="39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Real numbers are often written in scientific format</a:t>
              </a:r>
            </a:p>
          </p:txBody>
        </p:sp>
        <p:pic>
          <p:nvPicPr>
            <p:cNvPr id="17420" name="Picture 29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088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828800" y="3729038"/>
            <a:ext cx="5516563" cy="400050"/>
            <a:chOff x="1152" y="2349"/>
            <a:chExt cx="3475" cy="252"/>
          </a:xfrm>
        </p:grpSpPr>
        <p:sp>
          <p:nvSpPr>
            <p:cNvPr id="17417" name="Text Box 17"/>
            <p:cNvSpPr txBox="1">
              <a:spLocks noChangeArrowheads="1"/>
            </p:cNvSpPr>
            <p:nvPr/>
          </p:nvSpPr>
          <p:spPr bwMode="auto">
            <a:xfrm>
              <a:off x="1344" y="2349"/>
              <a:ext cx="328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The most common real data type is </a:t>
              </a:r>
              <a:r>
                <a:rPr lang="en-US" sz="2000" b="1" i="1" dirty="0">
                  <a:solidFill>
                    <a:srgbClr val="FFFF00"/>
                  </a:solidFill>
                  <a:latin typeface="Comic Sans MS" pitchFamily="66" charset="0"/>
                </a:rPr>
                <a:t>double</a:t>
              </a:r>
            </a:p>
          </p:txBody>
        </p:sp>
        <p:pic>
          <p:nvPicPr>
            <p:cNvPr id="17418" name="Picture 30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40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828800" y="4262438"/>
            <a:ext cx="4659313" cy="1920875"/>
            <a:chOff x="1152" y="2685"/>
            <a:chExt cx="2935" cy="1210"/>
          </a:xfrm>
        </p:grpSpPr>
        <p:sp>
          <p:nvSpPr>
            <p:cNvPr id="17415" name="Text Box 19"/>
            <p:cNvSpPr txBox="1">
              <a:spLocks noChangeArrowheads="1"/>
            </p:cNvSpPr>
            <p:nvPr/>
          </p:nvSpPr>
          <p:spPr bwMode="auto">
            <a:xfrm>
              <a:off x="1344" y="2685"/>
              <a:ext cx="2743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Operations on real numbers include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	</a:t>
              </a:r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addition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subtraction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division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multiplication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assignment</a:t>
              </a:r>
            </a:p>
          </p:txBody>
        </p:sp>
        <p:pic>
          <p:nvPicPr>
            <p:cNvPr id="17416" name="Picture 3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736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90688" y="1936750"/>
            <a:ext cx="58721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Examples of Real Numbers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0" y="3200400"/>
            <a:ext cx="1958975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10.5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-5.02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327.981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2,905,301.004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0.0000239897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-1.56 X 10</a:t>
            </a:r>
            <a:r>
              <a:rPr lang="en-US" sz="2000" baseline="30000">
                <a:solidFill>
                  <a:schemeClr val="bg1"/>
                </a:solidFill>
                <a:latin typeface="Comic Sans MS" pitchFamily="66" charset="0"/>
              </a:rPr>
              <a:t>-4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Character Data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14400" y="3032125"/>
            <a:ext cx="6218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Different standards exist for encoding characters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066800" y="3505200"/>
            <a:ext cx="723307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The ASCII standard, finalized in 1968,  uses 7 bits for each character.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In the ASCII standard,  1000001 is interpreted as the character ‘A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’.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The 8 bit ASCII standard was added later to increase the number of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possible characters that could be encoded.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7 bits only allows for the definition of 128 unique characters. Subsequent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standards (ISO8859 and ISO10646) define much larger, multi-national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character sets. However, both are supersets of ASCII.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928688" y="5638800"/>
            <a:ext cx="5867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Character data is defined by the keyword </a:t>
            </a:r>
            <a:r>
              <a:rPr lang="en-US" sz="2000" b="1" i="1">
                <a:solidFill>
                  <a:schemeClr val="bg1"/>
                </a:solidFill>
                <a:latin typeface="Comic Sans MS" pitchFamily="66" charset="0"/>
              </a:rPr>
              <a:t>char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5800" y="2041525"/>
            <a:ext cx="6948488" cy="701675"/>
            <a:chOff x="432" y="1286"/>
            <a:chExt cx="4377" cy="442"/>
          </a:xfrm>
        </p:grpSpPr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576" y="1286"/>
              <a:ext cx="423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When interpreted as a character, certain bit patterns</a:t>
              </a:r>
            </a:p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represent printable characters and control characters.</a:t>
              </a:r>
            </a:p>
          </p:txBody>
        </p:sp>
        <p:pic>
          <p:nvPicPr>
            <p:cNvPr id="19466" name="Picture 28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134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29" name="Picture 2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124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0" name="Picture 3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715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  <p:bldP spid="256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CII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133600"/>
            <a:ext cx="2924175" cy="37242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62200" y="990600"/>
            <a:ext cx="4023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The ASCII Code Table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1828800"/>
            <a:ext cx="1039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1200" baseline="30000" dirty="0" smtClean="0">
                <a:solidFill>
                  <a:schemeClr val="bg1"/>
                </a:solidFill>
                <a:latin typeface="Comic Sans MS" pitchFamily="66" charset="0"/>
              </a:rPr>
              <a:t>st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hex digit</a:t>
            </a:r>
            <a:endParaRPr 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111926" y="375547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1200" baseline="30000" dirty="0" smtClean="0">
                <a:solidFill>
                  <a:schemeClr val="bg1"/>
                </a:solidFill>
                <a:latin typeface="Comic Sans MS" pitchFamily="66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hex digit</a:t>
            </a:r>
            <a:endParaRPr 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3352800"/>
            <a:ext cx="974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x41 = ‘A’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Character Representation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43000" y="2504364"/>
            <a:ext cx="77636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Characters are stored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the computer’s memory in ASCII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format. For example, using 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standard ASCII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code, the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character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‘A’ would be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stored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as 0100 0001. C# actually uses a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superset of ASCII  called Unicode,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supports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multiple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byte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 code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and The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 ‘A’ is stored as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0000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0000 0100 0001.</a:t>
            </a:r>
          </a:p>
        </p:txBody>
      </p:sp>
    </p:spTree>
    <p:extLst>
      <p:ext uri="{BB962C8B-B14F-4D97-AF65-F5344CB8AC3E}">
        <p14:creationId xmlns:p14="http://schemas.microsoft.com/office/powerpoint/2010/main" val="3554489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685800"/>
            <a:ext cx="7772400" cy="1066800"/>
          </a:xfrm>
        </p:spPr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31242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Characters are written in C# programs as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'A'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'B'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, etc.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'A' is stored as 0100 0001 in memory or hex 0X41 or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65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'B' is stored as 0100 0010 in memory or hex 0X42 or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66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'a' is stored as  0110 0001 in memory or hex 0X61 or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97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'b' is stored as  0110 0010 in memory or hex 0X62 or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98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684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Control Characters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00200" y="2574925"/>
            <a:ext cx="624562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Control characters are characters that do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not print, but cause some action, such as moving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a new line, to occur. In C# we write control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characters as a backslash, followed by a character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denotes the action to be taken.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 smtClean="0">
                <a:solidFill>
                  <a:srgbClr val="FFFF00"/>
                </a:solidFill>
                <a:latin typeface="Tahoma" pitchFamily="34" charset="0"/>
              </a:rPr>
              <a:t>\b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backspace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 smtClean="0">
                <a:solidFill>
                  <a:srgbClr val="FFFF00"/>
                </a:solidFill>
                <a:latin typeface="Tahoma" pitchFamily="34" charset="0"/>
              </a:rPr>
              <a:t>\t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tab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 smtClean="0">
                <a:solidFill>
                  <a:srgbClr val="FFFF00"/>
                </a:solidFill>
                <a:latin typeface="Tahoma" pitchFamily="34" charset="0"/>
              </a:rPr>
              <a:t>\n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new-line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 smtClean="0">
                <a:solidFill>
                  <a:srgbClr val="FFFF00"/>
                </a:solidFill>
                <a:latin typeface="Tahoma" pitchFamily="34" charset="0"/>
              </a:rPr>
              <a:t>\r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carriage return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4456" y="2895600"/>
            <a:ext cx="58160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Central to the idea of how a program works is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concept of data. 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Every program you will ever write will deal with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some kind of data.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814732"/>
            <a:ext cx="143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Data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970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70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Boolean Data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114675"/>
            <a:ext cx="5384800" cy="1616075"/>
            <a:chOff x="1248" y="1962"/>
            <a:chExt cx="3392" cy="1018"/>
          </a:xfrm>
        </p:grpSpPr>
        <p:sp>
          <p:nvSpPr>
            <p:cNvPr id="21511" name="Text Box 3"/>
            <p:cNvSpPr txBox="1">
              <a:spLocks noChangeArrowheads="1"/>
            </p:cNvSpPr>
            <p:nvPr/>
          </p:nvSpPr>
          <p:spPr bwMode="auto">
            <a:xfrm>
              <a:off x="1430" y="1962"/>
              <a:ext cx="3210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A piece of Boolean data can only have one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of two values:</a:t>
              </a:r>
            </a:p>
            <a:p>
              <a:pPr algn="l"/>
              <a:endParaRPr lang="en-US" sz="2000" dirty="0">
                <a:solidFill>
                  <a:schemeClr val="bg1"/>
                </a:solidFill>
                <a:latin typeface="Comic Sans MS" pitchFamily="66" charset="0"/>
              </a:endParaRP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	</a:t>
              </a:r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true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	</a:t>
              </a:r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false</a:t>
              </a:r>
            </a:p>
          </p:txBody>
        </p:sp>
        <p:pic>
          <p:nvPicPr>
            <p:cNvPr id="21512" name="Picture 5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199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19300" y="5241925"/>
            <a:ext cx="5676900" cy="396875"/>
            <a:chOff x="1272" y="3302"/>
            <a:chExt cx="3576" cy="250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1438" y="3302"/>
              <a:ext cx="341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Boolean data is defined by the keyword </a:t>
              </a:r>
              <a:r>
                <a:rPr lang="en-US" sz="2000" b="1" i="1" dirty="0" err="1">
                  <a:solidFill>
                    <a:srgbClr val="FFFF00"/>
                  </a:solidFill>
                  <a:latin typeface="Comic Sans MS" pitchFamily="66" charset="0"/>
                </a:rPr>
                <a:t>bool</a:t>
              </a:r>
              <a:endParaRPr lang="en-US" sz="2000" b="1" i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pic>
          <p:nvPicPr>
            <p:cNvPr id="21510" name="Picture 6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72" y="336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430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Variables and Constants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52600" y="2727325"/>
            <a:ext cx="6767514" cy="1631950"/>
            <a:chOff x="960" y="1334"/>
            <a:chExt cx="4263" cy="1028"/>
          </a:xfrm>
        </p:grpSpPr>
        <p:sp>
          <p:nvSpPr>
            <p:cNvPr id="22535" name="Text Box 3"/>
            <p:cNvSpPr txBox="1">
              <a:spLocks noChangeArrowheads="1"/>
            </p:cNvSpPr>
            <p:nvPr/>
          </p:nvSpPr>
          <p:spPr bwMode="auto">
            <a:xfrm>
              <a:off x="1152" y="1334"/>
              <a:ext cx="4071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A </a:t>
              </a:r>
              <a:r>
                <a:rPr lang="en-US" sz="2000" i="1" dirty="0">
                  <a:solidFill>
                    <a:schemeClr val="bg1"/>
                  </a:solidFill>
                  <a:latin typeface="Comic Sans MS" pitchFamily="66" charset="0"/>
                </a:rPr>
                <a:t>variable</a:t>
              </a:r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 is a name for a memory </a:t>
              </a:r>
              <a:r>
                <a:rPr lang="en-US" sz="2000" dirty="0" smtClean="0">
                  <a:solidFill>
                    <a:schemeClr val="bg1"/>
                  </a:solidFill>
                  <a:latin typeface="Comic Sans MS" pitchFamily="66" charset="0"/>
                </a:rPr>
                <a:t>location (address)</a:t>
              </a:r>
              <a:endParaRPr lang="en-US" sz="2000" dirty="0">
                <a:solidFill>
                  <a:schemeClr val="bg1"/>
                </a:solidFill>
                <a:latin typeface="Comic Sans MS" pitchFamily="66" charset="0"/>
              </a:endParaRP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that holds some piece of data. The value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stored in that location may change during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execution of the program; however, the type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may not.</a:t>
              </a:r>
            </a:p>
          </p:txBody>
        </p:sp>
        <p:pic>
          <p:nvPicPr>
            <p:cNvPr id="22536" name="Picture 1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139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752600" y="4708525"/>
            <a:ext cx="6886578" cy="1323975"/>
            <a:chOff x="960" y="2582"/>
            <a:chExt cx="4338" cy="834"/>
          </a:xfrm>
        </p:grpSpPr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1174" y="2582"/>
              <a:ext cx="412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A </a:t>
              </a:r>
              <a:r>
                <a:rPr lang="en-US" sz="2000" i="1" dirty="0">
                  <a:solidFill>
                    <a:schemeClr val="bg1"/>
                  </a:solidFill>
                  <a:latin typeface="Comic Sans MS" pitchFamily="66" charset="0"/>
                </a:rPr>
                <a:t>constant</a:t>
              </a:r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 is a name for a memory </a:t>
              </a:r>
              <a:r>
                <a:rPr lang="en-US" sz="2000" dirty="0" smtClean="0">
                  <a:solidFill>
                    <a:schemeClr val="bg1"/>
                  </a:solidFill>
                  <a:latin typeface="Comic Sans MS" pitchFamily="66" charset="0"/>
                </a:rPr>
                <a:t>location (address)</a:t>
              </a:r>
              <a:endParaRPr lang="en-US" sz="2000" dirty="0">
                <a:solidFill>
                  <a:schemeClr val="bg1"/>
                </a:solidFill>
                <a:latin typeface="Comic Sans MS" pitchFamily="66" charset="0"/>
              </a:endParaRP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that holds some piece of data, where the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value of the data cannot change during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execution of the program.</a:t>
              </a:r>
            </a:p>
          </p:txBody>
        </p:sp>
        <p:pic>
          <p:nvPicPr>
            <p:cNvPr id="22534" name="Picture 12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2616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Declarations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295400" y="2879725"/>
            <a:ext cx="640556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C#, all variables and constants must be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declared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before they are used in a program.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C# is what is known as a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strongly typed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language.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This means that we must tell the compiler what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 type is for every variable. The compiler then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checks all operations to make sure that they are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valid for the given type of data.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514600" y="1828800"/>
            <a:ext cx="2576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Question . . 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43000" y="2971800"/>
            <a:ext cx="7086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Assume that you are able to peek into the memory of your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computer, and you see the bit pattern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0000 0000 0000 0000 0000 0000 0110 0010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What does this bit pattern mean?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2133600" y="2667000"/>
            <a:ext cx="522287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correct answer is that you don’t know.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Unless you know what type of data you are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looking at, it is impossible to interpret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bits stored in memory.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295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Integer Representation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71600" y="2830513"/>
            <a:ext cx="70961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most modern digital computers, integer numbers are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stored internally in binary. The number of bits used to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store an integer in C# is 32 bits.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16137" y="4561799"/>
            <a:ext cx="5108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Example: the integer 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is</a:t>
            </a:r>
          </a:p>
          <a:p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0000 0000 0000 0000 0000 0000 0000 0101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5839599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This is the sign bit, and when this bit is zero, the number is positive</a:t>
            </a:r>
            <a:endParaRPr lang="en-US" sz="1200" dirty="0"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209800" y="5207912"/>
            <a:ext cx="76200" cy="631687"/>
          </a:xfrm>
          <a:prstGeom prst="straightConnector1">
            <a:avLst/>
          </a:prstGeom>
          <a:noFill/>
          <a:ln w="952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Floating Point Representation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09713" y="2027238"/>
            <a:ext cx="59356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Numbers that contain decimal points are stored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internally in a very different format. The exact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format depends upon the processor used in the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computer, but in general it looks like: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2085975" y="3648075"/>
            <a:ext cx="5038725" cy="8191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66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600325" y="3657600"/>
            <a:ext cx="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152900" y="3657600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079625" y="3946525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sign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851150" y="3946525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exponent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498975" y="3946525"/>
            <a:ext cx="225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Mantissa or Coefficient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682750" y="4784725"/>
            <a:ext cx="57896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for example, the number 6,045.03 (0.604503 x 10</a:t>
            </a:r>
            <a:r>
              <a:rPr lang="en-US" sz="1800" baseline="30000" dirty="0">
                <a:solidFill>
                  <a:schemeClr val="bg1"/>
                </a:solidFill>
                <a:latin typeface="Comic Sans MS" pitchFamily="66" charset="0"/>
              </a:rPr>
              <a:t>4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) </a:t>
            </a:r>
            <a:endParaRPr lang="en-US" sz="1800" b="1" baseline="30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would have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sign of 0 an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exponent of 4 and a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mantissa of .604503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The actual binary representation is beyond the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scope of this course.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0177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Computer Instructions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524000" y="2667000"/>
            <a:ext cx="554671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Locations in memory can hold both data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and instructions.   A special register, called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b="1" i="1" dirty="0">
                <a:solidFill>
                  <a:schemeClr val="bg1"/>
                </a:solidFill>
                <a:latin typeface="Comic Sans MS" pitchFamily="66" charset="0"/>
              </a:rPr>
              <a:t>program counter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points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memory to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next instruction to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 executed.  The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computer fetches the next instruction from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memory. The program counter moves to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next instruction. The computer then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decodes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executes the instruction it just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fetched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747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Machine Language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95400" y="2422525"/>
            <a:ext cx="643731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We call the instructions stored in computer memory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machine language instructions. They are defined by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chip manufacturer.  For example, the machine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instruction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               0011 0011 0001 1010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might mean something like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take the byte stored in memory location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0024 and put it into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register.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557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Summary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3400" y="2514600"/>
            <a:ext cx="79752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Integers		straight binary representation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Real Numbers		split into sign, exponent and coefficient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Characters		coded bytes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– Unicode an ASCII superset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Instructions		coded bytes – machine language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178" y="1828800"/>
            <a:ext cx="505458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data might be …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An image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Some music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person’s name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person’s age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table of temperatures by week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list of scores for a gymnastic event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model of a molecule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model of a character in a game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etc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 descr="C:\Program Files (x86)\Microsoft Office\MEDIA\CAGCAT10\j0284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7880">
            <a:off x="914400" y="1223962"/>
            <a:ext cx="18288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002705\AppData\Local\Microsoft\Windows\Temporary Internet Files\Content.IE5\ZDQ3FIP4\MP90042236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049">
            <a:off x="6505337" y="1865434"/>
            <a:ext cx="1075206" cy="16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10002705\AppData\Local\Microsoft\Windows\Temporary Internet Files\Content.IE5\MSYU2KSI\MC90043691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40" y="4191000"/>
            <a:ext cx="130175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10002705\AppData\Local\Microsoft\Windows\Temporary Internet Files\Content.IE5\SJW4H9BN\MC90043591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5461000"/>
            <a:ext cx="1476375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oneonta.edu/faculty/baumanpr/geosat2/Dry_Land_Water/Weat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17" y="5141492"/>
            <a:ext cx="2743200" cy="14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31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Declaring a Variable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81200" y="2589213"/>
            <a:ext cx="29003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someNumber;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char firstLetter;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bool theAnswer;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double density = 12.45;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hoursWorked = 14;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char key = ‘g’;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876800" y="2082800"/>
            <a:ext cx="366318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 reserves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space in computer memory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for an integer. We can then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refer to the data in this location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using the name “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someNumber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” which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is an alias for the 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the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 address in 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memory  where the value is stored.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4114800" y="2387600"/>
            <a:ext cx="838200" cy="457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257800" y="4673600"/>
            <a:ext cx="3578225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 reserves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space in computer memory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for a character. The bit pattern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for ‘g’ is then stored in that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location. We can now refer to the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data in this location using the name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“key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” 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3810000" y="4826000"/>
            <a:ext cx="1447800" cy="152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0" y="2971800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Comic Sans MS" pitchFamily="66" charset="0"/>
              </a:rPr>
              <a:t>int</a:t>
            </a:r>
            <a:r>
              <a:rPr lang="en-US" sz="24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Comic Sans MS" pitchFamily="66" charset="0"/>
              </a:rPr>
              <a:t>idata</a:t>
            </a:r>
            <a:r>
              <a:rPr lang="en-US" sz="2400" dirty="0" smtClean="0">
                <a:solidFill>
                  <a:srgbClr val="FFFF00"/>
                </a:solidFill>
                <a:latin typeface="Comic Sans MS" pitchFamily="66" charset="0"/>
              </a:rPr>
              <a:t> = 500;</a:t>
            </a:r>
            <a:endParaRPr lang="en-US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09800"/>
            <a:ext cx="218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data type</a:t>
            </a:r>
          </a:p>
          <a:p>
            <a:r>
              <a:rPr lang="en-US" sz="2400" dirty="0" smtClean="0">
                <a:latin typeface="Comic Sans MS" pitchFamily="66" charset="0"/>
              </a:rPr>
              <a:t>(size &amp; shape)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6260" y="4419600"/>
            <a:ext cx="3799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identifier</a:t>
            </a:r>
          </a:p>
          <a:p>
            <a:r>
              <a:rPr lang="en-US" sz="2400" dirty="0" smtClean="0">
                <a:latin typeface="Comic Sans MS" pitchFamily="66" charset="0"/>
              </a:rPr>
              <a:t> (an alias for its address)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3866" y="3886200"/>
            <a:ext cx="2675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value</a:t>
            </a:r>
          </a:p>
          <a:p>
            <a:r>
              <a:rPr lang="en-US" sz="2400" dirty="0" smtClean="0">
                <a:latin typeface="Comic Sans MS" pitchFamily="66" charset="0"/>
              </a:rPr>
              <a:t>(value in memory)</a:t>
            </a:r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 bwMode="auto">
          <a:xfrm>
            <a:off x="2590800" y="2514600"/>
            <a:ext cx="1219200" cy="688033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3925979" y="3429002"/>
            <a:ext cx="722220" cy="990598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>
            <a:off x="5791200" y="3429000"/>
            <a:ext cx="9144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Declaring a Variable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981200" y="2589213"/>
            <a:ext cx="314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value1, value2, value3;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905000" y="4114800"/>
            <a:ext cx="6175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statement, termed a comma delimited list, declares three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variables, all of which are 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int’s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 with an unknown value . 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4114800" y="3200400"/>
            <a:ext cx="838200" cy="914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Declaring a Variable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81200" y="2589213"/>
            <a:ext cx="462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value1= 12, value2= 4, value3= 21;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0" y="4114800"/>
            <a:ext cx="5248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statement, comma delimited list, declares three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variables, all of which are 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int’s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, and initializes them. 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4114800" y="3200400"/>
            <a:ext cx="838200" cy="914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303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Declaring a Constant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6000" y="3790950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const int SCALE_VALUE = 14;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2679700"/>
            <a:ext cx="6219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The keyword </a:t>
            </a:r>
            <a:r>
              <a:rPr lang="en-US" sz="1600" b="1" i="1">
                <a:solidFill>
                  <a:srgbClr val="CCECFF"/>
                </a:solidFill>
                <a:latin typeface="Comic Sans MS" pitchFamily="66" charset="0"/>
              </a:rPr>
              <a:t>const</a:t>
            </a:r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 means that this is a constant.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You cannot change the value after it is declared and initialized.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752600" y="3235325"/>
            <a:ext cx="838200" cy="533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352800" y="5422900"/>
            <a:ext cx="33607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We normally use all upper case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letters when writing the name of 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a constant.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3962400" y="4454525"/>
            <a:ext cx="152400" cy="10668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Assignment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725613" y="1889125"/>
            <a:ext cx="6008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easiest way to change the value of a variable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is to use an assignment statement.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3124200" y="3048000"/>
            <a:ext cx="2490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temperature = 68.4;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6248400" y="3736975"/>
            <a:ext cx="2486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note that all statements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end with a semicolon.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 flipH="1" flipV="1">
            <a:off x="5638800" y="3276600"/>
            <a:ext cx="838200" cy="533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4495800" y="4572000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the right hand side of the assignment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statement may be a literal value, or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an expression involving variables, literal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values, and operators, or even method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calls.</a:t>
            </a: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V="1">
            <a:off x="4876800" y="3429000"/>
            <a:ext cx="228600" cy="11430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1143000" y="4194175"/>
            <a:ext cx="3295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the expression on the right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side of the operator is evaluated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and the resulting value is stored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in the storage location allocated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to the variable “temperature”</a:t>
            </a:r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 flipV="1">
            <a:off x="2667000" y="3429000"/>
            <a:ext cx="762000" cy="838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219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Assignment Compatibility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143000" y="2803525"/>
            <a:ext cx="66659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general, it is invalid to assign a variable of one type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a variable of another. For example if you write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 = 6.52;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compiler will issue the warning</a:t>
            </a:r>
          </a:p>
          <a:p>
            <a:pPr algn="l"/>
            <a:r>
              <a:rPr lang="en-US" sz="1600" noProof="1"/>
              <a:t>       Cannot implicitly convert type 'double' to 'int'. …</a:t>
            </a:r>
          </a:p>
          <a:p>
            <a:pPr algn="l"/>
            <a:endParaRPr lang="en-US" sz="1600" dirty="0"/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This means you are trying to put a square peg in 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round hole. It won’t fit. REMEMBER variables have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sizes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shapes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19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Assignment Compatibility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905000" y="2743200"/>
            <a:ext cx="53006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Note that you can do this assignment.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		double  a = 6;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compiler will force a conversion.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495800"/>
            <a:ext cx="429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Sort of like being able to put a round peg in a square hole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1295400" y="1371600"/>
            <a:ext cx="68072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compiler will allow you to do </a:t>
            </a:r>
            <a:r>
              <a:rPr lang="en-US" sz="2000" b="1" u="sng" dirty="0">
                <a:solidFill>
                  <a:schemeClr val="bg1"/>
                </a:solidFill>
                <a:latin typeface="Comic Sans MS" pitchFamily="66" charset="0"/>
              </a:rPr>
              <a:t>Widening Conversions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double a = 3;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because no information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will be lost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1447800" y="3962400"/>
            <a:ext cx="73453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compiler will not allow you to do </a:t>
            </a:r>
            <a:r>
              <a:rPr lang="en-US" sz="2000" b="1" u="sng" dirty="0">
                <a:solidFill>
                  <a:schemeClr val="bg1"/>
                </a:solidFill>
                <a:latin typeface="Comic Sans MS" pitchFamily="66" charset="0"/>
              </a:rPr>
              <a:t>Narrowing Conversions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pi = 3.14159;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because information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is lost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1922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Un-initialized Data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81000" y="2667000"/>
            <a:ext cx="8448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C#, numbers are not always initialized to a known value. Thus they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may not always be what you expect. </a:t>
            </a:r>
            <a:endParaRPr lang="en-US" sz="24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24000" y="4191000"/>
            <a:ext cx="5849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So ……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always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initialize data when it is declared.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4343400" cy="41609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49244" y="5789313"/>
            <a:ext cx="6721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can imagine computer memory to be something like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set of post office boxes.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8241" y="1042443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Data is stored in the computer’s memory.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71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Initializing Data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0" y="2803525"/>
            <a:ext cx="5594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numOne = 5, numTwo = 4, numThree = 17;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600200" y="3657600"/>
            <a:ext cx="24018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numOne = 5;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numTwo = 4;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numThree = 17;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Literal Data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133600" y="1660525"/>
            <a:ext cx="50260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the statement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sum = a + 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value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is what is called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literal data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447800" y="3260725"/>
            <a:ext cx="6007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It is good programming practice to use constants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instead of literal data in your program.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276600" y="4468813"/>
            <a:ext cx="22907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const </a:t>
            </a:r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MAX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= 5;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sum = a + 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MAX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;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248400" y="3581400"/>
            <a:ext cx="263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Exceptions are 1, -1 and 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828800" y="1905000"/>
            <a:ext cx="57451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We use the term “Magic Numbers” to refer to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literal data that is written into an expression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your program. </a:t>
            </a:r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1676400" y="3276600"/>
            <a:ext cx="5945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double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avgTemperature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sumTemperature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/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6096000" y="4495800"/>
            <a:ext cx="23510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C000"/>
                </a:solidFill>
                <a:latin typeface="Comic Sans MS" pitchFamily="66" charset="0"/>
              </a:rPr>
              <a:t>This is a magic number</a:t>
            </a:r>
          </a:p>
        </p:txBody>
      </p:sp>
      <p:cxnSp>
        <p:nvCxnSpPr>
          <p:cNvPr id="45061" name="Straight Arrow Connector 9"/>
          <p:cNvCxnSpPr>
            <a:cxnSpLocks noChangeShapeType="1"/>
            <a:stCxn id="45060" idx="0"/>
          </p:cNvCxnSpPr>
          <p:nvPr/>
        </p:nvCxnSpPr>
        <p:spPr bwMode="auto">
          <a:xfrm rot="16200000" flipV="1">
            <a:off x="6797675" y="4022725"/>
            <a:ext cx="914400" cy="3175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0" y="5257800"/>
            <a:ext cx="64833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You do not want magic numbers in your programs.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They make programs hard to maintain. You will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lose points if I see magic numbers in your programs.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2362200" y="2057400"/>
            <a:ext cx="449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Objects and Classes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752600" y="3429000"/>
            <a:ext cx="59817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Object oriented languages give programmers the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ability to model real-world objects.</a:t>
            </a:r>
          </a:p>
        </p:txBody>
      </p:sp>
      <p:pic>
        <p:nvPicPr>
          <p:cNvPr id="46084" name="Picture 6" descr="tn0001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495800"/>
            <a:ext cx="2057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tn0001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200400"/>
            <a:ext cx="2057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343400" y="533400"/>
            <a:ext cx="41338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for example, a car has </a:t>
            </a:r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attributes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it is black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it has a 200 hp engine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it has 2 doors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it was built in 1943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etc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600" y="2667000"/>
            <a:ext cx="43989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it also has </a:t>
            </a:r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behaviors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when you turn the key it starts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when you press the brake it stops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when you push the horn it beeps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etc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4343400" y="4953000"/>
            <a:ext cx="3810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object-oriented languages</a:t>
            </a:r>
          </a:p>
          <a:p>
            <a:pPr algn="l"/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encapsulate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the data and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methods that operate on that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data into an </a:t>
            </a:r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object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133600"/>
            <a:ext cx="143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Data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4038600"/>
            <a:ext cx="2486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Methods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4038600" y="1828800"/>
            <a:ext cx="3733800" cy="3657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4191000" y="1981200"/>
            <a:ext cx="3429000" cy="3352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6096000" y="2362200"/>
            <a:ext cx="838200" cy="762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248400" y="2563813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size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410200" y="3048000"/>
            <a:ext cx="838200" cy="762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562600" y="3276600"/>
            <a:ext cx="61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color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 rot="-3154569">
            <a:off x="6591300" y="4305300"/>
            <a:ext cx="1447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 rot="-3155679">
            <a:off x="6760369" y="4347369"/>
            <a:ext cx="11414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GetSize ( )</a:t>
            </a: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 rot="2052594">
            <a:off x="4114800" y="4648200"/>
            <a:ext cx="1447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 rot="2075537">
            <a:off x="4321175" y="4740275"/>
            <a:ext cx="1185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GetColor( )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6553200" y="29718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4953000" y="36576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395584" y="304800"/>
            <a:ext cx="47484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 object’s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methods (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behaviors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manage specific pieces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 data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attributes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 inside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object.</a:t>
            </a:r>
          </a:p>
        </p:txBody>
      </p:sp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1447800" y="4800600"/>
            <a:ext cx="1676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99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External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</a:rPr>
              <a:t>Method </a:t>
            </a:r>
            <a:endParaRPr lang="en-US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533400" y="1752600"/>
            <a:ext cx="327818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methods outside of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object cannot see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or manipulate the object’s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data, which is </a:t>
            </a:r>
            <a:r>
              <a:rPr lang="en-US" sz="2000" b="1" i="1">
                <a:solidFill>
                  <a:schemeClr val="bg1"/>
                </a:solidFill>
                <a:latin typeface="Comic Sans MS" pitchFamily="66" charset="0"/>
              </a:rPr>
              <a:t>private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However, they can call </a:t>
            </a:r>
          </a:p>
          <a:p>
            <a:pPr algn="l"/>
            <a:r>
              <a:rPr lang="en-US" sz="2000" b="1" i="1">
                <a:solidFill>
                  <a:schemeClr val="bg1"/>
                </a:solidFill>
                <a:latin typeface="Comic Sans MS" pitchFamily="66" charset="0"/>
              </a:rPr>
              <a:t>public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methods inside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object to access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data.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3124200" y="4724400"/>
            <a:ext cx="1143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874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Classes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75914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Later on, we will spend much more time talking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about objects and classes. For now, just think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of a </a:t>
            </a:r>
            <a:r>
              <a:rPr lang="en-US" sz="2400" b="1" i="1" dirty="0">
                <a:solidFill>
                  <a:srgbClr val="FFFF00"/>
                </a:solidFill>
                <a:latin typeface="Comic Sans MS" pitchFamily="66" charset="0"/>
              </a:rPr>
              <a:t>class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as a </a:t>
            </a:r>
            <a:r>
              <a:rPr lang="en-US" sz="2400" b="1" i="1" dirty="0">
                <a:solidFill>
                  <a:srgbClr val="FFFF00"/>
                </a:solidFill>
                <a:latin typeface="Comic Sans MS" pitchFamily="66" charset="0"/>
              </a:rPr>
              <a:t>blueprint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that the computer uses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when creating objects of that class. When we write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an object oriented program, much of our time is 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devoted to designing and writing classes.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981200" y="2743200"/>
            <a:ext cx="5229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Languages that primarily deal with objects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are called object-oriented languages.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89088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Some Convenient Classes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2971800"/>
            <a:ext cx="66024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C# has built in to it some classes that will make our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programming tasks much easier. The first of these we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will talk about is the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String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class.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431365"/>
            <a:ext cx="621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 string is just a sequence of characters.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505200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“hello”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“George”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“12 East State Road”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4542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133600"/>
            <a:ext cx="4343400" cy="4160978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04800" y="1905000"/>
            <a:ext cx="2667000" cy="990600"/>
            <a:chOff x="304800" y="1905000"/>
            <a:chExt cx="2667000" cy="990600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1905000"/>
              <a:ext cx="18117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Some boxes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hold small things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(like integers)</a:t>
              </a:r>
              <a:endParaRPr lang="en-US" sz="16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1905000" y="2514600"/>
              <a:ext cx="1066800" cy="38100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381000" y="3886200"/>
            <a:ext cx="2667000" cy="990600"/>
            <a:chOff x="304800" y="1905000"/>
            <a:chExt cx="2667000" cy="990600"/>
          </a:xfrm>
        </p:grpSpPr>
        <p:sp>
          <p:nvSpPr>
            <p:cNvPr id="10" name="TextBox 9"/>
            <p:cNvSpPr txBox="1"/>
            <p:nvPr/>
          </p:nvSpPr>
          <p:spPr>
            <a:xfrm>
              <a:off x="304800" y="1905000"/>
              <a:ext cx="20345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Some boxes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hold larger things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(like  real numbers)</a:t>
              </a:r>
              <a:endParaRPr lang="en-US" sz="16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2362200" y="2667000"/>
              <a:ext cx="609600" cy="22860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5638800" y="5715000"/>
            <a:ext cx="3075596" cy="830997"/>
            <a:chOff x="5638800" y="5715000"/>
            <a:chExt cx="3075596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6921918" y="5715000"/>
              <a:ext cx="17924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Some boxes hold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really big things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(like objects)</a:t>
              </a:r>
              <a:endParaRPr lang="en-US" sz="16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 bwMode="auto">
            <a:xfrm rot="10800000" flipV="1">
              <a:off x="5638800" y="6130498"/>
              <a:ext cx="1283118" cy="41699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6172200" y="4419600"/>
            <a:ext cx="2590800" cy="609600"/>
            <a:chOff x="6172200" y="4419600"/>
            <a:chExt cx="2590800" cy="609600"/>
          </a:xfrm>
        </p:grpSpPr>
        <p:sp>
          <p:nvSpPr>
            <p:cNvPr id="17" name="TextBox 16"/>
            <p:cNvSpPr txBox="1"/>
            <p:nvPr/>
          </p:nvSpPr>
          <p:spPr>
            <a:xfrm>
              <a:off x="7162882" y="441960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and each box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has an address</a:t>
              </a:r>
              <a:endParaRPr lang="en-US" sz="16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0800000" flipV="1">
              <a:off x="6172200" y="4800600"/>
              <a:ext cx="990600" cy="22860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5269" y="2431365"/>
            <a:ext cx="4012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Declare a string this way: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092" y="3304847"/>
            <a:ext cx="249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string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myName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89075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7088" y="2431365"/>
            <a:ext cx="762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Declare a string and give it an initial value this way: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166" y="3304847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string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myName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= “John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Dolittle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”;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61370"/>
      </p:ext>
    </p:extLst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89088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Some Convenient Classes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676400" y="2819400"/>
            <a:ext cx="59570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other important class we need to talk about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Console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class.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33624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3668713" y="5145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3897313" y="5145088"/>
            <a:ext cx="18113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3744913" y="5257800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4125913" y="5334000"/>
            <a:ext cx="13017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Console.In</a:t>
            </a:r>
          </a:p>
        </p:txBody>
      </p:sp>
      <p:pic>
        <p:nvPicPr>
          <p:cNvPr id="52230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7513" y="4916488"/>
            <a:ext cx="1547812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AutoShape 9"/>
          <p:cNvSpPr>
            <a:spLocks noChangeArrowheads="1"/>
          </p:cNvSpPr>
          <p:nvPr/>
        </p:nvSpPr>
        <p:spPr bwMode="auto">
          <a:xfrm>
            <a:off x="3135313" y="5221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AutoShape 10"/>
          <p:cNvSpPr>
            <a:spLocks noChangeArrowheads="1"/>
          </p:cNvSpPr>
          <p:nvPr/>
        </p:nvSpPr>
        <p:spPr bwMode="auto">
          <a:xfrm>
            <a:off x="5943600" y="52578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6792913" y="5257800"/>
            <a:ext cx="11318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3668713" y="4916488"/>
            <a:ext cx="1255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2235" name="Rectangle 4"/>
          <p:cNvSpPr>
            <a:spLocks noChangeArrowheads="1"/>
          </p:cNvSpPr>
          <p:nvPr/>
        </p:nvSpPr>
        <p:spPr bwMode="auto">
          <a:xfrm>
            <a:off x="3668713" y="3468688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2236" name="Picture 3" descr="j02303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9913" y="3311525"/>
            <a:ext cx="12954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7" name="Text Box 5"/>
          <p:cNvSpPr txBox="1">
            <a:spLocks noChangeArrowheads="1"/>
          </p:cNvSpPr>
          <p:nvPr/>
        </p:nvSpPr>
        <p:spPr bwMode="auto">
          <a:xfrm>
            <a:off x="4049713" y="3544888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2238" name="Rectangle 6"/>
          <p:cNvSpPr>
            <a:spLocks noChangeArrowheads="1"/>
          </p:cNvSpPr>
          <p:nvPr/>
        </p:nvSpPr>
        <p:spPr bwMode="auto">
          <a:xfrm>
            <a:off x="3733800" y="35814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Text Box 7"/>
          <p:cNvSpPr txBox="1">
            <a:spLocks noChangeArrowheads="1"/>
          </p:cNvSpPr>
          <p:nvPr/>
        </p:nvSpPr>
        <p:spPr bwMode="auto">
          <a:xfrm>
            <a:off x="4038600" y="36576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52240" name="Text Box 8"/>
          <p:cNvSpPr txBox="1">
            <a:spLocks noChangeArrowheads="1"/>
          </p:cNvSpPr>
          <p:nvPr/>
        </p:nvSpPr>
        <p:spPr bwMode="auto">
          <a:xfrm>
            <a:off x="6324600" y="37338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2241" name="AutoShape 9"/>
          <p:cNvSpPr>
            <a:spLocks noChangeArrowheads="1"/>
          </p:cNvSpPr>
          <p:nvPr/>
        </p:nvSpPr>
        <p:spPr bwMode="auto">
          <a:xfrm>
            <a:off x="5562600" y="36576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AutoShape 10"/>
          <p:cNvSpPr>
            <a:spLocks noChangeArrowheads="1"/>
          </p:cNvSpPr>
          <p:nvPr/>
        </p:nvSpPr>
        <p:spPr bwMode="auto">
          <a:xfrm>
            <a:off x="3276600" y="35814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12"/>
          <p:cNvSpPr txBox="1">
            <a:spLocks noChangeArrowheads="1"/>
          </p:cNvSpPr>
          <p:nvPr/>
        </p:nvSpPr>
        <p:spPr bwMode="auto">
          <a:xfrm>
            <a:off x="3592513" y="32400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2244" name="TextBox 20"/>
          <p:cNvSpPr txBox="1">
            <a:spLocks noChangeArrowheads="1"/>
          </p:cNvSpPr>
          <p:nvPr/>
        </p:nvSpPr>
        <p:spPr bwMode="auto">
          <a:xfrm>
            <a:off x="1600200" y="1524000"/>
            <a:ext cx="64865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When a Console program executes, the C# runtime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environment automatically creates these two stream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objects to help manage Console input and output.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Console.ReadLine( )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90600" y="2033588"/>
            <a:ext cx="7888288" cy="1631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Console class provides the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method to read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data from the standard input stream,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Console.In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 This method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waits for the user to type in some data and press the Enter key.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method returns the data that the user typed 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as a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string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object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429000" y="4383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657600" y="4383088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57600" y="4611688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114800" y="4648200"/>
            <a:ext cx="13017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Console.In</a:t>
            </a:r>
          </a:p>
        </p:txBody>
      </p:sp>
      <p:pic>
        <p:nvPicPr>
          <p:cNvPr id="53256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54488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2895600" y="4459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>
            <a:off x="5791200" y="46116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553200" y="4611688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429000" y="4154488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2438400" y="1981200"/>
            <a:ext cx="34512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String name;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name = Console.ReadLine( );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4290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3657600" y="4343400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3505200" y="4456113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3886200" y="4532313"/>
            <a:ext cx="13017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Console.In</a:t>
            </a:r>
          </a:p>
        </p:txBody>
      </p:sp>
      <p:pic>
        <p:nvPicPr>
          <p:cNvPr id="54279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14800"/>
            <a:ext cx="1547813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AutoShape 9"/>
          <p:cNvSpPr>
            <a:spLocks noChangeArrowheads="1"/>
          </p:cNvSpPr>
          <p:nvPr/>
        </p:nvSpPr>
        <p:spPr bwMode="auto">
          <a:xfrm>
            <a:off x="28956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AutoShape 10"/>
          <p:cNvSpPr>
            <a:spLocks noChangeArrowheads="1"/>
          </p:cNvSpPr>
          <p:nvPr/>
        </p:nvSpPr>
        <p:spPr bwMode="auto">
          <a:xfrm>
            <a:off x="5791200" y="4456113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6705600" y="4800600"/>
            <a:ext cx="6858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54283" name="Text Box 12"/>
          <p:cNvSpPr txBox="1">
            <a:spLocks noChangeArrowheads="1"/>
          </p:cNvSpPr>
          <p:nvPr/>
        </p:nvSpPr>
        <p:spPr bwMode="auto">
          <a:xfrm>
            <a:off x="3429000" y="4114800"/>
            <a:ext cx="1255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4284" name="TextBox 12"/>
          <p:cNvSpPr txBox="1">
            <a:spLocks noChangeArrowheads="1"/>
          </p:cNvSpPr>
          <p:nvPr/>
        </p:nvSpPr>
        <p:spPr bwMode="auto">
          <a:xfrm>
            <a:off x="1524000" y="3733800"/>
            <a:ext cx="1308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John Doe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0" y="4419600"/>
            <a:ext cx="1308100" cy="40005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John Doe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/>
          <p:cNvSpPr/>
          <p:nvPr/>
        </p:nvSpPr>
        <p:spPr bwMode="auto">
          <a:xfrm>
            <a:off x="5638800" y="4038600"/>
            <a:ext cx="1295400" cy="1295400"/>
          </a:xfrm>
          <a:prstGeom prst="flowChartAlternateProcess">
            <a:avLst/>
          </a:prstGeom>
          <a:gradFill flip="none" rotWithShape="1">
            <a:gsLst>
              <a:gs pos="0">
                <a:srgbClr val="CCEC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5301" name="TextBox 2"/>
          <p:cNvSpPr txBox="1">
            <a:spLocks noChangeArrowheads="1"/>
          </p:cNvSpPr>
          <p:nvPr/>
        </p:nvSpPr>
        <p:spPr bwMode="auto">
          <a:xfrm>
            <a:off x="1752600" y="1143000"/>
            <a:ext cx="584358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dealing with numbers, we have to use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Parse method to convert the string value into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appropriate numerical data type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age = 0;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age =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27432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71800" y="4343400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5304" name="Rectangle 6"/>
          <p:cNvSpPr>
            <a:spLocks noChangeArrowheads="1"/>
          </p:cNvSpPr>
          <p:nvPr/>
        </p:nvSpPr>
        <p:spPr bwMode="auto">
          <a:xfrm>
            <a:off x="2819400" y="4456113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3124200" y="5105400"/>
            <a:ext cx="14173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Console.In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5306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114800"/>
            <a:ext cx="1547813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7" name="AutoShape 9"/>
          <p:cNvSpPr>
            <a:spLocks noChangeArrowheads="1"/>
          </p:cNvSpPr>
          <p:nvPr/>
        </p:nvSpPr>
        <p:spPr bwMode="auto">
          <a:xfrm>
            <a:off x="22098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AutoShape 10"/>
          <p:cNvSpPr>
            <a:spLocks noChangeArrowheads="1"/>
          </p:cNvSpPr>
          <p:nvPr/>
        </p:nvSpPr>
        <p:spPr bwMode="auto">
          <a:xfrm>
            <a:off x="5105400" y="4456113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7543800" y="4800600"/>
            <a:ext cx="6858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age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743200" y="4114800"/>
            <a:ext cx="1255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5311" name="TextBox 12"/>
          <p:cNvSpPr txBox="1">
            <a:spLocks noChangeArrowheads="1"/>
          </p:cNvSpPr>
          <p:nvPr/>
        </p:nvSpPr>
        <p:spPr bwMode="auto">
          <a:xfrm>
            <a:off x="1219200" y="3733800"/>
            <a:ext cx="498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4419600"/>
            <a:ext cx="498475" cy="40005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25</a:t>
            </a:r>
          </a:p>
        </p:txBody>
      </p:sp>
      <p:sp>
        <p:nvSpPr>
          <p:cNvPr id="55313" name="TextBox 15"/>
          <p:cNvSpPr txBox="1">
            <a:spLocks noChangeArrowheads="1"/>
          </p:cNvSpPr>
          <p:nvPr/>
        </p:nvSpPr>
        <p:spPr bwMode="auto">
          <a:xfrm>
            <a:off x="5715000" y="4267200"/>
            <a:ext cx="1077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Parse</a:t>
            </a:r>
          </a:p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method</a:t>
            </a:r>
          </a:p>
        </p:txBody>
      </p:sp>
      <p:sp>
        <p:nvSpPr>
          <p:cNvPr id="55314" name="AutoShape 10"/>
          <p:cNvSpPr>
            <a:spLocks noChangeArrowheads="1"/>
          </p:cNvSpPr>
          <p:nvPr/>
        </p:nvSpPr>
        <p:spPr bwMode="auto">
          <a:xfrm>
            <a:off x="67818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86415" y="4572000"/>
            <a:ext cx="1612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the string “25”</a:t>
            </a:r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/>
          <p:cNvSpPr/>
          <p:nvPr/>
        </p:nvSpPr>
        <p:spPr bwMode="auto">
          <a:xfrm>
            <a:off x="5638800" y="4038600"/>
            <a:ext cx="1295400" cy="1295400"/>
          </a:xfrm>
          <a:prstGeom prst="flowChartAlternateProcess">
            <a:avLst/>
          </a:prstGeom>
          <a:gradFill flip="none" rotWithShape="1">
            <a:gsLst>
              <a:gs pos="0">
                <a:srgbClr val="CCEC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6325" name="TextBox 2"/>
          <p:cNvSpPr txBox="1">
            <a:spLocks noChangeArrowheads="1"/>
          </p:cNvSpPr>
          <p:nvPr/>
        </p:nvSpPr>
        <p:spPr bwMode="auto">
          <a:xfrm>
            <a:off x="1752600" y="1143000"/>
            <a:ext cx="584358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dealing with numbers, we have to use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Parse method to convert the string value into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appropriate numerical data type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double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money = 0.0;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money =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double.Parse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7432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971800" y="4343400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2819400" y="4456113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3276600" y="5029200"/>
            <a:ext cx="14173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Console.In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6330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114800"/>
            <a:ext cx="1547813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AutoShape 9"/>
          <p:cNvSpPr>
            <a:spLocks noChangeArrowheads="1"/>
          </p:cNvSpPr>
          <p:nvPr/>
        </p:nvSpPr>
        <p:spPr bwMode="auto">
          <a:xfrm>
            <a:off x="22098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AutoShape 10"/>
          <p:cNvSpPr>
            <a:spLocks noChangeArrowheads="1"/>
          </p:cNvSpPr>
          <p:nvPr/>
        </p:nvSpPr>
        <p:spPr bwMode="auto">
          <a:xfrm>
            <a:off x="5105400" y="4456113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Text Box 11"/>
          <p:cNvSpPr txBox="1">
            <a:spLocks noChangeArrowheads="1"/>
          </p:cNvSpPr>
          <p:nvPr/>
        </p:nvSpPr>
        <p:spPr bwMode="auto">
          <a:xfrm>
            <a:off x="7543800" y="4800600"/>
            <a:ext cx="8382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56334" name="Text Box 12"/>
          <p:cNvSpPr txBox="1">
            <a:spLocks noChangeArrowheads="1"/>
          </p:cNvSpPr>
          <p:nvPr/>
        </p:nvSpPr>
        <p:spPr bwMode="auto">
          <a:xfrm>
            <a:off x="2743200" y="4114800"/>
            <a:ext cx="1255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6335" name="TextBox 12"/>
          <p:cNvSpPr txBox="1">
            <a:spLocks noChangeArrowheads="1"/>
          </p:cNvSpPr>
          <p:nvPr/>
        </p:nvSpPr>
        <p:spPr bwMode="auto">
          <a:xfrm>
            <a:off x="1219200" y="3733800"/>
            <a:ext cx="835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4419600"/>
            <a:ext cx="838200" cy="40005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56337" name="TextBox 15"/>
          <p:cNvSpPr txBox="1">
            <a:spLocks noChangeArrowheads="1"/>
          </p:cNvSpPr>
          <p:nvPr/>
        </p:nvSpPr>
        <p:spPr bwMode="auto">
          <a:xfrm>
            <a:off x="5715000" y="4267200"/>
            <a:ext cx="1077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Parse</a:t>
            </a:r>
          </a:p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method</a:t>
            </a:r>
          </a:p>
        </p:txBody>
      </p:sp>
      <p:sp>
        <p:nvSpPr>
          <p:cNvPr id="56338" name="AutoShape 10"/>
          <p:cNvSpPr>
            <a:spLocks noChangeArrowheads="1"/>
          </p:cNvSpPr>
          <p:nvPr/>
        </p:nvSpPr>
        <p:spPr bwMode="auto">
          <a:xfrm>
            <a:off x="67818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1800" y="4572000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The string “12.50”</a:t>
            </a:r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3810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7347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957638"/>
            <a:ext cx="1295400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191000" y="4191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962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7352" name="AutoShape 9"/>
          <p:cNvSpPr>
            <a:spLocks noChangeArrowheads="1"/>
          </p:cNvSpPr>
          <p:nvPr/>
        </p:nvSpPr>
        <p:spPr bwMode="auto">
          <a:xfrm>
            <a:off x="5791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AutoShape 10"/>
          <p:cNvSpPr>
            <a:spLocks noChangeArrowheads="1"/>
          </p:cNvSpPr>
          <p:nvPr/>
        </p:nvSpPr>
        <p:spPr bwMode="auto">
          <a:xfrm>
            <a:off x="3276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3733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7356" name="Text Box 3"/>
          <p:cNvSpPr txBox="1">
            <a:spLocks noChangeArrowheads="1"/>
          </p:cNvSpPr>
          <p:nvPr/>
        </p:nvSpPr>
        <p:spPr bwMode="auto">
          <a:xfrm>
            <a:off x="990600" y="2033588"/>
            <a:ext cx="7477125" cy="1323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Console class provides the WriteLine( ) method to write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To the standard output stream, Console.Out.  This method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takes a string as it’s parameter. After writing to the display,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cursor is moved to the next line.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810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8371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3886200"/>
            <a:ext cx="1557337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4191000" y="4191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3962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6781800" y="4724400"/>
            <a:ext cx="668338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58376" name="AutoShape 9"/>
          <p:cNvSpPr>
            <a:spLocks noChangeArrowheads="1"/>
          </p:cNvSpPr>
          <p:nvPr/>
        </p:nvSpPr>
        <p:spPr bwMode="auto">
          <a:xfrm>
            <a:off x="5791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AutoShape 10"/>
          <p:cNvSpPr>
            <a:spLocks noChangeArrowheads="1"/>
          </p:cNvSpPr>
          <p:nvPr/>
        </p:nvSpPr>
        <p:spPr bwMode="auto">
          <a:xfrm>
            <a:off x="3276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3733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8380" name="Text Box 3"/>
          <p:cNvSpPr txBox="1">
            <a:spLocks noChangeArrowheads="1"/>
          </p:cNvSpPr>
          <p:nvPr/>
        </p:nvSpPr>
        <p:spPr bwMode="auto">
          <a:xfrm>
            <a:off x="2514600" y="2133600"/>
            <a:ext cx="3422650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string name = “Joe Coder”;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Console.WriteLine( name 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267200"/>
            <a:ext cx="1411288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Joe Coder</a:t>
            </a:r>
          </a:p>
        </p:txBody>
      </p:sp>
      <p:sp>
        <p:nvSpPr>
          <p:cNvPr id="58382" name="TextBox 14"/>
          <p:cNvSpPr txBox="1">
            <a:spLocks noChangeArrowheads="1"/>
          </p:cNvSpPr>
          <p:nvPr/>
        </p:nvSpPr>
        <p:spPr bwMode="auto">
          <a:xfrm rot="-187338">
            <a:off x="2292350" y="4216400"/>
            <a:ext cx="920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Comic Sans MS" pitchFamily="66" charset="0"/>
              </a:rPr>
              <a:t>Joe Coder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133600"/>
            <a:ext cx="3962400" cy="37959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00200" y="914400"/>
            <a:ext cx="6426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When we write a program, we need to reserve space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memory for any data that the program will use.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5105400" y="2895600"/>
            <a:ext cx="685800" cy="108198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971800"/>
            <a:ext cx="36872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do this by giving the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data a name and telling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computer what kind of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data it is.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computer translates this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name into an address.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 bwMode="auto">
          <a:xfrm flipV="1">
            <a:off x="3352800" y="3436590"/>
            <a:ext cx="1752600" cy="68610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3810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939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3886200"/>
            <a:ext cx="1557337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191000" y="4191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3962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6553200" y="4648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59400" name="AutoShape 9"/>
          <p:cNvSpPr>
            <a:spLocks noChangeArrowheads="1"/>
          </p:cNvSpPr>
          <p:nvPr/>
        </p:nvSpPr>
        <p:spPr bwMode="auto">
          <a:xfrm>
            <a:off x="5791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AutoShape 10"/>
          <p:cNvSpPr>
            <a:spLocks noChangeArrowheads="1"/>
          </p:cNvSpPr>
          <p:nvPr/>
        </p:nvSpPr>
        <p:spPr bwMode="auto">
          <a:xfrm>
            <a:off x="3276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3733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9404" name="Text Box 3"/>
          <p:cNvSpPr txBox="1">
            <a:spLocks noChangeArrowheads="1"/>
          </p:cNvSpPr>
          <p:nvPr/>
        </p:nvSpPr>
        <p:spPr bwMode="auto">
          <a:xfrm>
            <a:off x="1905000" y="1752600"/>
            <a:ext cx="5003800" cy="1631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Numbers are automatically converted to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strings by the WriteLine( ) method: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double money = 12.50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Console.WriteLine( 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267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59406" name="TextBox 14"/>
          <p:cNvSpPr txBox="1">
            <a:spLocks noChangeArrowheads="1"/>
          </p:cNvSpPr>
          <p:nvPr/>
        </p:nvSpPr>
        <p:spPr bwMode="auto">
          <a:xfrm rot="-187338">
            <a:off x="2465388" y="4216400"/>
            <a:ext cx="5762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3810000" y="4495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0419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4191000" y="4572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3962400" y="4572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4191000" y="4648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6553200" y="5029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5791200" y="4648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AutoShape 10"/>
          <p:cNvSpPr>
            <a:spLocks noChangeArrowheads="1"/>
          </p:cNvSpPr>
          <p:nvPr/>
        </p:nvSpPr>
        <p:spPr bwMode="auto">
          <a:xfrm>
            <a:off x="3505200" y="4572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3733800" y="4267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60428" name="Text Box 3"/>
          <p:cNvSpPr txBox="1">
            <a:spLocks noChangeArrowheads="1"/>
          </p:cNvSpPr>
          <p:nvPr/>
        </p:nvSpPr>
        <p:spPr bwMode="auto">
          <a:xfrm>
            <a:off x="1905000" y="1752600"/>
            <a:ext cx="6313488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You can combine string literals and numerical data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using the placeholder { .. } to mark the place where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numerical data should be displayed.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double money = 12.50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Console.WriteLine( “You owe {0} to me”, 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648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60430" name="TextBox 14"/>
          <p:cNvSpPr txBox="1">
            <a:spLocks noChangeArrowheads="1"/>
          </p:cNvSpPr>
          <p:nvPr/>
        </p:nvSpPr>
        <p:spPr bwMode="auto">
          <a:xfrm rot="-187338">
            <a:off x="1928813" y="4597400"/>
            <a:ext cx="1647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Comic Sans MS" pitchFamily="66" charset="0"/>
              </a:rPr>
              <a:t>You owe 12.50 to me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3810000" y="4495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43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4191000" y="4572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3962400" y="4572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4191000" y="4648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6553200" y="5029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61448" name="AutoShape 9"/>
          <p:cNvSpPr>
            <a:spLocks noChangeArrowheads="1"/>
          </p:cNvSpPr>
          <p:nvPr/>
        </p:nvSpPr>
        <p:spPr bwMode="auto">
          <a:xfrm>
            <a:off x="5791200" y="4648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AutoShape 10"/>
          <p:cNvSpPr>
            <a:spLocks noChangeArrowheads="1"/>
          </p:cNvSpPr>
          <p:nvPr/>
        </p:nvSpPr>
        <p:spPr bwMode="auto">
          <a:xfrm>
            <a:off x="3505200" y="4572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61451" name="Text Box 12"/>
          <p:cNvSpPr txBox="1">
            <a:spLocks noChangeArrowheads="1"/>
          </p:cNvSpPr>
          <p:nvPr/>
        </p:nvSpPr>
        <p:spPr bwMode="auto">
          <a:xfrm>
            <a:off x="3733800" y="4267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61452" name="Text Box 3"/>
          <p:cNvSpPr txBox="1">
            <a:spLocks noChangeArrowheads="1"/>
          </p:cNvSpPr>
          <p:nvPr/>
        </p:nvSpPr>
        <p:spPr bwMode="auto">
          <a:xfrm>
            <a:off x="1905000" y="1752600"/>
            <a:ext cx="6129338" cy="1323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You can use a format string to format the output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double money = 12.50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“You owe {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0:C}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me”, 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648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61454" name="TextBox 14"/>
          <p:cNvSpPr txBox="1">
            <a:spLocks noChangeArrowheads="1"/>
          </p:cNvSpPr>
          <p:nvPr/>
        </p:nvSpPr>
        <p:spPr bwMode="auto">
          <a:xfrm rot="-187338">
            <a:off x="1874838" y="4597400"/>
            <a:ext cx="1755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Comic Sans MS" pitchFamily="66" charset="0"/>
              </a:rPr>
              <a:t>You owe $12.50 to me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2"/>
          <p:cNvSpPr txBox="1">
            <a:spLocks noChangeArrowheads="1"/>
          </p:cNvSpPr>
          <p:nvPr/>
        </p:nvSpPr>
        <p:spPr bwMode="auto">
          <a:xfrm>
            <a:off x="762000" y="2590800"/>
            <a:ext cx="80730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Formatting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Specifiers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 or d: Display an integer value as a decimal number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 or f: Display a </a:t>
            </a:r>
            <a:r>
              <a:rPr lang="en-US" sz="2000" dirty="0" smtClean="0">
                <a:solidFill>
                  <a:schemeClr val="bg1"/>
                </a:solidFill>
              </a:rPr>
              <a:t>real value - </a:t>
            </a:r>
            <a:r>
              <a:rPr lang="en-US" sz="2000" dirty="0">
                <a:solidFill>
                  <a:schemeClr val="bg1"/>
                </a:solidFill>
              </a:rPr>
              <a:t>default </a:t>
            </a:r>
            <a:r>
              <a:rPr lang="en-US" sz="2000" dirty="0" smtClean="0">
                <a:solidFill>
                  <a:schemeClr val="bg1"/>
                </a:solidFill>
              </a:rPr>
              <a:t>is two digits after the decimal point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 or c: Display a </a:t>
            </a:r>
            <a:r>
              <a:rPr lang="en-US" sz="2000" dirty="0" smtClean="0">
                <a:solidFill>
                  <a:schemeClr val="bg1"/>
                </a:solidFill>
              </a:rPr>
              <a:t>real value as </a:t>
            </a:r>
            <a:r>
              <a:rPr lang="en-US" sz="2000" dirty="0">
                <a:solidFill>
                  <a:schemeClr val="bg1"/>
                </a:solidFill>
              </a:rPr>
              <a:t>currency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2"/>
          <p:cNvSpPr txBox="1">
            <a:spLocks noChangeArrowheads="1"/>
          </p:cNvSpPr>
          <p:nvPr/>
        </p:nvSpPr>
        <p:spPr bwMode="auto">
          <a:xfrm>
            <a:off x="1143000" y="1295400"/>
            <a:ext cx="579216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Formatting Strings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With an integer you can use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number to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indicate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how many digits to display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number = 23;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Console.WriteLine</a:t>
            </a:r>
            <a:r>
              <a:rPr lang="en-US" sz="2000" dirty="0">
                <a:solidFill>
                  <a:schemeClr val="bg1"/>
                </a:solidFill>
              </a:rPr>
              <a:t>(“The value is {</a:t>
            </a:r>
            <a:r>
              <a:rPr lang="en-US" sz="2000" dirty="0" smtClean="0">
                <a:solidFill>
                  <a:schemeClr val="bg1"/>
                </a:solidFill>
              </a:rPr>
              <a:t>0:D4</a:t>
            </a:r>
            <a:r>
              <a:rPr lang="en-US" sz="2000" dirty="0">
                <a:solidFill>
                  <a:schemeClr val="bg1"/>
                </a:solidFill>
              </a:rPr>
              <a:t>}”, number)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3491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525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1981200" y="4572000"/>
            <a:ext cx="1658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</a:rPr>
              <a:t>The value is 0023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2"/>
          <p:cNvSpPr txBox="1">
            <a:spLocks noChangeArrowheads="1"/>
          </p:cNvSpPr>
          <p:nvPr/>
        </p:nvSpPr>
        <p:spPr bwMode="auto">
          <a:xfrm>
            <a:off x="1219200" y="1143000"/>
            <a:ext cx="58945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Formatting Strings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With a double you can use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number to indicate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how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many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decimal digits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display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double number = </a:t>
            </a:r>
            <a:r>
              <a:rPr lang="en-US" sz="2000" dirty="0" smtClean="0">
                <a:solidFill>
                  <a:schemeClr val="bg1"/>
                </a:solidFill>
              </a:rPr>
              <a:t>23.98344;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Console.WriteLine</a:t>
            </a:r>
            <a:r>
              <a:rPr lang="en-US" sz="2000" dirty="0">
                <a:solidFill>
                  <a:schemeClr val="bg1"/>
                </a:solidFill>
              </a:rPr>
              <a:t>(“The value is {</a:t>
            </a:r>
            <a:r>
              <a:rPr lang="en-US" sz="2000" dirty="0" smtClean="0">
                <a:solidFill>
                  <a:schemeClr val="bg1"/>
                </a:solidFill>
              </a:rPr>
              <a:t>0:F3}”, </a:t>
            </a:r>
            <a:r>
              <a:rPr lang="en-US" sz="2000" dirty="0">
                <a:solidFill>
                  <a:schemeClr val="bg1"/>
                </a:solidFill>
              </a:rPr>
              <a:t>number)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451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725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1927029" y="4572000"/>
            <a:ext cx="1813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The value is </a:t>
            </a:r>
            <a:r>
              <a:rPr lang="en-US" sz="1400" dirty="0" smtClean="0">
                <a:solidFill>
                  <a:schemeClr val="tx1"/>
                </a:solidFill>
                <a:latin typeface="Comic Sans MS" pitchFamily="66" charset="0"/>
              </a:rPr>
              <a:t>23.983</a:t>
            </a:r>
            <a:endParaRPr lang="en-US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2"/>
          <p:cNvSpPr txBox="1">
            <a:spLocks noChangeArrowheads="1"/>
          </p:cNvSpPr>
          <p:nvPr/>
        </p:nvSpPr>
        <p:spPr bwMode="auto">
          <a:xfrm>
            <a:off x="990600" y="1143000"/>
            <a:ext cx="732444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Formatting Strings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You can arrange things on the screen by using numbers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specify a field width and justify the output in the field.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double number = </a:t>
            </a:r>
            <a:r>
              <a:rPr lang="en-US" sz="2000" dirty="0" smtClean="0">
                <a:solidFill>
                  <a:schemeClr val="bg1"/>
                </a:solidFill>
              </a:rPr>
              <a:t>23.98344;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Console.WriteLine</a:t>
            </a:r>
            <a:r>
              <a:rPr lang="en-US" sz="2000" dirty="0">
                <a:solidFill>
                  <a:schemeClr val="bg1"/>
                </a:solidFill>
              </a:rPr>
              <a:t>(“The value is </a:t>
            </a:r>
            <a:r>
              <a:rPr lang="en-US" sz="2000">
                <a:solidFill>
                  <a:schemeClr val="bg1"/>
                </a:solidFill>
              </a:rPr>
              <a:t>{</a:t>
            </a:r>
            <a:r>
              <a:rPr lang="en-US" sz="2000" smtClean="0">
                <a:solidFill>
                  <a:schemeClr val="bg1"/>
                </a:solidFill>
              </a:rPr>
              <a:t>0, </a:t>
            </a:r>
            <a:r>
              <a:rPr lang="en-US" sz="2000" dirty="0" smtClean="0">
                <a:solidFill>
                  <a:schemeClr val="bg1"/>
                </a:solidFill>
              </a:rPr>
              <a:t>6:F2}”, </a:t>
            </a:r>
            <a:r>
              <a:rPr lang="en-US" sz="2000" dirty="0">
                <a:solidFill>
                  <a:schemeClr val="bg1"/>
                </a:solidFill>
              </a:rPr>
              <a:t>number)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451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725" y="3810000"/>
            <a:ext cx="3470275" cy="28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2209800" y="4724400"/>
            <a:ext cx="18165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The value is </a:t>
            </a:r>
            <a:r>
              <a:rPr lang="en-US" sz="1400" dirty="0" smtClean="0">
                <a:solidFill>
                  <a:srgbClr val="00B0F0"/>
                </a:solidFill>
                <a:latin typeface="Comic Sans MS" pitchFamily="66" charset="0"/>
              </a:rPr>
              <a:t>_</a:t>
            </a:r>
            <a:r>
              <a:rPr lang="en-US" sz="1400" dirty="0" smtClean="0">
                <a:solidFill>
                  <a:schemeClr val="tx1"/>
                </a:solidFill>
                <a:latin typeface="Comic Sans MS" pitchFamily="66" charset="0"/>
              </a:rPr>
              <a:t>23.98</a:t>
            </a:r>
            <a:endParaRPr lang="en-US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34000" y="3962401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5000" y="3962400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3962400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77000" y="3962399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0" y="3962400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239000" y="3962399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4070" y="3962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3962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3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200" y="39624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3962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9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3962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8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7" name="Left Brace 16"/>
          <p:cNvSpPr/>
          <p:nvPr/>
        </p:nvSpPr>
        <p:spPr bwMode="auto">
          <a:xfrm rot="16200000">
            <a:off x="6362703" y="3543300"/>
            <a:ext cx="304800" cy="2209799"/>
          </a:xfrm>
          <a:prstGeom prst="leftBrace">
            <a:avLst>
              <a:gd name="adj1" fmla="val 36905"/>
              <a:gd name="adj2" fmla="val 48651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876800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6 character field</a:t>
            </a:r>
            <a:endParaRPr 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10002705\Documents\Server Backup\1250php\labs\lab21\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22" y="2514600"/>
            <a:ext cx="22669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7556" y="1143000"/>
            <a:ext cx="6696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Data displayed on a Graphical User Interface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must first be converted to a string.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571" y="5181600"/>
            <a:ext cx="7409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That string is then assigned to the Text Property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of the control where you want to see it.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16401"/>
      </p:ext>
    </p:extLst>
  </p:cSld>
  <p:clrMapOvr>
    <a:masterClrMapping/>
  </p:clrMapOvr>
  <p:transition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10002705\Documents\Server Backup\1250php\labs\lab21\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30" y="2152650"/>
            <a:ext cx="22669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3693" y="773219"/>
            <a:ext cx="5250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Suppose the name of this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TextBox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control is “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outputTxtBox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”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563" y="4724624"/>
            <a:ext cx="724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and we have an integer named sum to show there.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029200" y="1600200"/>
            <a:ext cx="533400" cy="1378804"/>
          </a:xfrm>
          <a:prstGeom prst="straightConnector1">
            <a:avLst/>
          </a:prstGeom>
          <a:noFill/>
          <a:ln w="476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56809" y="56365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outputTxtBox.Text</a:t>
            </a:r>
            <a:r>
              <a:rPr lang="en-US" sz="2400" dirty="0" smtClean="0">
                <a:latin typeface="Comic Sans MS" pitchFamily="66" charset="0"/>
              </a:rPr>
              <a:t> = </a:t>
            </a:r>
            <a:r>
              <a:rPr lang="en-US" sz="2400" dirty="0" err="1" smtClean="0">
                <a:latin typeface="Comic Sans MS" pitchFamily="66" charset="0"/>
              </a:rPr>
              <a:t>String.Format</a:t>
            </a:r>
            <a:r>
              <a:rPr lang="en-US" sz="2400" dirty="0" smtClean="0">
                <a:latin typeface="Comic Sans MS" pitchFamily="66" charset="0"/>
              </a:rPr>
              <a:t>(“{0:d}”, sum); 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77177"/>
      </p:ext>
    </p:extLst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Style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676400" y="2063750"/>
            <a:ext cx="639309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writing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programs,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any programming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language, it is helpful to use a consistent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style. Good software development organizations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will often dictate that programmers use a specific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style. This makes it easier for everyone to read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code that is being developed.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Program that do not conform to the style guidelines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for this class will lose points.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600200" y="4191000"/>
            <a:ext cx="693330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order to be able to refer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the data stored at some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address in the computer, we give the data at that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address a name.  These names are called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identifiers.</a:t>
            </a:r>
            <a:endParaRPr lang="en-US" sz="2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6147" name="Straight Connector 3"/>
          <p:cNvCxnSpPr>
            <a:cxnSpLocks noChangeShapeType="1"/>
          </p:cNvCxnSpPr>
          <p:nvPr/>
        </p:nvCxnSpPr>
        <p:spPr bwMode="auto">
          <a:xfrm>
            <a:off x="2362200" y="1830388"/>
            <a:ext cx="38862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8" name="Straight Connector 5"/>
          <p:cNvCxnSpPr>
            <a:cxnSpLocks noChangeShapeType="1"/>
          </p:cNvCxnSpPr>
          <p:nvPr/>
        </p:nvCxnSpPr>
        <p:spPr bwMode="auto">
          <a:xfrm>
            <a:off x="2362200" y="2135188"/>
            <a:ext cx="38862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9" name="Straight Connector 6"/>
          <p:cNvCxnSpPr>
            <a:cxnSpLocks noChangeShapeType="1"/>
          </p:cNvCxnSpPr>
          <p:nvPr/>
        </p:nvCxnSpPr>
        <p:spPr bwMode="auto">
          <a:xfrm>
            <a:off x="2362200" y="24384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0" name="Straight Connector 7"/>
          <p:cNvCxnSpPr>
            <a:cxnSpLocks noChangeShapeType="1"/>
          </p:cNvCxnSpPr>
          <p:nvPr/>
        </p:nvCxnSpPr>
        <p:spPr bwMode="auto">
          <a:xfrm>
            <a:off x="2362200" y="27432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1" name="Straight Connector 8"/>
          <p:cNvCxnSpPr>
            <a:cxnSpLocks noChangeShapeType="1"/>
          </p:cNvCxnSpPr>
          <p:nvPr/>
        </p:nvCxnSpPr>
        <p:spPr bwMode="auto">
          <a:xfrm>
            <a:off x="2362200" y="30480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2" name="Straight Connector 9"/>
          <p:cNvCxnSpPr>
            <a:cxnSpLocks noChangeShapeType="1"/>
          </p:cNvCxnSpPr>
          <p:nvPr/>
        </p:nvCxnSpPr>
        <p:spPr bwMode="auto">
          <a:xfrm>
            <a:off x="2362200" y="33528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3" name="Straight Connector 11"/>
          <p:cNvCxnSpPr>
            <a:cxnSpLocks noChangeShapeType="1"/>
          </p:cNvCxnSpPr>
          <p:nvPr/>
        </p:nvCxnSpPr>
        <p:spPr bwMode="auto">
          <a:xfrm rot="5400000">
            <a:off x="1638301" y="2630487"/>
            <a:ext cx="1905000" cy="3175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rot="5400000">
            <a:off x="19423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5" name="Straight Connector 13"/>
          <p:cNvCxnSpPr>
            <a:cxnSpLocks noChangeShapeType="1"/>
          </p:cNvCxnSpPr>
          <p:nvPr/>
        </p:nvCxnSpPr>
        <p:spPr bwMode="auto">
          <a:xfrm rot="5400000">
            <a:off x="22471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6" name="Straight Connector 14"/>
          <p:cNvCxnSpPr>
            <a:cxnSpLocks noChangeShapeType="1"/>
          </p:cNvCxnSpPr>
          <p:nvPr/>
        </p:nvCxnSpPr>
        <p:spPr bwMode="auto">
          <a:xfrm rot="5400000">
            <a:off x="25519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7" name="Straight Connector 15"/>
          <p:cNvCxnSpPr>
            <a:cxnSpLocks noChangeShapeType="1"/>
          </p:cNvCxnSpPr>
          <p:nvPr/>
        </p:nvCxnSpPr>
        <p:spPr bwMode="auto">
          <a:xfrm rot="5400000">
            <a:off x="2858294" y="2631281"/>
            <a:ext cx="19050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8" name="Straight Connector 16"/>
          <p:cNvCxnSpPr>
            <a:cxnSpLocks noChangeShapeType="1"/>
          </p:cNvCxnSpPr>
          <p:nvPr/>
        </p:nvCxnSpPr>
        <p:spPr bwMode="auto">
          <a:xfrm rot="5400000">
            <a:off x="31615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9" name="Straight Connector 17"/>
          <p:cNvCxnSpPr>
            <a:cxnSpLocks noChangeShapeType="1"/>
          </p:cNvCxnSpPr>
          <p:nvPr/>
        </p:nvCxnSpPr>
        <p:spPr bwMode="auto">
          <a:xfrm rot="5400000">
            <a:off x="34663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0" name="Straight Connector 18"/>
          <p:cNvCxnSpPr>
            <a:cxnSpLocks noChangeShapeType="1"/>
          </p:cNvCxnSpPr>
          <p:nvPr/>
        </p:nvCxnSpPr>
        <p:spPr bwMode="auto">
          <a:xfrm rot="5400000">
            <a:off x="37711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1" name="Straight Connector 19"/>
          <p:cNvCxnSpPr>
            <a:cxnSpLocks noChangeShapeType="1"/>
          </p:cNvCxnSpPr>
          <p:nvPr/>
        </p:nvCxnSpPr>
        <p:spPr bwMode="auto">
          <a:xfrm rot="5400000">
            <a:off x="4077494" y="2631281"/>
            <a:ext cx="19050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2" name="Straight Connector 20"/>
          <p:cNvCxnSpPr>
            <a:cxnSpLocks noChangeShapeType="1"/>
          </p:cNvCxnSpPr>
          <p:nvPr/>
        </p:nvCxnSpPr>
        <p:spPr bwMode="auto">
          <a:xfrm rot="5400000">
            <a:off x="43807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3" name="Straight Connector 21"/>
          <p:cNvCxnSpPr>
            <a:cxnSpLocks noChangeShapeType="1"/>
          </p:cNvCxnSpPr>
          <p:nvPr/>
        </p:nvCxnSpPr>
        <p:spPr bwMode="auto">
          <a:xfrm rot="5400000">
            <a:off x="46855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4" name="Straight Connector 22"/>
          <p:cNvCxnSpPr>
            <a:cxnSpLocks noChangeShapeType="1"/>
          </p:cNvCxnSpPr>
          <p:nvPr/>
        </p:nvCxnSpPr>
        <p:spPr bwMode="auto">
          <a:xfrm rot="5400000">
            <a:off x="49903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5" name="Oval 24"/>
          <p:cNvSpPr/>
          <p:nvPr/>
        </p:nvSpPr>
        <p:spPr bwMode="auto">
          <a:xfrm>
            <a:off x="4648200" y="2133600"/>
            <a:ext cx="381000" cy="304800"/>
          </a:xfrm>
          <a:prstGeom prst="ellipse">
            <a:avLst/>
          </a:prstGeom>
          <a:gradFill>
            <a:gsLst>
              <a:gs pos="0">
                <a:srgbClr val="6699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167" name="TextBox 25"/>
          <p:cNvSpPr txBox="1">
            <a:spLocks noChangeArrowheads="1"/>
          </p:cNvSpPr>
          <p:nvPr/>
        </p:nvSpPr>
        <p:spPr bwMode="auto">
          <a:xfrm>
            <a:off x="4648200" y="2130425"/>
            <a:ext cx="37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</a:rPr>
              <a:t>12</a:t>
            </a:r>
          </a:p>
        </p:txBody>
      </p:sp>
      <p:cxnSp>
        <p:nvCxnSpPr>
          <p:cNvPr id="6168" name="Straight Arrow Connector 27"/>
          <p:cNvCxnSpPr>
            <a:cxnSpLocks noChangeShapeType="1"/>
            <a:stCxn id="6169" idx="1"/>
            <a:endCxn id="6167" idx="3"/>
          </p:cNvCxnSpPr>
          <p:nvPr/>
        </p:nvCxnSpPr>
        <p:spPr bwMode="auto">
          <a:xfrm rot="10800000" flipV="1">
            <a:off x="5021264" y="1525489"/>
            <a:ext cx="1025583" cy="758924"/>
          </a:xfrm>
          <a:prstGeom prst="straightConnector1">
            <a:avLst/>
          </a:prstGeom>
          <a:noFill/>
          <a:ln w="31750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6169" name="TextBox 29"/>
          <p:cNvSpPr txBox="1">
            <a:spLocks noChangeArrowheads="1"/>
          </p:cNvSpPr>
          <p:nvPr/>
        </p:nvSpPr>
        <p:spPr bwMode="auto">
          <a:xfrm>
            <a:off x="6046846" y="1371600"/>
            <a:ext cx="24176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X000054EA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– hex address</a:t>
            </a:r>
            <a:endParaRPr lang="en-US" sz="1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Style - Identifiers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746871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Use names that have meaning. Avoid single character, very short,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or very long names.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b="1" i="1" dirty="0">
                <a:solidFill>
                  <a:schemeClr val="bg1"/>
                </a:solidFill>
              </a:rPr>
              <a:t>Examples: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b="1" u="sng" dirty="0">
                <a:solidFill>
                  <a:schemeClr val="bg1"/>
                </a:solidFill>
              </a:rPr>
              <a:t>Meaningful Names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b="1" u="sng" dirty="0">
                <a:solidFill>
                  <a:schemeClr val="bg1"/>
                </a:solidFill>
              </a:rPr>
              <a:t>Baffling Names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amount				a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dirty="0" err="1">
                <a:solidFill>
                  <a:schemeClr val="bg1"/>
                </a:solidFill>
              </a:rPr>
              <a:t>isFinished</a:t>
            </a:r>
            <a:r>
              <a:rPr lang="en-US" sz="1800" dirty="0">
                <a:solidFill>
                  <a:schemeClr val="bg1"/>
                </a:solidFill>
              </a:rPr>
              <a:t>			xl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</a:rPr>
              <a:t>Constants	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All upper case with words separated by an underscore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b="1" i="1" dirty="0">
                <a:solidFill>
                  <a:schemeClr val="bg1"/>
                </a:solidFill>
              </a:rPr>
              <a:t>Example:</a:t>
            </a:r>
            <a:r>
              <a:rPr lang="en-US" sz="1800" dirty="0">
                <a:solidFill>
                  <a:schemeClr val="bg1"/>
                </a:solidFill>
              </a:rPr>
              <a:t>	SIZE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</a:rPr>
              <a:t>Classes and Method names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Title case (capitalization of the first letter in each word)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b="1" i="1" dirty="0">
                <a:solidFill>
                  <a:schemeClr val="bg1"/>
                </a:solidFill>
              </a:rPr>
              <a:t>Example: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SimpleCalc</a:t>
            </a:r>
            <a:r>
              <a:rPr lang="en-US" sz="1800" dirty="0" smtClean="0">
                <a:solidFill>
                  <a:schemeClr val="bg1"/>
                </a:solidFill>
              </a:rPr>
              <a:t>( ) 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					Data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</a:rPr>
              <a:t>Variables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Lower case for the first word and title case for every word thereafter.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b="1" i="1" dirty="0">
                <a:solidFill>
                  <a:schemeClr val="bg1"/>
                </a:solidFill>
              </a:rPr>
              <a:t>Example: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myAccount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Style - Braces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04800" y="1981200"/>
            <a:ext cx="873187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Many C# language statements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do not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require braces; however, some statements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such as conditionals and loops may or may not require braces and it is good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programming practice to provide them.  Use braces liberally to visually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delimit the beginning and end of code blocks.  Including braces now avoids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the possibility of errors creeping into your code when you add additional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statements at the last minute.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Place the opening (left) brace </a:t>
            </a:r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{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so that it lines up with the left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side of class headers, function headers, conditional statements,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or repetitive statements.  Place the closing (right) brace </a:t>
            </a:r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in the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same column as the opening brace.  Always enter braces in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opening/closing pairs to avoid forgetting to add one or the other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or both.  For braces that span more than three to five lines,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comment the ending brace to indicate its nature (e.g., 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//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end if ).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Indentation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889125" y="3065463"/>
            <a:ext cx="5667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As you moved from block to block, indent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at least three spaces. Indentation makes code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much more readable.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8534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void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reviewCode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if (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meetsGuidelines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(““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Proceed to the next assignment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”);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}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else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(“Rework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your documentation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”);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} // end if/else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}  // end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reviewCode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Your Own Code Declaration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6011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Every source code file must contain the following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declaration.  Code that does not contain this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declaration will not be graded!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752600" y="3886200"/>
            <a:ext cx="60182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"I declare that the following source code was written </a:t>
            </a:r>
          </a:p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solely by me. I understand that copying any source code, </a:t>
            </a:r>
          </a:p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in whole or in part, constitutes cheating, and that I will </a:t>
            </a:r>
          </a:p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receive a zero on this project if I am found in violation </a:t>
            </a:r>
          </a:p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of this policy.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Magic Numbers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43743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magic number is any numeric literal other than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or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–1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used in your program. However if  1, 0 and –1 are used to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represent something other than the integers 1, 0, or –1 they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will be considered magic numbers.  Unfortunately, most code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you will see in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books or programming books in general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will include magic numbers because it’s easier to code in the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short run.  In the long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run,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six months from today, you will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 clueless as to what the number means.  Therefore, </a:t>
            </a:r>
          </a:p>
          <a:p>
            <a:pPr algn="l"/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DON’T USE MAGIC NUMBERS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in your assignments.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594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Comments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219200" y="2514600"/>
            <a:ext cx="69349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Keep in mind that every program that you submit should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contain comments that describe how the program works.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More on this later …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25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1524000" y="1676400"/>
            <a:ext cx="6318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Where are variables stored?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1447800" y="2895600"/>
            <a:ext cx="664957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a variable is declared inside of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curly brackets,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define a method, then that variable is said to be 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local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the method.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Only the code in the method can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see a local variable. It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is stored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on the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stack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1447800" y="4343400"/>
            <a:ext cx="678102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a variable is declared outside of the curly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brackets,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define a method, then that variable is said to be a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class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level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variable.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It is stored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in the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data segment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available to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any method in the program.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/>
      <p:bldP spid="25191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2209800" y="1447800"/>
            <a:ext cx="37099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const double PI = 3.14149;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static void Main( )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  double radius;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  . . 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3731" name="Right Brace 2"/>
          <p:cNvSpPr>
            <a:spLocks/>
          </p:cNvSpPr>
          <p:nvPr/>
        </p:nvSpPr>
        <p:spPr bwMode="auto">
          <a:xfrm>
            <a:off x="4800600" y="3810000"/>
            <a:ext cx="152400" cy="769938"/>
          </a:xfrm>
          <a:prstGeom prst="rightBrace">
            <a:avLst>
              <a:gd name="adj1" fmla="val 8350"/>
              <a:gd name="adj2" fmla="val 50000"/>
            </a:avLst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5334000" y="3624263"/>
            <a:ext cx="2097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C000"/>
                </a:solidFill>
                <a:latin typeface="Comic Sans MS" pitchFamily="66" charset="0"/>
              </a:rPr>
              <a:t>Declared inside of</a:t>
            </a:r>
          </a:p>
          <a:p>
            <a:r>
              <a:rPr lang="en-US" sz="1600">
                <a:solidFill>
                  <a:srgbClr val="FFC000"/>
                </a:solidFill>
                <a:latin typeface="Comic Sans MS" pitchFamily="66" charset="0"/>
              </a:rPr>
              <a:t>curly braces – stack</a:t>
            </a:r>
          </a:p>
        </p:txBody>
      </p:sp>
      <p:sp>
        <p:nvSpPr>
          <p:cNvPr id="73733" name="TextBox 4"/>
          <p:cNvSpPr txBox="1">
            <a:spLocks noChangeArrowheads="1"/>
          </p:cNvSpPr>
          <p:nvPr/>
        </p:nvSpPr>
        <p:spPr bwMode="auto">
          <a:xfrm>
            <a:off x="5257800" y="4386263"/>
            <a:ext cx="2295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C000"/>
                </a:solidFill>
                <a:latin typeface="Comic Sans MS" pitchFamily="66" charset="0"/>
              </a:rPr>
              <a:t>This is a local variable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2209800" y="1447800"/>
            <a:ext cx="37099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const double PI = 3.14149;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static void Main( 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double radius;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. . 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4755" name="Right Brace 2"/>
          <p:cNvSpPr>
            <a:spLocks/>
          </p:cNvSpPr>
          <p:nvPr/>
        </p:nvSpPr>
        <p:spPr bwMode="auto">
          <a:xfrm>
            <a:off x="5880100" y="2514600"/>
            <a:ext cx="152400" cy="769938"/>
          </a:xfrm>
          <a:prstGeom prst="rightBrace">
            <a:avLst>
              <a:gd name="adj1" fmla="val 8350"/>
              <a:gd name="adj2" fmla="val 50000"/>
            </a:avLst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6" name="TextBox 3"/>
          <p:cNvSpPr txBox="1">
            <a:spLocks noChangeArrowheads="1"/>
          </p:cNvSpPr>
          <p:nvPr/>
        </p:nvSpPr>
        <p:spPr bwMode="auto">
          <a:xfrm>
            <a:off x="6108700" y="2514600"/>
            <a:ext cx="288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Declared outside of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any method – data segment </a:t>
            </a:r>
          </a:p>
        </p:txBody>
      </p:sp>
      <p:sp>
        <p:nvSpPr>
          <p:cNvPr id="74757" name="TextBox 4"/>
          <p:cNvSpPr txBox="1">
            <a:spLocks noChangeArrowheads="1"/>
          </p:cNvSpPr>
          <p:nvPr/>
        </p:nvSpPr>
        <p:spPr bwMode="auto">
          <a:xfrm>
            <a:off x="6231023" y="3276600"/>
            <a:ext cx="29129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It 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is a global </a:t>
            </a:r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variable.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It is available to any method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in the class Program.</a:t>
            </a:r>
            <a:endParaRPr lang="en-US" sz="16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096000" y="4267200"/>
            <a:ext cx="282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is a class level variable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98BACB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98BACB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1911</TotalTime>
  <Words>4806</Words>
  <Application>Microsoft Office PowerPoint</Application>
  <PresentationFormat>On-screen Show (4:3)</PresentationFormat>
  <Paragraphs>975</Paragraphs>
  <Slides>109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Blue Radial</vt:lpstr>
      <vt:lpstr>Programs and Data</vt:lpstr>
      <vt:lpstr>Topics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Identifiers</vt:lpstr>
      <vt:lpstr>PowerPoint Presentation</vt:lpstr>
      <vt:lpstr>PowerPoint Presentation</vt:lpstr>
      <vt:lpstr>PowerPoint Presentation</vt:lpstr>
      <vt:lpstr>PowerPoint Presentation</vt:lpstr>
      <vt:lpstr>Keywords</vt:lpstr>
      <vt:lpstr>PowerPoint Presentation</vt:lpstr>
      <vt:lpstr>PowerPoint Presentation</vt:lpstr>
      <vt:lpstr>PowerPoint Presentation</vt:lpstr>
      <vt:lpstr>PowerPoint Presentation</vt:lpstr>
      <vt:lpstr>Number Systems</vt:lpstr>
      <vt:lpstr>Decimal: Base 10</vt:lpstr>
      <vt:lpstr>Binary: Base 2</vt:lpstr>
      <vt:lpstr>Binary: Base 2</vt:lpstr>
      <vt:lpstr>Hexadecimal: Base 16</vt:lpstr>
      <vt:lpstr>Hexadecimal: Base 16</vt:lpstr>
      <vt:lpstr>Hexadecimal: Base 16</vt:lpstr>
      <vt:lpstr>Equivalent Values</vt:lpstr>
      <vt:lpstr>Hexadecimal: Base 16</vt:lpstr>
      <vt:lpstr>Simple Data</vt:lpstr>
      <vt:lpstr>Simple Numeric Data Types</vt:lpstr>
      <vt:lpstr>Integer Numbers</vt:lpstr>
      <vt:lpstr>PowerPoint Presentation</vt:lpstr>
      <vt:lpstr>Real Numbers</vt:lpstr>
      <vt:lpstr>PowerPoint Presentation</vt:lpstr>
      <vt:lpstr>Character Data</vt:lpstr>
      <vt:lpstr>PowerPoint Presentation</vt:lpstr>
      <vt:lpstr>Character Representation</vt:lpstr>
      <vt:lpstr>Characters</vt:lpstr>
      <vt:lpstr>Control Characters</vt:lpstr>
      <vt:lpstr>Boolean Data</vt:lpstr>
      <vt:lpstr>Variables and Constants</vt:lpstr>
      <vt:lpstr>Declarations</vt:lpstr>
      <vt:lpstr>PowerPoint Presentation</vt:lpstr>
      <vt:lpstr>PowerPoint Presentation</vt:lpstr>
      <vt:lpstr>Integer Representation</vt:lpstr>
      <vt:lpstr>Floating Point Representation</vt:lpstr>
      <vt:lpstr>Computer Instructions</vt:lpstr>
      <vt:lpstr>Machine Language</vt:lpstr>
      <vt:lpstr>Summary</vt:lpstr>
      <vt:lpstr>Declaring a Variable</vt:lpstr>
      <vt:lpstr>PowerPoint Presentation</vt:lpstr>
      <vt:lpstr>Declaring a Variable</vt:lpstr>
      <vt:lpstr>Declaring a Variable</vt:lpstr>
      <vt:lpstr>Declaring a Constant</vt:lpstr>
      <vt:lpstr>Assignment</vt:lpstr>
      <vt:lpstr>Assignment Compatibility</vt:lpstr>
      <vt:lpstr>Assignment Compatibility</vt:lpstr>
      <vt:lpstr>PowerPoint Presentation</vt:lpstr>
      <vt:lpstr>Un-initialized Data</vt:lpstr>
      <vt:lpstr>Initializing Data</vt:lpstr>
      <vt:lpstr>Literal Data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Some Convenient Classes</vt:lpstr>
      <vt:lpstr>PowerPoint Presentation</vt:lpstr>
      <vt:lpstr>PowerPoint Presentation</vt:lpstr>
      <vt:lpstr>PowerPoint Presentation</vt:lpstr>
      <vt:lpstr>Some Convenient Classes</vt:lpstr>
      <vt:lpstr>PowerPoint Presentation</vt:lpstr>
      <vt:lpstr>Console.ReadLine( )</vt:lpstr>
      <vt:lpstr>PowerPoint Presentation</vt:lpstr>
      <vt:lpstr>PowerPoint Presentation</vt:lpstr>
      <vt:lpstr>PowerPoint Presentation</vt:lpstr>
      <vt:lpstr>Console.WriteLine</vt:lpstr>
      <vt:lpstr>Console.WriteLine</vt:lpstr>
      <vt:lpstr>Console.WriteLine</vt:lpstr>
      <vt:lpstr>Console.WriteLine</vt:lpstr>
      <vt:lpstr>Console.WriteLine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</vt:lpstr>
      <vt:lpstr>Style - Identifiers</vt:lpstr>
      <vt:lpstr>Style - Braces</vt:lpstr>
      <vt:lpstr>Indentation</vt:lpstr>
      <vt:lpstr>Example</vt:lpstr>
      <vt:lpstr>Your Own Code Declaration</vt:lpstr>
      <vt:lpstr>Magic Numbers</vt:lpstr>
      <vt:lpstr>Comments</vt:lpstr>
      <vt:lpstr>PowerPoint Presentation</vt:lpstr>
      <vt:lpstr>PowerPoint Presentation</vt:lpstr>
      <vt:lpstr>PowerPoint Presentation</vt:lpstr>
      <vt:lpstr>Practice</vt:lpstr>
      <vt:lpstr>Practice</vt:lpstr>
      <vt:lpstr>PowerPoint Presentation</vt:lpstr>
      <vt:lpstr>PowerPoint Presentation</vt:lpstr>
      <vt:lpstr>Practice</vt:lpstr>
      <vt:lpstr>Practice</vt:lpstr>
      <vt:lpstr>Practice</vt:lpstr>
      <vt:lpstr>Practice</vt:lpstr>
      <vt:lpstr>Practice</vt:lpstr>
      <vt:lpstr>Practice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Primitive Data</dc:title>
  <dc:subject>CS 1400</dc:subject>
  <dc:creator>Roger deBry</dc:creator>
  <cp:lastModifiedBy>Roger Debry</cp:lastModifiedBy>
  <cp:revision>134</cp:revision>
  <dcterms:created xsi:type="dcterms:W3CDTF">2002-01-03T14:10:43Z</dcterms:created>
  <dcterms:modified xsi:type="dcterms:W3CDTF">2014-05-14T13:37:22Z</dcterms:modified>
</cp:coreProperties>
</file>