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80" d="100"/>
          <a:sy n="80" d="100"/>
        </p:scale>
        <p:origin x="-1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1/13/15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1/13/15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1/13/15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1" Type="http://schemas.openxmlformats.org/officeDocument/2006/relationships/tags" Target="../tags/tag3.xml"/><Relationship Id="rId2" Type="http://schemas.openxmlformats.org/officeDocument/2006/relationships/tags" Target="../tags/tag4.xml"/></Relationships>
</file>

<file path=ppt/slides/_rels/slide45.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tags" Target="../tags/tag5.x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 Id="rId7" Type="http://schemas.openxmlformats.org/officeDocument/2006/relationships/tags" Target="../tags/tag11.xml"/><Relationship Id="rId8" Type="http://schemas.openxmlformats.org/officeDocument/2006/relationships/tags" Target="../tags/tag12.xml"/><Relationship Id="rId9" Type="http://schemas.openxmlformats.org/officeDocument/2006/relationships/tags" Target="../tags/tag13.xml"/><Relationship Id="rId10"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 Type="http://schemas.openxmlformats.org/officeDocument/2006/relationships/tags" Target="../tags/tag14.xml"/><Relationship Id="rId2" Type="http://schemas.openxmlformats.org/officeDocument/2006/relationships/tags" Target="../tags/tag15.xml"/><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tags" Target="../tags/tag19.xml"/><Relationship Id="rId7" Type="http://schemas.openxmlformats.org/officeDocument/2006/relationships/tags" Target="../tags/tag20.xml"/><Relationship Id="rId8" Type="http://schemas.openxmlformats.org/officeDocument/2006/relationships/tags" Target="../tags/tag21.xml"/><Relationship Id="rId9" Type="http://schemas.openxmlformats.org/officeDocument/2006/relationships/slideLayout" Target="../slideLayouts/slideLayout2.xml"/><Relationship Id="rId10"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 Id="rId3" Type="http://schemas.openxmlformats.org/officeDocument/2006/relationships/image" Target="../media/image28.jpeg"/></Relationships>
</file>

<file path=ppt/slides/_rels/slide48.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slideLayout" Target="../slideLayouts/slideLayout2.xml"/><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 Type="http://schemas.openxmlformats.org/officeDocument/2006/relationships/tags" Target="../tags/tag22.xml"/><Relationship Id="rId2"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Layout" Target="../slideLayouts/slideLayout2.xml"/><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1" Type="http://schemas.openxmlformats.org/officeDocument/2006/relationships/tags" Target="../tags/tag26.xml"/><Relationship Id="rId2" Type="http://schemas.openxmlformats.org/officeDocument/2006/relationships/tags" Target="../tags/tag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tags" Target="../tags/tag29.xml"/><Relationship Id="rId2" Type="http://schemas.openxmlformats.org/officeDocument/2006/relationships/tags" Target="../tags/tag3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tags" Target="../tags/tag31.xml"/><Relationship Id="rId2" Type="http://schemas.openxmlformats.org/officeDocument/2006/relationships/tags" Target="../tags/tag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slideLayout" Target="../slideLayouts/slideLayout2.xml"/><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 Type="http://schemas.openxmlformats.org/officeDocument/2006/relationships/tags" Target="../tags/tag33.xml"/><Relationship Id="rId2" Type="http://schemas.openxmlformats.org/officeDocument/2006/relationships/tags" Target="../tags/tag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slideLayout" Target="../slideLayouts/slideLayout2.xml"/><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1" Type="http://schemas.openxmlformats.org/officeDocument/2006/relationships/tags" Target="../tags/tag37.xml"/><Relationship Id="rId2" Type="http://schemas.openxmlformats.org/officeDocument/2006/relationships/tags" Target="../tags/tag3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tags" Target="../tags/tag40.xml"/><Relationship Id="rId2" Type="http://schemas.openxmlformats.org/officeDocument/2006/relationships/tags" Target="../tags/tag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tags" Target="../tags/tag42.xml"/><Relationship Id="rId2" Type="http://schemas.openxmlformats.org/officeDocument/2006/relationships/tags" Target="../tags/tag43.xml"/></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slideLayout" Target="../slideLayouts/slideLayout2.xml"/><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1" Type="http://schemas.openxmlformats.org/officeDocument/2006/relationships/tags" Target="../tags/tag44.xml"/><Relationship Id="rId2" Type="http://schemas.openxmlformats.org/officeDocument/2006/relationships/tags" Target="../tags/tag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 (Conditional)</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a:t>
            </a:r>
            <a:r>
              <a:rPr lang="en-US" dirty="0" err="1" smtClean="0"/>
              <a:t>conditional</a:t>
            </a:r>
            <a:r>
              <a:rPr lang="en-US" dirty="0" smtClean="0"/>
              <a:t>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8321126"/>
              </p:ext>
            </p:extLst>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90875026"/>
              </p:ext>
            </p:extLst>
          </p:nvPr>
        </p:nvGraphicFramePr>
        <p:xfrm>
          <a:off x="533401" y="3733800"/>
          <a:ext cx="8458198" cy="204724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4775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t>  </a:t>
            </a:r>
            <a:r>
              <a:rPr lang="en-US" sz="2000" i="1" dirty="0" smtClean="0">
                <a:latin typeface="Cambria Math"/>
                <a:ea typeface="Cambria Math"/>
              </a:rPr>
              <a:t>p→ 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fontScale="925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lit_l1 </a:t>
            </a:r>
            <a:r>
              <a:rPr lang="en-US" dirty="0" smtClean="0">
                <a:latin typeface="Cambria Math"/>
                <a:ea typeface="Cambria Math"/>
                <a:sym typeface="Wingdings" pitchFamily="2" charset="2"/>
              </a:rPr>
              <a:t>→ </a:t>
            </a:r>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t>Also: “If w1 has current, and switch s2 is in the up position, and s2 is not broken, then w0 has current.”</a:t>
            </a:r>
          </a:p>
          <a:p>
            <a:pPr lvl="1"/>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t>live_l1 </a:t>
            </a:r>
            <a:r>
              <a:rPr lang="en-US" dirty="0" smtClean="0">
                <a:latin typeface="Cambria Math"/>
                <a:ea typeface="Cambria Math"/>
                <a:sym typeface="Wingdings" pitchFamily="2" charset="2"/>
              </a:rPr>
              <a:t>→</a:t>
            </a:r>
            <a:r>
              <a:rPr lang="en-US" dirty="0" smtClean="0">
                <a:sym typeface="Wingdings" pitchFamily="2" charset="2"/>
              </a:rPr>
              <a:t> live_w0</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live_w0 </a:t>
            </a:r>
            <a:r>
              <a:rPr lang="en-US" dirty="0" smtClean="0">
                <a:latin typeface="Cambria Math"/>
                <a:ea typeface="Cambria Math"/>
                <a:sym typeface="Wingdings" pitchFamily="2" charset="2"/>
              </a:rPr>
              <a:t>→</a:t>
            </a:r>
            <a:r>
              <a:rPr lang="en-US" dirty="0" smtClean="0">
                <a:sym typeface="Wingdings" pitchFamily="2" charset="2"/>
              </a:rPr>
              <a:t> 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a:t>
            </a:r>
          </a:p>
          <a:p>
            <a:r>
              <a:rPr lang="en-US" dirty="0" smtClean="0">
                <a:sym typeface="Wingdings" pitchFamily="2" charset="2"/>
              </a:rPr>
              <a:t>live_w1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p>
          <a:p>
            <a:r>
              <a:rPr lang="en-US" dirty="0" smtClean="0">
                <a:sym typeface="Symbol"/>
              </a:rPr>
              <a:t>live_w2 </a:t>
            </a:r>
            <a:r>
              <a:rPr lang="en-US" dirty="0" smtClean="0">
                <a:latin typeface="Cambria Math"/>
                <a:ea typeface="Cambria Math"/>
                <a:sym typeface="Wingdings" pitchFamily="2" charset="2"/>
              </a:rPr>
              <a:t>→ </a:t>
            </a:r>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a:t>
            </a:r>
          </a:p>
          <a:p>
            <a:r>
              <a:rPr lang="en-US" dirty="0" smtClean="0"/>
              <a:t>live_l2 </a:t>
            </a:r>
            <a:r>
              <a:rPr lang="en-US" dirty="0" smtClean="0">
                <a:latin typeface="Cambria Math"/>
                <a:ea typeface="Cambria Math"/>
                <a:sym typeface="Wingdings" pitchFamily="2" charset="2"/>
              </a:rPr>
              <a:t>→</a:t>
            </a:r>
            <a:r>
              <a:rPr lang="en-US" dirty="0" smtClean="0">
                <a:sym typeface="Wingdings" pitchFamily="2" charset="2"/>
              </a:rPr>
              <a:t> live_w4</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p>
          <a:p>
            <a:r>
              <a:rPr lang="en-US" dirty="0" smtClean="0">
                <a:sym typeface="Wingdings" pitchFamily="2" charset="2"/>
              </a:rPr>
              <a:t>live_w3 </a:t>
            </a:r>
            <a:r>
              <a:rPr lang="en-US" dirty="0" smtClean="0">
                <a:latin typeface="Cambria Math"/>
                <a:ea typeface="Cambria Math"/>
                <a:sym typeface="Wingdings" pitchFamily="2" charset="2"/>
              </a:rPr>
              <a:t>→</a:t>
            </a:r>
            <a:r>
              <a:rPr lang="en-US" dirty="0" smtClean="0">
                <a:sym typeface="Wingdings" pitchFamily="2" charset="2"/>
              </a:rPr>
              <a:t> </a:t>
            </a:r>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p>
          <a:p>
            <a:r>
              <a:rPr lang="en-US" dirty="0" smtClean="0">
                <a:sym typeface="Wingdings" pitchFamily="2" charset="2"/>
              </a:rPr>
              <a:t>lit_l1 </a:t>
            </a:r>
            <a:r>
              <a:rPr lang="en-US" dirty="0" smtClean="0">
                <a:latin typeface="Cambria Math"/>
                <a:ea typeface="Cambria Math"/>
                <a:sym typeface="Wingdings" pitchFamily="2" charset="2"/>
              </a:rPr>
              <a:t>→</a:t>
            </a:r>
            <a:r>
              <a:rPr lang="en-US" dirty="0" smtClean="0">
                <a:sym typeface="Wingdings" pitchFamily="2" charset="2"/>
              </a:rPr>
              <a:t> 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sym typeface="Wingdings" pitchFamily="2" charset="2"/>
              </a:rPr>
              <a:t>lit_l2 </a:t>
            </a:r>
            <a:r>
              <a:rPr lang="en-US" dirty="0" smtClean="0">
                <a:latin typeface="Cambria Math"/>
                <a:ea typeface="Cambria Math"/>
                <a:sym typeface="Wingdings" pitchFamily="2" charset="2"/>
              </a:rPr>
              <a:t>→</a:t>
            </a:r>
            <a:r>
              <a:rPr lang="en-US" dirty="0" smtClean="0">
                <a:sym typeface="Wingdings" pitchFamily="2" charset="2"/>
              </a:rPr>
              <a:t> 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
        <p:nvSpPr>
          <p:cNvPr id="3" name="TextBox 2"/>
          <p:cNvSpPr txBox="1"/>
          <p:nvPr/>
        </p:nvSpPr>
        <p:spPr>
          <a:xfrm>
            <a:off x="4343399" y="3810000"/>
            <a:ext cx="609601" cy="523220"/>
          </a:xfrm>
          <a:prstGeom prst="rect">
            <a:avLst/>
          </a:prstGeom>
          <a:noFill/>
        </p:spPr>
        <p:txBody>
          <a:bodyPr wrap="square" rtlCol="0">
            <a:spAutoFit/>
          </a:bodyPr>
          <a:lstStyle/>
          <a:p>
            <a:r>
              <a:rPr lang="en-US" sz="2800"/>
              <a:t> q</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9</a:t>
            </a:r>
            <a:r>
              <a:rPr lang="en-US" dirty="0" smtClean="0">
                <a:sym typeface="Symbol"/>
              </a:rPr>
              <a:t></a:t>
            </a:r>
            <a:r>
              <a:rPr lang="en-US" dirty="0" smtClean="0"/>
              <a:t>9</a:t>
            </a:r>
            <a:r>
              <a:rPr lang="en-US" dirty="0" smtClean="0">
                <a:sym typeface="Symbol"/>
              </a:rPr>
              <a:t>  </a:t>
            </a:r>
            <a:r>
              <a:rPr lang="en-US" dirty="0" smtClean="0"/>
              <a:t>9 = 729 such propositions.</a:t>
            </a:r>
          </a:p>
          <a:p>
            <a:r>
              <a:rPr lang="en-US" dirty="0" smtClean="0"/>
              <a:t>In the sample puzzle </a:t>
            </a:r>
            <a:r>
              <a:rPr lang="en-US" i="1" dirty="0" smtClean="0"/>
              <a:t>p</a:t>
            </a:r>
            <a:r>
              <a:rPr lang="en-US" dirty="0" smtClean="0"/>
              <a:t>(5,1,6) is true, but </a:t>
            </a:r>
            <a:r>
              <a:rPr lang="en-US" i="1" dirty="0" smtClean="0"/>
              <a:t>p</a:t>
            </a:r>
            <a:r>
              <a:rPr lang="en-US" dirty="0" smtClean="0"/>
              <a:t>(5,</a:t>
            </a:r>
            <a:r>
              <a:rPr lang="en-US" i="1" dirty="0" smtClean="0"/>
              <a:t>j</a:t>
            </a:r>
            <a:r>
              <a:rPr lang="en-US" dirty="0" smtClean="0"/>
              <a:t>,6) is false for </a:t>
            </a:r>
            <a:r>
              <a:rPr lang="en-US" i="1" dirty="0" smtClean="0"/>
              <a:t>j </a:t>
            </a:r>
            <a:r>
              <a:rPr lang="en-US" dirty="0" smtClean="0"/>
              <a:t>= 2,3,…9</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smtClean="0"/>
              <a:t>p</a:t>
            </a:r>
            <a:r>
              <a:rPr lang="en-US" dirty="0" smtClean="0"/>
              <a:t>(</a:t>
            </a:r>
            <a:r>
              <a:rPr lang="en-US" i="1" dirty="0" err="1" smtClean="0"/>
              <a:t>d</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729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10788</TotalTime>
  <Words>4486</Words>
  <Application>Microsoft Macintosh PowerPoint</Application>
  <PresentationFormat>On-screen Show (4:3)</PresentationFormat>
  <Paragraphs>742</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 (Conditional)</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Charles Knadler</cp:lastModifiedBy>
  <cp:revision>501</cp:revision>
  <dcterms:created xsi:type="dcterms:W3CDTF">2011-03-15T17:55:35Z</dcterms:created>
  <dcterms:modified xsi:type="dcterms:W3CDTF">2015-01-14T16:51:24Z</dcterms:modified>
</cp:coreProperties>
</file>