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5"/>
    <p:restoredTop sz="68032"/>
  </p:normalViewPr>
  <p:slideViewPr>
    <p:cSldViewPr snapToGrid="0">
      <p:cViewPr varScale="1">
        <p:scale>
          <a:sx n="149" d="100"/>
          <a:sy n="149" d="100"/>
        </p:scale>
        <p:origin x="2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F8A86-E0A0-524B-9B3B-1763817547C0}" type="datetimeFigureOut">
              <a:rPr kumimoji="1" lang="zh-CN" altLang="en-US" smtClean="0"/>
              <a:t>2024/2/26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161232-E366-0C40-9075-A41D6F535C15}" type="slidenum">
              <a:rPr kumimoji="1" lang="zh-CN" altLang="en-US" smtClean="0"/>
              <a:t>‹#›</a:t>
            </a:fld>
            <a:endParaRPr kumimoji="1" lang="zh-CN" altLang="en-US"/>
          </a:p>
        </p:txBody>
      </p:sp>
    </p:spTree>
    <p:extLst>
      <p:ext uri="{BB962C8B-B14F-4D97-AF65-F5344CB8AC3E}">
        <p14:creationId xmlns:p14="http://schemas.microsoft.com/office/powerpoint/2010/main" val="213230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dirty="0">
                <a:solidFill>
                  <a:srgbClr val="333333"/>
                </a:solidFill>
                <a:effectLst/>
                <a:latin typeface="PingFangSC-Regular" panose="020B0400000000000000" pitchFamily="34" charset="-122"/>
                <a:ea typeface="PingFangSC-Regular" panose="020B0400000000000000" pitchFamily="34" charset="-122"/>
              </a:rPr>
              <a:t>Hello every</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 altLang="zh-CN" b="0" i="0" dirty="0">
                <a:solidFill>
                  <a:srgbClr val="333333"/>
                </a:solidFill>
                <a:effectLst/>
                <a:latin typeface="PingFangSC-Regular" panose="020B0400000000000000" pitchFamily="34" charset="-122"/>
                <a:ea typeface="PingFangSC-Regular" panose="020B0400000000000000" pitchFamily="34" charset="-122"/>
              </a:rPr>
              <a:t>one. My name is </a:t>
            </a:r>
            <a:r>
              <a:rPr lang="en" altLang="zh-CN" b="0" i="0" dirty="0" err="1">
                <a:solidFill>
                  <a:srgbClr val="333333"/>
                </a:solidFill>
                <a:effectLst/>
                <a:latin typeface="PingFangSC-Regular" panose="020B0400000000000000" pitchFamily="34" charset="-122"/>
                <a:ea typeface="PingFangSC-Regular" panose="020B0400000000000000" pitchFamily="34" charset="-122"/>
              </a:rPr>
              <a:t>Steve.I</a:t>
            </a:r>
            <a:r>
              <a:rPr lang="en" altLang="zh-CN" b="0" i="0" dirty="0">
                <a:solidFill>
                  <a:srgbClr val="333333"/>
                </a:solidFill>
                <a:effectLst/>
                <a:latin typeface="PingFangSC-Regular" panose="020B0400000000000000" pitchFamily="34" charset="-122"/>
                <a:ea typeface="PingFangSC-Regular" panose="020B0400000000000000" pitchFamily="34" charset="-122"/>
              </a:rPr>
              <a:t> am deeply honored here today and introduce a significant contribution to</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 altLang="zh-CN" b="0" i="0" dirty="0" err="1">
                <a:solidFill>
                  <a:srgbClr val="333333"/>
                </a:solidFill>
                <a:effectLst/>
                <a:latin typeface="PingFangSC-Regular" panose="020B0400000000000000" pitchFamily="34" charset="-122"/>
                <a:ea typeface="PingFangSC-Regular" panose="020B0400000000000000" pitchFamily="34" charset="-122"/>
              </a:rPr>
              <a:t>artela</a:t>
            </a:r>
            <a:r>
              <a:rPr lang="en" altLang="zh-CN" b="0" i="0" dirty="0">
                <a:solidFill>
                  <a:srgbClr val="333333"/>
                </a:solidFill>
                <a:effectLst/>
                <a:latin typeface="PingFangSC-Regular" panose="020B0400000000000000" pitchFamily="34" charset="-122"/>
                <a:ea typeface="PingFangSC-Regular" panose="020B0400000000000000" pitchFamily="34" charset="-122"/>
              </a:rPr>
              <a:t> network – the KYT Aspect. </a:t>
            </a:r>
            <a:endParaRPr kumimoji="1" lang="zh-CN" altLang="en-US" dirty="0"/>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1</a:t>
            </a:fld>
            <a:endParaRPr kumimoji="1" lang="zh-CN" altLang="en-US"/>
          </a:p>
        </p:txBody>
      </p:sp>
    </p:spTree>
    <p:extLst>
      <p:ext uri="{BB962C8B-B14F-4D97-AF65-F5344CB8AC3E}">
        <p14:creationId xmlns:p14="http://schemas.microsoft.com/office/powerpoint/2010/main" val="119295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dirty="0">
                <a:solidFill>
                  <a:srgbClr val="333333"/>
                </a:solidFill>
                <a:effectLst/>
                <a:latin typeface="PingFangSC-Regular" panose="020B0400000000000000" pitchFamily="34" charset="-122"/>
                <a:ea typeface="PingFangSC-Regular" panose="020B0400000000000000" pitchFamily="34" charset="-122"/>
              </a:rPr>
              <a:t>As many of you are aware, in the traditional finance, the concept of KYC, or Know Your Customer, is an indispensable practice. However, when we compare this to the Web3 world, the process of registering customer identity information on the blockchain presents significant challenges.</a:t>
            </a:r>
          </a:p>
          <a:p>
            <a:pPr algn="l"/>
            <a:r>
              <a:rPr lang="en" altLang="zh-CN" b="0" i="0" dirty="0">
                <a:solidFill>
                  <a:srgbClr val="333333"/>
                </a:solidFill>
                <a:effectLst/>
                <a:latin typeface="PingFangSC-Regular" panose="020B0400000000000000" pitchFamily="34" charset="-122"/>
                <a:ea typeface="PingFangSC-Regular" panose="020B0400000000000000" pitchFamily="34" charset="-122"/>
              </a:rPr>
              <a:t>Therefore, on public blockchains, our focus shifts toward monitoring the dynamic transactional activities of customer addresses. The practice of KYT, or Know Your Transaction, comes into play here, where transactions are assessed for risk based on factors, such as the origin of transactions, their intended purpose, amount, frequency, and more. This process allows us to promptly identify suspicious or abnormal behaviors.</a:t>
            </a:r>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2</a:t>
            </a:fld>
            <a:endParaRPr kumimoji="1" lang="zh-CN" altLang="en-US"/>
          </a:p>
        </p:txBody>
      </p:sp>
    </p:spTree>
    <p:extLst>
      <p:ext uri="{BB962C8B-B14F-4D97-AF65-F5344CB8AC3E}">
        <p14:creationId xmlns:p14="http://schemas.microsoft.com/office/powerpoint/2010/main" val="251398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dirty="0">
                <a:solidFill>
                  <a:srgbClr val="333333"/>
                </a:solidFill>
                <a:effectLst/>
                <a:latin typeface="PingFangSC-Regular" panose="020B0400000000000000" pitchFamily="34" charset="-122"/>
                <a:ea typeface="PingFangSC-Regular" panose="020B0400000000000000" pitchFamily="34" charset="-122"/>
              </a:rPr>
              <a:t>In response to this, we have thoughtfully designed the KYT Aspect with a strong emphasis on scalability specifically for </a:t>
            </a:r>
            <a:r>
              <a:rPr lang="en" altLang="zh-CN" b="0" i="0" dirty="0" err="1">
                <a:solidFill>
                  <a:srgbClr val="333333"/>
                </a:solidFill>
                <a:effectLst/>
                <a:latin typeface="PingFangSC-Regular" panose="020B0400000000000000" pitchFamily="34" charset="-122"/>
                <a:ea typeface="PingFangSC-Regular" panose="020B0400000000000000" pitchFamily="34" charset="-122"/>
              </a:rPr>
              <a:t>Artela</a:t>
            </a:r>
            <a:r>
              <a:rPr lang="en" altLang="zh-CN" b="0" i="0" dirty="0">
                <a:solidFill>
                  <a:srgbClr val="333333"/>
                </a:solidFill>
                <a:effectLst/>
                <a:latin typeface="PingFangSC-Regular" panose="020B0400000000000000" pitchFamily="34" charset="-122"/>
                <a:ea typeface="PingFangSC-Regular" panose="020B0400000000000000" pitchFamily="34" charset="-122"/>
              </a:rPr>
              <a:t> Aspect. Moreover, based on the evolving form of Aspect, we have divided it into two distinct systems: the </a:t>
            </a:r>
            <a:r>
              <a:rPr kumimoji="1" lang="en-US" altLang="zh-CN" dirty="0">
                <a:latin typeface="Times New Roman" panose="02020603050405020304" pitchFamily="18" charset="0"/>
                <a:cs typeface="Times New Roman" panose="02020603050405020304" pitchFamily="18" charset="0"/>
              </a:rPr>
              <a:t>Generic</a:t>
            </a:r>
            <a:r>
              <a:rPr lang="en" altLang="zh-CN" b="0" i="0" dirty="0">
                <a:solidFill>
                  <a:srgbClr val="333333"/>
                </a:solidFill>
                <a:effectLst/>
                <a:latin typeface="PingFangSC-Regular" panose="020B0400000000000000" pitchFamily="34" charset="-122"/>
                <a:ea typeface="PingFangSC-Regular" panose="020B0400000000000000" pitchFamily="34" charset="-122"/>
              </a:rPr>
              <a:t> On-Chain KYT Aspect and the Hybrid KYT System that combines both on-chain and off-chain elements.</a:t>
            </a:r>
            <a:endParaRPr kumimoji="1" lang="zh-CN" altLang="en-US" dirty="0"/>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3</a:t>
            </a:fld>
            <a:endParaRPr kumimoji="1" lang="zh-CN" altLang="en-US"/>
          </a:p>
        </p:txBody>
      </p:sp>
    </p:spTree>
    <p:extLst>
      <p:ext uri="{BB962C8B-B14F-4D97-AF65-F5344CB8AC3E}">
        <p14:creationId xmlns:p14="http://schemas.microsoft.com/office/powerpoint/2010/main" val="3477005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dirty="0">
                <a:solidFill>
                  <a:srgbClr val="333333"/>
                </a:solidFill>
                <a:effectLst/>
                <a:latin typeface="PingFangSC-Regular" panose="020B0400000000000000" pitchFamily="34" charset="-122"/>
                <a:ea typeface="PingFangSC-Regular" panose="020B0400000000000000" pitchFamily="34" charset="-122"/>
              </a:rPr>
              <a:t>Our system is composed of an aspect alongside an ERC677 contract. The aspect is adept at identifying and monitoring flash</a:t>
            </a:r>
            <a:r>
              <a:rPr lang="en-US" altLang="zh-CN" b="0" i="0" dirty="0">
                <a:solidFill>
                  <a:srgbClr val="333333"/>
                </a:solidFill>
                <a:effectLst/>
                <a:latin typeface="PingFangSC-Regular" panose="020B0400000000000000" pitchFamily="34" charset="-122"/>
                <a:ea typeface="PingFangSC-Regular" panose="020B0400000000000000" pitchFamily="34" charset="-122"/>
              </a:rPr>
              <a:t>-</a:t>
            </a:r>
            <a:r>
              <a:rPr lang="en" altLang="zh-CN" b="0" i="0" dirty="0">
                <a:solidFill>
                  <a:srgbClr val="333333"/>
                </a:solidFill>
                <a:effectLst/>
                <a:latin typeface="PingFangSC-Regular" panose="020B0400000000000000" pitchFamily="34" charset="-122"/>
                <a:ea typeface="PingFangSC-Regular" panose="020B0400000000000000" pitchFamily="34" charset="-122"/>
              </a:rPr>
              <a:t>loan arbitrage, detecting sandwich attacks, supervising the flow of medium to high-risk address transactions, and overseeing behaviors of blacklisted/whitelisted addresses. It is capable of identifying phishing attempts, flash loan reentrancy, and various other functions.</a:t>
            </a:r>
          </a:p>
          <a:p>
            <a:pPr algn="l"/>
            <a:r>
              <a:rPr lang="en" altLang="zh-CN" b="0" i="0" dirty="0">
                <a:solidFill>
                  <a:srgbClr val="333333"/>
                </a:solidFill>
                <a:effectLst/>
                <a:latin typeface="PingFangSC-Regular" panose="020B0400000000000000" pitchFamily="34" charset="-122"/>
                <a:ea typeface="PingFangSC-Regular" panose="020B0400000000000000" pitchFamily="34" charset="-122"/>
              </a:rPr>
              <a:t>Because KYT data can be both provided and utilized. our model looks like a </a:t>
            </a:r>
            <a:r>
              <a:rPr lang="en" altLang="zh-CN" b="0" i="0" dirty="0" err="1">
                <a:solidFill>
                  <a:srgbClr val="333333"/>
                </a:solidFill>
                <a:effectLst/>
                <a:latin typeface="PingFangSC-Regular" panose="020B0400000000000000" pitchFamily="34" charset="-122"/>
                <a:ea typeface="PingFangSC-Regular" panose="020B0400000000000000" pitchFamily="34" charset="-122"/>
              </a:rPr>
              <a:t>Chainlink</a:t>
            </a:r>
            <a:r>
              <a:rPr lang="en" altLang="zh-CN" b="0" i="0" dirty="0">
                <a:solidFill>
                  <a:srgbClr val="333333"/>
                </a:solidFill>
                <a:effectLst/>
                <a:latin typeface="PingFangSC-Regular" panose="020B0400000000000000" pitchFamily="34" charset="-122"/>
                <a:ea typeface="PingFangSC-Regular" panose="020B0400000000000000" pitchFamily="34" charset="-122"/>
              </a:rPr>
              <a:t> oracle. So we can adopt a similar standard to the ERC677 token</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US" altLang="zh-CN" b="0" i="0" dirty="0">
                <a:solidFill>
                  <a:srgbClr val="333333"/>
                </a:solidFill>
                <a:effectLst/>
                <a:latin typeface="PingFangSC-Regular" panose="020B0400000000000000" pitchFamily="34" charset="-122"/>
                <a:ea typeface="PingFangSC-Regular" panose="020B0400000000000000" pitchFamily="34" charset="-122"/>
              </a:rPr>
              <a:t>to</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US" altLang="zh-CN" b="0" i="0" dirty="0">
                <a:solidFill>
                  <a:srgbClr val="333333"/>
                </a:solidFill>
                <a:effectLst/>
                <a:latin typeface="PingFangSC-Regular" panose="020B0400000000000000" pitchFamily="34" charset="-122"/>
                <a:ea typeface="PingFangSC-Regular" panose="020B0400000000000000" pitchFamily="34" charset="-122"/>
              </a:rPr>
              <a:t>build</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US" altLang="zh-CN" b="0" i="0" dirty="0">
                <a:solidFill>
                  <a:srgbClr val="333333"/>
                </a:solidFill>
                <a:effectLst/>
                <a:latin typeface="PingFangSC-Regular" panose="020B0400000000000000" pitchFamily="34" charset="-122"/>
                <a:ea typeface="PingFangSC-Regular" panose="020B0400000000000000" pitchFamily="34" charset="-122"/>
              </a:rPr>
              <a:t>a</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 altLang="zh-CN" b="0" i="0" dirty="0">
                <a:solidFill>
                  <a:srgbClr val="EA4335"/>
                </a:solidFill>
                <a:effectLst/>
                <a:latin typeface="arial" panose="020B0604020202020204" pitchFamily="34" charset="0"/>
              </a:rPr>
              <a:t>economic</a:t>
            </a:r>
            <a:r>
              <a:rPr lang="zh-CN" altLang="en-US" b="0" i="0" dirty="0">
                <a:solidFill>
                  <a:srgbClr val="EA4335"/>
                </a:solidFill>
                <a:effectLst/>
                <a:latin typeface="arial" panose="020B0604020202020204" pitchFamily="34" charset="0"/>
              </a:rPr>
              <a:t> </a:t>
            </a:r>
            <a:r>
              <a:rPr lang="en" altLang="zh-CN" b="0" i="0" dirty="0">
                <a:solidFill>
                  <a:srgbClr val="333333"/>
                </a:solidFill>
                <a:effectLst/>
                <a:latin typeface="PingFangSC-Regular" panose="020B0400000000000000" pitchFamily="34" charset="-122"/>
                <a:ea typeface="PingFangSC-Regular" panose="020B0400000000000000" pitchFamily="34" charset="-122"/>
              </a:rPr>
              <a:t>model</a:t>
            </a:r>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4</a:t>
            </a:fld>
            <a:endParaRPr kumimoji="1" lang="zh-CN" altLang="en-US"/>
          </a:p>
        </p:txBody>
      </p:sp>
    </p:spTree>
    <p:extLst>
      <p:ext uri="{BB962C8B-B14F-4D97-AF65-F5344CB8AC3E}">
        <p14:creationId xmlns:p14="http://schemas.microsoft.com/office/powerpoint/2010/main" val="3573620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dirty="0">
                <a:solidFill>
                  <a:srgbClr val="333333"/>
                </a:solidFill>
                <a:effectLst/>
                <a:latin typeface="PingFangSC-Regular" panose="020B0400000000000000" pitchFamily="34" charset="-122"/>
                <a:ea typeface="PingFangSC-Regular" panose="020B0400000000000000" pitchFamily="34" charset="-122"/>
              </a:rPr>
              <a:t>In terms of practical implementation, our fully on-chain generic KYT Aspect has the capacity to tackle many issues in off-chain KYT solutions, such as on-chain attack interception. However, bring all KYT capabilities from offline to online is full</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US" altLang="zh-CN" b="0" i="0" dirty="0">
                <a:solidFill>
                  <a:srgbClr val="333333"/>
                </a:solidFill>
                <a:effectLst/>
                <a:latin typeface="PingFangSC-Regular" panose="020B0400000000000000" pitchFamily="34" charset="-122"/>
                <a:ea typeface="PingFangSC-Regular" panose="020B0400000000000000" pitchFamily="34" charset="-122"/>
              </a:rPr>
              <a:t>of</a:t>
            </a:r>
            <a:r>
              <a:rPr lang="en" altLang="zh-CN" b="0" i="0" dirty="0">
                <a:solidFill>
                  <a:srgbClr val="333333"/>
                </a:solidFill>
                <a:effectLst/>
                <a:latin typeface="PingFangSC-Regular" panose="020B0400000000000000" pitchFamily="34" charset="-122"/>
                <a:ea typeface="PingFangSC-Regular" panose="020B0400000000000000" pitchFamily="34" charset="-122"/>
              </a:rPr>
              <a:t> challenges. </a:t>
            </a:r>
          </a:p>
          <a:p>
            <a:pPr algn="l"/>
            <a:r>
              <a:rPr lang="en" altLang="zh-CN" b="0" i="0" dirty="0">
                <a:solidFill>
                  <a:srgbClr val="333333"/>
                </a:solidFill>
                <a:effectLst/>
                <a:latin typeface="PingFangSC-Regular" panose="020B0400000000000000" pitchFamily="34" charset="-122"/>
                <a:ea typeface="PingFangSC-Regular" panose="020B0400000000000000" pitchFamily="34" charset="-122"/>
              </a:rPr>
              <a:t>Therefore, considering our medium to short-term strategy, we have opted to integrate parts of our KYT rules and architecture into the on-chain Aspect. For more complex algorithms </a:t>
            </a:r>
            <a:r>
              <a:rPr lang="en-US" altLang="zh-CN" b="0" i="0" dirty="0">
                <a:solidFill>
                  <a:srgbClr val="333333"/>
                </a:solidFill>
                <a:effectLst/>
                <a:latin typeface="PingFangSC-Regular" panose="020B0400000000000000" pitchFamily="34" charset="-122"/>
                <a:ea typeface="PingFangSC-Regular" panose="020B0400000000000000" pitchFamily="34" charset="-122"/>
              </a:rPr>
              <a:t>, </a:t>
            </a:r>
            <a:r>
              <a:rPr lang="en" altLang="zh-CN" b="0" i="0" dirty="0">
                <a:solidFill>
                  <a:srgbClr val="333333"/>
                </a:solidFill>
                <a:effectLst/>
                <a:latin typeface="PingFangSC-Regular" panose="020B0400000000000000" pitchFamily="34" charset="-122"/>
                <a:ea typeface="PingFangSC-Regular" panose="020B0400000000000000" pitchFamily="34" charset="-122"/>
              </a:rPr>
              <a:t>we have leveraged the capacities of off-chain KYT APIs.</a:t>
            </a:r>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5</a:t>
            </a:fld>
            <a:endParaRPr kumimoji="1" lang="zh-CN" altLang="en-US"/>
          </a:p>
        </p:txBody>
      </p:sp>
    </p:spTree>
    <p:extLst>
      <p:ext uri="{BB962C8B-B14F-4D97-AF65-F5344CB8AC3E}">
        <p14:creationId xmlns:p14="http://schemas.microsoft.com/office/powerpoint/2010/main" val="289812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 altLang="zh-CN" b="0" i="0" dirty="0">
                <a:solidFill>
                  <a:srgbClr val="1F2328"/>
                </a:solidFill>
                <a:effectLst/>
                <a:latin typeface="-apple-system"/>
              </a:rPr>
              <a:t>being a Public Good,</a:t>
            </a:r>
            <a:r>
              <a:rPr lang="zh-CN" altLang="en-US" b="0" i="0" dirty="0">
                <a:solidFill>
                  <a:srgbClr val="1F2328"/>
                </a:solidFill>
                <a:effectLst/>
                <a:latin typeface="-apple-system"/>
              </a:rPr>
              <a:t> </a:t>
            </a:r>
            <a:r>
              <a:rPr lang="en-US" altLang="zh-CN" b="0" i="0" dirty="0">
                <a:solidFill>
                  <a:srgbClr val="1F2328"/>
                </a:solidFill>
                <a:effectLst/>
                <a:latin typeface="-apple-system"/>
              </a:rPr>
              <a:t>KYT</a:t>
            </a:r>
            <a:r>
              <a:rPr lang="zh-CN" altLang="en-US" b="0" i="0" dirty="0">
                <a:solidFill>
                  <a:srgbClr val="1F2328"/>
                </a:solidFill>
                <a:effectLst/>
                <a:latin typeface="-apple-system"/>
              </a:rPr>
              <a:t> </a:t>
            </a:r>
            <a:r>
              <a:rPr lang="en-US" altLang="zh-CN" b="0" i="0" dirty="0">
                <a:solidFill>
                  <a:srgbClr val="1F2328"/>
                </a:solidFill>
                <a:effectLst/>
                <a:latin typeface="-apple-system"/>
              </a:rPr>
              <a:t>Aspect</a:t>
            </a:r>
            <a:r>
              <a:rPr lang="en" altLang="zh-CN" b="0" i="0" dirty="0">
                <a:solidFill>
                  <a:srgbClr val="1F2328"/>
                </a:solidFill>
                <a:effectLst/>
                <a:latin typeface="-apple-system"/>
              </a:rPr>
              <a:t> is aimed at all participants and projects within the entire ecosystem, such as </a:t>
            </a:r>
            <a:r>
              <a:rPr lang="en" altLang="zh-CN" b="0" i="0" dirty="0" err="1">
                <a:solidFill>
                  <a:srgbClr val="1F2328"/>
                </a:solidFill>
                <a:effectLst/>
                <a:latin typeface="-apple-system"/>
              </a:rPr>
              <a:t>DEXes</a:t>
            </a:r>
            <a:r>
              <a:rPr lang="en" altLang="zh-CN" b="0" i="0" dirty="0">
                <a:solidFill>
                  <a:srgbClr val="1F2328"/>
                </a:solidFill>
                <a:effectLst/>
                <a:latin typeface="-apple-system"/>
              </a:rPr>
              <a:t>, Lending, Bridges, Staking, RWA, etc. </a:t>
            </a:r>
          </a:p>
          <a:p>
            <a:pPr algn="l" latinLnBrk="1"/>
            <a:endParaRPr lang="en" altLang="zh-CN" b="0" i="0" dirty="0">
              <a:solidFill>
                <a:srgbClr val="1F2328"/>
              </a:solidFill>
              <a:effectLst/>
              <a:latin typeface="-apple-system"/>
            </a:endParaRPr>
          </a:p>
          <a:p>
            <a:pPr algn="l" latinLnBrk="1"/>
            <a:r>
              <a:rPr lang="en-US" altLang="zh-CN" b="0" i="0" dirty="0">
                <a:solidFill>
                  <a:srgbClr val="333333"/>
                </a:solidFill>
                <a:effectLst/>
                <a:latin typeface="PingFangSC-Regular" panose="020B0400000000000000" pitchFamily="34" charset="-122"/>
                <a:ea typeface="PingFangSC-Regular" panose="020B0400000000000000" pitchFamily="34" charset="-122"/>
              </a:rPr>
              <a:t>this</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US" altLang="zh-CN" b="0" i="0" dirty="0">
                <a:solidFill>
                  <a:srgbClr val="333333"/>
                </a:solidFill>
                <a:effectLst/>
                <a:latin typeface="PingFangSC-Regular" panose="020B0400000000000000" pitchFamily="34" charset="-122"/>
                <a:ea typeface="PingFangSC-Regular" panose="020B0400000000000000" pitchFamily="34" charset="-122"/>
              </a:rPr>
              <a:t>figure shows an entire attack-chain in one transaction</a:t>
            </a:r>
            <a:r>
              <a:rPr lang="en" altLang="zh-CN" b="0" i="0" dirty="0">
                <a:solidFill>
                  <a:srgbClr val="333333"/>
                </a:solidFill>
                <a:effectLst/>
                <a:latin typeface="PingFangSC-Regular" panose="020B0400000000000000" pitchFamily="34" charset="-122"/>
                <a:ea typeface="PingFangSC-Regular" panose="020B0400000000000000" pitchFamily="34" charset="-122"/>
              </a:rPr>
              <a:t>, if the projects mentioned above had integrate the KYT aspect, the attack could be detected and intercepted at any steps.</a:t>
            </a:r>
          </a:p>
          <a:p>
            <a:pPr algn="l"/>
            <a:br>
              <a:rPr lang="en" altLang="zh-CN" b="0" i="0" dirty="0">
                <a:solidFill>
                  <a:srgbClr val="0057FF"/>
                </a:solidFill>
                <a:effectLst/>
                <a:latin typeface="PingFang SC" panose="020B0400000000000000" pitchFamily="34" charset="-122"/>
                <a:ea typeface="PingFang SC" panose="020B0400000000000000" pitchFamily="34" charset="-122"/>
              </a:rPr>
            </a:br>
            <a:endParaRPr lang="en" altLang="zh-CN" b="0" i="0" dirty="0">
              <a:solidFill>
                <a:srgbClr val="0057FF"/>
              </a:solidFill>
              <a:effectLst/>
              <a:latin typeface="PingFang SC" panose="020B0400000000000000" pitchFamily="34" charset="-122"/>
              <a:ea typeface="PingFang SC" panose="020B0400000000000000"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6</a:t>
            </a:fld>
            <a:endParaRPr kumimoji="1" lang="zh-CN" altLang="en-US"/>
          </a:p>
        </p:txBody>
      </p:sp>
    </p:spTree>
    <p:extLst>
      <p:ext uri="{BB962C8B-B14F-4D97-AF65-F5344CB8AC3E}">
        <p14:creationId xmlns:p14="http://schemas.microsoft.com/office/powerpoint/2010/main" val="382588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dirty="0">
                <a:solidFill>
                  <a:srgbClr val="1F2328"/>
                </a:solidFill>
                <a:effectLst/>
                <a:latin typeface="-apple-system"/>
              </a:rPr>
              <a:t>The development of KYT Aspect can be divided into at four stages:</a:t>
            </a:r>
          </a:p>
          <a:p>
            <a:endParaRPr kumimoji="1" lang="en-US" altLang="zh-CN" dirty="0"/>
          </a:p>
          <a:p>
            <a:pPr algn="l"/>
            <a:r>
              <a:rPr lang="en" altLang="zh-CN" b="0" i="0" dirty="0">
                <a:solidFill>
                  <a:srgbClr val="333333"/>
                </a:solidFill>
                <a:effectLst/>
                <a:latin typeface="PingFangSC-Regular" panose="020B0400000000000000" pitchFamily="34" charset="-122"/>
                <a:ea typeface="PingFangSC-Regular" panose="020B0400000000000000" pitchFamily="34" charset="-122"/>
              </a:rPr>
              <a:t>In the </a:t>
            </a:r>
            <a:r>
              <a:rPr lang="en" altLang="zh-CN" b="0" i="0" dirty="0" err="1">
                <a:solidFill>
                  <a:srgbClr val="333333"/>
                </a:solidFill>
                <a:effectLst/>
                <a:latin typeface="PingFangSC-Regular" panose="020B0400000000000000" pitchFamily="34" charset="-122"/>
                <a:ea typeface="PingFangSC-Regular" panose="020B0400000000000000" pitchFamily="34" charset="-122"/>
              </a:rPr>
              <a:t>beging</a:t>
            </a:r>
            <a:r>
              <a:rPr lang="en" altLang="zh-CN" b="0" i="0" dirty="0">
                <a:solidFill>
                  <a:srgbClr val="333333"/>
                </a:solidFill>
                <a:effectLst/>
                <a:latin typeface="PingFangSC-Regular" panose="020B0400000000000000" pitchFamily="34" charset="-122"/>
                <a:ea typeface="PingFangSC-Regular" panose="020B0400000000000000" pitchFamily="34" charset="-122"/>
              </a:rPr>
              <a:t> phase, the data for the KYT Aspect is entirely provided by the off-chain KYT system and is periodically updated by off-chain data providers.</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endParaRPr lang="en-US" altLang="zh-CN" b="0" i="0" dirty="0">
              <a:solidFill>
                <a:srgbClr val="333333"/>
              </a:solidFill>
              <a:effectLst/>
              <a:latin typeface="PingFangSC-Regular" panose="020B0400000000000000" pitchFamily="34" charset="-122"/>
              <a:ea typeface="PingFangSC-Regular" panose="020B0400000000000000" pitchFamily="34" charset="-122"/>
            </a:endParaRPr>
          </a:p>
          <a:p>
            <a:pPr algn="l"/>
            <a:endParaRPr kumimoji="1" lang="en" altLang="zh-CN" b="0" i="0" dirty="0">
              <a:solidFill>
                <a:srgbClr val="333333"/>
              </a:solidFill>
              <a:effectLst/>
              <a:latin typeface="PingFangSC-Regular" panose="020B0400000000000000" pitchFamily="34" charset="-122"/>
              <a:ea typeface="PingFangSC-Regular" panose="020B0400000000000000" pitchFamily="34" charset="-122"/>
            </a:endParaRPr>
          </a:p>
          <a:p>
            <a:pPr algn="l"/>
            <a:r>
              <a:rPr kumimoji="1" lang="en" altLang="zh-CN" b="0" i="0" dirty="0">
                <a:solidFill>
                  <a:srgbClr val="333333"/>
                </a:solidFill>
                <a:effectLst/>
                <a:latin typeface="PingFangSC-Regular" panose="020B0400000000000000" pitchFamily="34" charset="-122"/>
                <a:ea typeface="PingFangSC-Regular" panose="020B0400000000000000" pitchFamily="34" charset="-122"/>
              </a:rPr>
              <a:t>At the final stage, </a:t>
            </a:r>
            <a:r>
              <a:rPr lang="en" altLang="zh-CN" b="0" i="0" dirty="0">
                <a:solidFill>
                  <a:srgbClr val="333333"/>
                </a:solidFill>
                <a:effectLst/>
                <a:latin typeface="PingFangSC-Regular" panose="020B0400000000000000" pitchFamily="34" charset="-122"/>
                <a:ea typeface="PingFangSC-Regular" panose="020B0400000000000000" pitchFamily="34" charset="-122"/>
              </a:rPr>
              <a:t>main KYT functionalities such as phishing attack detection</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 altLang="zh-CN" b="0" i="0" dirty="0">
                <a:solidFill>
                  <a:srgbClr val="333333"/>
                </a:solidFill>
                <a:effectLst/>
                <a:latin typeface="PingFangSC-Regular" panose="020B0400000000000000" pitchFamily="34" charset="-122"/>
                <a:ea typeface="PingFangSC-Regular" panose="020B0400000000000000" pitchFamily="34" charset="-122"/>
              </a:rPr>
              <a:t>and risk scoring systems can be migrated from off-chain to on-chain, we can also crafting an economic and decentralized governance model for the on-chain KYT system. </a:t>
            </a:r>
            <a:endParaRPr kumimoji="1" lang="zh-CN" altLang="en-US" dirty="0"/>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7</a:t>
            </a:fld>
            <a:endParaRPr kumimoji="1" lang="zh-CN" altLang="en-US"/>
          </a:p>
        </p:txBody>
      </p:sp>
    </p:spTree>
    <p:extLst>
      <p:ext uri="{BB962C8B-B14F-4D97-AF65-F5344CB8AC3E}">
        <p14:creationId xmlns:p14="http://schemas.microsoft.com/office/powerpoint/2010/main" val="412563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dirty="0">
                <a:solidFill>
                  <a:srgbClr val="333333"/>
                </a:solidFill>
                <a:effectLst/>
                <a:latin typeface="PingFangSC-Regular" panose="020B0400000000000000" pitchFamily="34" charset="-122"/>
                <a:ea typeface="PingFangSC-Regular" panose="020B0400000000000000" pitchFamily="34" charset="-122"/>
              </a:rPr>
              <a:t>Thank you all for listening. For the complete design scheme and code, please visit our </a:t>
            </a:r>
            <a:r>
              <a:rPr lang="en" altLang="zh-CN" b="0" i="0" dirty="0" err="1">
                <a:solidFill>
                  <a:srgbClr val="333333"/>
                </a:solidFill>
                <a:effectLst/>
                <a:latin typeface="PingFangSC-Regular" panose="020B0400000000000000" pitchFamily="34" charset="-122"/>
                <a:ea typeface="PingFangSC-Regular" panose="020B0400000000000000" pitchFamily="34" charset="-122"/>
              </a:rPr>
              <a:t>github</a:t>
            </a:r>
            <a:r>
              <a:rPr lang="zh-CN" altLang="en-US" b="0" i="0" dirty="0">
                <a:solidFill>
                  <a:srgbClr val="333333"/>
                </a:solidFill>
                <a:effectLst/>
                <a:latin typeface="PingFangSC-Regular" panose="020B0400000000000000" pitchFamily="34" charset="-122"/>
                <a:ea typeface="PingFangSC-Regular" panose="020B0400000000000000" pitchFamily="34" charset="-122"/>
              </a:rPr>
              <a:t> </a:t>
            </a:r>
            <a:r>
              <a:rPr lang="en-US" altLang="zh-CN" b="0" i="0" dirty="0">
                <a:solidFill>
                  <a:srgbClr val="333333"/>
                </a:solidFill>
                <a:effectLst/>
                <a:latin typeface="PingFangSC-Regular" panose="020B0400000000000000" pitchFamily="34" charset="-122"/>
                <a:ea typeface="PingFangSC-Regular" panose="020B0400000000000000" pitchFamily="34" charset="-122"/>
              </a:rPr>
              <a:t>page</a:t>
            </a:r>
            <a:r>
              <a:rPr lang="en" altLang="zh-CN" b="0" i="0" dirty="0">
                <a:solidFill>
                  <a:srgbClr val="333333"/>
                </a:solidFill>
                <a:effectLst/>
                <a:latin typeface="PingFangSC-Regular" panose="020B0400000000000000" pitchFamily="34" charset="-122"/>
                <a:ea typeface="PingFangSC-Regular" panose="020B0400000000000000" pitchFamily="34" charset="-122"/>
              </a:rPr>
              <a:t>.</a:t>
            </a:r>
            <a:endParaRPr kumimoji="1" lang="zh-CN" altLang="en-US" dirty="0"/>
          </a:p>
        </p:txBody>
      </p:sp>
      <p:sp>
        <p:nvSpPr>
          <p:cNvPr id="4" name="灯片编号占位符 3"/>
          <p:cNvSpPr>
            <a:spLocks noGrp="1"/>
          </p:cNvSpPr>
          <p:nvPr>
            <p:ph type="sldNum" sz="quarter" idx="5"/>
          </p:nvPr>
        </p:nvSpPr>
        <p:spPr/>
        <p:txBody>
          <a:bodyPr/>
          <a:lstStyle/>
          <a:p>
            <a:fld id="{EE161232-E366-0C40-9075-A41D6F535C15}" type="slidenum">
              <a:rPr kumimoji="1" lang="zh-CN" altLang="en-US" smtClean="0"/>
              <a:t>8</a:t>
            </a:fld>
            <a:endParaRPr kumimoji="1" lang="zh-CN" altLang="en-US"/>
          </a:p>
        </p:txBody>
      </p:sp>
    </p:spTree>
    <p:extLst>
      <p:ext uri="{BB962C8B-B14F-4D97-AF65-F5344CB8AC3E}">
        <p14:creationId xmlns:p14="http://schemas.microsoft.com/office/powerpoint/2010/main" val="207419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A3D1C-02DC-3D74-D586-14D5A72EE07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F2722E9-41EC-ABF3-4BB3-286E42DE9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1EBACED-C678-4373-48D3-A8F7548555E6}"/>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5" name="页脚占位符 4">
            <a:extLst>
              <a:ext uri="{FF2B5EF4-FFF2-40B4-BE49-F238E27FC236}">
                <a16:creationId xmlns:a16="http://schemas.microsoft.com/office/drawing/2014/main" id="{DA8FA16E-DE15-9318-879E-DFE0984500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033AE7-DEAB-8425-DF07-E221A10F4D79}"/>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13949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D7F0C-99BA-7AF1-F872-38CA35A2A2A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B157174-FE5E-7546-C846-FA7F3F75E23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082AF6-AC50-568F-2CFF-15CC8EE3C7F0}"/>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5" name="页脚占位符 4">
            <a:extLst>
              <a:ext uri="{FF2B5EF4-FFF2-40B4-BE49-F238E27FC236}">
                <a16:creationId xmlns:a16="http://schemas.microsoft.com/office/drawing/2014/main" id="{DE68F28E-660F-ECCF-2E8B-AF4D5FAB0F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252A7E-2DA1-29BD-8C1D-D74158087AAF}"/>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27744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3A81F9-CEED-3937-DC92-E760A8461DC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64D1D39-DD01-2442-26D1-93ABA342DA1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EB23BD-E3E5-0C30-75BF-4491FF03B1F8}"/>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5" name="页脚占位符 4">
            <a:extLst>
              <a:ext uri="{FF2B5EF4-FFF2-40B4-BE49-F238E27FC236}">
                <a16:creationId xmlns:a16="http://schemas.microsoft.com/office/drawing/2014/main" id="{5B5872AD-0588-436D-C904-2DB9F4CD27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7B67C3-1F23-28D0-05DC-A67A90724F7B}"/>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386979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7F5D1-9C0C-8534-9B55-138DCB6DF1B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8A38746-8459-BD41-D6B3-B2F7450A2DB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A2AA94-FCBB-3FD4-EA74-3CAAC4ABC10C}"/>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5" name="页脚占位符 4">
            <a:extLst>
              <a:ext uri="{FF2B5EF4-FFF2-40B4-BE49-F238E27FC236}">
                <a16:creationId xmlns:a16="http://schemas.microsoft.com/office/drawing/2014/main" id="{5D9C43D9-97A7-9BD2-A93E-96B76B4C35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D37258-8F5F-7A03-C2A3-9F39361C379F}"/>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321675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AFB30-5314-D381-F776-8CB3C8D3256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0B9E2A3-9C75-B901-F8FA-D989983C0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5B9B350-ACD5-F53E-7620-C885B7596220}"/>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5" name="页脚占位符 4">
            <a:extLst>
              <a:ext uri="{FF2B5EF4-FFF2-40B4-BE49-F238E27FC236}">
                <a16:creationId xmlns:a16="http://schemas.microsoft.com/office/drawing/2014/main" id="{4FCB5A52-F90B-B327-7BE5-93BCD77EE1B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03A1628-C9A7-94DF-69BB-32796FB44144}"/>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4294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0676A-72FB-1A9A-EA05-3D361C0C3ED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B34B0CA-3A61-5304-E6A6-20F101D7297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84C55BD-6DF8-0395-2A2C-59554C7C152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EF545F9-5684-9227-7D14-D92D903F435D}"/>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6" name="页脚占位符 5">
            <a:extLst>
              <a:ext uri="{FF2B5EF4-FFF2-40B4-BE49-F238E27FC236}">
                <a16:creationId xmlns:a16="http://schemas.microsoft.com/office/drawing/2014/main" id="{4685EB87-7C64-BC5C-243C-F50AF636E4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363B57-356A-A09F-5BB7-C8D9F14E8B69}"/>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335388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938F2-CB5D-9B4E-6BA2-3C80A3718C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E338C7C-6BDC-638D-1B47-93DCC4BD9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EF90466-9771-994E-4DB2-81E4E81493B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71B1F65-FEE2-CED2-49D3-3FD5D2438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A0EE957-1295-FB3E-DE65-FC6CAD126B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1B1D62F-E4E1-4B2D-FFAE-18F2EF6C5A8F}"/>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8" name="页脚占位符 7">
            <a:extLst>
              <a:ext uri="{FF2B5EF4-FFF2-40B4-BE49-F238E27FC236}">
                <a16:creationId xmlns:a16="http://schemas.microsoft.com/office/drawing/2014/main" id="{894EFE89-C189-53BE-561F-78CE8C14DBA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B3D3961-4442-15FC-DC3F-757A9AAA1FFE}"/>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84489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44BFD-5326-A92B-D12C-C3C04BD2CCC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18B9A67-160E-4FB1-64B7-A5A26B2B7788}"/>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4" name="页脚占位符 3">
            <a:extLst>
              <a:ext uri="{FF2B5EF4-FFF2-40B4-BE49-F238E27FC236}">
                <a16:creationId xmlns:a16="http://schemas.microsoft.com/office/drawing/2014/main" id="{10B25EA2-A860-1FDF-018A-9AE80FE2618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96EE758-CA6A-07D4-E0A9-CB97D4FDE12A}"/>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311161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64FF74-17D1-5490-6C4F-A3C282DD789B}"/>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3" name="页脚占位符 2">
            <a:extLst>
              <a:ext uri="{FF2B5EF4-FFF2-40B4-BE49-F238E27FC236}">
                <a16:creationId xmlns:a16="http://schemas.microsoft.com/office/drawing/2014/main" id="{F2822662-31E1-ED03-99FA-2859E26BCBB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091C72A-8724-5C78-F088-7347FF8F9DE8}"/>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201768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44E91-21C3-C9DF-C2E7-CCEC5CE35D4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475051A-EB2B-18D1-9AEB-4950B1940E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27214EE-74C8-32D9-0360-A7E4A8D68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7442B54-ADE7-406C-7715-1241C7DBE76C}"/>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6" name="页脚占位符 5">
            <a:extLst>
              <a:ext uri="{FF2B5EF4-FFF2-40B4-BE49-F238E27FC236}">
                <a16:creationId xmlns:a16="http://schemas.microsoft.com/office/drawing/2014/main" id="{1A548FD0-1C66-36D6-9A23-ACBE72A8185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5E4578F-5E91-CCB1-E0C6-529F77F3A0DD}"/>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423022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14437-1A58-F991-7ADF-485391AEECC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07F5B00-7754-B1F0-7103-333D81914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D80A820-9132-05B9-AF06-F52D0A154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CD74F47-FB4F-273F-25B4-BBA59D539147}"/>
              </a:ext>
            </a:extLst>
          </p:cNvPr>
          <p:cNvSpPr>
            <a:spLocks noGrp="1"/>
          </p:cNvSpPr>
          <p:nvPr>
            <p:ph type="dt" sz="half" idx="10"/>
          </p:nvPr>
        </p:nvSpPr>
        <p:spPr/>
        <p:txBody>
          <a:bodyPr/>
          <a:lstStyle/>
          <a:p>
            <a:fld id="{DE0D211B-F033-C749-B574-57CE444902C0}" type="datetimeFigureOut">
              <a:rPr kumimoji="1" lang="zh-CN" altLang="en-US" smtClean="0"/>
              <a:t>2024/2/26</a:t>
            </a:fld>
            <a:endParaRPr kumimoji="1" lang="zh-CN" altLang="en-US"/>
          </a:p>
        </p:txBody>
      </p:sp>
      <p:sp>
        <p:nvSpPr>
          <p:cNvPr id="6" name="页脚占位符 5">
            <a:extLst>
              <a:ext uri="{FF2B5EF4-FFF2-40B4-BE49-F238E27FC236}">
                <a16:creationId xmlns:a16="http://schemas.microsoft.com/office/drawing/2014/main" id="{10805706-54B1-BE9B-D68F-ED097B06B5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D4FD266-9477-AE64-8B20-4CB95D6A73F8}"/>
              </a:ext>
            </a:extLst>
          </p:cNvPr>
          <p:cNvSpPr>
            <a:spLocks noGrp="1"/>
          </p:cNvSpPr>
          <p:nvPr>
            <p:ph type="sldNum" sz="quarter" idx="12"/>
          </p:nvPr>
        </p:nvSpPr>
        <p:spPr/>
        <p:txBody>
          <a:bodyPr/>
          <a:lstStyle/>
          <a:p>
            <a:fld id="{CA547330-7835-C449-A1F7-FB83F420F65F}" type="slidenum">
              <a:rPr kumimoji="1" lang="zh-CN" altLang="en-US" smtClean="0"/>
              <a:t>‹#›</a:t>
            </a:fld>
            <a:endParaRPr kumimoji="1" lang="zh-CN" altLang="en-US"/>
          </a:p>
        </p:txBody>
      </p:sp>
    </p:spTree>
    <p:extLst>
      <p:ext uri="{BB962C8B-B14F-4D97-AF65-F5344CB8AC3E}">
        <p14:creationId xmlns:p14="http://schemas.microsoft.com/office/powerpoint/2010/main" val="369189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8679BA-AEFA-812D-7F0D-BB6DFF869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B4C7BC1D-5E28-2E20-C85F-31CA4A9C2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02286668-1DCB-D35D-13A6-677B57EF2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D211B-F033-C749-B574-57CE444902C0}" type="datetimeFigureOut">
              <a:rPr kumimoji="1" lang="zh-CN" altLang="en-US" smtClean="0"/>
              <a:t>2024/2/26</a:t>
            </a:fld>
            <a:endParaRPr kumimoji="1" lang="zh-CN" altLang="en-US"/>
          </a:p>
        </p:txBody>
      </p:sp>
      <p:sp>
        <p:nvSpPr>
          <p:cNvPr id="5" name="页脚占位符 4">
            <a:extLst>
              <a:ext uri="{FF2B5EF4-FFF2-40B4-BE49-F238E27FC236}">
                <a16:creationId xmlns:a16="http://schemas.microsoft.com/office/drawing/2014/main" id="{E636CA1A-D59C-DADB-483F-39AA5E2C6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DE5B042-6D37-7AD3-5CE7-35B24A45B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47330-7835-C449-A1F7-FB83F420F65F}" type="slidenum">
              <a:rPr kumimoji="1" lang="zh-CN" altLang="en-US" smtClean="0"/>
              <a:t>‹#›</a:t>
            </a:fld>
            <a:endParaRPr kumimoji="1" lang="zh-CN" altLang="en-US"/>
          </a:p>
        </p:txBody>
      </p:sp>
      <p:pic>
        <p:nvPicPr>
          <p:cNvPr id="1026" name="Picture 2">
            <a:extLst>
              <a:ext uri="{FF2B5EF4-FFF2-40B4-BE49-F238E27FC236}">
                <a16:creationId xmlns:a16="http://schemas.microsoft.com/office/drawing/2014/main" id="{9774EEEE-4AAA-0A5C-10A9-3B107D4DCC9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1742" y="84689"/>
            <a:ext cx="646458" cy="64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56417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806B5-2E60-EB3F-9707-0BE1121F0657}"/>
              </a:ext>
            </a:extLst>
          </p:cNvPr>
          <p:cNvSpPr>
            <a:spLocks noGrp="1"/>
          </p:cNvSpPr>
          <p:nvPr>
            <p:ph type="ctrTitle"/>
          </p:nvPr>
        </p:nvSpPr>
        <p:spPr/>
        <p:txBody>
          <a:bodyPr/>
          <a:lstStyle/>
          <a:p>
            <a:r>
              <a:rPr kumimoji="1" lang="en-US" altLang="zh-CN" dirty="0" err="1">
                <a:latin typeface="Times New Roman" panose="02020603050405020304" pitchFamily="18" charset="0"/>
                <a:cs typeface="Times New Roman" panose="02020603050405020304" pitchFamily="18" charset="0"/>
              </a:rPr>
              <a:t>Artela</a:t>
            </a:r>
            <a:r>
              <a:rPr kumimoji="1" lang="en-US" altLang="zh-CN" dirty="0">
                <a:latin typeface="Times New Roman" panose="02020603050405020304" pitchFamily="18" charset="0"/>
                <a:cs typeface="Times New Roman" panose="02020603050405020304" pitchFamily="18" charset="0"/>
              </a:rPr>
              <a:t> KYT Aspect</a:t>
            </a:r>
            <a:endParaRPr kumimoji="1"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EEB3FA6-8BD6-C87F-7800-1567899FDE6F}"/>
              </a:ext>
            </a:extLst>
          </p:cNvPr>
          <p:cNvSpPr>
            <a:spLocks noGrp="1"/>
          </p:cNvSpPr>
          <p:nvPr>
            <p:ph type="subTitle" idx="1"/>
          </p:nvPr>
        </p:nvSpPr>
        <p:spPr/>
        <p:txBody>
          <a:bodyPr/>
          <a:lstStyle/>
          <a:p>
            <a:r>
              <a:rPr kumimoji="1" lang="en-US" altLang="zh-CN" dirty="0">
                <a:latin typeface="Times New Roman" panose="02020603050405020304" pitchFamily="18" charset="0"/>
                <a:cs typeface="Times New Roman" panose="02020603050405020304" pitchFamily="18" charset="0"/>
              </a:rPr>
              <a:t>Transaction Security on </a:t>
            </a:r>
            <a:r>
              <a:rPr kumimoji="1" lang="en-US" altLang="zh-CN" dirty="0" err="1">
                <a:latin typeface="Times New Roman" panose="02020603050405020304" pitchFamily="18" charset="0"/>
                <a:cs typeface="Times New Roman" panose="02020603050405020304" pitchFamily="18" charset="0"/>
              </a:rPr>
              <a:t>Artela</a:t>
            </a:r>
            <a:r>
              <a:rPr kumimoji="1" lang="en-US" altLang="zh-CN" dirty="0">
                <a:latin typeface="Times New Roman" panose="02020603050405020304" pitchFamily="18" charset="0"/>
                <a:cs typeface="Times New Roman" panose="02020603050405020304" pitchFamily="18" charset="0"/>
              </a:rPr>
              <a:t> Network</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7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55A0A-D367-F7EA-C7DA-F0BEE537A656}"/>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What is KYT(Know Your Transaction)?</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5FF2DE8A-E084-572E-F0C1-32ADCC2613F0}"/>
              </a:ext>
            </a:extLst>
          </p:cNvPr>
          <p:cNvPicPr>
            <a:picLocks noGrp="1" noChangeAspect="1"/>
          </p:cNvPicPr>
          <p:nvPr>
            <p:ph idx="1"/>
          </p:nvPr>
        </p:nvPicPr>
        <p:blipFill>
          <a:blip r:embed="rId3"/>
          <a:stretch>
            <a:fillRect/>
          </a:stretch>
        </p:blipFill>
        <p:spPr>
          <a:xfrm>
            <a:off x="264707" y="1846064"/>
            <a:ext cx="11662586" cy="4646811"/>
          </a:xfrm>
        </p:spPr>
      </p:pic>
    </p:spTree>
    <p:extLst>
      <p:ext uri="{BB962C8B-B14F-4D97-AF65-F5344CB8AC3E}">
        <p14:creationId xmlns:p14="http://schemas.microsoft.com/office/powerpoint/2010/main" val="381061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FEE14-1E66-01C4-6C50-4E3D98CDA413}"/>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KYT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Aspect</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83D002-6DA0-FA31-E846-86B7746A0BEA}"/>
              </a:ext>
            </a:extLst>
          </p:cNvPr>
          <p:cNvSpPr>
            <a:spLocks noGrp="1"/>
          </p:cNvSpPr>
          <p:nvPr>
            <p:ph idx="1"/>
          </p:nvPr>
        </p:nvSpPr>
        <p:spPr>
          <a:xfrm>
            <a:off x="838200" y="1825625"/>
            <a:ext cx="10515600" cy="1603375"/>
          </a:xfrm>
        </p:spPr>
        <p:txBody>
          <a:bodyPr/>
          <a:lstStyle/>
          <a:p>
            <a:r>
              <a:rPr kumimoji="1" lang="en-US" altLang="zh-CN" dirty="0">
                <a:latin typeface="Times New Roman" panose="02020603050405020304" pitchFamily="18" charset="0"/>
                <a:cs typeface="Times New Roman" panose="02020603050405020304" pitchFamily="18" charset="0"/>
              </a:rPr>
              <a:t>Generic</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On-chain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KYT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Aspect</a:t>
            </a:r>
          </a:p>
          <a:p>
            <a:r>
              <a:rPr kumimoji="1" lang="en-US" altLang="zh-CN" dirty="0">
                <a:latin typeface="Times New Roman" panose="02020603050405020304" pitchFamily="18" charset="0"/>
                <a:cs typeface="Times New Roman" panose="02020603050405020304" pitchFamily="18" charset="0"/>
              </a:rPr>
              <a:t>Hybrid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On-chain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Off-chain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KYT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System</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49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91164-4815-0883-CD6C-4AE8FFCCDA3B}"/>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Generic</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On-chain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KYT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Aspect</a:t>
            </a:r>
            <a:endParaRPr kumimoji="1" lang="zh-CN" altLang="en-US" dirty="0"/>
          </a:p>
        </p:txBody>
      </p:sp>
      <p:pic>
        <p:nvPicPr>
          <p:cNvPr id="5" name="内容占位符 4">
            <a:extLst>
              <a:ext uri="{FF2B5EF4-FFF2-40B4-BE49-F238E27FC236}">
                <a16:creationId xmlns:a16="http://schemas.microsoft.com/office/drawing/2014/main" id="{501434E0-2EB2-37DE-2F80-0BF40EBFEC80}"/>
              </a:ext>
            </a:extLst>
          </p:cNvPr>
          <p:cNvPicPr>
            <a:picLocks noGrp="1" noChangeAspect="1"/>
          </p:cNvPicPr>
          <p:nvPr>
            <p:ph idx="1"/>
          </p:nvPr>
        </p:nvPicPr>
        <p:blipFill>
          <a:blip r:embed="rId3"/>
          <a:stretch>
            <a:fillRect/>
          </a:stretch>
        </p:blipFill>
        <p:spPr>
          <a:xfrm>
            <a:off x="875262" y="1486037"/>
            <a:ext cx="10441475" cy="5006838"/>
          </a:xfrm>
        </p:spPr>
      </p:pic>
    </p:spTree>
    <p:extLst>
      <p:ext uri="{BB962C8B-B14F-4D97-AF65-F5344CB8AC3E}">
        <p14:creationId xmlns:p14="http://schemas.microsoft.com/office/powerpoint/2010/main" val="346755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8A391-8C89-DB77-8812-0D871CC62FE3}"/>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Hybrid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On-chain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Off-chain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KYT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System</a:t>
            </a:r>
            <a:endParaRPr kumimoji="1" lang="zh-CN" altLang="en-US" dirty="0"/>
          </a:p>
        </p:txBody>
      </p:sp>
      <p:pic>
        <p:nvPicPr>
          <p:cNvPr id="5" name="内容占位符 4">
            <a:extLst>
              <a:ext uri="{FF2B5EF4-FFF2-40B4-BE49-F238E27FC236}">
                <a16:creationId xmlns:a16="http://schemas.microsoft.com/office/drawing/2014/main" id="{7F832859-7384-92E0-7105-10BF2BB99C94}"/>
              </a:ext>
            </a:extLst>
          </p:cNvPr>
          <p:cNvPicPr>
            <a:picLocks noGrp="1" noChangeAspect="1"/>
          </p:cNvPicPr>
          <p:nvPr>
            <p:ph idx="1"/>
          </p:nvPr>
        </p:nvPicPr>
        <p:blipFill>
          <a:blip r:embed="rId3"/>
          <a:stretch>
            <a:fillRect/>
          </a:stretch>
        </p:blipFill>
        <p:spPr>
          <a:xfrm>
            <a:off x="5819058" y="1552527"/>
            <a:ext cx="5325773" cy="5305473"/>
          </a:xfrm>
        </p:spPr>
      </p:pic>
      <p:sp>
        <p:nvSpPr>
          <p:cNvPr id="7" name="文本框 6">
            <a:extLst>
              <a:ext uri="{FF2B5EF4-FFF2-40B4-BE49-F238E27FC236}">
                <a16:creationId xmlns:a16="http://schemas.microsoft.com/office/drawing/2014/main" id="{97505014-3190-1583-F978-FD213F48B5D3}"/>
              </a:ext>
            </a:extLst>
          </p:cNvPr>
          <p:cNvSpPr txBox="1"/>
          <p:nvPr/>
        </p:nvSpPr>
        <p:spPr>
          <a:xfrm>
            <a:off x="734383" y="2032384"/>
            <a:ext cx="4350293" cy="22419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KYT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Aspect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Oracle</a:t>
            </a:r>
          </a:p>
          <a:p>
            <a:pPr marL="285750" indent="-285750">
              <a:lnSpc>
                <a:spcPct val="150000"/>
              </a:lnSpc>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Off-chain</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data</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provider</a:t>
            </a:r>
          </a:p>
          <a:p>
            <a:pPr marL="285750" indent="-285750">
              <a:lnSpc>
                <a:spcPct val="150000"/>
              </a:lnSpc>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Full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KYT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System</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Functions</a:t>
            </a:r>
          </a:p>
          <a:p>
            <a:pPr marL="285750" indent="-285750">
              <a:lnSpc>
                <a:spcPct val="150000"/>
              </a:lnSpc>
              <a:buFont typeface="Arial" panose="020B0604020202020204" pitchFamily="34" charset="0"/>
              <a:buChar char="•"/>
            </a:pPr>
            <a:r>
              <a:rPr lang="en" altLang="zh-CN" sz="2400" dirty="0">
                <a:solidFill>
                  <a:srgbClr val="1F2328"/>
                </a:solidFill>
                <a:latin typeface="Times New Roman" panose="02020603050405020304" pitchFamily="18" charset="0"/>
                <a:cs typeface="Times New Roman" panose="02020603050405020304" pitchFamily="18" charset="0"/>
              </a:rPr>
              <a:t>L</a:t>
            </a:r>
            <a:r>
              <a:rPr lang="en" altLang="zh-CN" sz="2400" b="0" i="0" dirty="0">
                <a:solidFill>
                  <a:srgbClr val="1F2328"/>
                </a:solidFill>
                <a:effectLst/>
                <a:latin typeface="Times New Roman" panose="02020603050405020304" pitchFamily="18" charset="0"/>
                <a:cs typeface="Times New Roman" panose="02020603050405020304" pitchFamily="18" charset="0"/>
              </a:rPr>
              <a:t>arge-scale </a:t>
            </a:r>
            <a:r>
              <a:rPr lang="en" altLang="zh-CN" sz="2400" dirty="0">
                <a:solidFill>
                  <a:srgbClr val="1F2328"/>
                </a:solidFill>
                <a:latin typeface="Times New Roman" panose="02020603050405020304" pitchFamily="18" charset="0"/>
                <a:cs typeface="Times New Roman" panose="02020603050405020304" pitchFamily="18" charset="0"/>
              </a:rPr>
              <a:t>C</a:t>
            </a:r>
            <a:r>
              <a:rPr lang="en" altLang="zh-CN" sz="2400" b="0" i="0" dirty="0">
                <a:solidFill>
                  <a:srgbClr val="1F2328"/>
                </a:solidFill>
                <a:effectLst/>
                <a:latin typeface="Times New Roman" panose="02020603050405020304" pitchFamily="18" charset="0"/>
                <a:cs typeface="Times New Roman" panose="02020603050405020304" pitchFamily="18" charset="0"/>
              </a:rPr>
              <a:t>omputation </a:t>
            </a:r>
            <a:r>
              <a:rPr lang="en" altLang="zh-CN" sz="2400" dirty="0">
                <a:solidFill>
                  <a:srgbClr val="1F2328"/>
                </a:solidFill>
                <a:latin typeface="Times New Roman" panose="02020603050405020304" pitchFamily="18" charset="0"/>
                <a:cs typeface="Times New Roman" panose="02020603050405020304" pitchFamily="18" charset="0"/>
              </a:rPr>
              <a:t>T</a:t>
            </a:r>
            <a:r>
              <a:rPr lang="en" altLang="zh-CN" sz="2400" b="0" i="0" dirty="0">
                <a:solidFill>
                  <a:srgbClr val="1F2328"/>
                </a:solidFill>
                <a:effectLst/>
                <a:latin typeface="Times New Roman" panose="02020603050405020304" pitchFamily="18" charset="0"/>
                <a:cs typeface="Times New Roman" panose="02020603050405020304" pitchFamily="18" charset="0"/>
              </a:rPr>
              <a:t>asks</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63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AF418-2F44-D709-A60C-63F5BF245C3D}"/>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Target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Users</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0912FB71-370F-7524-0AD5-4D1E8DDE98D5}"/>
              </a:ext>
            </a:extLst>
          </p:cNvPr>
          <p:cNvPicPr>
            <a:picLocks noGrp="1" noChangeAspect="1"/>
          </p:cNvPicPr>
          <p:nvPr>
            <p:ph idx="1"/>
          </p:nvPr>
        </p:nvPicPr>
        <p:blipFill>
          <a:blip r:embed="rId3"/>
          <a:stretch>
            <a:fillRect/>
          </a:stretch>
        </p:blipFill>
        <p:spPr>
          <a:xfrm>
            <a:off x="4904872" y="1090647"/>
            <a:ext cx="7186598" cy="5616742"/>
          </a:xfrm>
        </p:spPr>
      </p:pic>
      <p:sp>
        <p:nvSpPr>
          <p:cNvPr id="6" name="文本框 5">
            <a:extLst>
              <a:ext uri="{FF2B5EF4-FFF2-40B4-BE49-F238E27FC236}">
                <a16:creationId xmlns:a16="http://schemas.microsoft.com/office/drawing/2014/main" id="{A89E2932-A5FB-9314-0293-9F57DADB973B}"/>
              </a:ext>
            </a:extLst>
          </p:cNvPr>
          <p:cNvSpPr txBox="1"/>
          <p:nvPr/>
        </p:nvSpPr>
        <p:spPr>
          <a:xfrm>
            <a:off x="536826" y="1750431"/>
            <a:ext cx="4400564" cy="22419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 altLang="zh-CN" sz="2400" i="0" dirty="0">
                <a:solidFill>
                  <a:srgbClr val="1F2328"/>
                </a:solidFill>
                <a:effectLst/>
                <a:latin typeface="Times New Roman" panose="02020603050405020304" pitchFamily="18" charset="0"/>
                <a:cs typeface="Times New Roman" panose="02020603050405020304" pitchFamily="18" charset="0"/>
              </a:rPr>
              <a:t>High Regulatory Compliance</a:t>
            </a:r>
          </a:p>
          <a:p>
            <a:pPr marL="285750" indent="-285750">
              <a:lnSpc>
                <a:spcPct val="150000"/>
              </a:lnSpc>
              <a:buFont typeface="Arial" panose="020B0604020202020204" pitchFamily="34" charset="0"/>
              <a:buChar char="•"/>
            </a:pPr>
            <a:r>
              <a:rPr lang="en" altLang="zh-CN" sz="2400" i="0" dirty="0">
                <a:solidFill>
                  <a:srgbClr val="1F2328"/>
                </a:solidFill>
                <a:effectLst/>
                <a:latin typeface="Times New Roman" panose="02020603050405020304" pitchFamily="18" charset="0"/>
                <a:cs typeface="Times New Roman" panose="02020603050405020304" pitchFamily="18" charset="0"/>
              </a:rPr>
              <a:t>High Degree of Risk Control </a:t>
            </a:r>
          </a:p>
          <a:p>
            <a:pPr marL="342900" indent="-342900">
              <a:lnSpc>
                <a:spcPct val="150000"/>
              </a:lnSpc>
              <a:buFont typeface="Arial" panose="020B0604020202020204" pitchFamily="34" charset="0"/>
              <a:buChar char="•"/>
            </a:pPr>
            <a:r>
              <a:rPr lang="en" altLang="zh-CN" sz="2400" i="0" dirty="0">
                <a:solidFill>
                  <a:srgbClr val="1F2328"/>
                </a:solidFill>
                <a:effectLst/>
                <a:latin typeface="Times New Roman" panose="02020603050405020304" pitchFamily="18" charset="0"/>
                <a:cs typeface="Times New Roman" panose="02020603050405020304" pitchFamily="18" charset="0"/>
              </a:rPr>
              <a:t>Corporate and Individual Users</a:t>
            </a:r>
          </a:p>
          <a:p>
            <a:pPr>
              <a:lnSpc>
                <a:spcPct val="150000"/>
              </a:lnSpc>
            </a:pPr>
            <a:r>
              <a:rPr lang="en" altLang="zh-CN" sz="2400" i="0" dirty="0">
                <a:solidFill>
                  <a:srgbClr val="1F2328"/>
                </a:solidFill>
                <a:effectLst/>
                <a:latin typeface="Times New Roman" panose="02020603050405020304" pitchFamily="18" charset="0"/>
                <a:cs typeface="Times New Roman" panose="02020603050405020304" pitchFamily="18" charset="0"/>
              </a:rPr>
              <a:t>with High-Value Assets</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06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B9482-CCE5-249C-7F30-2054DAADC87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Roadmap</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12F8F98D-5036-9EF3-53A4-A954BC574BFE}"/>
              </a:ext>
            </a:extLst>
          </p:cNvPr>
          <p:cNvPicPr>
            <a:picLocks noGrp="1" noChangeAspect="1"/>
          </p:cNvPicPr>
          <p:nvPr>
            <p:ph idx="1"/>
          </p:nvPr>
        </p:nvPicPr>
        <p:blipFill>
          <a:blip r:embed="rId3"/>
          <a:stretch>
            <a:fillRect/>
          </a:stretch>
        </p:blipFill>
        <p:spPr>
          <a:xfrm>
            <a:off x="2501" y="1690688"/>
            <a:ext cx="12189499" cy="4597663"/>
          </a:xfrm>
        </p:spPr>
      </p:pic>
    </p:spTree>
    <p:extLst>
      <p:ext uri="{BB962C8B-B14F-4D97-AF65-F5344CB8AC3E}">
        <p14:creationId xmlns:p14="http://schemas.microsoft.com/office/powerpoint/2010/main" val="27609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AFB298E-5595-9AC3-1372-C8EAE3F325A2}"/>
              </a:ext>
            </a:extLst>
          </p:cNvPr>
          <p:cNvSpPr/>
          <p:nvPr/>
        </p:nvSpPr>
        <p:spPr>
          <a:xfrm>
            <a:off x="3647893" y="2828835"/>
            <a:ext cx="4896213" cy="1200329"/>
          </a:xfrm>
          <a:prstGeom prst="rect">
            <a:avLst/>
          </a:prstGeom>
          <a:noFill/>
        </p:spPr>
        <p:txBody>
          <a:bodyPr wrap="square" lIns="91440" tIns="45720" rIns="91440" bIns="45720">
            <a:spAutoFit/>
          </a:bodyPr>
          <a:lstStyle/>
          <a:p>
            <a:pPr algn="ctr"/>
            <a:r>
              <a:rPr kumimoji="1" lang="en-US" altLang="zh-CN"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a:t>
            </a:r>
            <a:r>
              <a:rPr kumimoji="1" lang="zh-CN" alt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kumimoji="1" lang="en-US" altLang="zh-CN"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zh-CN" alt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a:extLst>
              <a:ext uri="{FF2B5EF4-FFF2-40B4-BE49-F238E27FC236}">
                <a16:creationId xmlns:a16="http://schemas.microsoft.com/office/drawing/2014/main" id="{537A70CA-4DF6-6E6F-F0D0-8DBC37E41154}"/>
              </a:ext>
            </a:extLst>
          </p:cNvPr>
          <p:cNvSpPr txBox="1"/>
          <p:nvPr/>
        </p:nvSpPr>
        <p:spPr>
          <a:xfrm>
            <a:off x="7913406" y="6392254"/>
            <a:ext cx="4179349" cy="369332"/>
          </a:xfrm>
          <a:prstGeom prst="rect">
            <a:avLst/>
          </a:prstGeom>
          <a:noFill/>
        </p:spPr>
        <p:txBody>
          <a:bodyPr wrap="none" rtlCol="0">
            <a:spAutoFit/>
          </a:bodyPr>
          <a:lstStyle/>
          <a:p>
            <a:r>
              <a:rPr kumimoji="1" lang="en" altLang="zh-CN" dirty="0"/>
              <a:t>https://</a:t>
            </a:r>
            <a:r>
              <a:rPr kumimoji="1" lang="en" altLang="zh-CN" dirty="0" err="1"/>
              <a:t>github.com</a:t>
            </a:r>
            <a:r>
              <a:rPr kumimoji="1" lang="en" altLang="zh-CN" dirty="0"/>
              <a:t>/</a:t>
            </a:r>
            <a:r>
              <a:rPr kumimoji="1" lang="en" altLang="zh-CN" dirty="0" err="1"/>
              <a:t>ZanTeam</a:t>
            </a:r>
            <a:r>
              <a:rPr kumimoji="1" lang="en" altLang="zh-CN" dirty="0"/>
              <a:t>/</a:t>
            </a:r>
            <a:r>
              <a:rPr kumimoji="1" lang="en" altLang="zh-CN" dirty="0" err="1"/>
              <a:t>KYTAspect</a:t>
            </a:r>
            <a:endParaRPr kumimoji="1" lang="zh-CN" altLang="en-US" dirty="0"/>
          </a:p>
        </p:txBody>
      </p:sp>
    </p:spTree>
    <p:extLst>
      <p:ext uri="{BB962C8B-B14F-4D97-AF65-F5344CB8AC3E}">
        <p14:creationId xmlns:p14="http://schemas.microsoft.com/office/powerpoint/2010/main" val="238064350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656</Words>
  <Application>Microsoft Macintosh PowerPoint</Application>
  <PresentationFormat>宽屏</PresentationFormat>
  <Paragraphs>46</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-apple-system</vt:lpstr>
      <vt:lpstr>等线</vt:lpstr>
      <vt:lpstr>等线 Light</vt:lpstr>
      <vt:lpstr>PingFang SC</vt:lpstr>
      <vt:lpstr>PingFangSC-Regular</vt:lpstr>
      <vt:lpstr>Arial</vt:lpstr>
      <vt:lpstr>Arial</vt:lpstr>
      <vt:lpstr>Times New Roman</vt:lpstr>
      <vt:lpstr>自定义设计方案</vt:lpstr>
      <vt:lpstr>Artela KYT Aspect</vt:lpstr>
      <vt:lpstr>What is KYT(Know Your Transaction)?</vt:lpstr>
      <vt:lpstr>KYT Aspect</vt:lpstr>
      <vt:lpstr>Generic On-chain KYT Aspect</vt:lpstr>
      <vt:lpstr>Hybrid On-chain and Off-chain KYT System</vt:lpstr>
      <vt:lpstr>Target Users</vt:lpstr>
      <vt:lpstr>Roadmap</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Artela KYT Aspect</dc:title>
  <dc:creator>Microsoft Office User</dc:creator>
  <cp:lastModifiedBy>Microsoft Office User</cp:lastModifiedBy>
  <cp:revision>71</cp:revision>
  <dcterms:created xsi:type="dcterms:W3CDTF">2024-02-26T02:01:23Z</dcterms:created>
  <dcterms:modified xsi:type="dcterms:W3CDTF">2024-02-26T09:02:20Z</dcterms:modified>
</cp:coreProperties>
</file>