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6" r:id="rId3"/>
    <p:sldId id="260" r:id="rId4"/>
    <p:sldId id="268" r:id="rId5"/>
    <p:sldId id="284" r:id="rId6"/>
    <p:sldId id="280" r:id="rId7"/>
    <p:sldId id="281" r:id="rId8"/>
    <p:sldId id="282" r:id="rId9"/>
    <p:sldId id="283" r:id="rId10"/>
    <p:sldId id="285" r:id="rId11"/>
    <p:sldId id="286" r:id="rId12"/>
    <p:sldId id="287" r:id="rId13"/>
    <p:sldId id="289" r:id="rId14"/>
    <p:sldId id="267" r:id="rId15"/>
    <p:sldId id="266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D2A000"/>
    <a:srgbClr val="FF3300"/>
    <a:srgbClr val="282A29"/>
    <a:srgbClr val="A429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9"/>
    <p:restoredTop sz="94674"/>
  </p:normalViewPr>
  <p:slideViewPr>
    <p:cSldViewPr snapToGrid="0" snapToObjects="1">
      <p:cViewPr varScale="1">
        <p:scale>
          <a:sx n="146" d="100"/>
          <a:sy n="146" d="100"/>
        </p:scale>
        <p:origin x="108" y="4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105" d="100"/>
          <a:sy n="105" d="100"/>
        </p:scale>
        <p:origin x="447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8139A-3BA4-4047-9C9B-8B82723418FA}" type="datetimeFigureOut">
              <a:rPr lang="fr-FR" smtClean="0"/>
              <a:t>09/12/2018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E4213-D2F0-4E4D-A2AB-CBD31C6D3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708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042BD7-7E52-174C-9F11-171B90F2FF35}" type="datetimeFigureOut">
              <a:rPr lang="fr-FR" smtClean="0"/>
              <a:t>09/12/2018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F59DF-71C3-2544-B1F1-3F26AFA16F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062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4953964" cy="6858000"/>
          </a:xfrm>
          <a:custGeom>
            <a:avLst/>
            <a:gdLst>
              <a:gd name="connsiteX0" fmla="*/ 0 w 3319938"/>
              <a:gd name="connsiteY0" fmla="*/ 0 h 3383720"/>
              <a:gd name="connsiteX1" fmla="*/ 3319938 w 3319938"/>
              <a:gd name="connsiteY1" fmla="*/ 0 h 3383720"/>
              <a:gd name="connsiteX2" fmla="*/ 3319938 w 3319938"/>
              <a:gd name="connsiteY2" fmla="*/ 3383720 h 3383720"/>
              <a:gd name="connsiteX3" fmla="*/ 0 w 3319938"/>
              <a:gd name="connsiteY3" fmla="*/ 3383720 h 338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9938" h="3383720">
                <a:moveTo>
                  <a:pt x="0" y="0"/>
                </a:moveTo>
                <a:lnTo>
                  <a:pt x="3319938" y="0"/>
                </a:lnTo>
                <a:lnTo>
                  <a:pt x="3319938" y="3383720"/>
                </a:lnTo>
                <a:lnTo>
                  <a:pt x="0" y="338372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15">
                <a:solidFill>
                  <a:srgbClr val="00B0F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377651" y="4384666"/>
            <a:ext cx="4027990" cy="491354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1800" kern="0" baseline="0">
                <a:solidFill>
                  <a:srgbClr val="282A29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44701" y="6152680"/>
            <a:ext cx="4509264" cy="357058"/>
          </a:xfrm>
          <a:prstGeom prst="rect">
            <a:avLst/>
          </a:prstGeom>
          <a:solidFill>
            <a:srgbClr val="A4292D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2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515" y="2187615"/>
            <a:ext cx="3708642" cy="1875273"/>
          </a:xfrm>
          <a:prstGeom prst="rect">
            <a:avLst/>
          </a:prstGeom>
        </p:spPr>
      </p:pic>
      <p:sp>
        <p:nvSpPr>
          <p:cNvPr id="16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3761771" y="6153409"/>
            <a:ext cx="1373699" cy="365125"/>
          </a:xfrm>
        </p:spPr>
        <p:txBody>
          <a:bodyPr/>
          <a:lstStyle>
            <a:lvl1pPr>
              <a:defRPr sz="1000" baseline="0">
                <a:solidFill>
                  <a:schemeClr val="bg1"/>
                </a:solidFill>
              </a:defRPr>
            </a:lvl1pPr>
          </a:lstStyle>
          <a:p>
            <a:fld id="{D9AF130F-D355-4067-A75B-6336A9A8E4E2}" type="datetime1">
              <a:rPr lang="fr-FR" smtClean="0"/>
              <a:t>09/12/2018</a:t>
            </a:fld>
            <a:endParaRPr lang="fr-FR" dirty="0"/>
          </a:p>
        </p:txBody>
      </p:sp>
      <p:sp>
        <p:nvSpPr>
          <p:cNvPr id="17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444700" y="6153409"/>
            <a:ext cx="2032282" cy="365125"/>
          </a:xfrm>
        </p:spPr>
        <p:txBody>
          <a:bodyPr/>
          <a:lstStyle>
            <a:lvl1pPr>
              <a:defRPr sz="1100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ADLERE - MeetUp</a:t>
            </a:r>
            <a:endParaRPr lang="fr-FR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4953964" y="6523650"/>
            <a:ext cx="7238035" cy="357058"/>
          </a:xfrm>
          <a:prstGeom prst="rect">
            <a:avLst/>
          </a:prstGeom>
          <a:solidFill>
            <a:srgbClr val="282A29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2"/>
          </a:p>
        </p:txBody>
      </p:sp>
    </p:spTree>
    <p:extLst>
      <p:ext uri="{BB962C8B-B14F-4D97-AF65-F5344CB8AC3E}">
        <p14:creationId xmlns:p14="http://schemas.microsoft.com/office/powerpoint/2010/main" val="42984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364941" y="0"/>
            <a:ext cx="4805083" cy="6858000"/>
          </a:xfrm>
          <a:custGeom>
            <a:avLst/>
            <a:gdLst>
              <a:gd name="connsiteX0" fmla="*/ 3372750 w 4805082"/>
              <a:gd name="connsiteY0" fmla="*/ 2752858 h 6858000"/>
              <a:gd name="connsiteX1" fmla="*/ 4805082 w 4805082"/>
              <a:gd name="connsiteY1" fmla="*/ 2752858 h 6858000"/>
              <a:gd name="connsiteX2" fmla="*/ 3510616 w 4805082"/>
              <a:gd name="connsiteY2" fmla="*/ 6858000 h 6858000"/>
              <a:gd name="connsiteX3" fmla="*/ 2078284 w 4805082"/>
              <a:gd name="connsiteY3" fmla="*/ 6858000 h 6858000"/>
              <a:gd name="connsiteX4" fmla="*/ 2333608 w 4805082"/>
              <a:gd name="connsiteY4" fmla="*/ 1376429 h 6858000"/>
              <a:gd name="connsiteX5" fmla="*/ 3765940 w 4805082"/>
              <a:gd name="connsiteY5" fmla="*/ 1376429 h 6858000"/>
              <a:gd name="connsiteX6" fmla="*/ 2471474 w 4805082"/>
              <a:gd name="connsiteY6" fmla="*/ 5481571 h 6858000"/>
              <a:gd name="connsiteX7" fmla="*/ 1039142 w 4805082"/>
              <a:gd name="connsiteY7" fmla="*/ 5481571 h 6858000"/>
              <a:gd name="connsiteX8" fmla="*/ 1294466 w 4805082"/>
              <a:gd name="connsiteY8" fmla="*/ 0 h 6858000"/>
              <a:gd name="connsiteX9" fmla="*/ 2726798 w 4805082"/>
              <a:gd name="connsiteY9" fmla="*/ 0 h 6858000"/>
              <a:gd name="connsiteX10" fmla="*/ 1432332 w 4805082"/>
              <a:gd name="connsiteY10" fmla="*/ 4105142 h 6858000"/>
              <a:gd name="connsiteX11" fmla="*/ 0 w 4805082"/>
              <a:gd name="connsiteY11" fmla="*/ 41051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05082" h="6858000">
                <a:moveTo>
                  <a:pt x="3372750" y="2752858"/>
                </a:moveTo>
                <a:lnTo>
                  <a:pt x="4805082" y="2752858"/>
                </a:lnTo>
                <a:lnTo>
                  <a:pt x="3510616" y="6858000"/>
                </a:lnTo>
                <a:lnTo>
                  <a:pt x="2078284" y="6858000"/>
                </a:lnTo>
                <a:close/>
                <a:moveTo>
                  <a:pt x="2333608" y="1376429"/>
                </a:moveTo>
                <a:lnTo>
                  <a:pt x="3765940" y="1376429"/>
                </a:lnTo>
                <a:lnTo>
                  <a:pt x="2471474" y="5481571"/>
                </a:lnTo>
                <a:lnTo>
                  <a:pt x="1039142" y="5481571"/>
                </a:lnTo>
                <a:close/>
                <a:moveTo>
                  <a:pt x="1294466" y="0"/>
                </a:moveTo>
                <a:lnTo>
                  <a:pt x="2726798" y="0"/>
                </a:lnTo>
                <a:lnTo>
                  <a:pt x="1432332" y="4105142"/>
                </a:lnTo>
                <a:lnTo>
                  <a:pt x="0" y="410514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349">
                <a:solidFill>
                  <a:srgbClr val="00B0F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3" name="Rectangle 2"/>
          <p:cNvSpPr/>
          <p:nvPr userDrawn="1"/>
        </p:nvSpPr>
        <p:spPr>
          <a:xfrm>
            <a:off x="11720847" y="313855"/>
            <a:ext cx="471153" cy="191683"/>
          </a:xfrm>
          <a:prstGeom prst="rect">
            <a:avLst/>
          </a:prstGeom>
          <a:solidFill>
            <a:srgbClr val="A4292D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2"/>
          </a:p>
        </p:txBody>
      </p:sp>
      <p:sp>
        <p:nvSpPr>
          <p:cNvPr id="4" name="Rectangle 3"/>
          <p:cNvSpPr/>
          <p:nvPr userDrawn="1"/>
        </p:nvSpPr>
        <p:spPr>
          <a:xfrm>
            <a:off x="11720846" y="313855"/>
            <a:ext cx="92157" cy="191683"/>
          </a:xfrm>
          <a:prstGeom prst="rect">
            <a:avLst/>
          </a:prstGeom>
          <a:solidFill>
            <a:srgbClr val="282A29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2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919225" y="171450"/>
            <a:ext cx="10515600" cy="528354"/>
          </a:xfrm>
        </p:spPr>
        <p:txBody>
          <a:bodyPr>
            <a:normAutofit/>
          </a:bodyPr>
          <a:lstStyle>
            <a:lvl1pPr>
              <a:defRPr sz="2200" b="1" i="0" baseline="0">
                <a:solidFill>
                  <a:srgbClr val="282A29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6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11813002" y="231552"/>
            <a:ext cx="331543" cy="335662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</a:lstStyle>
          <a:p>
            <a:fld id="{8826EAA5-56A9-5842-9CF3-EE8D9AE0392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71" y="243394"/>
            <a:ext cx="689423" cy="647639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 userDrawn="1"/>
        </p:nvSpPr>
        <p:spPr>
          <a:xfrm>
            <a:off x="928719" y="662433"/>
            <a:ext cx="10515600" cy="243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b="0" i="0" baseline="0" dirty="0">
                <a:solidFill>
                  <a:srgbClr val="A4292D"/>
                </a:solidFill>
              </a:rPr>
              <a:t>Cliquez et modifiez le titre</a:t>
            </a: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/>
          <p:cNvSpPr>
            <a:spLocks noGrp="1"/>
          </p:cNvSpPr>
          <p:nvPr>
            <p:ph type="pic" sz="quarter" idx="27"/>
          </p:nvPr>
        </p:nvSpPr>
        <p:spPr>
          <a:xfrm>
            <a:off x="1823189" y="1190788"/>
            <a:ext cx="1738555" cy="2016725"/>
          </a:xfrm>
          <a:custGeom>
            <a:avLst/>
            <a:gdLst>
              <a:gd name="connsiteX0" fmla="*/ 869278 w 1738555"/>
              <a:gd name="connsiteY0" fmla="*/ 0 h 2016725"/>
              <a:gd name="connsiteX1" fmla="*/ 1738555 w 1738555"/>
              <a:gd name="connsiteY1" fmla="*/ 434639 h 2016725"/>
              <a:gd name="connsiteX2" fmla="*/ 1738555 w 1738555"/>
              <a:gd name="connsiteY2" fmla="*/ 1582086 h 2016725"/>
              <a:gd name="connsiteX3" fmla="*/ 869278 w 1738555"/>
              <a:gd name="connsiteY3" fmla="*/ 2016725 h 2016725"/>
              <a:gd name="connsiteX4" fmla="*/ 0 w 1738555"/>
              <a:gd name="connsiteY4" fmla="*/ 1582086 h 2016725"/>
              <a:gd name="connsiteX5" fmla="*/ 0 w 1738555"/>
              <a:gd name="connsiteY5" fmla="*/ 434639 h 201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8555" h="2016725">
                <a:moveTo>
                  <a:pt x="869278" y="0"/>
                </a:moveTo>
                <a:lnTo>
                  <a:pt x="1738555" y="434639"/>
                </a:lnTo>
                <a:lnTo>
                  <a:pt x="1738555" y="1582086"/>
                </a:lnTo>
                <a:lnTo>
                  <a:pt x="869278" y="2016725"/>
                </a:lnTo>
                <a:lnTo>
                  <a:pt x="0" y="1582086"/>
                </a:lnTo>
                <a:lnTo>
                  <a:pt x="0" y="434639"/>
                </a:lnTo>
                <a:close/>
              </a:path>
            </a:pathLst>
          </a:custGeom>
          <a:ln>
            <a:noFill/>
          </a:ln>
        </p:spPr>
        <p:txBody>
          <a:bodyPr wrap="square">
            <a:noAutofit/>
          </a:bodyPr>
          <a:lstStyle>
            <a:lvl1pPr>
              <a:defRPr sz="1349"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28"/>
          </p:nvPr>
        </p:nvSpPr>
        <p:spPr>
          <a:xfrm>
            <a:off x="3586455" y="1190787"/>
            <a:ext cx="1738555" cy="2016725"/>
          </a:xfrm>
          <a:custGeom>
            <a:avLst/>
            <a:gdLst>
              <a:gd name="connsiteX0" fmla="*/ 869278 w 1738555"/>
              <a:gd name="connsiteY0" fmla="*/ 0 h 2016725"/>
              <a:gd name="connsiteX1" fmla="*/ 1738555 w 1738555"/>
              <a:gd name="connsiteY1" fmla="*/ 434639 h 2016725"/>
              <a:gd name="connsiteX2" fmla="*/ 1738555 w 1738555"/>
              <a:gd name="connsiteY2" fmla="*/ 1582086 h 2016725"/>
              <a:gd name="connsiteX3" fmla="*/ 869278 w 1738555"/>
              <a:gd name="connsiteY3" fmla="*/ 2016725 h 2016725"/>
              <a:gd name="connsiteX4" fmla="*/ 0 w 1738555"/>
              <a:gd name="connsiteY4" fmla="*/ 1582086 h 2016725"/>
              <a:gd name="connsiteX5" fmla="*/ 0 w 1738555"/>
              <a:gd name="connsiteY5" fmla="*/ 434639 h 201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8555" h="2016725">
                <a:moveTo>
                  <a:pt x="869278" y="0"/>
                </a:moveTo>
                <a:lnTo>
                  <a:pt x="1738555" y="434639"/>
                </a:lnTo>
                <a:lnTo>
                  <a:pt x="1738555" y="1582086"/>
                </a:lnTo>
                <a:lnTo>
                  <a:pt x="869278" y="2016725"/>
                </a:lnTo>
                <a:lnTo>
                  <a:pt x="0" y="1582086"/>
                </a:lnTo>
                <a:lnTo>
                  <a:pt x="0" y="434639"/>
                </a:lnTo>
                <a:close/>
              </a:path>
            </a:pathLst>
          </a:custGeom>
          <a:ln>
            <a:noFill/>
          </a:ln>
        </p:spPr>
        <p:txBody>
          <a:bodyPr wrap="square">
            <a:noAutofit/>
          </a:bodyPr>
          <a:lstStyle>
            <a:lvl1pPr>
              <a:defRPr sz="1349"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32" name="Picture Placeholder 31"/>
          <p:cNvSpPr>
            <a:spLocks noGrp="1"/>
          </p:cNvSpPr>
          <p:nvPr>
            <p:ph type="pic" sz="quarter" idx="29"/>
          </p:nvPr>
        </p:nvSpPr>
        <p:spPr>
          <a:xfrm>
            <a:off x="4474265" y="2803344"/>
            <a:ext cx="1738555" cy="2016725"/>
          </a:xfrm>
          <a:custGeom>
            <a:avLst/>
            <a:gdLst>
              <a:gd name="connsiteX0" fmla="*/ 869278 w 1738555"/>
              <a:gd name="connsiteY0" fmla="*/ 0 h 2016725"/>
              <a:gd name="connsiteX1" fmla="*/ 1738555 w 1738555"/>
              <a:gd name="connsiteY1" fmla="*/ 434639 h 2016725"/>
              <a:gd name="connsiteX2" fmla="*/ 1738555 w 1738555"/>
              <a:gd name="connsiteY2" fmla="*/ 1582086 h 2016725"/>
              <a:gd name="connsiteX3" fmla="*/ 869278 w 1738555"/>
              <a:gd name="connsiteY3" fmla="*/ 2016725 h 2016725"/>
              <a:gd name="connsiteX4" fmla="*/ 0 w 1738555"/>
              <a:gd name="connsiteY4" fmla="*/ 1582086 h 2016725"/>
              <a:gd name="connsiteX5" fmla="*/ 0 w 1738555"/>
              <a:gd name="connsiteY5" fmla="*/ 434639 h 201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8555" h="2016725">
                <a:moveTo>
                  <a:pt x="869278" y="0"/>
                </a:moveTo>
                <a:lnTo>
                  <a:pt x="1738555" y="434639"/>
                </a:lnTo>
                <a:lnTo>
                  <a:pt x="1738555" y="1582086"/>
                </a:lnTo>
                <a:lnTo>
                  <a:pt x="869278" y="2016725"/>
                </a:lnTo>
                <a:lnTo>
                  <a:pt x="0" y="1582086"/>
                </a:lnTo>
                <a:lnTo>
                  <a:pt x="0" y="434639"/>
                </a:lnTo>
                <a:close/>
              </a:path>
            </a:pathLst>
          </a:custGeom>
          <a:ln>
            <a:noFill/>
          </a:ln>
        </p:spPr>
        <p:txBody>
          <a:bodyPr wrap="square">
            <a:noAutofit/>
          </a:bodyPr>
          <a:lstStyle>
            <a:lvl1pPr>
              <a:defRPr sz="1349"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34" name="Picture Placeholder 33"/>
          <p:cNvSpPr>
            <a:spLocks noGrp="1"/>
          </p:cNvSpPr>
          <p:nvPr>
            <p:ph type="pic" sz="quarter" idx="30"/>
          </p:nvPr>
        </p:nvSpPr>
        <p:spPr>
          <a:xfrm>
            <a:off x="2698643" y="2803344"/>
            <a:ext cx="1738555" cy="2016725"/>
          </a:xfrm>
          <a:custGeom>
            <a:avLst/>
            <a:gdLst>
              <a:gd name="connsiteX0" fmla="*/ 869278 w 1738555"/>
              <a:gd name="connsiteY0" fmla="*/ 0 h 2016725"/>
              <a:gd name="connsiteX1" fmla="*/ 1738555 w 1738555"/>
              <a:gd name="connsiteY1" fmla="*/ 434639 h 2016725"/>
              <a:gd name="connsiteX2" fmla="*/ 1738555 w 1738555"/>
              <a:gd name="connsiteY2" fmla="*/ 1582086 h 2016725"/>
              <a:gd name="connsiteX3" fmla="*/ 869278 w 1738555"/>
              <a:gd name="connsiteY3" fmla="*/ 2016725 h 2016725"/>
              <a:gd name="connsiteX4" fmla="*/ 0 w 1738555"/>
              <a:gd name="connsiteY4" fmla="*/ 1582086 h 2016725"/>
              <a:gd name="connsiteX5" fmla="*/ 0 w 1738555"/>
              <a:gd name="connsiteY5" fmla="*/ 434639 h 201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8555" h="2016725">
                <a:moveTo>
                  <a:pt x="869278" y="0"/>
                </a:moveTo>
                <a:lnTo>
                  <a:pt x="1738555" y="434639"/>
                </a:lnTo>
                <a:lnTo>
                  <a:pt x="1738555" y="1582086"/>
                </a:lnTo>
                <a:lnTo>
                  <a:pt x="869278" y="2016725"/>
                </a:lnTo>
                <a:lnTo>
                  <a:pt x="0" y="1582086"/>
                </a:lnTo>
                <a:lnTo>
                  <a:pt x="0" y="434639"/>
                </a:lnTo>
                <a:close/>
              </a:path>
            </a:pathLst>
          </a:custGeom>
          <a:ln>
            <a:noFill/>
          </a:ln>
        </p:spPr>
        <p:txBody>
          <a:bodyPr wrap="square">
            <a:noAutofit/>
          </a:bodyPr>
          <a:lstStyle>
            <a:lvl1pPr>
              <a:defRPr sz="1349"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29" name="Picture Placeholder 28"/>
          <p:cNvSpPr>
            <a:spLocks noGrp="1"/>
          </p:cNvSpPr>
          <p:nvPr>
            <p:ph type="pic" sz="quarter" idx="31"/>
          </p:nvPr>
        </p:nvSpPr>
        <p:spPr>
          <a:xfrm>
            <a:off x="928719" y="2803344"/>
            <a:ext cx="1738555" cy="2016725"/>
          </a:xfrm>
          <a:custGeom>
            <a:avLst/>
            <a:gdLst>
              <a:gd name="connsiteX0" fmla="*/ 869278 w 1738555"/>
              <a:gd name="connsiteY0" fmla="*/ 0 h 2016725"/>
              <a:gd name="connsiteX1" fmla="*/ 1738555 w 1738555"/>
              <a:gd name="connsiteY1" fmla="*/ 434639 h 2016725"/>
              <a:gd name="connsiteX2" fmla="*/ 1738555 w 1738555"/>
              <a:gd name="connsiteY2" fmla="*/ 1582086 h 2016725"/>
              <a:gd name="connsiteX3" fmla="*/ 869278 w 1738555"/>
              <a:gd name="connsiteY3" fmla="*/ 2016725 h 2016725"/>
              <a:gd name="connsiteX4" fmla="*/ 0 w 1738555"/>
              <a:gd name="connsiteY4" fmla="*/ 1582086 h 2016725"/>
              <a:gd name="connsiteX5" fmla="*/ 0 w 1738555"/>
              <a:gd name="connsiteY5" fmla="*/ 434639 h 201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8555" h="2016725">
                <a:moveTo>
                  <a:pt x="869278" y="0"/>
                </a:moveTo>
                <a:lnTo>
                  <a:pt x="1738555" y="434639"/>
                </a:lnTo>
                <a:lnTo>
                  <a:pt x="1738555" y="1582086"/>
                </a:lnTo>
                <a:lnTo>
                  <a:pt x="869278" y="2016725"/>
                </a:lnTo>
                <a:lnTo>
                  <a:pt x="0" y="1582086"/>
                </a:lnTo>
                <a:lnTo>
                  <a:pt x="0" y="434639"/>
                </a:lnTo>
                <a:close/>
              </a:path>
            </a:pathLst>
          </a:custGeom>
          <a:ln>
            <a:noFill/>
          </a:ln>
        </p:spPr>
        <p:txBody>
          <a:bodyPr wrap="square">
            <a:noAutofit/>
          </a:bodyPr>
          <a:lstStyle>
            <a:lvl1pPr>
              <a:defRPr sz="1349"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33" name="Picture Placeholder 32"/>
          <p:cNvSpPr>
            <a:spLocks noGrp="1"/>
          </p:cNvSpPr>
          <p:nvPr>
            <p:ph type="pic" sz="quarter" idx="32"/>
          </p:nvPr>
        </p:nvSpPr>
        <p:spPr>
          <a:xfrm>
            <a:off x="3586455" y="4415900"/>
            <a:ext cx="1738555" cy="2016725"/>
          </a:xfrm>
          <a:custGeom>
            <a:avLst/>
            <a:gdLst>
              <a:gd name="connsiteX0" fmla="*/ 869278 w 1738555"/>
              <a:gd name="connsiteY0" fmla="*/ 0 h 2016725"/>
              <a:gd name="connsiteX1" fmla="*/ 1738555 w 1738555"/>
              <a:gd name="connsiteY1" fmla="*/ 434639 h 2016725"/>
              <a:gd name="connsiteX2" fmla="*/ 1738555 w 1738555"/>
              <a:gd name="connsiteY2" fmla="*/ 1582086 h 2016725"/>
              <a:gd name="connsiteX3" fmla="*/ 869278 w 1738555"/>
              <a:gd name="connsiteY3" fmla="*/ 2016725 h 2016725"/>
              <a:gd name="connsiteX4" fmla="*/ 0 w 1738555"/>
              <a:gd name="connsiteY4" fmla="*/ 1582086 h 2016725"/>
              <a:gd name="connsiteX5" fmla="*/ 0 w 1738555"/>
              <a:gd name="connsiteY5" fmla="*/ 434639 h 201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8555" h="2016725">
                <a:moveTo>
                  <a:pt x="869278" y="0"/>
                </a:moveTo>
                <a:lnTo>
                  <a:pt x="1738555" y="434639"/>
                </a:lnTo>
                <a:lnTo>
                  <a:pt x="1738555" y="1582086"/>
                </a:lnTo>
                <a:lnTo>
                  <a:pt x="869278" y="2016725"/>
                </a:lnTo>
                <a:lnTo>
                  <a:pt x="0" y="1582086"/>
                </a:lnTo>
                <a:lnTo>
                  <a:pt x="0" y="434639"/>
                </a:lnTo>
                <a:close/>
              </a:path>
            </a:pathLst>
          </a:custGeom>
          <a:ln>
            <a:noFill/>
          </a:ln>
        </p:spPr>
        <p:txBody>
          <a:bodyPr wrap="square">
            <a:noAutofit/>
          </a:bodyPr>
          <a:lstStyle>
            <a:lvl1pPr>
              <a:defRPr sz="1349"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33"/>
          </p:nvPr>
        </p:nvSpPr>
        <p:spPr>
          <a:xfrm>
            <a:off x="1823189" y="4415901"/>
            <a:ext cx="1738555" cy="2016725"/>
          </a:xfrm>
          <a:custGeom>
            <a:avLst/>
            <a:gdLst>
              <a:gd name="connsiteX0" fmla="*/ 869278 w 1738555"/>
              <a:gd name="connsiteY0" fmla="*/ 0 h 2016725"/>
              <a:gd name="connsiteX1" fmla="*/ 1738555 w 1738555"/>
              <a:gd name="connsiteY1" fmla="*/ 434639 h 2016725"/>
              <a:gd name="connsiteX2" fmla="*/ 1738555 w 1738555"/>
              <a:gd name="connsiteY2" fmla="*/ 1582086 h 2016725"/>
              <a:gd name="connsiteX3" fmla="*/ 869278 w 1738555"/>
              <a:gd name="connsiteY3" fmla="*/ 2016725 h 2016725"/>
              <a:gd name="connsiteX4" fmla="*/ 0 w 1738555"/>
              <a:gd name="connsiteY4" fmla="*/ 1582086 h 2016725"/>
              <a:gd name="connsiteX5" fmla="*/ 0 w 1738555"/>
              <a:gd name="connsiteY5" fmla="*/ 434639 h 201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8555" h="2016725">
                <a:moveTo>
                  <a:pt x="869278" y="0"/>
                </a:moveTo>
                <a:lnTo>
                  <a:pt x="1738555" y="434639"/>
                </a:lnTo>
                <a:lnTo>
                  <a:pt x="1738555" y="1582086"/>
                </a:lnTo>
                <a:lnTo>
                  <a:pt x="869278" y="2016725"/>
                </a:lnTo>
                <a:lnTo>
                  <a:pt x="0" y="1582086"/>
                </a:lnTo>
                <a:lnTo>
                  <a:pt x="0" y="434639"/>
                </a:lnTo>
                <a:close/>
              </a:path>
            </a:pathLst>
          </a:custGeom>
          <a:ln>
            <a:noFill/>
          </a:ln>
        </p:spPr>
        <p:txBody>
          <a:bodyPr wrap="square">
            <a:noAutofit/>
          </a:bodyPr>
          <a:lstStyle>
            <a:lvl1pPr>
              <a:defRPr sz="1349"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1720847" y="313855"/>
            <a:ext cx="471153" cy="191683"/>
          </a:xfrm>
          <a:prstGeom prst="rect">
            <a:avLst/>
          </a:prstGeom>
          <a:solidFill>
            <a:srgbClr val="A4292D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2"/>
          </a:p>
        </p:txBody>
      </p:sp>
      <p:sp>
        <p:nvSpPr>
          <p:cNvPr id="11" name="Rectangle 10"/>
          <p:cNvSpPr/>
          <p:nvPr userDrawn="1"/>
        </p:nvSpPr>
        <p:spPr>
          <a:xfrm>
            <a:off x="11720846" y="313855"/>
            <a:ext cx="92157" cy="191683"/>
          </a:xfrm>
          <a:prstGeom prst="rect">
            <a:avLst/>
          </a:prstGeom>
          <a:solidFill>
            <a:srgbClr val="282A29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2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919225" y="171450"/>
            <a:ext cx="10515600" cy="528354"/>
          </a:xfrm>
        </p:spPr>
        <p:txBody>
          <a:bodyPr>
            <a:normAutofit/>
          </a:bodyPr>
          <a:lstStyle>
            <a:lvl1pPr>
              <a:defRPr sz="2200" b="1" i="0" baseline="0">
                <a:solidFill>
                  <a:srgbClr val="282A29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3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11813002" y="231552"/>
            <a:ext cx="331543" cy="335662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</a:lstStyle>
          <a:p>
            <a:fld id="{8826EAA5-56A9-5842-9CF3-EE8D9AE0392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71" y="243394"/>
            <a:ext cx="689423" cy="647639"/>
          </a:xfrm>
          <a:prstGeom prst="rect">
            <a:avLst/>
          </a:prstGeom>
        </p:spPr>
      </p:pic>
      <p:sp>
        <p:nvSpPr>
          <p:cNvPr id="15" name="Titre 1"/>
          <p:cNvSpPr txBox="1">
            <a:spLocks/>
          </p:cNvSpPr>
          <p:nvPr userDrawn="1"/>
        </p:nvSpPr>
        <p:spPr>
          <a:xfrm>
            <a:off x="928719" y="662433"/>
            <a:ext cx="10515600" cy="243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b="0" i="0" baseline="0" dirty="0">
                <a:solidFill>
                  <a:srgbClr val="A4292D"/>
                </a:solidFill>
              </a:rPr>
              <a:t>Cliquez et modifiez le titre</a:t>
            </a:r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640659" y="1190787"/>
            <a:ext cx="4910684" cy="5667213"/>
          </a:xfrm>
          <a:custGeom>
            <a:avLst/>
            <a:gdLst>
              <a:gd name="connsiteX0" fmla="*/ 2508779 w 4910684"/>
              <a:gd name="connsiteY0" fmla="*/ 4165601 h 6858001"/>
              <a:gd name="connsiteX1" fmla="*/ 4910684 w 4910684"/>
              <a:gd name="connsiteY1" fmla="*/ 4165601 h 6858001"/>
              <a:gd name="connsiteX2" fmla="*/ 4910684 w 4910684"/>
              <a:gd name="connsiteY2" fmla="*/ 6858001 h 6858001"/>
              <a:gd name="connsiteX3" fmla="*/ 2508779 w 4910684"/>
              <a:gd name="connsiteY3" fmla="*/ 6858001 h 6858001"/>
              <a:gd name="connsiteX4" fmla="*/ 0 w 4910684"/>
              <a:gd name="connsiteY4" fmla="*/ 2311401 h 6858001"/>
              <a:gd name="connsiteX5" fmla="*/ 2401905 w 4910684"/>
              <a:gd name="connsiteY5" fmla="*/ 2311401 h 6858001"/>
              <a:gd name="connsiteX6" fmla="*/ 2401905 w 4910684"/>
              <a:gd name="connsiteY6" fmla="*/ 6858001 h 6858001"/>
              <a:gd name="connsiteX7" fmla="*/ 0 w 4910684"/>
              <a:gd name="connsiteY7" fmla="*/ 6858001 h 6858001"/>
              <a:gd name="connsiteX8" fmla="*/ 0 w 4910684"/>
              <a:gd name="connsiteY8" fmla="*/ 2 h 6858001"/>
              <a:gd name="connsiteX9" fmla="*/ 2401905 w 4910684"/>
              <a:gd name="connsiteY9" fmla="*/ 2 h 6858001"/>
              <a:gd name="connsiteX10" fmla="*/ 2401905 w 4910684"/>
              <a:gd name="connsiteY10" fmla="*/ 2208813 h 6858001"/>
              <a:gd name="connsiteX11" fmla="*/ 0 w 4910684"/>
              <a:gd name="connsiteY11" fmla="*/ 2208813 h 6858001"/>
              <a:gd name="connsiteX12" fmla="*/ 2508779 w 4910684"/>
              <a:gd name="connsiteY12" fmla="*/ 0 h 6858001"/>
              <a:gd name="connsiteX13" fmla="*/ 4910684 w 4910684"/>
              <a:gd name="connsiteY13" fmla="*/ 0 h 6858001"/>
              <a:gd name="connsiteX14" fmla="*/ 4910684 w 4910684"/>
              <a:gd name="connsiteY14" fmla="*/ 4073237 h 6858001"/>
              <a:gd name="connsiteX15" fmla="*/ 2508779 w 4910684"/>
              <a:gd name="connsiteY15" fmla="*/ 407323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910684" h="6858001">
                <a:moveTo>
                  <a:pt x="2508779" y="4165601"/>
                </a:moveTo>
                <a:lnTo>
                  <a:pt x="4910684" y="4165601"/>
                </a:lnTo>
                <a:lnTo>
                  <a:pt x="4910684" y="6858001"/>
                </a:lnTo>
                <a:lnTo>
                  <a:pt x="2508779" y="6858001"/>
                </a:lnTo>
                <a:close/>
                <a:moveTo>
                  <a:pt x="0" y="2311401"/>
                </a:moveTo>
                <a:lnTo>
                  <a:pt x="2401905" y="2311401"/>
                </a:lnTo>
                <a:lnTo>
                  <a:pt x="2401905" y="6858001"/>
                </a:lnTo>
                <a:lnTo>
                  <a:pt x="0" y="6858001"/>
                </a:lnTo>
                <a:close/>
                <a:moveTo>
                  <a:pt x="0" y="2"/>
                </a:moveTo>
                <a:lnTo>
                  <a:pt x="2401905" y="2"/>
                </a:lnTo>
                <a:lnTo>
                  <a:pt x="2401905" y="2208813"/>
                </a:lnTo>
                <a:lnTo>
                  <a:pt x="0" y="2208813"/>
                </a:lnTo>
                <a:close/>
                <a:moveTo>
                  <a:pt x="2508779" y="0"/>
                </a:moveTo>
                <a:lnTo>
                  <a:pt x="4910684" y="0"/>
                </a:lnTo>
                <a:lnTo>
                  <a:pt x="4910684" y="4073237"/>
                </a:lnTo>
                <a:lnTo>
                  <a:pt x="2508779" y="4073237"/>
                </a:lnTo>
                <a:close/>
              </a:path>
            </a:pathLst>
          </a:custGeom>
          <a:ln>
            <a:noFill/>
          </a:ln>
        </p:spPr>
        <p:txBody>
          <a:bodyPr wrap="square">
            <a:noAutofit/>
          </a:bodyPr>
          <a:lstStyle>
            <a:lvl1pPr>
              <a:defRPr sz="1349">
                <a:solidFill>
                  <a:srgbClr val="00B0F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6" name="Rectangle 5"/>
          <p:cNvSpPr/>
          <p:nvPr userDrawn="1"/>
        </p:nvSpPr>
        <p:spPr>
          <a:xfrm>
            <a:off x="11720847" y="313855"/>
            <a:ext cx="471153" cy="191683"/>
          </a:xfrm>
          <a:prstGeom prst="rect">
            <a:avLst/>
          </a:prstGeom>
          <a:solidFill>
            <a:srgbClr val="A4292D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2"/>
          </a:p>
        </p:txBody>
      </p:sp>
      <p:sp>
        <p:nvSpPr>
          <p:cNvPr id="7" name="Rectangle 6"/>
          <p:cNvSpPr/>
          <p:nvPr userDrawn="1"/>
        </p:nvSpPr>
        <p:spPr>
          <a:xfrm>
            <a:off x="11720846" y="313855"/>
            <a:ext cx="92157" cy="191683"/>
          </a:xfrm>
          <a:prstGeom prst="rect">
            <a:avLst/>
          </a:prstGeom>
          <a:solidFill>
            <a:srgbClr val="282A29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2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919225" y="171450"/>
            <a:ext cx="10515600" cy="528354"/>
          </a:xfrm>
        </p:spPr>
        <p:txBody>
          <a:bodyPr>
            <a:normAutofit/>
          </a:bodyPr>
          <a:lstStyle>
            <a:lvl1pPr>
              <a:defRPr sz="2200" b="1" i="0" baseline="0">
                <a:solidFill>
                  <a:srgbClr val="282A29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9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11813002" y="231552"/>
            <a:ext cx="331543" cy="335662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</a:lstStyle>
          <a:p>
            <a:fld id="{8826EAA5-56A9-5842-9CF3-EE8D9AE0392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71" y="243394"/>
            <a:ext cx="689423" cy="647639"/>
          </a:xfrm>
          <a:prstGeom prst="rect">
            <a:avLst/>
          </a:prstGeom>
        </p:spPr>
      </p:pic>
      <p:sp>
        <p:nvSpPr>
          <p:cNvPr id="11" name="Titre 1"/>
          <p:cNvSpPr txBox="1">
            <a:spLocks/>
          </p:cNvSpPr>
          <p:nvPr userDrawn="1"/>
        </p:nvSpPr>
        <p:spPr>
          <a:xfrm>
            <a:off x="928719" y="662433"/>
            <a:ext cx="10515600" cy="243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b="0" i="0" baseline="0" dirty="0">
                <a:solidFill>
                  <a:srgbClr val="A4292D"/>
                </a:solidFill>
              </a:rPr>
              <a:t>Cliquez et modifiez le titre</a:t>
            </a: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1720847" y="313855"/>
            <a:ext cx="471153" cy="191683"/>
          </a:xfrm>
          <a:prstGeom prst="rect">
            <a:avLst/>
          </a:prstGeom>
          <a:solidFill>
            <a:srgbClr val="A4292D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2"/>
          </a:p>
        </p:txBody>
      </p:sp>
      <p:sp>
        <p:nvSpPr>
          <p:cNvPr id="6" name="Rectangle 5"/>
          <p:cNvSpPr/>
          <p:nvPr userDrawn="1"/>
        </p:nvSpPr>
        <p:spPr>
          <a:xfrm>
            <a:off x="11720846" y="313855"/>
            <a:ext cx="92157" cy="191683"/>
          </a:xfrm>
          <a:prstGeom prst="rect">
            <a:avLst/>
          </a:prstGeom>
          <a:solidFill>
            <a:srgbClr val="282A29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2"/>
          </a:p>
        </p:txBody>
      </p:sp>
      <p:sp>
        <p:nvSpPr>
          <p:cNvPr id="8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11813002" y="231552"/>
            <a:ext cx="331543" cy="335662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</a:lstStyle>
          <a:p>
            <a:fld id="{8826EAA5-56A9-5842-9CF3-EE8D9AE0392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372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1720847" y="313855"/>
            <a:ext cx="471153" cy="191683"/>
          </a:xfrm>
          <a:prstGeom prst="rect">
            <a:avLst/>
          </a:prstGeom>
          <a:solidFill>
            <a:srgbClr val="A4292D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2"/>
          </a:p>
        </p:txBody>
      </p:sp>
      <p:sp>
        <p:nvSpPr>
          <p:cNvPr id="19" name="Rectangle 18"/>
          <p:cNvSpPr/>
          <p:nvPr userDrawn="1"/>
        </p:nvSpPr>
        <p:spPr>
          <a:xfrm>
            <a:off x="11720846" y="313855"/>
            <a:ext cx="92157" cy="191683"/>
          </a:xfrm>
          <a:prstGeom prst="rect">
            <a:avLst/>
          </a:prstGeom>
          <a:solidFill>
            <a:srgbClr val="282A29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2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9225" y="171450"/>
            <a:ext cx="10515600" cy="528354"/>
          </a:xfrm>
        </p:spPr>
        <p:txBody>
          <a:bodyPr>
            <a:normAutofit/>
          </a:bodyPr>
          <a:lstStyle>
            <a:lvl1pPr>
              <a:defRPr sz="2200" b="1" i="0" baseline="0">
                <a:solidFill>
                  <a:srgbClr val="282A29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11813002" y="231552"/>
            <a:ext cx="331543" cy="335662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</a:lstStyle>
          <a:p>
            <a:fld id="{8826EAA5-56A9-5842-9CF3-EE8D9AE0392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71" y="243394"/>
            <a:ext cx="689423" cy="647639"/>
          </a:xfrm>
          <a:prstGeom prst="rect">
            <a:avLst/>
          </a:prstGeom>
        </p:spPr>
      </p:pic>
      <p:sp>
        <p:nvSpPr>
          <p:cNvPr id="16" name="Titre 1"/>
          <p:cNvSpPr txBox="1">
            <a:spLocks/>
          </p:cNvSpPr>
          <p:nvPr userDrawn="1"/>
        </p:nvSpPr>
        <p:spPr>
          <a:xfrm>
            <a:off x="928719" y="662433"/>
            <a:ext cx="10515600" cy="243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b="0" i="0" baseline="0" dirty="0">
                <a:solidFill>
                  <a:srgbClr val="A4292D"/>
                </a:solidFill>
              </a:rPr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325339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1" y="1"/>
            <a:ext cx="6886936" cy="6858002"/>
          </a:xfrm>
          <a:custGeom>
            <a:avLst/>
            <a:gdLst>
              <a:gd name="connsiteX0" fmla="*/ 0 w 3319938"/>
              <a:gd name="connsiteY0" fmla="*/ 0 h 3383720"/>
              <a:gd name="connsiteX1" fmla="*/ 3319938 w 3319938"/>
              <a:gd name="connsiteY1" fmla="*/ 0 h 3383720"/>
              <a:gd name="connsiteX2" fmla="*/ 3319938 w 3319938"/>
              <a:gd name="connsiteY2" fmla="*/ 3383720 h 3383720"/>
              <a:gd name="connsiteX3" fmla="*/ 0 w 3319938"/>
              <a:gd name="connsiteY3" fmla="*/ 3383720 h 338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9938" h="3383720">
                <a:moveTo>
                  <a:pt x="0" y="0"/>
                </a:moveTo>
                <a:lnTo>
                  <a:pt x="3319938" y="0"/>
                </a:lnTo>
                <a:lnTo>
                  <a:pt x="3319938" y="3383720"/>
                </a:lnTo>
                <a:lnTo>
                  <a:pt x="0" y="338372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15">
                <a:solidFill>
                  <a:srgbClr val="00B0F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709" y="270570"/>
            <a:ext cx="1632281" cy="1479923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553980" y="540573"/>
            <a:ext cx="4042961" cy="169368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2"/>
          </a:p>
        </p:txBody>
      </p:sp>
      <p:sp>
        <p:nvSpPr>
          <p:cNvPr id="2" name="Titre 1"/>
          <p:cNvSpPr>
            <a:spLocks noGrp="1"/>
          </p:cNvSpPr>
          <p:nvPr userDrawn="1">
            <p:ph type="ctrTitle"/>
          </p:nvPr>
        </p:nvSpPr>
        <p:spPr>
          <a:xfrm>
            <a:off x="7882359" y="2478994"/>
            <a:ext cx="2523282" cy="156566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000" b="1" i="0" kern="0" baseline="0">
                <a:solidFill>
                  <a:srgbClr val="282A29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6886936" y="6523650"/>
            <a:ext cx="5305063" cy="357058"/>
          </a:xfrm>
          <a:prstGeom prst="rect">
            <a:avLst/>
          </a:prstGeom>
          <a:solidFill>
            <a:srgbClr val="A4292D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2"/>
          </a:p>
        </p:txBody>
      </p:sp>
      <p:sp>
        <p:nvSpPr>
          <p:cNvPr id="20" name="Rectangle 19"/>
          <p:cNvSpPr/>
          <p:nvPr userDrawn="1"/>
        </p:nvSpPr>
        <p:spPr>
          <a:xfrm>
            <a:off x="11720847" y="313855"/>
            <a:ext cx="471153" cy="191683"/>
          </a:xfrm>
          <a:prstGeom prst="rect">
            <a:avLst/>
          </a:prstGeom>
          <a:solidFill>
            <a:srgbClr val="A4292D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2"/>
          </a:p>
        </p:txBody>
      </p:sp>
      <p:sp>
        <p:nvSpPr>
          <p:cNvPr id="21" name="Rectangle 20"/>
          <p:cNvSpPr/>
          <p:nvPr userDrawn="1"/>
        </p:nvSpPr>
        <p:spPr>
          <a:xfrm>
            <a:off x="11720846" y="313855"/>
            <a:ext cx="92157" cy="191683"/>
          </a:xfrm>
          <a:prstGeom prst="rect">
            <a:avLst/>
          </a:prstGeom>
          <a:solidFill>
            <a:srgbClr val="282A29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2"/>
          </a:p>
        </p:txBody>
      </p:sp>
      <p:sp>
        <p:nvSpPr>
          <p:cNvPr id="22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11813002" y="231552"/>
            <a:ext cx="331543" cy="335662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</a:lstStyle>
          <a:p>
            <a:fld id="{8826EAA5-56A9-5842-9CF3-EE8D9AE03925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1720847" y="313855"/>
            <a:ext cx="471153" cy="191683"/>
          </a:xfrm>
          <a:prstGeom prst="rect">
            <a:avLst/>
          </a:prstGeom>
          <a:solidFill>
            <a:srgbClr val="A4292D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2"/>
          </a:p>
        </p:txBody>
      </p:sp>
      <p:sp>
        <p:nvSpPr>
          <p:cNvPr id="19" name="Rectangle 18"/>
          <p:cNvSpPr/>
          <p:nvPr userDrawn="1"/>
        </p:nvSpPr>
        <p:spPr>
          <a:xfrm>
            <a:off x="11720846" y="313855"/>
            <a:ext cx="92157" cy="191683"/>
          </a:xfrm>
          <a:prstGeom prst="rect">
            <a:avLst/>
          </a:prstGeom>
          <a:solidFill>
            <a:srgbClr val="282A29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2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9225" y="171450"/>
            <a:ext cx="10515600" cy="528354"/>
          </a:xfrm>
        </p:spPr>
        <p:txBody>
          <a:bodyPr>
            <a:normAutofit/>
          </a:bodyPr>
          <a:lstStyle>
            <a:lvl1pPr>
              <a:defRPr sz="2200" b="1" i="0" baseline="0">
                <a:solidFill>
                  <a:srgbClr val="282A29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11813002" y="231552"/>
            <a:ext cx="331543" cy="335662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</a:lstStyle>
          <a:p>
            <a:fld id="{8826EAA5-56A9-5842-9CF3-EE8D9AE0392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71" y="243394"/>
            <a:ext cx="689423" cy="647639"/>
          </a:xfrm>
          <a:prstGeom prst="rect">
            <a:avLst/>
          </a:prstGeom>
        </p:spPr>
      </p:pic>
      <p:sp>
        <p:nvSpPr>
          <p:cNvPr id="16" name="Titre 1"/>
          <p:cNvSpPr txBox="1">
            <a:spLocks/>
          </p:cNvSpPr>
          <p:nvPr userDrawn="1"/>
        </p:nvSpPr>
        <p:spPr>
          <a:xfrm>
            <a:off x="928719" y="662433"/>
            <a:ext cx="10515600" cy="243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b="0" i="0" baseline="0" dirty="0">
                <a:solidFill>
                  <a:srgbClr val="A4292D"/>
                </a:solidFill>
              </a:rPr>
              <a:t>Cliquez et modifiez le titre</a:t>
            </a: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919224" y="1396812"/>
            <a:ext cx="10434575" cy="5003987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1720847" y="313855"/>
            <a:ext cx="471153" cy="191683"/>
          </a:xfrm>
          <a:prstGeom prst="rect">
            <a:avLst/>
          </a:prstGeom>
          <a:solidFill>
            <a:srgbClr val="A4292D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2"/>
          </a:p>
        </p:txBody>
      </p:sp>
      <p:sp>
        <p:nvSpPr>
          <p:cNvPr id="9" name="Rectangle 8"/>
          <p:cNvSpPr/>
          <p:nvPr userDrawn="1"/>
        </p:nvSpPr>
        <p:spPr>
          <a:xfrm>
            <a:off x="11720846" y="313855"/>
            <a:ext cx="92157" cy="191683"/>
          </a:xfrm>
          <a:prstGeom prst="rect">
            <a:avLst/>
          </a:prstGeom>
          <a:solidFill>
            <a:srgbClr val="282A29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2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919225" y="171450"/>
            <a:ext cx="10515600" cy="528354"/>
          </a:xfrm>
        </p:spPr>
        <p:txBody>
          <a:bodyPr>
            <a:normAutofit/>
          </a:bodyPr>
          <a:lstStyle>
            <a:lvl1pPr>
              <a:defRPr sz="2200" b="1" i="0" baseline="0">
                <a:solidFill>
                  <a:srgbClr val="282A29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1" name="Espace réservé du numéro de diapositive 9"/>
          <p:cNvSpPr txBox="1">
            <a:spLocks/>
          </p:cNvSpPr>
          <p:nvPr userDrawn="1"/>
        </p:nvSpPr>
        <p:spPr>
          <a:xfrm>
            <a:off x="11813002" y="231552"/>
            <a:ext cx="331543" cy="335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9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26EAA5-56A9-5842-9CF3-EE8D9AE0392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71" y="243394"/>
            <a:ext cx="689423" cy="647639"/>
          </a:xfrm>
          <a:prstGeom prst="rect">
            <a:avLst/>
          </a:prstGeom>
        </p:spPr>
      </p:pic>
      <p:sp>
        <p:nvSpPr>
          <p:cNvPr id="13" name="Titre 1"/>
          <p:cNvSpPr txBox="1">
            <a:spLocks/>
          </p:cNvSpPr>
          <p:nvPr userDrawn="1"/>
        </p:nvSpPr>
        <p:spPr>
          <a:xfrm>
            <a:off x="928719" y="662433"/>
            <a:ext cx="10515600" cy="243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b="0" i="0" baseline="0" dirty="0">
                <a:solidFill>
                  <a:srgbClr val="A4292D"/>
                </a:solidFill>
              </a:rPr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2039403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430B-3DD6-400C-9315-EB5D534D1604}" type="datetime1">
              <a:rPr lang="fr-FR" smtClean="0"/>
              <a:t>09/12/2018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ADLERE - MeetUp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EAA5-56A9-5842-9CF3-EE8D9AE03925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>
            <a:off x="11720847" y="313855"/>
            <a:ext cx="471153" cy="191683"/>
          </a:xfrm>
          <a:prstGeom prst="rect">
            <a:avLst/>
          </a:prstGeom>
          <a:solidFill>
            <a:srgbClr val="A4292D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2"/>
          </a:p>
        </p:txBody>
      </p:sp>
      <p:sp>
        <p:nvSpPr>
          <p:cNvPr id="11" name="Rectangle 10"/>
          <p:cNvSpPr/>
          <p:nvPr userDrawn="1"/>
        </p:nvSpPr>
        <p:spPr>
          <a:xfrm>
            <a:off x="11720846" y="313855"/>
            <a:ext cx="92157" cy="191683"/>
          </a:xfrm>
          <a:prstGeom prst="rect">
            <a:avLst/>
          </a:prstGeom>
          <a:solidFill>
            <a:srgbClr val="282A29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2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919225" y="171450"/>
            <a:ext cx="10515600" cy="528354"/>
          </a:xfrm>
        </p:spPr>
        <p:txBody>
          <a:bodyPr>
            <a:normAutofit/>
          </a:bodyPr>
          <a:lstStyle>
            <a:lvl1pPr>
              <a:defRPr sz="2200" b="1" i="0" baseline="0">
                <a:solidFill>
                  <a:srgbClr val="282A29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3" name="Espace réservé du numéro de diapositive 9"/>
          <p:cNvSpPr txBox="1">
            <a:spLocks/>
          </p:cNvSpPr>
          <p:nvPr userDrawn="1"/>
        </p:nvSpPr>
        <p:spPr>
          <a:xfrm>
            <a:off x="11813002" y="231552"/>
            <a:ext cx="331543" cy="335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9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26EAA5-56A9-5842-9CF3-EE8D9AE0392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71" y="243394"/>
            <a:ext cx="689423" cy="647639"/>
          </a:xfrm>
          <a:prstGeom prst="rect">
            <a:avLst/>
          </a:prstGeom>
        </p:spPr>
      </p:pic>
      <p:sp>
        <p:nvSpPr>
          <p:cNvPr id="15" name="Titre 1"/>
          <p:cNvSpPr txBox="1">
            <a:spLocks/>
          </p:cNvSpPr>
          <p:nvPr userDrawn="1"/>
        </p:nvSpPr>
        <p:spPr>
          <a:xfrm>
            <a:off x="928719" y="662433"/>
            <a:ext cx="10515600" cy="243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b="0" i="0" baseline="0" dirty="0">
                <a:solidFill>
                  <a:srgbClr val="A4292D"/>
                </a:solidFill>
              </a:rPr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27084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0"/>
          </p:nvPr>
        </p:nvSpPr>
        <p:spPr>
          <a:xfrm>
            <a:off x="2" y="0"/>
            <a:ext cx="5953124" cy="6858000"/>
          </a:xfrm>
          <a:custGeom>
            <a:avLst/>
            <a:gdLst>
              <a:gd name="connsiteX0" fmla="*/ 0 w 5953124"/>
              <a:gd name="connsiteY0" fmla="*/ 5477147 h 6858000"/>
              <a:gd name="connsiteX1" fmla="*/ 1189159 w 5953124"/>
              <a:gd name="connsiteY1" fmla="*/ 6858000 h 6858000"/>
              <a:gd name="connsiteX2" fmla="*/ 0 w 5953124"/>
              <a:gd name="connsiteY2" fmla="*/ 6858000 h 6858000"/>
              <a:gd name="connsiteX3" fmla="*/ 0 w 5953124"/>
              <a:gd name="connsiteY3" fmla="*/ 3944233 h 6858000"/>
              <a:gd name="connsiteX4" fmla="*/ 2508829 w 5953124"/>
              <a:gd name="connsiteY4" fmla="*/ 6858000 h 6858000"/>
              <a:gd name="connsiteX5" fmla="*/ 1273205 w 5953124"/>
              <a:gd name="connsiteY5" fmla="*/ 6858000 h 6858000"/>
              <a:gd name="connsiteX6" fmla="*/ 0 w 5953124"/>
              <a:gd name="connsiteY6" fmla="*/ 5379293 h 6858000"/>
              <a:gd name="connsiteX7" fmla="*/ 0 w 5953124"/>
              <a:gd name="connsiteY7" fmla="*/ 2405175 h 6858000"/>
              <a:gd name="connsiteX8" fmla="*/ 3834072 w 5953124"/>
              <a:gd name="connsiteY8" fmla="*/ 6858000 h 6858000"/>
              <a:gd name="connsiteX9" fmla="*/ 2598609 w 5953124"/>
              <a:gd name="connsiteY9" fmla="*/ 6858000 h 6858000"/>
              <a:gd name="connsiteX10" fmla="*/ 0 w 5953124"/>
              <a:gd name="connsiteY10" fmla="*/ 3840042 h 6858000"/>
              <a:gd name="connsiteX11" fmla="*/ 0 w 5953124"/>
              <a:gd name="connsiteY11" fmla="*/ 872022 h 6858000"/>
              <a:gd name="connsiteX12" fmla="*/ 3594100 w 5953124"/>
              <a:gd name="connsiteY12" fmla="*/ 5046663 h 6858000"/>
              <a:gd name="connsiteX13" fmla="*/ 2360331 w 5953124"/>
              <a:gd name="connsiteY13" fmla="*/ 5041927 h 6858000"/>
              <a:gd name="connsiteX14" fmla="*/ 0 w 5953124"/>
              <a:gd name="connsiteY14" fmla="*/ 2302707 h 6858000"/>
              <a:gd name="connsiteX15" fmla="*/ 1963917 w 5953124"/>
              <a:gd name="connsiteY15" fmla="*/ 0 h 6858000"/>
              <a:gd name="connsiteX16" fmla="*/ 3204609 w 5953124"/>
              <a:gd name="connsiteY16" fmla="*/ 0 h 6858000"/>
              <a:gd name="connsiteX17" fmla="*/ 5915024 w 5953124"/>
              <a:gd name="connsiteY17" fmla="*/ 3148013 h 6858000"/>
              <a:gd name="connsiteX18" fmla="*/ 4666233 w 5953124"/>
              <a:gd name="connsiteY18" fmla="*/ 3143277 h 6858000"/>
              <a:gd name="connsiteX19" fmla="*/ 659722 w 5953124"/>
              <a:gd name="connsiteY19" fmla="*/ 0 h 6858000"/>
              <a:gd name="connsiteX20" fmla="*/ 1889085 w 5953124"/>
              <a:gd name="connsiteY20" fmla="*/ 0 h 6858000"/>
              <a:gd name="connsiteX21" fmla="*/ 5953124 w 5953124"/>
              <a:gd name="connsiteY21" fmla="*/ 4719638 h 6858000"/>
              <a:gd name="connsiteX22" fmla="*/ 4727016 w 5953124"/>
              <a:gd name="connsiteY22" fmla="*/ 4714902 h 6858000"/>
              <a:gd name="connsiteX23" fmla="*/ 0 w 5953124"/>
              <a:gd name="connsiteY23" fmla="*/ 0 h 6858000"/>
              <a:gd name="connsiteX24" fmla="*/ 569340 w 5953124"/>
              <a:gd name="connsiteY24" fmla="*/ 0 h 6858000"/>
              <a:gd name="connsiteX25" fmla="*/ 5913436 w 5953124"/>
              <a:gd name="connsiteY25" fmla="*/ 6207286 h 6858000"/>
              <a:gd name="connsiteX26" fmla="*/ 4687490 w 5953124"/>
              <a:gd name="connsiteY26" fmla="*/ 6210300 h 6858000"/>
              <a:gd name="connsiteX27" fmla="*/ 0 w 5953124"/>
              <a:gd name="connsiteY27" fmla="*/ 76992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953124" h="6858000">
                <a:moveTo>
                  <a:pt x="0" y="5477147"/>
                </a:moveTo>
                <a:lnTo>
                  <a:pt x="1189159" y="6858000"/>
                </a:lnTo>
                <a:lnTo>
                  <a:pt x="0" y="6858000"/>
                </a:lnTo>
                <a:close/>
                <a:moveTo>
                  <a:pt x="0" y="3944233"/>
                </a:moveTo>
                <a:lnTo>
                  <a:pt x="2508829" y="6858000"/>
                </a:lnTo>
                <a:lnTo>
                  <a:pt x="1273205" y="6858000"/>
                </a:lnTo>
                <a:lnTo>
                  <a:pt x="0" y="5379293"/>
                </a:lnTo>
                <a:close/>
                <a:moveTo>
                  <a:pt x="0" y="2405175"/>
                </a:moveTo>
                <a:lnTo>
                  <a:pt x="3834072" y="6858000"/>
                </a:lnTo>
                <a:lnTo>
                  <a:pt x="2598609" y="6858000"/>
                </a:lnTo>
                <a:lnTo>
                  <a:pt x="0" y="3840042"/>
                </a:lnTo>
                <a:close/>
                <a:moveTo>
                  <a:pt x="0" y="872022"/>
                </a:moveTo>
                <a:lnTo>
                  <a:pt x="3594100" y="5046663"/>
                </a:lnTo>
                <a:lnTo>
                  <a:pt x="2360331" y="5041927"/>
                </a:lnTo>
                <a:lnTo>
                  <a:pt x="0" y="2302707"/>
                </a:lnTo>
                <a:close/>
                <a:moveTo>
                  <a:pt x="1963917" y="0"/>
                </a:moveTo>
                <a:lnTo>
                  <a:pt x="3204609" y="0"/>
                </a:lnTo>
                <a:lnTo>
                  <a:pt x="5915024" y="3148013"/>
                </a:lnTo>
                <a:lnTo>
                  <a:pt x="4666233" y="3143277"/>
                </a:lnTo>
                <a:close/>
                <a:moveTo>
                  <a:pt x="659722" y="0"/>
                </a:moveTo>
                <a:lnTo>
                  <a:pt x="1889085" y="0"/>
                </a:lnTo>
                <a:lnTo>
                  <a:pt x="5953124" y="4719638"/>
                </a:lnTo>
                <a:lnTo>
                  <a:pt x="4727016" y="4714902"/>
                </a:lnTo>
                <a:close/>
                <a:moveTo>
                  <a:pt x="0" y="0"/>
                </a:moveTo>
                <a:lnTo>
                  <a:pt x="569340" y="0"/>
                </a:lnTo>
                <a:lnTo>
                  <a:pt x="5913436" y="6207286"/>
                </a:lnTo>
                <a:lnTo>
                  <a:pt x="4687490" y="6210300"/>
                </a:lnTo>
                <a:lnTo>
                  <a:pt x="0" y="76992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349">
                <a:solidFill>
                  <a:srgbClr val="00B0F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7989756" cy="104931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2"/>
          </a:p>
        </p:txBody>
      </p:sp>
      <p:sp>
        <p:nvSpPr>
          <p:cNvPr id="10" name="Rectangle 9"/>
          <p:cNvSpPr/>
          <p:nvPr userDrawn="1"/>
        </p:nvSpPr>
        <p:spPr>
          <a:xfrm>
            <a:off x="11720847" y="313855"/>
            <a:ext cx="471153" cy="191683"/>
          </a:xfrm>
          <a:prstGeom prst="rect">
            <a:avLst/>
          </a:prstGeom>
          <a:solidFill>
            <a:srgbClr val="A4292D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2"/>
          </a:p>
        </p:txBody>
      </p:sp>
      <p:sp>
        <p:nvSpPr>
          <p:cNvPr id="11" name="Rectangle 10"/>
          <p:cNvSpPr/>
          <p:nvPr userDrawn="1"/>
        </p:nvSpPr>
        <p:spPr>
          <a:xfrm>
            <a:off x="11720846" y="313855"/>
            <a:ext cx="92157" cy="191683"/>
          </a:xfrm>
          <a:prstGeom prst="rect">
            <a:avLst/>
          </a:prstGeom>
          <a:solidFill>
            <a:srgbClr val="282A29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2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919225" y="171450"/>
            <a:ext cx="10515600" cy="528354"/>
          </a:xfrm>
        </p:spPr>
        <p:txBody>
          <a:bodyPr>
            <a:normAutofit/>
          </a:bodyPr>
          <a:lstStyle>
            <a:lvl1pPr>
              <a:defRPr sz="2200" b="1" i="0" baseline="0">
                <a:solidFill>
                  <a:srgbClr val="282A29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3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11813002" y="231552"/>
            <a:ext cx="331543" cy="335662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</a:lstStyle>
          <a:p>
            <a:fld id="{8826EAA5-56A9-5842-9CF3-EE8D9AE0392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71" y="243394"/>
            <a:ext cx="689423" cy="647639"/>
          </a:xfrm>
          <a:prstGeom prst="rect">
            <a:avLst/>
          </a:prstGeom>
        </p:spPr>
      </p:pic>
      <p:sp>
        <p:nvSpPr>
          <p:cNvPr id="15" name="Titre 1"/>
          <p:cNvSpPr txBox="1">
            <a:spLocks/>
          </p:cNvSpPr>
          <p:nvPr userDrawn="1"/>
        </p:nvSpPr>
        <p:spPr>
          <a:xfrm>
            <a:off x="928719" y="662433"/>
            <a:ext cx="10515600" cy="243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b="0" i="0" baseline="0" dirty="0">
                <a:solidFill>
                  <a:srgbClr val="A4292D"/>
                </a:solidFill>
              </a:rPr>
              <a:t>Cliquez et modifiez le titre</a:t>
            </a: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238878" y="0"/>
            <a:ext cx="5953124" cy="6858000"/>
          </a:xfrm>
          <a:custGeom>
            <a:avLst/>
            <a:gdLst>
              <a:gd name="connsiteX0" fmla="*/ 5953124 w 5953124"/>
              <a:gd name="connsiteY0" fmla="*/ 5477147 h 6858000"/>
              <a:gd name="connsiteX1" fmla="*/ 5953124 w 5953124"/>
              <a:gd name="connsiteY1" fmla="*/ 6858000 h 6858000"/>
              <a:gd name="connsiteX2" fmla="*/ 4763965 w 5953124"/>
              <a:gd name="connsiteY2" fmla="*/ 6858000 h 6858000"/>
              <a:gd name="connsiteX3" fmla="*/ 5953124 w 5953124"/>
              <a:gd name="connsiteY3" fmla="*/ 3944233 h 6858000"/>
              <a:gd name="connsiteX4" fmla="*/ 5953124 w 5953124"/>
              <a:gd name="connsiteY4" fmla="*/ 5379293 h 6858000"/>
              <a:gd name="connsiteX5" fmla="*/ 4679919 w 5953124"/>
              <a:gd name="connsiteY5" fmla="*/ 6858000 h 6858000"/>
              <a:gd name="connsiteX6" fmla="*/ 3444295 w 5953124"/>
              <a:gd name="connsiteY6" fmla="*/ 6858000 h 6858000"/>
              <a:gd name="connsiteX7" fmla="*/ 5953124 w 5953124"/>
              <a:gd name="connsiteY7" fmla="*/ 2405175 h 6858000"/>
              <a:gd name="connsiteX8" fmla="*/ 5953124 w 5953124"/>
              <a:gd name="connsiteY8" fmla="*/ 3840042 h 6858000"/>
              <a:gd name="connsiteX9" fmla="*/ 3354515 w 5953124"/>
              <a:gd name="connsiteY9" fmla="*/ 6858000 h 6858000"/>
              <a:gd name="connsiteX10" fmla="*/ 2119052 w 5953124"/>
              <a:gd name="connsiteY10" fmla="*/ 6858000 h 6858000"/>
              <a:gd name="connsiteX11" fmla="*/ 5953124 w 5953124"/>
              <a:gd name="connsiteY11" fmla="*/ 872022 h 6858000"/>
              <a:gd name="connsiteX12" fmla="*/ 5953124 w 5953124"/>
              <a:gd name="connsiteY12" fmla="*/ 2302707 h 6858000"/>
              <a:gd name="connsiteX13" fmla="*/ 3592793 w 5953124"/>
              <a:gd name="connsiteY13" fmla="*/ 5041927 h 6858000"/>
              <a:gd name="connsiteX14" fmla="*/ 2359024 w 5953124"/>
              <a:gd name="connsiteY14" fmla="*/ 5046663 h 6858000"/>
              <a:gd name="connsiteX15" fmla="*/ 5383784 w 5953124"/>
              <a:gd name="connsiteY15" fmla="*/ 0 h 6858000"/>
              <a:gd name="connsiteX16" fmla="*/ 5953124 w 5953124"/>
              <a:gd name="connsiteY16" fmla="*/ 0 h 6858000"/>
              <a:gd name="connsiteX17" fmla="*/ 5953124 w 5953124"/>
              <a:gd name="connsiteY17" fmla="*/ 769921 h 6858000"/>
              <a:gd name="connsiteX18" fmla="*/ 1265634 w 5953124"/>
              <a:gd name="connsiteY18" fmla="*/ 6210300 h 6858000"/>
              <a:gd name="connsiteX19" fmla="*/ 39688 w 5953124"/>
              <a:gd name="connsiteY19" fmla="*/ 6207286 h 6858000"/>
              <a:gd name="connsiteX20" fmla="*/ 4064039 w 5953124"/>
              <a:gd name="connsiteY20" fmla="*/ 0 h 6858000"/>
              <a:gd name="connsiteX21" fmla="*/ 5293402 w 5953124"/>
              <a:gd name="connsiteY21" fmla="*/ 0 h 6858000"/>
              <a:gd name="connsiteX22" fmla="*/ 1226108 w 5953124"/>
              <a:gd name="connsiteY22" fmla="*/ 4714902 h 6858000"/>
              <a:gd name="connsiteX23" fmla="*/ 0 w 5953124"/>
              <a:gd name="connsiteY23" fmla="*/ 4719638 h 6858000"/>
              <a:gd name="connsiteX24" fmla="*/ 2748515 w 5953124"/>
              <a:gd name="connsiteY24" fmla="*/ 0 h 6858000"/>
              <a:gd name="connsiteX25" fmla="*/ 3989207 w 5953124"/>
              <a:gd name="connsiteY25" fmla="*/ 0 h 6858000"/>
              <a:gd name="connsiteX26" fmla="*/ 1286891 w 5953124"/>
              <a:gd name="connsiteY26" fmla="*/ 3143277 h 6858000"/>
              <a:gd name="connsiteX27" fmla="*/ 38100 w 5953124"/>
              <a:gd name="connsiteY27" fmla="*/ 314801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953124" h="6858000">
                <a:moveTo>
                  <a:pt x="5953124" y="5477147"/>
                </a:moveTo>
                <a:lnTo>
                  <a:pt x="5953124" y="6858000"/>
                </a:lnTo>
                <a:lnTo>
                  <a:pt x="4763965" y="6858000"/>
                </a:lnTo>
                <a:close/>
                <a:moveTo>
                  <a:pt x="5953124" y="3944233"/>
                </a:moveTo>
                <a:lnTo>
                  <a:pt x="5953124" y="5379293"/>
                </a:lnTo>
                <a:lnTo>
                  <a:pt x="4679919" y="6858000"/>
                </a:lnTo>
                <a:lnTo>
                  <a:pt x="3444295" y="6858000"/>
                </a:lnTo>
                <a:close/>
                <a:moveTo>
                  <a:pt x="5953124" y="2405175"/>
                </a:moveTo>
                <a:lnTo>
                  <a:pt x="5953124" y="3840042"/>
                </a:lnTo>
                <a:lnTo>
                  <a:pt x="3354515" y="6858000"/>
                </a:lnTo>
                <a:lnTo>
                  <a:pt x="2119052" y="6858000"/>
                </a:lnTo>
                <a:close/>
                <a:moveTo>
                  <a:pt x="5953124" y="872022"/>
                </a:moveTo>
                <a:lnTo>
                  <a:pt x="5953124" y="2302707"/>
                </a:lnTo>
                <a:lnTo>
                  <a:pt x="3592793" y="5041927"/>
                </a:lnTo>
                <a:lnTo>
                  <a:pt x="2359024" y="5046663"/>
                </a:lnTo>
                <a:close/>
                <a:moveTo>
                  <a:pt x="5383784" y="0"/>
                </a:moveTo>
                <a:lnTo>
                  <a:pt x="5953124" y="0"/>
                </a:lnTo>
                <a:lnTo>
                  <a:pt x="5953124" y="769921"/>
                </a:lnTo>
                <a:lnTo>
                  <a:pt x="1265634" y="6210300"/>
                </a:lnTo>
                <a:lnTo>
                  <a:pt x="39688" y="6207286"/>
                </a:lnTo>
                <a:close/>
                <a:moveTo>
                  <a:pt x="4064039" y="0"/>
                </a:moveTo>
                <a:lnTo>
                  <a:pt x="5293402" y="0"/>
                </a:lnTo>
                <a:lnTo>
                  <a:pt x="1226108" y="4714902"/>
                </a:lnTo>
                <a:lnTo>
                  <a:pt x="0" y="4719638"/>
                </a:lnTo>
                <a:close/>
                <a:moveTo>
                  <a:pt x="2748515" y="0"/>
                </a:moveTo>
                <a:lnTo>
                  <a:pt x="3989207" y="0"/>
                </a:lnTo>
                <a:lnTo>
                  <a:pt x="1286891" y="3143277"/>
                </a:lnTo>
                <a:lnTo>
                  <a:pt x="38100" y="31480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349">
                <a:solidFill>
                  <a:srgbClr val="00B0F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3" name="Rectangle 2"/>
          <p:cNvSpPr/>
          <p:nvPr userDrawn="1"/>
        </p:nvSpPr>
        <p:spPr>
          <a:xfrm>
            <a:off x="11720847" y="313855"/>
            <a:ext cx="471153" cy="191683"/>
          </a:xfrm>
          <a:prstGeom prst="rect">
            <a:avLst/>
          </a:prstGeom>
          <a:solidFill>
            <a:srgbClr val="A4292D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2"/>
          </a:p>
        </p:txBody>
      </p:sp>
      <p:sp>
        <p:nvSpPr>
          <p:cNvPr id="5" name="Rectangle 4"/>
          <p:cNvSpPr/>
          <p:nvPr userDrawn="1"/>
        </p:nvSpPr>
        <p:spPr>
          <a:xfrm>
            <a:off x="11720846" y="313855"/>
            <a:ext cx="92157" cy="191683"/>
          </a:xfrm>
          <a:prstGeom prst="rect">
            <a:avLst/>
          </a:prstGeom>
          <a:solidFill>
            <a:srgbClr val="282A29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2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919225" y="171450"/>
            <a:ext cx="10515600" cy="528354"/>
          </a:xfrm>
        </p:spPr>
        <p:txBody>
          <a:bodyPr>
            <a:normAutofit/>
          </a:bodyPr>
          <a:lstStyle>
            <a:lvl1pPr>
              <a:defRPr sz="2200" b="1" i="0" baseline="0">
                <a:solidFill>
                  <a:srgbClr val="282A29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7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11813002" y="231552"/>
            <a:ext cx="331543" cy="335662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</a:lstStyle>
          <a:p>
            <a:fld id="{8826EAA5-56A9-5842-9CF3-EE8D9AE0392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71" y="243394"/>
            <a:ext cx="689423" cy="647639"/>
          </a:xfrm>
          <a:prstGeom prst="rect">
            <a:avLst/>
          </a:prstGeom>
        </p:spPr>
      </p:pic>
      <p:sp>
        <p:nvSpPr>
          <p:cNvPr id="9" name="Titre 1"/>
          <p:cNvSpPr txBox="1">
            <a:spLocks/>
          </p:cNvSpPr>
          <p:nvPr userDrawn="1"/>
        </p:nvSpPr>
        <p:spPr>
          <a:xfrm>
            <a:off x="928719" y="662433"/>
            <a:ext cx="10515600" cy="243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b="0" i="0" baseline="0" dirty="0">
                <a:solidFill>
                  <a:srgbClr val="A4292D"/>
                </a:solidFill>
              </a:rPr>
              <a:t>Cliquez et modifiez le titre</a:t>
            </a: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-1088" y="-10757"/>
            <a:ext cx="7778867" cy="6901548"/>
          </a:xfrm>
          <a:custGeom>
            <a:avLst/>
            <a:gdLst>
              <a:gd name="connsiteX0" fmla="*/ 0 w 8162545"/>
              <a:gd name="connsiteY0" fmla="*/ 0 h 6894282"/>
              <a:gd name="connsiteX1" fmla="*/ 8162545 w 8162545"/>
              <a:gd name="connsiteY1" fmla="*/ 0 h 6894282"/>
              <a:gd name="connsiteX2" fmla="*/ 8162545 w 8162545"/>
              <a:gd name="connsiteY2" fmla="*/ 6894282 h 6894282"/>
              <a:gd name="connsiteX3" fmla="*/ 0 w 8162545"/>
              <a:gd name="connsiteY3" fmla="*/ 6894282 h 6894282"/>
              <a:gd name="connsiteX4" fmla="*/ 0 w 8162545"/>
              <a:gd name="connsiteY4" fmla="*/ 0 h 6894282"/>
              <a:gd name="connsiteX0" fmla="*/ 0 w 8162545"/>
              <a:gd name="connsiteY0" fmla="*/ 0 h 6932382"/>
              <a:gd name="connsiteX1" fmla="*/ 8162545 w 8162545"/>
              <a:gd name="connsiteY1" fmla="*/ 0 h 6932382"/>
              <a:gd name="connsiteX2" fmla="*/ 2955545 w 8162545"/>
              <a:gd name="connsiteY2" fmla="*/ 6932382 h 6932382"/>
              <a:gd name="connsiteX3" fmla="*/ 0 w 8162545"/>
              <a:gd name="connsiteY3" fmla="*/ 6894282 h 6932382"/>
              <a:gd name="connsiteX4" fmla="*/ 0 w 8162545"/>
              <a:gd name="connsiteY4" fmla="*/ 0 h 6932382"/>
              <a:gd name="connsiteX0" fmla="*/ 0 w 8162545"/>
              <a:gd name="connsiteY0" fmla="*/ 0 h 6932382"/>
              <a:gd name="connsiteX1" fmla="*/ 8162545 w 8162545"/>
              <a:gd name="connsiteY1" fmla="*/ 0 h 6932382"/>
              <a:gd name="connsiteX2" fmla="*/ 2955545 w 8162545"/>
              <a:gd name="connsiteY2" fmla="*/ 6932382 h 6932382"/>
              <a:gd name="connsiteX3" fmla="*/ 45155 w 8162545"/>
              <a:gd name="connsiteY3" fmla="*/ 6905634 h 6932382"/>
              <a:gd name="connsiteX4" fmla="*/ 0 w 8162545"/>
              <a:gd name="connsiteY4" fmla="*/ 0 h 6932382"/>
              <a:gd name="connsiteX0" fmla="*/ 0 w 8162545"/>
              <a:gd name="connsiteY0" fmla="*/ 0 h 6909679"/>
              <a:gd name="connsiteX1" fmla="*/ 8162545 w 8162545"/>
              <a:gd name="connsiteY1" fmla="*/ 0 h 6909679"/>
              <a:gd name="connsiteX2" fmla="*/ 2955545 w 8162545"/>
              <a:gd name="connsiteY2" fmla="*/ 6909679 h 6909679"/>
              <a:gd name="connsiteX3" fmla="*/ 45155 w 8162545"/>
              <a:gd name="connsiteY3" fmla="*/ 6905634 h 6909679"/>
              <a:gd name="connsiteX4" fmla="*/ 0 w 8162545"/>
              <a:gd name="connsiteY4" fmla="*/ 0 h 6909679"/>
              <a:gd name="connsiteX0" fmla="*/ 0 w 8162545"/>
              <a:gd name="connsiteY0" fmla="*/ 0 h 6962391"/>
              <a:gd name="connsiteX1" fmla="*/ 8162545 w 8162545"/>
              <a:gd name="connsiteY1" fmla="*/ 0 h 6962391"/>
              <a:gd name="connsiteX2" fmla="*/ 2955545 w 8162545"/>
              <a:gd name="connsiteY2" fmla="*/ 6909679 h 6962391"/>
              <a:gd name="connsiteX3" fmla="*/ 11288 w 8162545"/>
              <a:gd name="connsiteY3" fmla="*/ 6962391 h 6962391"/>
              <a:gd name="connsiteX4" fmla="*/ 0 w 8162545"/>
              <a:gd name="connsiteY4" fmla="*/ 0 h 6962391"/>
              <a:gd name="connsiteX0" fmla="*/ 0 w 8162545"/>
              <a:gd name="connsiteY0" fmla="*/ 0 h 6928337"/>
              <a:gd name="connsiteX1" fmla="*/ 8162545 w 8162545"/>
              <a:gd name="connsiteY1" fmla="*/ 0 h 6928337"/>
              <a:gd name="connsiteX2" fmla="*/ 2955545 w 8162545"/>
              <a:gd name="connsiteY2" fmla="*/ 6909679 h 6928337"/>
              <a:gd name="connsiteX3" fmla="*/ 11288 w 8162545"/>
              <a:gd name="connsiteY3" fmla="*/ 6928337 h 6928337"/>
              <a:gd name="connsiteX4" fmla="*/ 0 w 8162545"/>
              <a:gd name="connsiteY4" fmla="*/ 0 h 6928337"/>
              <a:gd name="connsiteX0" fmla="*/ 1087 w 8163632"/>
              <a:gd name="connsiteY0" fmla="*/ 0 h 6939688"/>
              <a:gd name="connsiteX1" fmla="*/ 8163632 w 8163632"/>
              <a:gd name="connsiteY1" fmla="*/ 0 h 6939688"/>
              <a:gd name="connsiteX2" fmla="*/ 2956632 w 8163632"/>
              <a:gd name="connsiteY2" fmla="*/ 6909679 h 6939688"/>
              <a:gd name="connsiteX3" fmla="*/ 1086 w 8163632"/>
              <a:gd name="connsiteY3" fmla="*/ 6939688 h 6939688"/>
              <a:gd name="connsiteX4" fmla="*/ 1087 w 8163632"/>
              <a:gd name="connsiteY4" fmla="*/ 0 h 693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63632" h="6939688">
                <a:moveTo>
                  <a:pt x="1087" y="0"/>
                </a:moveTo>
                <a:lnTo>
                  <a:pt x="8163632" y="0"/>
                </a:lnTo>
                <a:lnTo>
                  <a:pt x="2956632" y="6909679"/>
                </a:lnTo>
                <a:lnTo>
                  <a:pt x="1086" y="6939688"/>
                </a:lnTo>
                <a:cubicBezTo>
                  <a:pt x="-2677" y="4618891"/>
                  <a:pt x="4850" y="2320797"/>
                  <a:pt x="1087" y="0"/>
                </a:cubicBezTo>
                <a:close/>
              </a:path>
            </a:pathLst>
          </a:custGeom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62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7989756" cy="104931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2"/>
          </a:p>
        </p:txBody>
      </p:sp>
      <p:sp>
        <p:nvSpPr>
          <p:cNvPr id="4" name="Rectangle 3"/>
          <p:cNvSpPr/>
          <p:nvPr userDrawn="1"/>
        </p:nvSpPr>
        <p:spPr>
          <a:xfrm>
            <a:off x="11720847" y="313855"/>
            <a:ext cx="471153" cy="191683"/>
          </a:xfrm>
          <a:prstGeom prst="rect">
            <a:avLst/>
          </a:prstGeom>
          <a:solidFill>
            <a:srgbClr val="A4292D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2"/>
          </a:p>
        </p:txBody>
      </p:sp>
      <p:sp>
        <p:nvSpPr>
          <p:cNvPr id="5" name="Rectangle 4"/>
          <p:cNvSpPr/>
          <p:nvPr userDrawn="1"/>
        </p:nvSpPr>
        <p:spPr>
          <a:xfrm>
            <a:off x="11720846" y="313855"/>
            <a:ext cx="92157" cy="191683"/>
          </a:xfrm>
          <a:prstGeom prst="rect">
            <a:avLst/>
          </a:prstGeom>
          <a:solidFill>
            <a:srgbClr val="282A29"/>
          </a:solidFill>
          <a:ln>
            <a:noFill/>
          </a:ln>
          <a:scene3d>
            <a:camera prst="orthographicFront"/>
            <a:lightRig rig="threePt" dir="t"/>
          </a:scene3d>
          <a:sp3d>
            <a:extrusionClr>
              <a:srgbClr val="C000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02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919225" y="171450"/>
            <a:ext cx="10515600" cy="528354"/>
          </a:xfrm>
        </p:spPr>
        <p:txBody>
          <a:bodyPr>
            <a:normAutofit/>
          </a:bodyPr>
          <a:lstStyle>
            <a:lvl1pPr>
              <a:defRPr sz="2200" b="1" i="0" baseline="0">
                <a:solidFill>
                  <a:srgbClr val="282A29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8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11813002" y="231552"/>
            <a:ext cx="331543" cy="335662"/>
          </a:xfrm>
        </p:spPr>
        <p:txBody>
          <a:bodyPr/>
          <a:lstStyle>
            <a:lvl1pPr>
              <a:defRPr sz="900" baseline="0">
                <a:solidFill>
                  <a:schemeClr val="bg1"/>
                </a:solidFill>
              </a:defRPr>
            </a:lvl1pPr>
          </a:lstStyle>
          <a:p>
            <a:fld id="{8826EAA5-56A9-5842-9CF3-EE8D9AE0392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71" y="243394"/>
            <a:ext cx="689423" cy="647639"/>
          </a:xfrm>
          <a:prstGeom prst="rect">
            <a:avLst/>
          </a:prstGeom>
        </p:spPr>
      </p:pic>
      <p:sp>
        <p:nvSpPr>
          <p:cNvPr id="10" name="Titre 1"/>
          <p:cNvSpPr txBox="1">
            <a:spLocks/>
          </p:cNvSpPr>
          <p:nvPr userDrawn="1"/>
        </p:nvSpPr>
        <p:spPr>
          <a:xfrm>
            <a:off x="928719" y="662433"/>
            <a:ext cx="10515600" cy="243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b="0" i="0" baseline="0" dirty="0">
                <a:solidFill>
                  <a:srgbClr val="A4292D"/>
                </a:solidFill>
              </a:rPr>
              <a:t>Cliquez et modifiez le titre</a:t>
            </a: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FCE92-AA1B-4F5C-A101-EB26C48E4055}" type="datetime1">
              <a:rPr lang="fr-FR" smtClean="0"/>
              <a:t>09/12/2018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ADLERE - MeetUp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6EAA5-56A9-5842-9CF3-EE8D9AE039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304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1" r:id="rId4"/>
    <p:sldLayoutId id="2147483652" r:id="rId5"/>
    <p:sldLayoutId id="2147483653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9" r:id="rId12"/>
    <p:sldLayoutId id="2147483655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9BF16834-E1F4-4BC2-B1A5-1B791215E2A8}"/>
              </a:ext>
            </a:extLst>
          </p:cNvPr>
          <p:cNvSpPr txBox="1"/>
          <p:nvPr/>
        </p:nvSpPr>
        <p:spPr>
          <a:xfrm>
            <a:off x="6997289" y="6517001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ISEP : </a:t>
            </a:r>
            <a:r>
              <a:rPr lang="fr-FR" dirty="0" err="1">
                <a:solidFill>
                  <a:schemeClr val="bg1"/>
                </a:solidFill>
              </a:rPr>
              <a:t>React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CF1DA9C-1E24-45CC-B504-FD1C8C82DC9D}"/>
              </a:ext>
            </a:extLst>
          </p:cNvPr>
          <p:cNvSpPr txBox="1"/>
          <p:nvPr/>
        </p:nvSpPr>
        <p:spPr>
          <a:xfrm>
            <a:off x="416229" y="6147669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10/12/2018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2AC95E-B9BB-446B-9021-FC8BDC6BF198}"/>
              </a:ext>
            </a:extLst>
          </p:cNvPr>
          <p:cNvSpPr txBox="1"/>
          <p:nvPr/>
        </p:nvSpPr>
        <p:spPr>
          <a:xfrm>
            <a:off x="6165850" y="4013200"/>
            <a:ext cx="385394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u="sng" dirty="0"/>
              <a:t>Advanced Web Technologies</a:t>
            </a:r>
            <a:br>
              <a:rPr lang="fr-FR" sz="2000" b="1" u="sng" dirty="0"/>
            </a:br>
            <a:r>
              <a:rPr lang="fr-FR" dirty="0"/>
              <a:t>Front: </a:t>
            </a:r>
            <a:r>
              <a:rPr lang="fr-FR" dirty="0" err="1"/>
              <a:t>React</a:t>
            </a:r>
            <a:endParaRPr lang="fr-FR" sz="20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C673F39-BF23-456D-A8AE-67B50E6E7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29" y="817025"/>
            <a:ext cx="5105852" cy="464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254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6296298" y="-45539"/>
            <a:ext cx="5394960" cy="674438"/>
          </a:xfrm>
        </p:spPr>
        <p:txBody>
          <a:bodyPr/>
          <a:lstStyle/>
          <a:p>
            <a:r>
              <a:rPr lang="fr-FR" dirty="0" err="1"/>
              <a:t>React</a:t>
            </a:r>
            <a:r>
              <a:rPr lang="fr-FR" dirty="0"/>
              <a:t>: </a:t>
            </a:r>
            <a:r>
              <a:rPr lang="fr-FR" dirty="0" err="1"/>
              <a:t>Writing</a:t>
            </a:r>
            <a:r>
              <a:rPr lang="fr-FR" dirty="0"/>
              <a:t> a component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EAA5-56A9-5842-9CF3-EE8D9AE03925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45A8FEF-CF1E-4BFA-A4DC-3318EAFEB425}"/>
              </a:ext>
            </a:extLst>
          </p:cNvPr>
          <p:cNvSpPr txBox="1"/>
          <p:nvPr/>
        </p:nvSpPr>
        <p:spPr>
          <a:xfrm>
            <a:off x="8029677" y="6517001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ISEP : React</a:t>
            </a:r>
          </a:p>
        </p:txBody>
      </p:sp>
      <p:pic>
        <p:nvPicPr>
          <p:cNvPr id="2050" name="Picture 2" descr="RÃ©sultat de recherche d'images pour &quot;live demo&quot;">
            <a:extLst>
              <a:ext uri="{FF2B5EF4-FFF2-40B4-BE49-F238E27FC236}">
                <a16:creationId xmlns:a16="http://schemas.microsoft.com/office/drawing/2014/main" id="{5C3A11E1-673F-43BA-ADE6-9B1AECCCD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5" y="57150"/>
            <a:ext cx="2237139" cy="1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5C70D66-2137-47F8-91AC-686A306C5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840" y="4080280"/>
            <a:ext cx="3488327" cy="1241342"/>
          </a:xfrm>
          <a:prstGeom prst="rect">
            <a:avLst/>
          </a:prstGeom>
        </p:spPr>
      </p:pic>
      <p:sp>
        <p:nvSpPr>
          <p:cNvPr id="20" name="Text Box 190">
            <a:extLst>
              <a:ext uri="{FF2B5EF4-FFF2-40B4-BE49-F238E27FC236}">
                <a16:creationId xmlns:a16="http://schemas.microsoft.com/office/drawing/2014/main" id="{0F8DF415-2006-49AC-B9B6-F2672EC05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5223" y="1764757"/>
            <a:ext cx="6345429" cy="2262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85725" indent="-85725" algn="l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App.js:</a:t>
            </a: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endParaRPr lang="en-US" sz="1600" b="1" kern="0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</a:endParaRP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endParaRPr lang="en-US" sz="1600" b="1" kern="0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</a:endParaRP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endParaRPr lang="en-US" sz="1600" b="1" kern="0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</a:endParaRP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endParaRPr lang="en-US" sz="1600" b="1" kern="0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</a:endParaRP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index.js: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D8A4030-3D0F-4C8B-B7AE-CBFAEADDD5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4840" y="2309196"/>
            <a:ext cx="3651069" cy="123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180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4205D93-D8F7-4F6B-ABFD-1A939693A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197" y="2074446"/>
            <a:ext cx="4644056" cy="2804320"/>
          </a:xfrm>
          <a:prstGeom prst="rect">
            <a:avLst/>
          </a:prstGeom>
        </p:spPr>
      </p:pic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9163594" y="-45539"/>
            <a:ext cx="2527664" cy="674438"/>
          </a:xfrm>
        </p:spPr>
        <p:txBody>
          <a:bodyPr/>
          <a:lstStyle/>
          <a:p>
            <a:r>
              <a:rPr lang="fr-FR" dirty="0" err="1"/>
              <a:t>React</a:t>
            </a:r>
            <a:r>
              <a:rPr lang="fr-FR" dirty="0"/>
              <a:t>: </a:t>
            </a:r>
            <a:r>
              <a:rPr lang="fr-FR" dirty="0" err="1"/>
              <a:t>props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EAA5-56A9-5842-9CF3-EE8D9AE03925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45A8FEF-CF1E-4BFA-A4DC-3318EAFEB425}"/>
              </a:ext>
            </a:extLst>
          </p:cNvPr>
          <p:cNvSpPr txBox="1"/>
          <p:nvPr/>
        </p:nvSpPr>
        <p:spPr>
          <a:xfrm>
            <a:off x="8029677" y="6517001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ISEP : React</a:t>
            </a:r>
          </a:p>
        </p:txBody>
      </p:sp>
      <p:pic>
        <p:nvPicPr>
          <p:cNvPr id="2050" name="Picture 2" descr="RÃ©sultat de recherche d'images pour &quot;live demo&quot;">
            <a:extLst>
              <a:ext uri="{FF2B5EF4-FFF2-40B4-BE49-F238E27FC236}">
                <a16:creationId xmlns:a16="http://schemas.microsoft.com/office/drawing/2014/main" id="{5C3A11E1-673F-43BA-ADE6-9B1AECCCD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5" y="57150"/>
            <a:ext cx="2237139" cy="1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FF0BBA7C-8067-4932-B8ED-7D7B178C4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380" y="2141466"/>
            <a:ext cx="2583936" cy="2940797"/>
          </a:xfrm>
          <a:prstGeom prst="rect">
            <a:avLst/>
          </a:prstGeom>
        </p:spPr>
      </p:pic>
      <p:sp>
        <p:nvSpPr>
          <p:cNvPr id="8" name="Text Box 190">
            <a:extLst>
              <a:ext uri="{FF2B5EF4-FFF2-40B4-BE49-F238E27FC236}">
                <a16:creationId xmlns:a16="http://schemas.microsoft.com/office/drawing/2014/main" id="{0BF72CB1-4FA0-445E-855D-DB724CFB2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6638" y="1664468"/>
            <a:ext cx="1166638" cy="416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85725" indent="-85725" algn="l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App.js:</a:t>
            </a:r>
          </a:p>
        </p:txBody>
      </p:sp>
      <p:sp>
        <p:nvSpPr>
          <p:cNvPr id="9" name="Text Box 190">
            <a:extLst>
              <a:ext uri="{FF2B5EF4-FFF2-40B4-BE49-F238E27FC236}">
                <a16:creationId xmlns:a16="http://schemas.microsoft.com/office/drawing/2014/main" id="{D46E5607-79E9-4003-9DDF-6F807A509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4196" y="1658435"/>
            <a:ext cx="1775253" cy="416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85725" indent="-85725" algn="l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TodosList.js: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19966C-4859-4D36-81FF-155D90FCE26A}"/>
              </a:ext>
            </a:extLst>
          </p:cNvPr>
          <p:cNvSpPr/>
          <p:nvPr/>
        </p:nvSpPr>
        <p:spPr>
          <a:xfrm>
            <a:off x="3020470" y="4642792"/>
            <a:ext cx="926198" cy="1474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D67109-3AC6-4CD2-838D-FC33460C2740}"/>
              </a:ext>
            </a:extLst>
          </p:cNvPr>
          <p:cNvSpPr/>
          <p:nvPr/>
        </p:nvSpPr>
        <p:spPr>
          <a:xfrm>
            <a:off x="6582698" y="2669916"/>
            <a:ext cx="791496" cy="1474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E7C632-C5EC-490A-825B-7725413A2DE8}"/>
              </a:ext>
            </a:extLst>
          </p:cNvPr>
          <p:cNvSpPr/>
          <p:nvPr/>
        </p:nvSpPr>
        <p:spPr>
          <a:xfrm>
            <a:off x="6735098" y="3893117"/>
            <a:ext cx="791496" cy="1474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1817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90">
            <a:extLst>
              <a:ext uri="{FF2B5EF4-FFF2-40B4-BE49-F238E27FC236}">
                <a16:creationId xmlns:a16="http://schemas.microsoft.com/office/drawing/2014/main" id="{16BFC8FE-AB28-427A-B3B9-4B6C8C624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7439" y="1964535"/>
            <a:ext cx="6345429" cy="3739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85725" indent="-85725" algn="l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App.js:</a:t>
            </a: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endParaRPr lang="en-US" sz="1600" b="1" kern="0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</a:endParaRP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endParaRPr lang="en-US" sz="1600" b="1" kern="0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</a:endParaRP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endParaRPr lang="en-US" sz="1600" b="1" kern="0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</a:endParaRP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endParaRPr lang="en-US" sz="1600" b="1" kern="0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</a:endParaRP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endParaRPr lang="en-US" sz="1600" b="1" kern="0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</a:endParaRP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endParaRPr lang="en-US" sz="1600" b="1" kern="0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</a:endParaRP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endParaRPr lang="en-US" sz="1600" b="1" kern="0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</a:endParaRP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endParaRPr lang="en-US" sz="1600" b="1" kern="0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</a:endParaRP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TodosList.js:</a:t>
            </a: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9313816" y="-45539"/>
            <a:ext cx="2377441" cy="674438"/>
          </a:xfrm>
        </p:spPr>
        <p:txBody>
          <a:bodyPr/>
          <a:lstStyle/>
          <a:p>
            <a:r>
              <a:rPr lang="fr-FR" dirty="0" err="1"/>
              <a:t>React</a:t>
            </a:r>
            <a:r>
              <a:rPr lang="fr-FR" dirty="0"/>
              <a:t>: state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EAA5-56A9-5842-9CF3-EE8D9AE03925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45A8FEF-CF1E-4BFA-A4DC-3318EAFEB425}"/>
              </a:ext>
            </a:extLst>
          </p:cNvPr>
          <p:cNvSpPr txBox="1"/>
          <p:nvPr/>
        </p:nvSpPr>
        <p:spPr>
          <a:xfrm>
            <a:off x="8029677" y="6517001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ISEP : React</a:t>
            </a:r>
          </a:p>
        </p:txBody>
      </p:sp>
      <p:pic>
        <p:nvPicPr>
          <p:cNvPr id="2050" name="Picture 2" descr="RÃ©sultat de recherche d'images pour &quot;live demo&quot;">
            <a:extLst>
              <a:ext uri="{FF2B5EF4-FFF2-40B4-BE49-F238E27FC236}">
                <a16:creationId xmlns:a16="http://schemas.microsoft.com/office/drawing/2014/main" id="{5C3A11E1-673F-43BA-ADE6-9B1AECCCD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5" y="57150"/>
            <a:ext cx="2237139" cy="1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05983CB6-91D9-43B2-BDF3-BE1584184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309" y="1551580"/>
            <a:ext cx="4280655" cy="334250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06A3C46-49F3-4439-B5E3-11176A1BC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9505" y="5437281"/>
            <a:ext cx="5775807" cy="16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711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7837714" y="-45539"/>
            <a:ext cx="3853543" cy="674438"/>
          </a:xfrm>
        </p:spPr>
        <p:txBody>
          <a:bodyPr/>
          <a:lstStyle/>
          <a:p>
            <a:r>
              <a:rPr lang="fr-FR" dirty="0" err="1"/>
              <a:t>React</a:t>
            </a:r>
            <a:r>
              <a:rPr lang="fr-FR" dirty="0"/>
              <a:t>: </a:t>
            </a:r>
            <a:r>
              <a:rPr lang="fr-FR" dirty="0" err="1"/>
              <a:t>What’s</a:t>
            </a:r>
            <a:r>
              <a:rPr lang="fr-FR" dirty="0"/>
              <a:t> </a:t>
            </a:r>
            <a:r>
              <a:rPr lang="fr-FR" dirty="0" err="1"/>
              <a:t>next</a:t>
            </a:r>
            <a:r>
              <a:rPr lang="fr-FR" dirty="0"/>
              <a:t>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EAA5-56A9-5842-9CF3-EE8D9AE03925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45A8FEF-CF1E-4BFA-A4DC-3318EAFEB425}"/>
              </a:ext>
            </a:extLst>
          </p:cNvPr>
          <p:cNvSpPr txBox="1"/>
          <p:nvPr/>
        </p:nvSpPr>
        <p:spPr>
          <a:xfrm>
            <a:off x="8029677" y="6517001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ISEP : React</a:t>
            </a:r>
          </a:p>
        </p:txBody>
      </p:sp>
      <p:sp>
        <p:nvSpPr>
          <p:cNvPr id="6" name="Rectangle à coins arrondis 28">
            <a:extLst>
              <a:ext uri="{FF2B5EF4-FFF2-40B4-BE49-F238E27FC236}">
                <a16:creationId xmlns:a16="http://schemas.microsoft.com/office/drawing/2014/main" id="{C608714B-F0E6-44F4-A29F-C98B070797B6}"/>
              </a:ext>
            </a:extLst>
          </p:cNvPr>
          <p:cNvSpPr/>
          <p:nvPr/>
        </p:nvSpPr>
        <p:spPr>
          <a:xfrm>
            <a:off x="3912700" y="2353436"/>
            <a:ext cx="3846638" cy="2411628"/>
          </a:xfrm>
          <a:prstGeom prst="roundRect">
            <a:avLst>
              <a:gd name="adj" fmla="val 6122"/>
            </a:avLst>
          </a:prstGeom>
          <a:solidFill>
            <a:schemeClr val="bg1"/>
          </a:solidFill>
          <a:ln w="19050">
            <a:solidFill>
              <a:srgbClr val="282A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7" name="Text Box 190">
            <a:extLst>
              <a:ext uri="{FF2B5EF4-FFF2-40B4-BE49-F238E27FC236}">
                <a16:creationId xmlns:a16="http://schemas.microsoft.com/office/drawing/2014/main" id="{2992EF53-49D9-4E82-9535-CE6A858E2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5507" y="2545621"/>
            <a:ext cx="3947041" cy="2116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fr-FR" altLang="fr-FR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PropTypes</a:t>
            </a:r>
            <a:endParaRPr lang="fr-FR" altLang="fr-FR" b="1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</a:endParaRP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fr-FR" altLang="fr-FR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Stateless</a:t>
            </a:r>
            <a:r>
              <a:rPr lang="fr-FR" altLang="fr-FR" b="1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 Components</a:t>
            </a: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fr-FR" altLang="fr-FR" b="1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The importance of </a:t>
            </a:r>
            <a:r>
              <a:rPr lang="fr-FR" altLang="fr-FR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immutability</a:t>
            </a:r>
            <a:endParaRPr lang="fr-FR" altLang="fr-FR" b="1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</a:endParaRP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fr-FR" altLang="fr-FR" b="1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Spread </a:t>
            </a:r>
            <a:r>
              <a:rPr lang="fr-FR" altLang="fr-FR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operator</a:t>
            </a:r>
            <a:endParaRPr lang="fr-FR" altLang="fr-FR" b="1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</a:endParaRP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fr-FR" altLang="fr-FR" b="1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Unit tests (!)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BB68EF-70CC-470C-A889-D98F1EBE2B38}"/>
              </a:ext>
            </a:extLst>
          </p:cNvPr>
          <p:cNvSpPr/>
          <p:nvPr/>
        </p:nvSpPr>
        <p:spPr>
          <a:xfrm>
            <a:off x="3912700" y="2185621"/>
            <a:ext cx="3846638" cy="360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>
            <a:solidFill>
              <a:srgbClr val="282A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cap="small" dirty="0">
                <a:solidFill>
                  <a:schemeClr val="bg1"/>
                </a:solidFill>
                <a:latin typeface="Avenir Next Demi Bold" charset="0"/>
              </a:rPr>
              <a:t>Good practices we will see next week</a:t>
            </a:r>
          </a:p>
        </p:txBody>
      </p:sp>
    </p:spTree>
    <p:extLst>
      <p:ext uri="{BB962C8B-B14F-4D97-AF65-F5344CB8AC3E}">
        <p14:creationId xmlns:p14="http://schemas.microsoft.com/office/powerpoint/2010/main" val="995098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9B748555-CE84-4AF5-A65E-F768FDE84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81476" y="134322"/>
            <a:ext cx="2523282" cy="492802"/>
          </a:xfrm>
        </p:spPr>
        <p:txBody>
          <a:bodyPr/>
          <a:lstStyle/>
          <a:p>
            <a:r>
              <a:rPr lang="fr-FR" dirty="0" err="1"/>
              <a:t>Today’s</a:t>
            </a:r>
            <a:r>
              <a:rPr lang="fr-FR" dirty="0"/>
              <a:t> TP!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2DC6B4-C2BC-48E1-8F20-1A2F667BE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EAA5-56A9-5842-9CF3-EE8D9AE03925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2039842-FD1A-40E8-9FA4-F113CDF2F21C}"/>
              </a:ext>
            </a:extLst>
          </p:cNvPr>
          <p:cNvSpPr txBox="1"/>
          <p:nvPr/>
        </p:nvSpPr>
        <p:spPr>
          <a:xfrm>
            <a:off x="8029677" y="6517001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ISEP : </a:t>
            </a:r>
            <a:r>
              <a:rPr lang="fr-FR" dirty="0" err="1">
                <a:solidFill>
                  <a:schemeClr val="bg1"/>
                </a:solidFill>
              </a:rPr>
              <a:t>React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Rectangle à coins arrondis 28">
            <a:extLst>
              <a:ext uri="{FF2B5EF4-FFF2-40B4-BE49-F238E27FC236}">
                <a16:creationId xmlns:a16="http://schemas.microsoft.com/office/drawing/2014/main" id="{2FFA41F9-51EB-4200-9D5F-EA95A183068D}"/>
              </a:ext>
            </a:extLst>
          </p:cNvPr>
          <p:cNvSpPr/>
          <p:nvPr/>
        </p:nvSpPr>
        <p:spPr>
          <a:xfrm>
            <a:off x="1009633" y="1766471"/>
            <a:ext cx="6634069" cy="3778712"/>
          </a:xfrm>
          <a:prstGeom prst="roundRect">
            <a:avLst>
              <a:gd name="adj" fmla="val 612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190">
            <a:extLst>
              <a:ext uri="{FF2B5EF4-FFF2-40B4-BE49-F238E27FC236}">
                <a16:creationId xmlns:a16="http://schemas.microsoft.com/office/drawing/2014/main" id="{C417F1D7-062B-4570-8731-84BDD9162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894" y="1895521"/>
            <a:ext cx="6471809" cy="3555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85725" indent="-85725" algn="l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What you will have to do:</a:t>
            </a:r>
          </a:p>
          <a:p>
            <a:pPr marL="628650" lvl="5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A Web page allowing you to (un)select a song from a list</a:t>
            </a:r>
          </a:p>
          <a:p>
            <a:pPr marL="628650" lvl="5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endParaRPr lang="en-US" sz="1600" b="1" kern="0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</a:endParaRP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What will be evaluated:</a:t>
            </a:r>
          </a:p>
          <a:p>
            <a:pPr marL="628650" lvl="5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Features correctly developed</a:t>
            </a:r>
          </a:p>
          <a:p>
            <a:pPr marL="628650" lvl="5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Code quality !</a:t>
            </a:r>
          </a:p>
          <a:p>
            <a:pPr marL="628650" lvl="5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Code quality !!</a:t>
            </a:r>
          </a:p>
          <a:p>
            <a:pPr marL="628650" lvl="5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Code quality !!!</a:t>
            </a:r>
          </a:p>
          <a:p>
            <a:pPr marL="628650" lvl="5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Ergonomics/design</a:t>
            </a:r>
          </a:p>
        </p:txBody>
      </p:sp>
      <p:pic>
        <p:nvPicPr>
          <p:cNvPr id="3074" name="Picture 2" descr="RÃ©sultat de recherche d'images pour &quot;queen&quot;">
            <a:extLst>
              <a:ext uri="{FF2B5EF4-FFF2-40B4-BE49-F238E27FC236}">
                <a16:creationId xmlns:a16="http://schemas.microsoft.com/office/drawing/2014/main" id="{27B674A3-9CA9-4243-BDDA-967C06CF1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680" y="1764978"/>
            <a:ext cx="3199747" cy="360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264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C98BDF4-DC12-4127-A609-63A66DD54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7651" y="4384666"/>
            <a:ext cx="5332128" cy="491354"/>
          </a:xfrm>
        </p:spPr>
        <p:txBody>
          <a:bodyPr>
            <a:normAutofit fontScale="90000"/>
          </a:bodyPr>
          <a:lstStyle/>
          <a:p>
            <a:r>
              <a:rPr lang="fr-F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That’s</a:t>
            </a: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finally</a:t>
            </a: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it!</a:t>
            </a:r>
            <a:b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Have fun 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F15C5B-5167-4E90-8D79-50E4FEE825E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60213" y="231775"/>
            <a:ext cx="331787" cy="334963"/>
          </a:xfrm>
        </p:spPr>
        <p:txBody>
          <a:bodyPr/>
          <a:lstStyle/>
          <a:p>
            <a:fld id="{8826EAA5-56A9-5842-9CF3-EE8D9AE03925}" type="slidenum">
              <a:rPr lang="fr-FR" smtClean="0"/>
              <a:pPr/>
              <a:t>15</a:t>
            </a:fld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ED6031B-736F-47EC-9FCF-11F4F6356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95250"/>
            <a:ext cx="5969000" cy="59690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B5E8009-F96D-4809-BE1C-220952D57295}"/>
              </a:ext>
            </a:extLst>
          </p:cNvPr>
          <p:cNvSpPr txBox="1"/>
          <p:nvPr/>
        </p:nvSpPr>
        <p:spPr>
          <a:xfrm>
            <a:off x="416229" y="6147669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10/12/2018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678C2D5-35A5-4D40-95E4-CEBE439F332D}"/>
              </a:ext>
            </a:extLst>
          </p:cNvPr>
          <p:cNvSpPr txBox="1"/>
          <p:nvPr/>
        </p:nvSpPr>
        <p:spPr>
          <a:xfrm>
            <a:off x="6997289" y="6517001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ISEP : </a:t>
            </a:r>
            <a:r>
              <a:rPr lang="fr-FR" dirty="0" err="1">
                <a:solidFill>
                  <a:schemeClr val="bg1"/>
                </a:solidFill>
              </a:rPr>
              <a:t>React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205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90">
            <a:extLst>
              <a:ext uri="{FF2B5EF4-FFF2-40B4-BE49-F238E27FC236}">
                <a16:creationId xmlns:a16="http://schemas.microsoft.com/office/drawing/2014/main" id="{BD54A2C2-281D-4CC2-BAC1-6CB94B857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5184" y="4455084"/>
            <a:ext cx="8909808" cy="1377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4">
              <a:lnSpc>
                <a:spcPct val="150000"/>
              </a:lnSpc>
              <a:buSzPct val="100000"/>
              <a:defRPr/>
            </a:pPr>
            <a:r>
              <a:rPr lang="fr-FR" altLang="fr-FR" sz="4000" b="1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But </a:t>
            </a:r>
            <a:r>
              <a:rPr lang="fr-FR" altLang="fr-FR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there</a:t>
            </a:r>
            <a:r>
              <a:rPr lang="fr-FR" altLang="fr-FR" sz="4000" b="1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 </a:t>
            </a:r>
            <a:r>
              <a:rPr lang="fr-FR" altLang="fr-FR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is</a:t>
            </a:r>
            <a:r>
              <a:rPr lang="fr-FR" altLang="fr-FR" sz="4000" b="1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 one more </a:t>
            </a:r>
            <a:r>
              <a:rPr lang="fr-FR" altLang="fr-FR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thing</a:t>
            </a:r>
            <a:r>
              <a:rPr lang="fr-FR" altLang="fr-FR" sz="4000" b="1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…</a:t>
            </a: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endParaRPr lang="fr-FR" altLang="fr-FR" b="1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9303283" y="90201"/>
            <a:ext cx="2352394" cy="540438"/>
          </a:xfrm>
        </p:spPr>
        <p:txBody>
          <a:bodyPr/>
          <a:lstStyle/>
          <a:p>
            <a:r>
              <a:rPr lang="en-US" dirty="0"/>
              <a:t>Reminder…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EE7A70-96AE-4AED-9D6C-6142FCA30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EAA5-56A9-5842-9CF3-EE8D9AE0392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AB2A73F-6638-46F3-BF59-020DD2CF5DB7}"/>
              </a:ext>
            </a:extLst>
          </p:cNvPr>
          <p:cNvSpPr txBox="1"/>
          <p:nvPr/>
        </p:nvSpPr>
        <p:spPr>
          <a:xfrm>
            <a:off x="8029677" y="6517001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ISEP : React</a:t>
            </a:r>
          </a:p>
        </p:txBody>
      </p:sp>
      <p:sp>
        <p:nvSpPr>
          <p:cNvPr id="11" name="Rectangle à coins arrondis 28">
            <a:extLst>
              <a:ext uri="{FF2B5EF4-FFF2-40B4-BE49-F238E27FC236}">
                <a16:creationId xmlns:a16="http://schemas.microsoft.com/office/drawing/2014/main" id="{77E8159E-4ADD-479E-9CE6-8E7016551C2B}"/>
              </a:ext>
            </a:extLst>
          </p:cNvPr>
          <p:cNvSpPr/>
          <p:nvPr/>
        </p:nvSpPr>
        <p:spPr>
          <a:xfrm>
            <a:off x="3972607" y="1722841"/>
            <a:ext cx="3647219" cy="2282821"/>
          </a:xfrm>
          <a:prstGeom prst="roundRect">
            <a:avLst>
              <a:gd name="adj" fmla="val 6122"/>
            </a:avLst>
          </a:prstGeom>
          <a:solidFill>
            <a:schemeClr val="bg1"/>
          </a:solidFill>
          <a:ln w="19050">
            <a:solidFill>
              <a:srgbClr val="282A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3F62E1-D599-4512-A579-6C01A3EF49D6}"/>
              </a:ext>
            </a:extLst>
          </p:cNvPr>
          <p:cNvSpPr/>
          <p:nvPr/>
        </p:nvSpPr>
        <p:spPr>
          <a:xfrm>
            <a:off x="3972607" y="1463131"/>
            <a:ext cx="3647219" cy="360000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rgbClr val="282A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b="1" cap="small" dirty="0" err="1">
                <a:solidFill>
                  <a:schemeClr val="bg1"/>
                </a:solidFill>
                <a:latin typeface="Avenir Next Demi Bold" charset="0"/>
              </a:rPr>
              <a:t>What</a:t>
            </a:r>
            <a:r>
              <a:rPr lang="fr-FR" b="1" cap="small" dirty="0">
                <a:solidFill>
                  <a:schemeClr val="bg1"/>
                </a:solidFill>
                <a:latin typeface="Avenir Next Demi Bold" charset="0"/>
              </a:rPr>
              <a:t> </a:t>
            </a:r>
            <a:r>
              <a:rPr lang="fr-FR" b="1" cap="small" dirty="0" err="1">
                <a:solidFill>
                  <a:schemeClr val="bg1"/>
                </a:solidFill>
                <a:latin typeface="Avenir Next Demi Bold" charset="0"/>
              </a:rPr>
              <a:t>we</a:t>
            </a:r>
            <a:r>
              <a:rPr lang="fr-FR" b="1" cap="small" dirty="0">
                <a:solidFill>
                  <a:schemeClr val="bg1"/>
                </a:solidFill>
                <a:latin typeface="Avenir Next Demi Bold" charset="0"/>
              </a:rPr>
              <a:t> </a:t>
            </a:r>
            <a:r>
              <a:rPr lang="fr-FR" b="1" cap="small" dirty="0" err="1">
                <a:solidFill>
                  <a:schemeClr val="bg1"/>
                </a:solidFill>
                <a:latin typeface="Avenir Next Demi Bold" charset="0"/>
              </a:rPr>
              <a:t>talked</a:t>
            </a:r>
            <a:r>
              <a:rPr lang="fr-FR" b="1" cap="small" dirty="0">
                <a:solidFill>
                  <a:schemeClr val="bg1"/>
                </a:solidFill>
                <a:latin typeface="Avenir Next Demi Bold" charset="0"/>
              </a:rPr>
              <a:t> about last </a:t>
            </a:r>
            <a:r>
              <a:rPr lang="fr-FR" b="1" cap="small" dirty="0" err="1">
                <a:solidFill>
                  <a:schemeClr val="bg1"/>
                </a:solidFill>
                <a:latin typeface="Avenir Next Demi Bold" charset="0"/>
              </a:rPr>
              <a:t>week</a:t>
            </a:r>
            <a:r>
              <a:rPr lang="fr-FR" b="1" cap="small" dirty="0">
                <a:solidFill>
                  <a:schemeClr val="bg1"/>
                </a:solidFill>
                <a:latin typeface="Avenir Next Demi Bold" charset="0"/>
              </a:rPr>
              <a:t>…</a:t>
            </a:r>
            <a:endParaRPr lang="en-US" b="1" cap="small" dirty="0">
              <a:solidFill>
                <a:schemeClr val="bg1"/>
              </a:solidFill>
              <a:latin typeface="Avenir Next Demi Bold" charset="0"/>
            </a:endParaRPr>
          </a:p>
        </p:txBody>
      </p:sp>
      <p:sp>
        <p:nvSpPr>
          <p:cNvPr id="14" name="Text Box 190">
            <a:extLst>
              <a:ext uri="{FF2B5EF4-FFF2-40B4-BE49-F238E27FC236}">
                <a16:creationId xmlns:a16="http://schemas.microsoft.com/office/drawing/2014/main" id="{78E00C38-5C23-4434-AB39-62C361F7E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5416" y="1816027"/>
            <a:ext cx="3770096" cy="2531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fr-FR" altLang="fr-FR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Separation</a:t>
            </a:r>
            <a:r>
              <a:rPr lang="fr-FR" altLang="fr-FR" b="1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 of Front and Back</a:t>
            </a: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fr-FR" altLang="fr-FR" b="1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NPM for packages</a:t>
            </a: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fr-FR" altLang="fr-FR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Webpack</a:t>
            </a:r>
            <a:r>
              <a:rPr lang="fr-FR" altLang="fr-FR" b="1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 for building</a:t>
            </a: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fr-FR" altLang="fr-FR" b="1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Babel for modern JavaScript</a:t>
            </a: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fr-FR" altLang="fr-FR" b="1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ES 2015 for </a:t>
            </a:r>
            <a:r>
              <a:rPr lang="fr-FR" altLang="fr-FR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coding</a:t>
            </a:r>
            <a:endParaRPr lang="fr-FR" altLang="fr-FR" b="1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</a:endParaRP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endParaRPr lang="fr-FR" altLang="fr-FR" b="1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DAB737B-2FE9-4B4A-84C5-03600CB18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4694" y="4672289"/>
            <a:ext cx="522876" cy="59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71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17075C8-18C5-439F-9839-C602E3FC9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9677" y="3373"/>
            <a:ext cx="3656064" cy="615655"/>
          </a:xfrm>
        </p:spPr>
        <p:txBody>
          <a:bodyPr/>
          <a:lstStyle/>
          <a:p>
            <a:r>
              <a:rPr lang="fr-FR" dirty="0" err="1"/>
              <a:t>Libs</a:t>
            </a:r>
            <a:r>
              <a:rPr lang="fr-FR" dirty="0"/>
              <a:t> &amp; </a:t>
            </a:r>
            <a:r>
              <a:rPr lang="fr-FR" dirty="0" err="1"/>
              <a:t>Frameworks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97FA398-9ED9-4D7B-A50F-7609B0905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EAA5-56A9-5842-9CF3-EE8D9AE03925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2573AFE-1536-4785-B3DE-926EE30832F2}"/>
              </a:ext>
            </a:extLst>
          </p:cNvPr>
          <p:cNvSpPr txBox="1"/>
          <p:nvPr/>
        </p:nvSpPr>
        <p:spPr>
          <a:xfrm>
            <a:off x="8029677" y="6517001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ISEP : React</a:t>
            </a:r>
          </a:p>
        </p:txBody>
      </p:sp>
      <p:sp>
        <p:nvSpPr>
          <p:cNvPr id="15" name="Rectangle à coins arrondis 28">
            <a:extLst>
              <a:ext uri="{FF2B5EF4-FFF2-40B4-BE49-F238E27FC236}">
                <a16:creationId xmlns:a16="http://schemas.microsoft.com/office/drawing/2014/main" id="{1F3BCE75-6A80-4777-93FB-C7985B53114B}"/>
              </a:ext>
            </a:extLst>
          </p:cNvPr>
          <p:cNvSpPr/>
          <p:nvPr/>
        </p:nvSpPr>
        <p:spPr>
          <a:xfrm>
            <a:off x="3034609" y="1409435"/>
            <a:ext cx="5525354" cy="1839566"/>
          </a:xfrm>
          <a:prstGeom prst="roundRect">
            <a:avLst>
              <a:gd name="adj" fmla="val 6122"/>
            </a:avLst>
          </a:prstGeom>
          <a:solidFill>
            <a:schemeClr val="bg1"/>
          </a:solidFill>
          <a:ln w="19050">
            <a:solidFill>
              <a:srgbClr val="282A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21" name="Text Box 190">
            <a:extLst>
              <a:ext uri="{FF2B5EF4-FFF2-40B4-BE49-F238E27FC236}">
                <a16:creationId xmlns:a16="http://schemas.microsoft.com/office/drawing/2014/main" id="{506E908D-E663-42CF-8C01-4033F5297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417" y="1502620"/>
            <a:ext cx="5525354" cy="2116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fr-FR" altLang="fr-FR" b="1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The Front </a:t>
            </a:r>
            <a:r>
              <a:rPr lang="fr-FR" altLang="fr-FR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is</a:t>
            </a:r>
            <a:r>
              <a:rPr lang="fr-FR" altLang="fr-FR" b="1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 no longer </a:t>
            </a:r>
            <a:r>
              <a:rPr lang="fr-FR" altLang="fr-FR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helped</a:t>
            </a:r>
            <a:r>
              <a:rPr lang="fr-FR" altLang="fr-FR" b="1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 by the server…</a:t>
            </a: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fr-FR" altLang="fr-FR" b="1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It </a:t>
            </a:r>
            <a:r>
              <a:rPr lang="en-US" altLang="fr-FR" b="1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provides</a:t>
            </a:r>
            <a:r>
              <a:rPr lang="fr-FR" altLang="fr-FR" b="1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 organisation</a:t>
            </a: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fr-FR" altLang="fr-FR" b="1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It </a:t>
            </a:r>
            <a:r>
              <a:rPr lang="fr-FR" altLang="fr-FR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is</a:t>
            </a:r>
            <a:r>
              <a:rPr lang="fr-FR" altLang="fr-FR" b="1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 made to </a:t>
            </a:r>
            <a:r>
              <a:rPr lang="fr-FR" altLang="fr-FR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manipulate</a:t>
            </a:r>
            <a:r>
              <a:rPr lang="fr-FR" altLang="fr-FR" b="1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 the DOM </a:t>
            </a:r>
            <a:r>
              <a:rPr lang="fr-FR" altLang="fr-FR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efficiently</a:t>
            </a:r>
            <a:endParaRPr lang="fr-FR" altLang="fr-FR" b="1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</a:endParaRP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fr-FR" altLang="fr-FR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Because</a:t>
            </a:r>
            <a:r>
              <a:rPr lang="fr-FR" altLang="fr-FR" b="1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 </a:t>
            </a:r>
            <a:r>
              <a:rPr lang="fr-FR" altLang="fr-FR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you</a:t>
            </a:r>
            <a:r>
              <a:rPr lang="fr-FR" altLang="fr-FR" b="1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 </a:t>
            </a:r>
            <a:r>
              <a:rPr lang="fr-FR" altLang="fr-FR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don’t</a:t>
            </a:r>
            <a:r>
              <a:rPr lang="fr-FR" altLang="fr-FR" b="1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 </a:t>
            </a:r>
            <a:r>
              <a:rPr lang="fr-FR" altLang="fr-FR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want</a:t>
            </a:r>
            <a:r>
              <a:rPr lang="fr-FR" altLang="fr-FR" b="1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 to </a:t>
            </a:r>
            <a:r>
              <a:rPr lang="fr-FR" altLang="fr-FR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reinvent</a:t>
            </a:r>
            <a:r>
              <a:rPr lang="fr-FR" altLang="fr-FR" b="1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 the </a:t>
            </a:r>
            <a:r>
              <a:rPr lang="fr-FR" altLang="fr-FR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wheel</a:t>
            </a:r>
            <a:r>
              <a:rPr lang="fr-FR" altLang="fr-FR" b="1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!</a:t>
            </a: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endParaRPr lang="fr-FR" altLang="fr-FR" b="1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6B5DA6-7C53-415E-B163-08C40B59741C}"/>
              </a:ext>
            </a:extLst>
          </p:cNvPr>
          <p:cNvSpPr/>
          <p:nvPr/>
        </p:nvSpPr>
        <p:spPr>
          <a:xfrm>
            <a:off x="3034609" y="1182841"/>
            <a:ext cx="5525354" cy="360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73000">
                <a:schemeClr val="bg2">
                  <a:lumMod val="50000"/>
                </a:schemeClr>
              </a:gs>
              <a:gs pos="100000">
                <a:schemeClr val="bg2">
                  <a:lumMod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>
            <a:solidFill>
              <a:srgbClr val="282A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cap="small" dirty="0">
                <a:solidFill>
                  <a:schemeClr val="bg1"/>
                </a:solidFill>
                <a:latin typeface="Avenir Next Demi Bold" charset="0"/>
              </a:rPr>
              <a:t>Why use a lib of a framework?</a:t>
            </a:r>
          </a:p>
        </p:txBody>
      </p:sp>
      <p:sp>
        <p:nvSpPr>
          <p:cNvPr id="23" name="Rectangle à coins arrondis 28">
            <a:extLst>
              <a:ext uri="{FF2B5EF4-FFF2-40B4-BE49-F238E27FC236}">
                <a16:creationId xmlns:a16="http://schemas.microsoft.com/office/drawing/2014/main" id="{A3DDDECA-32FE-48AA-A787-18B0FB33E428}"/>
              </a:ext>
            </a:extLst>
          </p:cNvPr>
          <p:cNvSpPr/>
          <p:nvPr/>
        </p:nvSpPr>
        <p:spPr>
          <a:xfrm>
            <a:off x="6797414" y="4199118"/>
            <a:ext cx="2446875" cy="1552050"/>
          </a:xfrm>
          <a:prstGeom prst="roundRect">
            <a:avLst>
              <a:gd name="adj" fmla="val 6122"/>
            </a:avLst>
          </a:prstGeom>
          <a:solidFill>
            <a:schemeClr val="bg1"/>
          </a:solidFill>
          <a:ln w="19050">
            <a:solidFill>
              <a:srgbClr val="282A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24" name="Text Box 190">
            <a:extLst>
              <a:ext uri="{FF2B5EF4-FFF2-40B4-BE49-F238E27FC236}">
                <a16:creationId xmlns:a16="http://schemas.microsoft.com/office/drawing/2014/main" id="{CBB618D5-61D0-437C-8871-97056C6CB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222" y="4292303"/>
            <a:ext cx="1537365" cy="170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fr-FR" altLang="fr-FR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Angular</a:t>
            </a:r>
            <a:r>
              <a:rPr lang="fr-FR" altLang="fr-FR" b="1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 6</a:t>
            </a: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fr-FR" altLang="fr-FR" b="1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Vue.js</a:t>
            </a: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fr-FR" altLang="fr-FR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React</a:t>
            </a:r>
            <a:endParaRPr lang="fr-FR" altLang="fr-FR" b="1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</a:endParaRP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endParaRPr lang="fr-FR" altLang="fr-FR" b="1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DA5328D-4B23-4C1C-9799-B6D46693AB86}"/>
              </a:ext>
            </a:extLst>
          </p:cNvPr>
          <p:cNvSpPr/>
          <p:nvPr/>
        </p:nvSpPr>
        <p:spPr>
          <a:xfrm>
            <a:off x="6797414" y="3972524"/>
            <a:ext cx="2446875" cy="360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>
            <a:solidFill>
              <a:srgbClr val="282A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cap="small" dirty="0">
                <a:solidFill>
                  <a:schemeClr val="bg1"/>
                </a:solidFill>
                <a:latin typeface="Avenir Next Demi Bold" charset="0"/>
              </a:rPr>
              <a:t>Those you should pick…</a:t>
            </a:r>
          </a:p>
        </p:txBody>
      </p:sp>
      <p:sp>
        <p:nvSpPr>
          <p:cNvPr id="29" name="Rectangle à coins arrondis 28">
            <a:extLst>
              <a:ext uri="{FF2B5EF4-FFF2-40B4-BE49-F238E27FC236}">
                <a16:creationId xmlns:a16="http://schemas.microsoft.com/office/drawing/2014/main" id="{A901A84B-122E-47E9-A5B8-24C1AF15EFEB}"/>
              </a:ext>
            </a:extLst>
          </p:cNvPr>
          <p:cNvSpPr/>
          <p:nvPr/>
        </p:nvSpPr>
        <p:spPr>
          <a:xfrm>
            <a:off x="2430908" y="4199118"/>
            <a:ext cx="3409453" cy="1552050"/>
          </a:xfrm>
          <a:prstGeom prst="roundRect">
            <a:avLst>
              <a:gd name="adj" fmla="val 6122"/>
            </a:avLst>
          </a:prstGeom>
          <a:solidFill>
            <a:schemeClr val="bg1"/>
          </a:solidFill>
          <a:ln w="19050">
            <a:solidFill>
              <a:srgbClr val="282A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0" name="Text Box 190">
            <a:extLst>
              <a:ext uri="{FF2B5EF4-FFF2-40B4-BE49-F238E27FC236}">
                <a16:creationId xmlns:a16="http://schemas.microsoft.com/office/drawing/2014/main" id="{146EDBE6-116B-4889-AD11-57FAB6A0E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3716" y="4292303"/>
            <a:ext cx="3396645" cy="170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fr-FR" altLang="fr-FR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Jquery</a:t>
            </a:r>
            <a:r>
              <a:rPr lang="fr-FR" altLang="fr-FR" b="1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 (non-modern)</a:t>
            </a: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fr-FR" altLang="fr-FR" b="1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AngularJS (</a:t>
            </a:r>
            <a:r>
              <a:rPr lang="fr-FR" altLang="fr-FR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replaced</a:t>
            </a:r>
            <a:r>
              <a:rPr lang="fr-FR" altLang="fr-FR" b="1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)</a:t>
            </a: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fr-FR" altLang="fr-FR" b="1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Knockout (not </a:t>
            </a:r>
            <a:r>
              <a:rPr lang="fr-FR" altLang="fr-FR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maintained</a:t>
            </a:r>
            <a:r>
              <a:rPr lang="fr-FR" altLang="fr-FR" b="1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)</a:t>
            </a: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endParaRPr lang="fr-FR" altLang="fr-FR" b="1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531A0DB-7634-4CE8-AC94-3EBF084A04DB}"/>
              </a:ext>
            </a:extLst>
          </p:cNvPr>
          <p:cNvSpPr/>
          <p:nvPr/>
        </p:nvSpPr>
        <p:spPr>
          <a:xfrm>
            <a:off x="2430908" y="3938684"/>
            <a:ext cx="3409453" cy="360000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rgbClr val="282A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b="1" cap="small" dirty="0" err="1">
                <a:solidFill>
                  <a:schemeClr val="bg1"/>
                </a:solidFill>
                <a:latin typeface="Avenir Next Demi Bold" charset="0"/>
              </a:rPr>
              <a:t>Those</a:t>
            </a:r>
            <a:r>
              <a:rPr lang="fr-FR" b="1" cap="small" dirty="0">
                <a:solidFill>
                  <a:schemeClr val="bg1"/>
                </a:solidFill>
                <a:latin typeface="Avenir Next Demi Bold" charset="0"/>
              </a:rPr>
              <a:t> </a:t>
            </a:r>
            <a:r>
              <a:rPr lang="fr-FR" b="1" cap="small" dirty="0" err="1">
                <a:solidFill>
                  <a:schemeClr val="bg1"/>
                </a:solidFill>
                <a:latin typeface="Avenir Next Demi Bold" charset="0"/>
              </a:rPr>
              <a:t>you</a:t>
            </a:r>
            <a:r>
              <a:rPr lang="fr-FR" b="1" cap="small" dirty="0">
                <a:solidFill>
                  <a:schemeClr val="bg1"/>
                </a:solidFill>
                <a:latin typeface="Avenir Next Demi Bold" charset="0"/>
              </a:rPr>
              <a:t> </a:t>
            </a:r>
            <a:r>
              <a:rPr lang="fr-FR" b="1" cap="small" dirty="0" err="1">
                <a:solidFill>
                  <a:schemeClr val="bg1"/>
                </a:solidFill>
                <a:latin typeface="Avenir Next Demi Bold" charset="0"/>
              </a:rPr>
              <a:t>need</a:t>
            </a:r>
            <a:r>
              <a:rPr lang="fr-FR" b="1" cap="small" dirty="0">
                <a:solidFill>
                  <a:schemeClr val="bg1"/>
                </a:solidFill>
                <a:latin typeface="Avenir Next Demi Bold" charset="0"/>
              </a:rPr>
              <a:t> to </a:t>
            </a:r>
            <a:r>
              <a:rPr lang="fr-FR" b="1" cap="small" dirty="0" err="1">
                <a:solidFill>
                  <a:schemeClr val="bg1"/>
                </a:solidFill>
                <a:latin typeface="Avenir Next Demi Bold" charset="0"/>
              </a:rPr>
              <a:t>forget</a:t>
            </a:r>
            <a:r>
              <a:rPr lang="fr-FR" b="1" cap="small" dirty="0">
                <a:solidFill>
                  <a:schemeClr val="bg1"/>
                </a:solidFill>
                <a:latin typeface="Avenir Next Demi Bold" charset="0"/>
              </a:rPr>
              <a:t>…</a:t>
            </a:r>
            <a:endParaRPr lang="en-US" b="1" cap="small" dirty="0">
              <a:solidFill>
                <a:schemeClr val="bg1"/>
              </a:solidFill>
              <a:latin typeface="Avenir Next Dem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27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5" grpId="0" animBg="1"/>
      <p:bldP spid="29" grpId="0" animBg="1"/>
      <p:bldP spid="30" grpId="0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10394950" y="-45539"/>
            <a:ext cx="1296308" cy="674438"/>
          </a:xfrm>
        </p:spPr>
        <p:txBody>
          <a:bodyPr/>
          <a:lstStyle/>
          <a:p>
            <a:r>
              <a:rPr lang="fr-FR" dirty="0" err="1"/>
              <a:t>React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EAA5-56A9-5842-9CF3-EE8D9AE03925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45A8FEF-CF1E-4BFA-A4DC-3318EAFEB425}"/>
              </a:ext>
            </a:extLst>
          </p:cNvPr>
          <p:cNvSpPr txBox="1"/>
          <p:nvPr/>
        </p:nvSpPr>
        <p:spPr>
          <a:xfrm>
            <a:off x="8029677" y="6517001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ISEP : React</a:t>
            </a:r>
          </a:p>
        </p:txBody>
      </p:sp>
      <p:sp>
        <p:nvSpPr>
          <p:cNvPr id="19" name="Rectangle à coins arrondis 28">
            <a:extLst>
              <a:ext uri="{FF2B5EF4-FFF2-40B4-BE49-F238E27FC236}">
                <a16:creationId xmlns:a16="http://schemas.microsoft.com/office/drawing/2014/main" id="{10F0A0A9-7F82-4A4E-AEDE-06DEBA13B248}"/>
              </a:ext>
            </a:extLst>
          </p:cNvPr>
          <p:cNvSpPr/>
          <p:nvPr/>
        </p:nvSpPr>
        <p:spPr>
          <a:xfrm>
            <a:off x="3664179" y="1544178"/>
            <a:ext cx="4552721" cy="1088442"/>
          </a:xfrm>
          <a:prstGeom prst="roundRect">
            <a:avLst>
              <a:gd name="adj" fmla="val 612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Box 190">
            <a:extLst>
              <a:ext uri="{FF2B5EF4-FFF2-40B4-BE49-F238E27FC236}">
                <a16:creationId xmlns:a16="http://schemas.microsoft.com/office/drawing/2014/main" id="{F36C458C-3B7B-47E8-A95E-DBD3A945F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7711" y="1576215"/>
            <a:ext cx="5419189" cy="98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85725" indent="-85725" algn="l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085850" lvl="6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What is React?</a:t>
            </a:r>
          </a:p>
          <a:p>
            <a:pPr marL="1543050" lvl="7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en-US" sz="12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A modern JavaScript library focusing on rendering</a:t>
            </a:r>
          </a:p>
          <a:p>
            <a:pPr marL="1543050" lvl="7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en-US" sz="12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Developed and used by Facebook</a:t>
            </a:r>
          </a:p>
        </p:txBody>
      </p:sp>
      <p:pic>
        <p:nvPicPr>
          <p:cNvPr id="7" name="Picture 14" descr="Résultat de recherche d'images pour &quot;react&quot;">
            <a:extLst>
              <a:ext uri="{FF2B5EF4-FFF2-40B4-BE49-F238E27FC236}">
                <a16:creationId xmlns:a16="http://schemas.microsoft.com/office/drawing/2014/main" id="{0D94F9BA-4861-47BF-AD7A-14A6E88B9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69" y="1021056"/>
            <a:ext cx="2554326" cy="180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7C2166C-4A2A-4065-91BA-A2C3B29C63BD}"/>
              </a:ext>
            </a:extLst>
          </p:cNvPr>
          <p:cNvSpPr/>
          <p:nvPr/>
        </p:nvSpPr>
        <p:spPr>
          <a:xfrm>
            <a:off x="3664179" y="1255581"/>
            <a:ext cx="4552721" cy="360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73000">
                <a:schemeClr val="bg2">
                  <a:lumMod val="50000"/>
                </a:schemeClr>
              </a:gs>
              <a:gs pos="100000">
                <a:schemeClr val="bg2">
                  <a:lumMod val="9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>
            <a:solidFill>
              <a:srgbClr val="282A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cap="small" dirty="0">
                <a:solidFill>
                  <a:schemeClr val="bg1"/>
                </a:solidFill>
                <a:latin typeface="Avenir Next Demi Bold" charset="0"/>
              </a:rPr>
              <a:t>What is React?</a:t>
            </a:r>
          </a:p>
        </p:txBody>
      </p:sp>
      <p:sp>
        <p:nvSpPr>
          <p:cNvPr id="9" name="Rectangle à coins arrondis 28">
            <a:extLst>
              <a:ext uri="{FF2B5EF4-FFF2-40B4-BE49-F238E27FC236}">
                <a16:creationId xmlns:a16="http://schemas.microsoft.com/office/drawing/2014/main" id="{9F89D577-FDCB-4453-B810-838F3BBE5F97}"/>
              </a:ext>
            </a:extLst>
          </p:cNvPr>
          <p:cNvSpPr/>
          <p:nvPr/>
        </p:nvSpPr>
        <p:spPr>
          <a:xfrm>
            <a:off x="6635933" y="3818037"/>
            <a:ext cx="2446875" cy="1784382"/>
          </a:xfrm>
          <a:prstGeom prst="roundRect">
            <a:avLst>
              <a:gd name="adj" fmla="val 6122"/>
            </a:avLst>
          </a:prstGeom>
          <a:solidFill>
            <a:schemeClr val="bg1"/>
          </a:solidFill>
          <a:ln w="19050">
            <a:solidFill>
              <a:srgbClr val="282A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0" name="Text Box 190">
            <a:extLst>
              <a:ext uri="{FF2B5EF4-FFF2-40B4-BE49-F238E27FC236}">
                <a16:creationId xmlns:a16="http://schemas.microsoft.com/office/drawing/2014/main" id="{F7F32B59-80F5-4176-AC8D-7E8DB7819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6888" y="3913312"/>
            <a:ext cx="2765578" cy="2023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fr-FR" altLang="fr-FR" b="1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A unique </a:t>
            </a:r>
            <a:r>
              <a:rPr lang="fr-FR" altLang="fr-FR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syntax</a:t>
            </a:r>
            <a:r>
              <a:rPr lang="fr-FR" altLang="fr-FR" b="1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…</a:t>
            </a: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fr-FR" altLang="fr-FR" b="1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Facebook!</a:t>
            </a: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fr-FR" altLang="fr-FR" b="1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PERFORMANCES!!!</a:t>
            </a:r>
          </a:p>
          <a:p>
            <a:pPr marL="628650" lvl="5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fr-FR" altLang="fr-FR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Virtual DOM</a:t>
            </a: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endParaRPr lang="fr-FR" altLang="fr-FR" b="1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66641B-2980-4692-B781-F654399631B1}"/>
              </a:ext>
            </a:extLst>
          </p:cNvPr>
          <p:cNvSpPr/>
          <p:nvPr/>
        </p:nvSpPr>
        <p:spPr>
          <a:xfrm>
            <a:off x="6635933" y="3591443"/>
            <a:ext cx="2446875" cy="360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>
            <a:solidFill>
              <a:srgbClr val="282A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cap="small" dirty="0">
                <a:solidFill>
                  <a:schemeClr val="bg1"/>
                </a:solidFill>
                <a:latin typeface="Avenir Next Demi Bold" charset="0"/>
              </a:rPr>
              <a:t>Pros…</a:t>
            </a:r>
          </a:p>
        </p:txBody>
      </p:sp>
      <p:sp>
        <p:nvSpPr>
          <p:cNvPr id="12" name="Rectangle à coins arrondis 28">
            <a:extLst>
              <a:ext uri="{FF2B5EF4-FFF2-40B4-BE49-F238E27FC236}">
                <a16:creationId xmlns:a16="http://schemas.microsoft.com/office/drawing/2014/main" id="{F814EE6B-5C97-4D86-A4BA-A6FAF678BC92}"/>
              </a:ext>
            </a:extLst>
          </p:cNvPr>
          <p:cNvSpPr/>
          <p:nvPr/>
        </p:nvSpPr>
        <p:spPr>
          <a:xfrm>
            <a:off x="3013942" y="3894088"/>
            <a:ext cx="2744125" cy="1355162"/>
          </a:xfrm>
          <a:prstGeom prst="roundRect">
            <a:avLst>
              <a:gd name="adj" fmla="val 6122"/>
            </a:avLst>
          </a:prstGeom>
          <a:solidFill>
            <a:schemeClr val="bg1"/>
          </a:solidFill>
          <a:ln w="19050">
            <a:solidFill>
              <a:srgbClr val="282A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3" name="Text Box 190">
            <a:extLst>
              <a:ext uri="{FF2B5EF4-FFF2-40B4-BE49-F238E27FC236}">
                <a16:creationId xmlns:a16="http://schemas.microsoft.com/office/drawing/2014/main" id="{BC8E3F6E-C79A-48AD-BAF5-EF0723E9A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6752" y="3913312"/>
            <a:ext cx="3194976" cy="128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fr-FR" altLang="fr-FR" b="1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A unique </a:t>
            </a:r>
            <a:r>
              <a:rPr lang="fr-FR" altLang="fr-FR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syntax</a:t>
            </a:r>
            <a:r>
              <a:rPr lang="fr-FR" altLang="fr-FR" b="1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…</a:t>
            </a: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fr-FR" altLang="fr-FR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Incompatibility</a:t>
            </a:r>
            <a:r>
              <a:rPr lang="fr-FR" altLang="fr-FR" b="1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 </a:t>
            </a:r>
            <a:r>
              <a:rPr lang="fr-FR" altLang="fr-FR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with</a:t>
            </a:r>
            <a:r>
              <a:rPr lang="fr-FR" altLang="fr-FR" b="1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 </a:t>
            </a:r>
            <a:br>
              <a:rPr lang="fr-FR" altLang="fr-FR" b="1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</a:br>
            <a:r>
              <a:rPr lang="fr-FR" altLang="fr-FR" b="1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non-</a:t>
            </a:r>
            <a:r>
              <a:rPr lang="fr-FR" altLang="fr-FR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React</a:t>
            </a:r>
            <a:r>
              <a:rPr lang="fr-FR" altLang="fr-FR" b="1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 packages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36A076-0B9B-43CA-8E50-A58444D50233}"/>
              </a:ext>
            </a:extLst>
          </p:cNvPr>
          <p:cNvSpPr/>
          <p:nvPr/>
        </p:nvSpPr>
        <p:spPr>
          <a:xfrm>
            <a:off x="3013944" y="3591443"/>
            <a:ext cx="2744124" cy="360000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rgbClr val="282A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b="1" cap="small" dirty="0">
                <a:solidFill>
                  <a:schemeClr val="bg1"/>
                </a:solidFill>
                <a:latin typeface="Avenir Next Demi Bold" charset="0"/>
              </a:rPr>
              <a:t>Cons…</a:t>
            </a:r>
            <a:endParaRPr lang="en-US" b="1" cap="small" dirty="0">
              <a:solidFill>
                <a:schemeClr val="bg1"/>
              </a:solidFill>
              <a:latin typeface="Avenir Next Dem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76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 animBg="1"/>
      <p:bldP spid="13" grpId="0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9082808" y="-45539"/>
            <a:ext cx="2608450" cy="674438"/>
          </a:xfrm>
        </p:spPr>
        <p:txBody>
          <a:bodyPr/>
          <a:lstStyle/>
          <a:p>
            <a:r>
              <a:rPr lang="fr-FR" dirty="0" err="1"/>
              <a:t>Think</a:t>
            </a:r>
            <a:r>
              <a:rPr lang="fr-FR" dirty="0"/>
              <a:t> ‘</a:t>
            </a:r>
            <a:r>
              <a:rPr lang="fr-FR" dirty="0" err="1"/>
              <a:t>React</a:t>
            </a:r>
            <a:r>
              <a:rPr lang="fr-FR" dirty="0"/>
              <a:t>’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EAA5-56A9-5842-9CF3-EE8D9AE03925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45A8FEF-CF1E-4BFA-A4DC-3318EAFEB425}"/>
              </a:ext>
            </a:extLst>
          </p:cNvPr>
          <p:cNvSpPr txBox="1"/>
          <p:nvPr/>
        </p:nvSpPr>
        <p:spPr>
          <a:xfrm>
            <a:off x="8029677" y="6517001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ISEP : React</a:t>
            </a:r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5D902170-4661-4A4D-9A44-4F6938439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239" y="1152909"/>
            <a:ext cx="5261922" cy="464382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92F6C3E-9EF4-4150-B58E-5758BE975C7F}"/>
              </a:ext>
            </a:extLst>
          </p:cNvPr>
          <p:cNvSpPr/>
          <p:nvPr/>
        </p:nvSpPr>
        <p:spPr>
          <a:xfrm>
            <a:off x="3480619" y="1097895"/>
            <a:ext cx="5380212" cy="47961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B22326-17F6-4DAA-B38F-6C9533544DA2}"/>
              </a:ext>
            </a:extLst>
          </p:cNvPr>
          <p:cNvSpPr/>
          <p:nvPr/>
        </p:nvSpPr>
        <p:spPr>
          <a:xfrm>
            <a:off x="4769352" y="1800979"/>
            <a:ext cx="2822142" cy="119069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42E308-B0E3-41E9-A9BE-B5E407BD9952}"/>
              </a:ext>
            </a:extLst>
          </p:cNvPr>
          <p:cNvSpPr/>
          <p:nvPr/>
        </p:nvSpPr>
        <p:spPr>
          <a:xfrm>
            <a:off x="4769352" y="2986980"/>
            <a:ext cx="2822142" cy="119069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410F2CD-2E95-48F3-8085-28DCC88956B2}"/>
              </a:ext>
            </a:extLst>
          </p:cNvPr>
          <p:cNvSpPr/>
          <p:nvPr/>
        </p:nvSpPr>
        <p:spPr>
          <a:xfrm>
            <a:off x="4769352" y="4188284"/>
            <a:ext cx="2822142" cy="101373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AD71C3-6FD7-4B78-9BBB-B6DD95995378}"/>
              </a:ext>
            </a:extLst>
          </p:cNvPr>
          <p:cNvSpPr/>
          <p:nvPr/>
        </p:nvSpPr>
        <p:spPr>
          <a:xfrm>
            <a:off x="7681244" y="1751402"/>
            <a:ext cx="1121918" cy="40969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3D18BC-C2B2-488B-B332-98C6C52583AA}"/>
              </a:ext>
            </a:extLst>
          </p:cNvPr>
          <p:cNvSpPr/>
          <p:nvPr/>
        </p:nvSpPr>
        <p:spPr>
          <a:xfrm>
            <a:off x="7880944" y="1914857"/>
            <a:ext cx="893087" cy="10721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DD6BE9-34AC-4D79-A6E5-3D9E0D1BB1B8}"/>
              </a:ext>
            </a:extLst>
          </p:cNvPr>
          <p:cNvSpPr/>
          <p:nvPr/>
        </p:nvSpPr>
        <p:spPr>
          <a:xfrm>
            <a:off x="7880943" y="2986980"/>
            <a:ext cx="893087" cy="9980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8263D0-21F6-4AD0-A154-38444E92C0B8}"/>
              </a:ext>
            </a:extLst>
          </p:cNvPr>
          <p:cNvSpPr/>
          <p:nvPr/>
        </p:nvSpPr>
        <p:spPr>
          <a:xfrm>
            <a:off x="7880942" y="3985013"/>
            <a:ext cx="893087" cy="8683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2B0F552-D29E-4CA0-8907-C66C88663F6A}"/>
              </a:ext>
            </a:extLst>
          </p:cNvPr>
          <p:cNvSpPr/>
          <p:nvPr/>
        </p:nvSpPr>
        <p:spPr>
          <a:xfrm>
            <a:off x="7880941" y="4847882"/>
            <a:ext cx="893087" cy="9980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B7D46C-6675-49D9-8289-25816B890BD8}"/>
              </a:ext>
            </a:extLst>
          </p:cNvPr>
          <p:cNvSpPr/>
          <p:nvPr/>
        </p:nvSpPr>
        <p:spPr>
          <a:xfrm>
            <a:off x="4679949" y="1751402"/>
            <a:ext cx="2972161" cy="35127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TextBox 7">
            <a:extLst>
              <a:ext uri="{FF2B5EF4-FFF2-40B4-BE49-F238E27FC236}">
                <a16:creationId xmlns:a16="http://schemas.microsoft.com/office/drawing/2014/main" id="{FA76B301-3C78-4BAB-B544-75C94CFC485A}"/>
              </a:ext>
            </a:extLst>
          </p:cNvPr>
          <p:cNvSpPr txBox="1"/>
          <p:nvPr/>
        </p:nvSpPr>
        <p:spPr>
          <a:xfrm>
            <a:off x="8973725" y="5432405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>
                <a:latin typeface="Century Gothic" panose="020B0502020202020204" pitchFamily="34" charset="0"/>
              </a:rPr>
              <a:t>(Image </a:t>
            </a:r>
            <a:r>
              <a:rPr lang="fr-FR" sz="1200" b="1" dirty="0" err="1">
                <a:latin typeface="Century Gothic" panose="020B0502020202020204" pitchFamily="34" charset="0"/>
              </a:rPr>
              <a:t>taken</a:t>
            </a:r>
            <a:r>
              <a:rPr lang="fr-FR" sz="1200" b="1" dirty="0">
                <a:latin typeface="Century Gothic" panose="020B0502020202020204" pitchFamily="34" charset="0"/>
              </a:rPr>
              <a:t> </a:t>
            </a:r>
            <a:br>
              <a:rPr lang="fr-FR" sz="1200" b="1" dirty="0">
                <a:latin typeface="Century Gothic" panose="020B0502020202020204" pitchFamily="34" charset="0"/>
              </a:rPr>
            </a:br>
            <a:r>
              <a:rPr lang="fr-FR" sz="1200" b="1" dirty="0" err="1">
                <a:latin typeface="Century Gothic" panose="020B0502020202020204" pitchFamily="34" charset="0"/>
              </a:rPr>
              <a:t>from</a:t>
            </a:r>
            <a:r>
              <a:rPr lang="fr-FR" sz="1200" b="1" dirty="0">
                <a:latin typeface="Century Gothic" panose="020B0502020202020204" pitchFamily="34" charset="0"/>
              </a:rPr>
              <a:t> Google…)</a:t>
            </a:r>
          </a:p>
        </p:txBody>
      </p:sp>
    </p:spTree>
    <p:extLst>
      <p:ext uri="{BB962C8B-B14F-4D97-AF65-F5344CB8AC3E}">
        <p14:creationId xmlns:p14="http://schemas.microsoft.com/office/powerpoint/2010/main" val="3298211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8547100" y="-45539"/>
            <a:ext cx="3144157" cy="674438"/>
          </a:xfrm>
        </p:spPr>
        <p:txBody>
          <a:bodyPr/>
          <a:lstStyle/>
          <a:p>
            <a:r>
              <a:rPr lang="fr-FR" dirty="0" err="1"/>
              <a:t>Seting</a:t>
            </a:r>
            <a:r>
              <a:rPr lang="fr-FR" dirty="0"/>
              <a:t> up </a:t>
            </a:r>
            <a:r>
              <a:rPr lang="fr-FR" dirty="0" err="1"/>
              <a:t>React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EAA5-56A9-5842-9CF3-EE8D9AE03925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45A8FEF-CF1E-4BFA-A4DC-3318EAFEB425}"/>
              </a:ext>
            </a:extLst>
          </p:cNvPr>
          <p:cNvSpPr txBox="1"/>
          <p:nvPr/>
        </p:nvSpPr>
        <p:spPr>
          <a:xfrm>
            <a:off x="8029677" y="6517001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ISEP : React</a:t>
            </a:r>
          </a:p>
        </p:txBody>
      </p:sp>
      <p:sp>
        <p:nvSpPr>
          <p:cNvPr id="19" name="Rectangle à coins arrondis 28">
            <a:extLst>
              <a:ext uri="{FF2B5EF4-FFF2-40B4-BE49-F238E27FC236}">
                <a16:creationId xmlns:a16="http://schemas.microsoft.com/office/drawing/2014/main" id="{10F0A0A9-7F82-4A4E-AEDE-06DEBA13B248}"/>
              </a:ext>
            </a:extLst>
          </p:cNvPr>
          <p:cNvSpPr/>
          <p:nvPr/>
        </p:nvSpPr>
        <p:spPr>
          <a:xfrm>
            <a:off x="2774863" y="1659053"/>
            <a:ext cx="6552017" cy="3487041"/>
          </a:xfrm>
          <a:prstGeom prst="roundRect">
            <a:avLst>
              <a:gd name="adj" fmla="val 612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Box 190">
            <a:extLst>
              <a:ext uri="{FF2B5EF4-FFF2-40B4-BE49-F238E27FC236}">
                <a16:creationId xmlns:a16="http://schemas.microsoft.com/office/drawing/2014/main" id="{F36C458C-3B7B-47E8-A95E-DBD3A945F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2668" y="1711905"/>
            <a:ext cx="6345429" cy="3370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85725" indent="-85725" algn="l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NPM package </a:t>
            </a:r>
            <a:r>
              <a:rPr lang="en-US" sz="1600" b="1" i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create-react-app</a:t>
            </a:r>
            <a:endParaRPr lang="en-US" sz="1600" b="1" kern="0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</a:endParaRPr>
          </a:p>
          <a:p>
            <a:pPr marL="628650" lvl="5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How to install it globally:</a:t>
            </a:r>
          </a:p>
          <a:p>
            <a:pPr marL="628650" lvl="5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endParaRPr lang="en-US" sz="1600" b="1" kern="0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</a:endParaRPr>
          </a:p>
          <a:p>
            <a:pPr marL="628650" lvl="5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How to use it (it takes some time…):</a:t>
            </a:r>
          </a:p>
          <a:p>
            <a:pPr marL="628650" lvl="5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endParaRPr lang="en-US" sz="1600" b="1" i="1" kern="0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</a:endParaRP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It creates:</a:t>
            </a:r>
          </a:p>
          <a:p>
            <a:pPr marL="628650" lvl="5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A solid configuration</a:t>
            </a:r>
          </a:p>
          <a:p>
            <a:pPr marL="628650" lvl="5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Basic files for your application</a:t>
            </a:r>
          </a:p>
          <a:p>
            <a:pPr marL="628650" lvl="5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Basic files for writing tests (!)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057DBD-D196-427D-9D64-3BA58BAFD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864" y="2604030"/>
            <a:ext cx="2400635" cy="181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1B1710-A541-4CDC-93BE-ABC7169CC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864" y="3318457"/>
            <a:ext cx="1371791" cy="14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592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10293350" y="-45539"/>
            <a:ext cx="1397907" cy="674438"/>
          </a:xfrm>
        </p:spPr>
        <p:txBody>
          <a:bodyPr/>
          <a:lstStyle/>
          <a:p>
            <a:r>
              <a:rPr lang="fr-FR" dirty="0" err="1"/>
              <a:t>React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EAA5-56A9-5842-9CF3-EE8D9AE03925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45A8FEF-CF1E-4BFA-A4DC-3318EAFEB425}"/>
              </a:ext>
            </a:extLst>
          </p:cNvPr>
          <p:cNvSpPr txBox="1"/>
          <p:nvPr/>
        </p:nvSpPr>
        <p:spPr>
          <a:xfrm>
            <a:off x="8029677" y="6517001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ISEP : React</a:t>
            </a:r>
          </a:p>
        </p:txBody>
      </p:sp>
      <p:pic>
        <p:nvPicPr>
          <p:cNvPr id="2050" name="Picture 2" descr="RÃ©sultat de recherche d'images pour &quot;live demo&quot;">
            <a:extLst>
              <a:ext uri="{FF2B5EF4-FFF2-40B4-BE49-F238E27FC236}">
                <a16:creationId xmlns:a16="http://schemas.microsoft.com/office/drawing/2014/main" id="{5C3A11E1-673F-43BA-ADE6-9B1AECCCD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399" y="1646679"/>
            <a:ext cx="6257925" cy="356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65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7283450" y="-45539"/>
            <a:ext cx="4407807" cy="674438"/>
          </a:xfrm>
        </p:spPr>
        <p:txBody>
          <a:bodyPr/>
          <a:lstStyle/>
          <a:p>
            <a:r>
              <a:rPr lang="fr-FR" dirty="0" err="1"/>
              <a:t>React</a:t>
            </a:r>
            <a:r>
              <a:rPr lang="fr-FR" dirty="0"/>
              <a:t>: basic rendering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EAA5-56A9-5842-9CF3-EE8D9AE03925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45A8FEF-CF1E-4BFA-A4DC-3318EAFEB425}"/>
              </a:ext>
            </a:extLst>
          </p:cNvPr>
          <p:cNvSpPr txBox="1"/>
          <p:nvPr/>
        </p:nvSpPr>
        <p:spPr>
          <a:xfrm>
            <a:off x="8029677" y="6517001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ISEP : React</a:t>
            </a:r>
          </a:p>
        </p:txBody>
      </p:sp>
      <p:pic>
        <p:nvPicPr>
          <p:cNvPr id="2050" name="Picture 2" descr="RÃ©sultat de recherche d'images pour &quot;live demo&quot;">
            <a:extLst>
              <a:ext uri="{FF2B5EF4-FFF2-40B4-BE49-F238E27FC236}">
                <a16:creationId xmlns:a16="http://schemas.microsoft.com/office/drawing/2014/main" id="{5C3A11E1-673F-43BA-ADE6-9B1AECCCD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5" y="57150"/>
            <a:ext cx="2237139" cy="1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190">
            <a:extLst>
              <a:ext uri="{FF2B5EF4-FFF2-40B4-BE49-F238E27FC236}">
                <a16:creationId xmlns:a16="http://schemas.microsoft.com/office/drawing/2014/main" id="{582673F9-838A-4E1B-91CE-12D185110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2668" y="1711905"/>
            <a:ext cx="6345429" cy="2262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85725" indent="-85725" algn="l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Index.html:</a:t>
            </a:r>
          </a:p>
          <a:p>
            <a:pPr marL="628650" lvl="5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We only need this:</a:t>
            </a:r>
          </a:p>
          <a:p>
            <a:pPr marL="628650" lvl="5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endParaRPr lang="en-US" sz="1600" b="1" kern="0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</a:endParaRPr>
          </a:p>
          <a:p>
            <a:pPr marL="171450" lvl="4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r>
              <a:rPr 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</a:rPr>
              <a:t>Index.js:</a:t>
            </a:r>
          </a:p>
          <a:p>
            <a:pPr marL="628650" lvl="5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endParaRPr lang="en-US" sz="1600" b="1" kern="0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</a:endParaRPr>
          </a:p>
          <a:p>
            <a:pPr marL="628650" lvl="5" indent="-171450">
              <a:lnSpc>
                <a:spcPct val="150000"/>
              </a:lnSpc>
              <a:buSzPct val="100000"/>
              <a:buFont typeface="Wingdings" charset="2"/>
              <a:buChar char="ü"/>
              <a:defRPr/>
            </a:pPr>
            <a:endParaRPr lang="en-US" sz="1600" b="1" kern="0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</a:endParaRPr>
          </a:p>
        </p:txBody>
      </p:sp>
      <p:pic>
        <p:nvPicPr>
          <p:cNvPr id="10" name="Picture 7">
            <a:extLst>
              <a:ext uri="{FF2B5EF4-FFF2-40B4-BE49-F238E27FC236}">
                <a16:creationId xmlns:a16="http://schemas.microsoft.com/office/drawing/2014/main" id="{87C5958D-72B6-4BC1-85E8-8414AC8A5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302" y="2270192"/>
            <a:ext cx="1590897" cy="133369"/>
          </a:xfrm>
          <a:prstGeom prst="rect">
            <a:avLst/>
          </a:prstGeom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BD9CD429-F4CA-4147-8952-F7A89CD09F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8575" y="3286665"/>
            <a:ext cx="5734850" cy="523948"/>
          </a:xfrm>
          <a:prstGeom prst="rect">
            <a:avLst/>
          </a:prstGeom>
        </p:spPr>
      </p:pic>
      <p:sp>
        <p:nvSpPr>
          <p:cNvPr id="12" name="Arrow: Bent-Up 9">
            <a:extLst>
              <a:ext uri="{FF2B5EF4-FFF2-40B4-BE49-F238E27FC236}">
                <a16:creationId xmlns:a16="http://schemas.microsoft.com/office/drawing/2014/main" id="{F46C665D-F0C1-4E90-A2ED-B8870F78B865}"/>
              </a:ext>
            </a:extLst>
          </p:cNvPr>
          <p:cNvSpPr/>
          <p:nvPr/>
        </p:nvSpPr>
        <p:spPr>
          <a:xfrm rot="5400000">
            <a:off x="3425169" y="4003376"/>
            <a:ext cx="578137" cy="626241"/>
          </a:xfrm>
          <a:prstGeom prst="bentUp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Picture 10">
            <a:extLst>
              <a:ext uri="{FF2B5EF4-FFF2-40B4-BE49-F238E27FC236}">
                <a16:creationId xmlns:a16="http://schemas.microsoft.com/office/drawing/2014/main" id="{63A07C16-1F09-488C-B47F-75F472D0F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7500" y="3924486"/>
            <a:ext cx="1943371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849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9454118" y="-45539"/>
            <a:ext cx="2237139" cy="674438"/>
          </a:xfrm>
        </p:spPr>
        <p:txBody>
          <a:bodyPr/>
          <a:lstStyle/>
          <a:p>
            <a:r>
              <a:rPr lang="fr-FR" dirty="0" err="1"/>
              <a:t>React</a:t>
            </a:r>
            <a:r>
              <a:rPr lang="fr-FR" dirty="0"/>
              <a:t>: JSX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EAA5-56A9-5842-9CF3-EE8D9AE03925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45A8FEF-CF1E-4BFA-A4DC-3318EAFEB425}"/>
              </a:ext>
            </a:extLst>
          </p:cNvPr>
          <p:cNvSpPr txBox="1"/>
          <p:nvPr/>
        </p:nvSpPr>
        <p:spPr>
          <a:xfrm>
            <a:off x="8029677" y="6517001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ISEP : React</a:t>
            </a:r>
          </a:p>
        </p:txBody>
      </p:sp>
      <p:pic>
        <p:nvPicPr>
          <p:cNvPr id="2050" name="Picture 2" descr="RÃ©sultat de recherche d'images pour &quot;live demo&quot;">
            <a:extLst>
              <a:ext uri="{FF2B5EF4-FFF2-40B4-BE49-F238E27FC236}">
                <a16:creationId xmlns:a16="http://schemas.microsoft.com/office/drawing/2014/main" id="{5C3A11E1-673F-43BA-ADE6-9B1AECCCD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5" y="57150"/>
            <a:ext cx="2237139" cy="1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7">
            <a:extLst>
              <a:ext uri="{FF2B5EF4-FFF2-40B4-BE49-F238E27FC236}">
                <a16:creationId xmlns:a16="http://schemas.microsoft.com/office/drawing/2014/main" id="{5E2C008C-15DB-474C-ACD4-EE3F217557F3}"/>
              </a:ext>
            </a:extLst>
          </p:cNvPr>
          <p:cNvSpPr txBox="1"/>
          <p:nvPr/>
        </p:nvSpPr>
        <p:spPr>
          <a:xfrm>
            <a:off x="2886891" y="4643121"/>
            <a:ext cx="61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Century Gothic" panose="020B0502020202020204" pitchFamily="34" charset="0"/>
              </a:rPr>
              <a:t>Always </a:t>
            </a:r>
            <a:r>
              <a:rPr lang="fr-FR" b="1" dirty="0" err="1">
                <a:latin typeface="Century Gothic" panose="020B0502020202020204" pitchFamily="34" charset="0"/>
              </a:rPr>
              <a:t>remember</a:t>
            </a:r>
            <a:r>
              <a:rPr lang="fr-FR" b="1" dirty="0">
                <a:latin typeface="Century Gothic" panose="020B0502020202020204" pitchFamily="34" charset="0"/>
              </a:rPr>
              <a:t>: JSX </a:t>
            </a:r>
            <a:r>
              <a:rPr lang="fr-FR" b="1" dirty="0" err="1">
                <a:latin typeface="Century Gothic" panose="020B0502020202020204" pitchFamily="34" charset="0"/>
              </a:rPr>
              <a:t>is</a:t>
            </a:r>
            <a:r>
              <a:rPr lang="fr-FR" b="1" dirty="0">
                <a:latin typeface="Century Gothic" panose="020B0502020202020204" pitchFamily="34" charset="0"/>
              </a:rPr>
              <a:t> NOT HTML, </a:t>
            </a:r>
            <a:r>
              <a:rPr lang="fr-FR" b="1" dirty="0" err="1">
                <a:latin typeface="Century Gothic" panose="020B0502020202020204" pitchFamily="34" charset="0"/>
              </a:rPr>
              <a:t>it</a:t>
            </a:r>
            <a:r>
              <a:rPr lang="fr-FR" b="1" dirty="0">
                <a:latin typeface="Century Gothic" panose="020B0502020202020204" pitchFamily="34" charset="0"/>
              </a:rPr>
              <a:t> </a:t>
            </a:r>
            <a:r>
              <a:rPr lang="fr-FR" b="1" dirty="0" err="1">
                <a:latin typeface="Century Gothic" panose="020B0502020202020204" pitchFamily="34" charset="0"/>
              </a:rPr>
              <a:t>just</a:t>
            </a:r>
            <a:r>
              <a:rPr lang="fr-FR" b="1" dirty="0">
                <a:latin typeface="Century Gothic" panose="020B0502020202020204" pitchFamily="34" charset="0"/>
              </a:rPr>
              <a:t> looks like </a:t>
            </a:r>
            <a:r>
              <a:rPr lang="fr-FR" b="1" dirty="0" err="1">
                <a:latin typeface="Century Gothic" panose="020B0502020202020204" pitchFamily="34" charset="0"/>
              </a:rPr>
              <a:t>it!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pic>
        <p:nvPicPr>
          <p:cNvPr id="15" name="Picture 7">
            <a:extLst>
              <a:ext uri="{FF2B5EF4-FFF2-40B4-BE49-F238E27FC236}">
                <a16:creationId xmlns:a16="http://schemas.microsoft.com/office/drawing/2014/main" id="{FD47942C-E927-41C9-84A0-2F9F7AE6E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454" y="2268764"/>
            <a:ext cx="6916115" cy="714475"/>
          </a:xfrm>
          <a:prstGeom prst="rect">
            <a:avLst/>
          </a:prstGeom>
        </p:spPr>
      </p:pic>
      <p:sp>
        <p:nvSpPr>
          <p:cNvPr id="16" name="Arrow: Bent-Up 8">
            <a:extLst>
              <a:ext uri="{FF2B5EF4-FFF2-40B4-BE49-F238E27FC236}">
                <a16:creationId xmlns:a16="http://schemas.microsoft.com/office/drawing/2014/main" id="{00F4AFEB-AC95-4FAD-9AED-1A03893034EB}"/>
              </a:ext>
            </a:extLst>
          </p:cNvPr>
          <p:cNvSpPr/>
          <p:nvPr/>
        </p:nvSpPr>
        <p:spPr>
          <a:xfrm rot="5400000">
            <a:off x="3082624" y="3244222"/>
            <a:ext cx="578137" cy="626241"/>
          </a:xfrm>
          <a:prstGeom prst="bentUp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Picture 10">
            <a:extLst>
              <a:ext uri="{FF2B5EF4-FFF2-40B4-BE49-F238E27FC236}">
                <a16:creationId xmlns:a16="http://schemas.microsoft.com/office/drawing/2014/main" id="{C4A004B5-9E59-47CA-8943-7CFA6F7985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5513" y="3203265"/>
            <a:ext cx="1905266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6409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ADLER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595</TotalTime>
  <Words>400</Words>
  <Application>Microsoft Office PowerPoint</Application>
  <PresentationFormat>Grand écran</PresentationFormat>
  <Paragraphs>126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Avenir Next Demi Bold</vt:lpstr>
      <vt:lpstr>Calibri</vt:lpstr>
      <vt:lpstr>Century Gothic</vt:lpstr>
      <vt:lpstr>Wingdings</vt:lpstr>
      <vt:lpstr>Thème ADLERE</vt:lpstr>
      <vt:lpstr>Présentation PowerPoint</vt:lpstr>
      <vt:lpstr>Reminder…</vt:lpstr>
      <vt:lpstr>Libs &amp; Frameworks</vt:lpstr>
      <vt:lpstr>React</vt:lpstr>
      <vt:lpstr>Think ‘React’</vt:lpstr>
      <vt:lpstr>Seting up React</vt:lpstr>
      <vt:lpstr>React</vt:lpstr>
      <vt:lpstr>React: basic rendering</vt:lpstr>
      <vt:lpstr>React: JSX</vt:lpstr>
      <vt:lpstr>React: Writing a component</vt:lpstr>
      <vt:lpstr>React: props</vt:lpstr>
      <vt:lpstr>React: state</vt:lpstr>
      <vt:lpstr>React: What’s next?</vt:lpstr>
      <vt:lpstr>Today’s TP!</vt:lpstr>
      <vt:lpstr>That’s finally it! Have fun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Walter Persechini</cp:lastModifiedBy>
  <cp:revision>216</cp:revision>
  <dcterms:created xsi:type="dcterms:W3CDTF">2017-10-09T08:01:10Z</dcterms:created>
  <dcterms:modified xsi:type="dcterms:W3CDTF">2018-12-09T19:31:31Z</dcterms:modified>
</cp:coreProperties>
</file>