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6" r:id="rId3"/>
    <p:sldId id="260" r:id="rId4"/>
    <p:sldId id="268" r:id="rId5"/>
    <p:sldId id="284" r:id="rId6"/>
    <p:sldId id="282" r:id="rId7"/>
    <p:sldId id="292" r:id="rId8"/>
    <p:sldId id="290" r:id="rId9"/>
    <p:sldId id="293" r:id="rId10"/>
    <p:sldId id="291" r:id="rId11"/>
    <p:sldId id="289" r:id="rId12"/>
    <p:sldId id="267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2A000"/>
    <a:srgbClr val="FF3300"/>
    <a:srgbClr val="282A29"/>
    <a:srgbClr val="A42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4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44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139A-3BA4-4047-9C9B-8B82723418FA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213-D2F0-4E4D-A2AB-CBD31C6D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08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42BD7-7E52-174C-9F11-171B90F2FF35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F59DF-71C3-2544-B1F1-3F26AFA16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953964" cy="6858000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15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77651" y="4384666"/>
            <a:ext cx="4027990" cy="4913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1800" kern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44701" y="6152680"/>
            <a:ext cx="4509264" cy="357058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15" y="2187615"/>
            <a:ext cx="3708642" cy="1875273"/>
          </a:xfrm>
          <a:prstGeom prst="rect">
            <a:avLst/>
          </a:prstGeom>
        </p:spPr>
      </p:pic>
      <p:sp>
        <p:nvSpPr>
          <p:cNvPr id="16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3761771" y="6153409"/>
            <a:ext cx="1373699" cy="365125"/>
          </a:xfrm>
        </p:spPr>
        <p:txBody>
          <a:bodyPr/>
          <a:lstStyle>
            <a:lvl1pPr>
              <a:defRPr sz="1000" baseline="0">
                <a:solidFill>
                  <a:schemeClr val="bg1"/>
                </a:solidFill>
              </a:defRPr>
            </a:lvl1pPr>
          </a:lstStyle>
          <a:p>
            <a:fld id="{D9AF130F-D355-4067-A75B-6336A9A8E4E2}" type="datetime1">
              <a:rPr lang="fr-FR" smtClean="0"/>
              <a:t>16/12/2018</a:t>
            </a:fld>
            <a:endParaRPr lang="fr-FR" dirty="0"/>
          </a:p>
        </p:txBody>
      </p:sp>
      <p:sp>
        <p:nvSpPr>
          <p:cNvPr id="17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44700" y="6153409"/>
            <a:ext cx="2032282" cy="365125"/>
          </a:xfrm>
        </p:spPr>
        <p:txBody>
          <a:bodyPr/>
          <a:lstStyle>
            <a:lvl1pPr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ADLERE - MeetUp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953964" y="6523650"/>
            <a:ext cx="7238035" cy="357058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</p:spTree>
    <p:extLst>
      <p:ext uri="{BB962C8B-B14F-4D97-AF65-F5344CB8AC3E}">
        <p14:creationId xmlns:p14="http://schemas.microsoft.com/office/powerpoint/2010/main" val="42984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364941" y="0"/>
            <a:ext cx="4805083" cy="6858000"/>
          </a:xfrm>
          <a:custGeom>
            <a:avLst/>
            <a:gdLst>
              <a:gd name="connsiteX0" fmla="*/ 3372750 w 4805082"/>
              <a:gd name="connsiteY0" fmla="*/ 2752858 h 6858000"/>
              <a:gd name="connsiteX1" fmla="*/ 4805082 w 4805082"/>
              <a:gd name="connsiteY1" fmla="*/ 2752858 h 6858000"/>
              <a:gd name="connsiteX2" fmla="*/ 3510616 w 4805082"/>
              <a:gd name="connsiteY2" fmla="*/ 6858000 h 6858000"/>
              <a:gd name="connsiteX3" fmla="*/ 2078284 w 4805082"/>
              <a:gd name="connsiteY3" fmla="*/ 6858000 h 6858000"/>
              <a:gd name="connsiteX4" fmla="*/ 2333608 w 4805082"/>
              <a:gd name="connsiteY4" fmla="*/ 1376429 h 6858000"/>
              <a:gd name="connsiteX5" fmla="*/ 3765940 w 4805082"/>
              <a:gd name="connsiteY5" fmla="*/ 1376429 h 6858000"/>
              <a:gd name="connsiteX6" fmla="*/ 2471474 w 4805082"/>
              <a:gd name="connsiteY6" fmla="*/ 5481571 h 6858000"/>
              <a:gd name="connsiteX7" fmla="*/ 1039142 w 4805082"/>
              <a:gd name="connsiteY7" fmla="*/ 5481571 h 6858000"/>
              <a:gd name="connsiteX8" fmla="*/ 1294466 w 4805082"/>
              <a:gd name="connsiteY8" fmla="*/ 0 h 6858000"/>
              <a:gd name="connsiteX9" fmla="*/ 2726798 w 4805082"/>
              <a:gd name="connsiteY9" fmla="*/ 0 h 6858000"/>
              <a:gd name="connsiteX10" fmla="*/ 1432332 w 4805082"/>
              <a:gd name="connsiteY10" fmla="*/ 4105142 h 6858000"/>
              <a:gd name="connsiteX11" fmla="*/ 0 w 4805082"/>
              <a:gd name="connsiteY11" fmla="*/ 4105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05082" h="6858000">
                <a:moveTo>
                  <a:pt x="3372750" y="2752858"/>
                </a:moveTo>
                <a:lnTo>
                  <a:pt x="4805082" y="2752858"/>
                </a:lnTo>
                <a:lnTo>
                  <a:pt x="3510616" y="6858000"/>
                </a:lnTo>
                <a:lnTo>
                  <a:pt x="2078284" y="6858000"/>
                </a:lnTo>
                <a:close/>
                <a:moveTo>
                  <a:pt x="2333608" y="1376429"/>
                </a:moveTo>
                <a:lnTo>
                  <a:pt x="3765940" y="1376429"/>
                </a:lnTo>
                <a:lnTo>
                  <a:pt x="2471474" y="5481571"/>
                </a:lnTo>
                <a:lnTo>
                  <a:pt x="1039142" y="5481571"/>
                </a:lnTo>
                <a:close/>
                <a:moveTo>
                  <a:pt x="1294466" y="0"/>
                </a:moveTo>
                <a:lnTo>
                  <a:pt x="2726798" y="0"/>
                </a:lnTo>
                <a:lnTo>
                  <a:pt x="1432332" y="4105142"/>
                </a:lnTo>
                <a:lnTo>
                  <a:pt x="0" y="41051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4" name="Rectangle 3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27"/>
          </p:nvPr>
        </p:nvSpPr>
        <p:spPr>
          <a:xfrm>
            <a:off x="1823189" y="1190788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8"/>
          </p:nvPr>
        </p:nvSpPr>
        <p:spPr>
          <a:xfrm>
            <a:off x="3586455" y="1190787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29"/>
          </p:nvPr>
        </p:nvSpPr>
        <p:spPr>
          <a:xfrm>
            <a:off x="4474265" y="2803344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30"/>
          </p:nvPr>
        </p:nvSpPr>
        <p:spPr>
          <a:xfrm>
            <a:off x="2698643" y="2803344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31"/>
          </p:nvPr>
        </p:nvSpPr>
        <p:spPr>
          <a:xfrm>
            <a:off x="928719" y="2803344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32"/>
          </p:nvPr>
        </p:nvSpPr>
        <p:spPr>
          <a:xfrm>
            <a:off x="3586455" y="4415900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33"/>
          </p:nvPr>
        </p:nvSpPr>
        <p:spPr>
          <a:xfrm>
            <a:off x="1823189" y="4415901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1" name="Rectangle 1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40659" y="1190787"/>
            <a:ext cx="4910684" cy="5667213"/>
          </a:xfrm>
          <a:custGeom>
            <a:avLst/>
            <a:gdLst>
              <a:gd name="connsiteX0" fmla="*/ 2508779 w 4910684"/>
              <a:gd name="connsiteY0" fmla="*/ 4165601 h 6858001"/>
              <a:gd name="connsiteX1" fmla="*/ 4910684 w 4910684"/>
              <a:gd name="connsiteY1" fmla="*/ 4165601 h 6858001"/>
              <a:gd name="connsiteX2" fmla="*/ 4910684 w 4910684"/>
              <a:gd name="connsiteY2" fmla="*/ 6858001 h 6858001"/>
              <a:gd name="connsiteX3" fmla="*/ 2508779 w 4910684"/>
              <a:gd name="connsiteY3" fmla="*/ 6858001 h 6858001"/>
              <a:gd name="connsiteX4" fmla="*/ 0 w 4910684"/>
              <a:gd name="connsiteY4" fmla="*/ 2311401 h 6858001"/>
              <a:gd name="connsiteX5" fmla="*/ 2401905 w 4910684"/>
              <a:gd name="connsiteY5" fmla="*/ 2311401 h 6858001"/>
              <a:gd name="connsiteX6" fmla="*/ 2401905 w 4910684"/>
              <a:gd name="connsiteY6" fmla="*/ 6858001 h 6858001"/>
              <a:gd name="connsiteX7" fmla="*/ 0 w 4910684"/>
              <a:gd name="connsiteY7" fmla="*/ 6858001 h 6858001"/>
              <a:gd name="connsiteX8" fmla="*/ 0 w 4910684"/>
              <a:gd name="connsiteY8" fmla="*/ 2 h 6858001"/>
              <a:gd name="connsiteX9" fmla="*/ 2401905 w 4910684"/>
              <a:gd name="connsiteY9" fmla="*/ 2 h 6858001"/>
              <a:gd name="connsiteX10" fmla="*/ 2401905 w 4910684"/>
              <a:gd name="connsiteY10" fmla="*/ 2208813 h 6858001"/>
              <a:gd name="connsiteX11" fmla="*/ 0 w 4910684"/>
              <a:gd name="connsiteY11" fmla="*/ 2208813 h 6858001"/>
              <a:gd name="connsiteX12" fmla="*/ 2508779 w 4910684"/>
              <a:gd name="connsiteY12" fmla="*/ 0 h 6858001"/>
              <a:gd name="connsiteX13" fmla="*/ 4910684 w 4910684"/>
              <a:gd name="connsiteY13" fmla="*/ 0 h 6858001"/>
              <a:gd name="connsiteX14" fmla="*/ 4910684 w 4910684"/>
              <a:gd name="connsiteY14" fmla="*/ 4073237 h 6858001"/>
              <a:gd name="connsiteX15" fmla="*/ 2508779 w 4910684"/>
              <a:gd name="connsiteY15" fmla="*/ 407323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0684" h="6858001">
                <a:moveTo>
                  <a:pt x="2508779" y="4165601"/>
                </a:moveTo>
                <a:lnTo>
                  <a:pt x="4910684" y="4165601"/>
                </a:lnTo>
                <a:lnTo>
                  <a:pt x="4910684" y="6858001"/>
                </a:lnTo>
                <a:lnTo>
                  <a:pt x="2508779" y="6858001"/>
                </a:lnTo>
                <a:close/>
                <a:moveTo>
                  <a:pt x="0" y="2311401"/>
                </a:moveTo>
                <a:lnTo>
                  <a:pt x="2401905" y="2311401"/>
                </a:lnTo>
                <a:lnTo>
                  <a:pt x="2401905" y="6858001"/>
                </a:lnTo>
                <a:lnTo>
                  <a:pt x="0" y="6858001"/>
                </a:lnTo>
                <a:close/>
                <a:moveTo>
                  <a:pt x="0" y="2"/>
                </a:moveTo>
                <a:lnTo>
                  <a:pt x="2401905" y="2"/>
                </a:lnTo>
                <a:lnTo>
                  <a:pt x="2401905" y="2208813"/>
                </a:lnTo>
                <a:lnTo>
                  <a:pt x="0" y="2208813"/>
                </a:lnTo>
                <a:close/>
                <a:moveTo>
                  <a:pt x="2508779" y="0"/>
                </a:moveTo>
                <a:lnTo>
                  <a:pt x="4910684" y="0"/>
                </a:lnTo>
                <a:lnTo>
                  <a:pt x="4910684" y="4073237"/>
                </a:lnTo>
                <a:lnTo>
                  <a:pt x="2508779" y="4073237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7" name="Rectangle 6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6" name="Rectangle 5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72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9" name="Rectangle 18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6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2533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" y="1"/>
            <a:ext cx="6886936" cy="6858002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15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09" y="270570"/>
            <a:ext cx="1632281" cy="147992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53980" y="540573"/>
            <a:ext cx="4042961" cy="16936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" name="Titre 1"/>
          <p:cNvSpPr>
            <a:spLocks noGrp="1"/>
          </p:cNvSpPr>
          <p:nvPr userDrawn="1">
            <p:ph type="ctrTitle"/>
          </p:nvPr>
        </p:nvSpPr>
        <p:spPr>
          <a:xfrm>
            <a:off x="7882359" y="2478994"/>
            <a:ext cx="2523282" cy="156566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000" b="1" i="0" kern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886936" y="6523650"/>
            <a:ext cx="5305063" cy="357058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0" name="Rectangle 1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1" name="Rectangle 2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9" name="Rectangle 18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6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919224" y="1396812"/>
            <a:ext cx="10434575" cy="5003987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9" name="Rectangle 8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du numéro de diapositive 9"/>
          <p:cNvSpPr txBox="1">
            <a:spLocks/>
          </p:cNvSpPr>
          <p:nvPr userDrawn="1"/>
        </p:nvSpPr>
        <p:spPr>
          <a:xfrm>
            <a:off x="11813002" y="231552"/>
            <a:ext cx="331543" cy="335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394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430B-3DD6-400C-9315-EB5D534D1604}" type="datetime1">
              <a:rPr lang="fr-FR" smtClean="0"/>
              <a:t>16/12/2018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ADLERE - MeetUp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1" name="Rectangle 1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numéro de diapositive 9"/>
          <p:cNvSpPr txBox="1">
            <a:spLocks/>
          </p:cNvSpPr>
          <p:nvPr userDrawn="1"/>
        </p:nvSpPr>
        <p:spPr>
          <a:xfrm>
            <a:off x="11813002" y="231552"/>
            <a:ext cx="331543" cy="335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7084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5953124" cy="6858000"/>
          </a:xfrm>
          <a:custGeom>
            <a:avLst/>
            <a:gdLst>
              <a:gd name="connsiteX0" fmla="*/ 0 w 5953124"/>
              <a:gd name="connsiteY0" fmla="*/ 5477147 h 6858000"/>
              <a:gd name="connsiteX1" fmla="*/ 1189159 w 5953124"/>
              <a:gd name="connsiteY1" fmla="*/ 6858000 h 6858000"/>
              <a:gd name="connsiteX2" fmla="*/ 0 w 5953124"/>
              <a:gd name="connsiteY2" fmla="*/ 6858000 h 6858000"/>
              <a:gd name="connsiteX3" fmla="*/ 0 w 5953124"/>
              <a:gd name="connsiteY3" fmla="*/ 3944233 h 6858000"/>
              <a:gd name="connsiteX4" fmla="*/ 2508829 w 5953124"/>
              <a:gd name="connsiteY4" fmla="*/ 6858000 h 6858000"/>
              <a:gd name="connsiteX5" fmla="*/ 1273205 w 5953124"/>
              <a:gd name="connsiteY5" fmla="*/ 6858000 h 6858000"/>
              <a:gd name="connsiteX6" fmla="*/ 0 w 5953124"/>
              <a:gd name="connsiteY6" fmla="*/ 5379293 h 6858000"/>
              <a:gd name="connsiteX7" fmla="*/ 0 w 5953124"/>
              <a:gd name="connsiteY7" fmla="*/ 2405175 h 6858000"/>
              <a:gd name="connsiteX8" fmla="*/ 3834072 w 5953124"/>
              <a:gd name="connsiteY8" fmla="*/ 6858000 h 6858000"/>
              <a:gd name="connsiteX9" fmla="*/ 2598609 w 5953124"/>
              <a:gd name="connsiteY9" fmla="*/ 6858000 h 6858000"/>
              <a:gd name="connsiteX10" fmla="*/ 0 w 5953124"/>
              <a:gd name="connsiteY10" fmla="*/ 3840042 h 6858000"/>
              <a:gd name="connsiteX11" fmla="*/ 0 w 5953124"/>
              <a:gd name="connsiteY11" fmla="*/ 872022 h 6858000"/>
              <a:gd name="connsiteX12" fmla="*/ 3594100 w 5953124"/>
              <a:gd name="connsiteY12" fmla="*/ 5046663 h 6858000"/>
              <a:gd name="connsiteX13" fmla="*/ 2360331 w 5953124"/>
              <a:gd name="connsiteY13" fmla="*/ 5041927 h 6858000"/>
              <a:gd name="connsiteX14" fmla="*/ 0 w 5953124"/>
              <a:gd name="connsiteY14" fmla="*/ 2302707 h 6858000"/>
              <a:gd name="connsiteX15" fmla="*/ 1963917 w 5953124"/>
              <a:gd name="connsiteY15" fmla="*/ 0 h 6858000"/>
              <a:gd name="connsiteX16" fmla="*/ 3204609 w 5953124"/>
              <a:gd name="connsiteY16" fmla="*/ 0 h 6858000"/>
              <a:gd name="connsiteX17" fmla="*/ 5915024 w 5953124"/>
              <a:gd name="connsiteY17" fmla="*/ 3148013 h 6858000"/>
              <a:gd name="connsiteX18" fmla="*/ 4666233 w 5953124"/>
              <a:gd name="connsiteY18" fmla="*/ 3143277 h 6858000"/>
              <a:gd name="connsiteX19" fmla="*/ 659722 w 5953124"/>
              <a:gd name="connsiteY19" fmla="*/ 0 h 6858000"/>
              <a:gd name="connsiteX20" fmla="*/ 1889085 w 5953124"/>
              <a:gd name="connsiteY20" fmla="*/ 0 h 6858000"/>
              <a:gd name="connsiteX21" fmla="*/ 5953124 w 5953124"/>
              <a:gd name="connsiteY21" fmla="*/ 4719638 h 6858000"/>
              <a:gd name="connsiteX22" fmla="*/ 4727016 w 5953124"/>
              <a:gd name="connsiteY22" fmla="*/ 4714902 h 6858000"/>
              <a:gd name="connsiteX23" fmla="*/ 0 w 5953124"/>
              <a:gd name="connsiteY23" fmla="*/ 0 h 6858000"/>
              <a:gd name="connsiteX24" fmla="*/ 569340 w 5953124"/>
              <a:gd name="connsiteY24" fmla="*/ 0 h 6858000"/>
              <a:gd name="connsiteX25" fmla="*/ 5913436 w 5953124"/>
              <a:gd name="connsiteY25" fmla="*/ 6207286 h 6858000"/>
              <a:gd name="connsiteX26" fmla="*/ 4687490 w 5953124"/>
              <a:gd name="connsiteY26" fmla="*/ 6210300 h 6858000"/>
              <a:gd name="connsiteX27" fmla="*/ 0 w 5953124"/>
              <a:gd name="connsiteY27" fmla="*/ 7699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53124" h="6858000">
                <a:moveTo>
                  <a:pt x="0" y="5477147"/>
                </a:moveTo>
                <a:lnTo>
                  <a:pt x="1189159" y="6858000"/>
                </a:lnTo>
                <a:lnTo>
                  <a:pt x="0" y="6858000"/>
                </a:lnTo>
                <a:close/>
                <a:moveTo>
                  <a:pt x="0" y="3944233"/>
                </a:moveTo>
                <a:lnTo>
                  <a:pt x="2508829" y="6858000"/>
                </a:lnTo>
                <a:lnTo>
                  <a:pt x="1273205" y="6858000"/>
                </a:lnTo>
                <a:lnTo>
                  <a:pt x="0" y="5379293"/>
                </a:lnTo>
                <a:close/>
                <a:moveTo>
                  <a:pt x="0" y="2405175"/>
                </a:moveTo>
                <a:lnTo>
                  <a:pt x="3834072" y="6858000"/>
                </a:lnTo>
                <a:lnTo>
                  <a:pt x="2598609" y="6858000"/>
                </a:lnTo>
                <a:lnTo>
                  <a:pt x="0" y="3840042"/>
                </a:lnTo>
                <a:close/>
                <a:moveTo>
                  <a:pt x="0" y="872022"/>
                </a:moveTo>
                <a:lnTo>
                  <a:pt x="3594100" y="5046663"/>
                </a:lnTo>
                <a:lnTo>
                  <a:pt x="2360331" y="5041927"/>
                </a:lnTo>
                <a:lnTo>
                  <a:pt x="0" y="2302707"/>
                </a:lnTo>
                <a:close/>
                <a:moveTo>
                  <a:pt x="1963917" y="0"/>
                </a:moveTo>
                <a:lnTo>
                  <a:pt x="3204609" y="0"/>
                </a:lnTo>
                <a:lnTo>
                  <a:pt x="5915024" y="3148013"/>
                </a:lnTo>
                <a:lnTo>
                  <a:pt x="4666233" y="3143277"/>
                </a:lnTo>
                <a:close/>
                <a:moveTo>
                  <a:pt x="659722" y="0"/>
                </a:moveTo>
                <a:lnTo>
                  <a:pt x="1889085" y="0"/>
                </a:lnTo>
                <a:lnTo>
                  <a:pt x="5953124" y="4719638"/>
                </a:lnTo>
                <a:lnTo>
                  <a:pt x="4727016" y="4714902"/>
                </a:lnTo>
                <a:close/>
                <a:moveTo>
                  <a:pt x="0" y="0"/>
                </a:moveTo>
                <a:lnTo>
                  <a:pt x="569340" y="0"/>
                </a:lnTo>
                <a:lnTo>
                  <a:pt x="5913436" y="6207286"/>
                </a:lnTo>
                <a:lnTo>
                  <a:pt x="4687490" y="6210300"/>
                </a:lnTo>
                <a:lnTo>
                  <a:pt x="0" y="7699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7989756" cy="104931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0" name="Rectangle 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1" name="Rectangle 1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38878" y="0"/>
            <a:ext cx="5953124" cy="6858000"/>
          </a:xfrm>
          <a:custGeom>
            <a:avLst/>
            <a:gdLst>
              <a:gd name="connsiteX0" fmla="*/ 5953124 w 5953124"/>
              <a:gd name="connsiteY0" fmla="*/ 5477147 h 6858000"/>
              <a:gd name="connsiteX1" fmla="*/ 5953124 w 5953124"/>
              <a:gd name="connsiteY1" fmla="*/ 6858000 h 6858000"/>
              <a:gd name="connsiteX2" fmla="*/ 4763965 w 5953124"/>
              <a:gd name="connsiteY2" fmla="*/ 6858000 h 6858000"/>
              <a:gd name="connsiteX3" fmla="*/ 5953124 w 5953124"/>
              <a:gd name="connsiteY3" fmla="*/ 3944233 h 6858000"/>
              <a:gd name="connsiteX4" fmla="*/ 5953124 w 5953124"/>
              <a:gd name="connsiteY4" fmla="*/ 5379293 h 6858000"/>
              <a:gd name="connsiteX5" fmla="*/ 4679919 w 5953124"/>
              <a:gd name="connsiteY5" fmla="*/ 6858000 h 6858000"/>
              <a:gd name="connsiteX6" fmla="*/ 3444295 w 5953124"/>
              <a:gd name="connsiteY6" fmla="*/ 6858000 h 6858000"/>
              <a:gd name="connsiteX7" fmla="*/ 5953124 w 5953124"/>
              <a:gd name="connsiteY7" fmla="*/ 2405175 h 6858000"/>
              <a:gd name="connsiteX8" fmla="*/ 5953124 w 5953124"/>
              <a:gd name="connsiteY8" fmla="*/ 3840042 h 6858000"/>
              <a:gd name="connsiteX9" fmla="*/ 3354515 w 5953124"/>
              <a:gd name="connsiteY9" fmla="*/ 6858000 h 6858000"/>
              <a:gd name="connsiteX10" fmla="*/ 2119052 w 5953124"/>
              <a:gd name="connsiteY10" fmla="*/ 6858000 h 6858000"/>
              <a:gd name="connsiteX11" fmla="*/ 5953124 w 5953124"/>
              <a:gd name="connsiteY11" fmla="*/ 872022 h 6858000"/>
              <a:gd name="connsiteX12" fmla="*/ 5953124 w 5953124"/>
              <a:gd name="connsiteY12" fmla="*/ 2302707 h 6858000"/>
              <a:gd name="connsiteX13" fmla="*/ 3592793 w 5953124"/>
              <a:gd name="connsiteY13" fmla="*/ 5041927 h 6858000"/>
              <a:gd name="connsiteX14" fmla="*/ 2359024 w 5953124"/>
              <a:gd name="connsiteY14" fmla="*/ 5046663 h 6858000"/>
              <a:gd name="connsiteX15" fmla="*/ 5383784 w 5953124"/>
              <a:gd name="connsiteY15" fmla="*/ 0 h 6858000"/>
              <a:gd name="connsiteX16" fmla="*/ 5953124 w 5953124"/>
              <a:gd name="connsiteY16" fmla="*/ 0 h 6858000"/>
              <a:gd name="connsiteX17" fmla="*/ 5953124 w 5953124"/>
              <a:gd name="connsiteY17" fmla="*/ 769921 h 6858000"/>
              <a:gd name="connsiteX18" fmla="*/ 1265634 w 5953124"/>
              <a:gd name="connsiteY18" fmla="*/ 6210300 h 6858000"/>
              <a:gd name="connsiteX19" fmla="*/ 39688 w 5953124"/>
              <a:gd name="connsiteY19" fmla="*/ 6207286 h 6858000"/>
              <a:gd name="connsiteX20" fmla="*/ 4064039 w 5953124"/>
              <a:gd name="connsiteY20" fmla="*/ 0 h 6858000"/>
              <a:gd name="connsiteX21" fmla="*/ 5293402 w 5953124"/>
              <a:gd name="connsiteY21" fmla="*/ 0 h 6858000"/>
              <a:gd name="connsiteX22" fmla="*/ 1226108 w 5953124"/>
              <a:gd name="connsiteY22" fmla="*/ 4714902 h 6858000"/>
              <a:gd name="connsiteX23" fmla="*/ 0 w 5953124"/>
              <a:gd name="connsiteY23" fmla="*/ 4719638 h 6858000"/>
              <a:gd name="connsiteX24" fmla="*/ 2748515 w 5953124"/>
              <a:gd name="connsiteY24" fmla="*/ 0 h 6858000"/>
              <a:gd name="connsiteX25" fmla="*/ 3989207 w 5953124"/>
              <a:gd name="connsiteY25" fmla="*/ 0 h 6858000"/>
              <a:gd name="connsiteX26" fmla="*/ 1286891 w 5953124"/>
              <a:gd name="connsiteY26" fmla="*/ 3143277 h 6858000"/>
              <a:gd name="connsiteX27" fmla="*/ 38100 w 5953124"/>
              <a:gd name="connsiteY27" fmla="*/ 31480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53124" h="6858000">
                <a:moveTo>
                  <a:pt x="5953124" y="5477147"/>
                </a:moveTo>
                <a:lnTo>
                  <a:pt x="5953124" y="6858000"/>
                </a:lnTo>
                <a:lnTo>
                  <a:pt x="4763965" y="6858000"/>
                </a:lnTo>
                <a:close/>
                <a:moveTo>
                  <a:pt x="5953124" y="3944233"/>
                </a:moveTo>
                <a:lnTo>
                  <a:pt x="5953124" y="5379293"/>
                </a:lnTo>
                <a:lnTo>
                  <a:pt x="4679919" y="6858000"/>
                </a:lnTo>
                <a:lnTo>
                  <a:pt x="3444295" y="6858000"/>
                </a:lnTo>
                <a:close/>
                <a:moveTo>
                  <a:pt x="5953124" y="2405175"/>
                </a:moveTo>
                <a:lnTo>
                  <a:pt x="5953124" y="3840042"/>
                </a:lnTo>
                <a:lnTo>
                  <a:pt x="3354515" y="6858000"/>
                </a:lnTo>
                <a:lnTo>
                  <a:pt x="2119052" y="6858000"/>
                </a:lnTo>
                <a:close/>
                <a:moveTo>
                  <a:pt x="5953124" y="872022"/>
                </a:moveTo>
                <a:lnTo>
                  <a:pt x="5953124" y="2302707"/>
                </a:lnTo>
                <a:lnTo>
                  <a:pt x="3592793" y="5041927"/>
                </a:lnTo>
                <a:lnTo>
                  <a:pt x="2359024" y="5046663"/>
                </a:lnTo>
                <a:close/>
                <a:moveTo>
                  <a:pt x="5383784" y="0"/>
                </a:moveTo>
                <a:lnTo>
                  <a:pt x="5953124" y="0"/>
                </a:lnTo>
                <a:lnTo>
                  <a:pt x="5953124" y="769921"/>
                </a:lnTo>
                <a:lnTo>
                  <a:pt x="1265634" y="6210300"/>
                </a:lnTo>
                <a:lnTo>
                  <a:pt x="39688" y="6207286"/>
                </a:lnTo>
                <a:close/>
                <a:moveTo>
                  <a:pt x="4064039" y="0"/>
                </a:moveTo>
                <a:lnTo>
                  <a:pt x="5293402" y="0"/>
                </a:lnTo>
                <a:lnTo>
                  <a:pt x="1226108" y="4714902"/>
                </a:lnTo>
                <a:lnTo>
                  <a:pt x="0" y="4719638"/>
                </a:lnTo>
                <a:close/>
                <a:moveTo>
                  <a:pt x="2748515" y="0"/>
                </a:moveTo>
                <a:lnTo>
                  <a:pt x="3989207" y="0"/>
                </a:lnTo>
                <a:lnTo>
                  <a:pt x="1286891" y="3143277"/>
                </a:lnTo>
                <a:lnTo>
                  <a:pt x="38100" y="3148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5" name="Rectangle 4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088" y="-10757"/>
            <a:ext cx="7778867" cy="6901548"/>
          </a:xfrm>
          <a:custGeom>
            <a:avLst/>
            <a:gdLst>
              <a:gd name="connsiteX0" fmla="*/ 0 w 8162545"/>
              <a:gd name="connsiteY0" fmla="*/ 0 h 6894282"/>
              <a:gd name="connsiteX1" fmla="*/ 8162545 w 8162545"/>
              <a:gd name="connsiteY1" fmla="*/ 0 h 6894282"/>
              <a:gd name="connsiteX2" fmla="*/ 8162545 w 8162545"/>
              <a:gd name="connsiteY2" fmla="*/ 6894282 h 6894282"/>
              <a:gd name="connsiteX3" fmla="*/ 0 w 8162545"/>
              <a:gd name="connsiteY3" fmla="*/ 6894282 h 6894282"/>
              <a:gd name="connsiteX4" fmla="*/ 0 w 8162545"/>
              <a:gd name="connsiteY4" fmla="*/ 0 h 6894282"/>
              <a:gd name="connsiteX0" fmla="*/ 0 w 8162545"/>
              <a:gd name="connsiteY0" fmla="*/ 0 h 6932382"/>
              <a:gd name="connsiteX1" fmla="*/ 8162545 w 8162545"/>
              <a:gd name="connsiteY1" fmla="*/ 0 h 6932382"/>
              <a:gd name="connsiteX2" fmla="*/ 2955545 w 8162545"/>
              <a:gd name="connsiteY2" fmla="*/ 6932382 h 6932382"/>
              <a:gd name="connsiteX3" fmla="*/ 0 w 8162545"/>
              <a:gd name="connsiteY3" fmla="*/ 6894282 h 6932382"/>
              <a:gd name="connsiteX4" fmla="*/ 0 w 8162545"/>
              <a:gd name="connsiteY4" fmla="*/ 0 h 6932382"/>
              <a:gd name="connsiteX0" fmla="*/ 0 w 8162545"/>
              <a:gd name="connsiteY0" fmla="*/ 0 h 6932382"/>
              <a:gd name="connsiteX1" fmla="*/ 8162545 w 8162545"/>
              <a:gd name="connsiteY1" fmla="*/ 0 h 6932382"/>
              <a:gd name="connsiteX2" fmla="*/ 2955545 w 8162545"/>
              <a:gd name="connsiteY2" fmla="*/ 6932382 h 6932382"/>
              <a:gd name="connsiteX3" fmla="*/ 45155 w 8162545"/>
              <a:gd name="connsiteY3" fmla="*/ 6905634 h 6932382"/>
              <a:gd name="connsiteX4" fmla="*/ 0 w 8162545"/>
              <a:gd name="connsiteY4" fmla="*/ 0 h 6932382"/>
              <a:gd name="connsiteX0" fmla="*/ 0 w 8162545"/>
              <a:gd name="connsiteY0" fmla="*/ 0 h 6909679"/>
              <a:gd name="connsiteX1" fmla="*/ 8162545 w 8162545"/>
              <a:gd name="connsiteY1" fmla="*/ 0 h 6909679"/>
              <a:gd name="connsiteX2" fmla="*/ 2955545 w 8162545"/>
              <a:gd name="connsiteY2" fmla="*/ 6909679 h 6909679"/>
              <a:gd name="connsiteX3" fmla="*/ 45155 w 8162545"/>
              <a:gd name="connsiteY3" fmla="*/ 6905634 h 6909679"/>
              <a:gd name="connsiteX4" fmla="*/ 0 w 8162545"/>
              <a:gd name="connsiteY4" fmla="*/ 0 h 6909679"/>
              <a:gd name="connsiteX0" fmla="*/ 0 w 8162545"/>
              <a:gd name="connsiteY0" fmla="*/ 0 h 6962391"/>
              <a:gd name="connsiteX1" fmla="*/ 8162545 w 8162545"/>
              <a:gd name="connsiteY1" fmla="*/ 0 h 6962391"/>
              <a:gd name="connsiteX2" fmla="*/ 2955545 w 8162545"/>
              <a:gd name="connsiteY2" fmla="*/ 6909679 h 6962391"/>
              <a:gd name="connsiteX3" fmla="*/ 11288 w 8162545"/>
              <a:gd name="connsiteY3" fmla="*/ 6962391 h 6962391"/>
              <a:gd name="connsiteX4" fmla="*/ 0 w 8162545"/>
              <a:gd name="connsiteY4" fmla="*/ 0 h 6962391"/>
              <a:gd name="connsiteX0" fmla="*/ 0 w 8162545"/>
              <a:gd name="connsiteY0" fmla="*/ 0 h 6928337"/>
              <a:gd name="connsiteX1" fmla="*/ 8162545 w 8162545"/>
              <a:gd name="connsiteY1" fmla="*/ 0 h 6928337"/>
              <a:gd name="connsiteX2" fmla="*/ 2955545 w 8162545"/>
              <a:gd name="connsiteY2" fmla="*/ 6909679 h 6928337"/>
              <a:gd name="connsiteX3" fmla="*/ 11288 w 8162545"/>
              <a:gd name="connsiteY3" fmla="*/ 6928337 h 6928337"/>
              <a:gd name="connsiteX4" fmla="*/ 0 w 8162545"/>
              <a:gd name="connsiteY4" fmla="*/ 0 h 6928337"/>
              <a:gd name="connsiteX0" fmla="*/ 1087 w 8163632"/>
              <a:gd name="connsiteY0" fmla="*/ 0 h 6939688"/>
              <a:gd name="connsiteX1" fmla="*/ 8163632 w 8163632"/>
              <a:gd name="connsiteY1" fmla="*/ 0 h 6939688"/>
              <a:gd name="connsiteX2" fmla="*/ 2956632 w 8163632"/>
              <a:gd name="connsiteY2" fmla="*/ 6909679 h 6939688"/>
              <a:gd name="connsiteX3" fmla="*/ 1086 w 8163632"/>
              <a:gd name="connsiteY3" fmla="*/ 6939688 h 6939688"/>
              <a:gd name="connsiteX4" fmla="*/ 1087 w 8163632"/>
              <a:gd name="connsiteY4" fmla="*/ 0 h 693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3632" h="6939688">
                <a:moveTo>
                  <a:pt x="1087" y="0"/>
                </a:moveTo>
                <a:lnTo>
                  <a:pt x="8163632" y="0"/>
                </a:lnTo>
                <a:lnTo>
                  <a:pt x="2956632" y="6909679"/>
                </a:lnTo>
                <a:lnTo>
                  <a:pt x="1086" y="6939688"/>
                </a:lnTo>
                <a:cubicBezTo>
                  <a:pt x="-2677" y="4618891"/>
                  <a:pt x="4850" y="2320797"/>
                  <a:pt x="1087" y="0"/>
                </a:cubicBezTo>
                <a:close/>
              </a:path>
            </a:pathLst>
          </a:cu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2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7989756" cy="104931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4" name="Rectangle 3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5" name="Rectangle 4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CE92-AA1B-4F5C-A101-EB26C48E4055}" type="datetime1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ADLERE - MeetUp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EAA5-56A9-5842-9CF3-EE8D9AE03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0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52" r:id="rId5"/>
    <p:sldLayoutId id="2147483653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9" r:id="rId12"/>
    <p:sldLayoutId id="214748365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9BF16834-E1F4-4BC2-B1A5-1B791215E2A8}"/>
              </a:ext>
            </a:extLst>
          </p:cNvPr>
          <p:cNvSpPr txBox="1"/>
          <p:nvPr/>
        </p:nvSpPr>
        <p:spPr>
          <a:xfrm>
            <a:off x="6997289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ISEP: </a:t>
            </a:r>
            <a:r>
              <a:rPr lang="fr-FR" dirty="0" err="1">
                <a:solidFill>
                  <a:schemeClr val="bg1"/>
                </a:solidFill>
              </a:rPr>
              <a:t>React</a:t>
            </a:r>
            <a:r>
              <a:rPr lang="fr-FR" dirty="0">
                <a:solidFill>
                  <a:schemeClr val="bg1"/>
                </a:solidFill>
              </a:rPr>
              <a:t> #2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F1DA9C-1E24-45CC-B504-FD1C8C82DC9D}"/>
              </a:ext>
            </a:extLst>
          </p:cNvPr>
          <p:cNvSpPr txBox="1"/>
          <p:nvPr/>
        </p:nvSpPr>
        <p:spPr>
          <a:xfrm>
            <a:off x="416229" y="614766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17/12/2018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2AC95E-B9BB-446B-9021-FC8BDC6BF198}"/>
              </a:ext>
            </a:extLst>
          </p:cNvPr>
          <p:cNvSpPr txBox="1"/>
          <p:nvPr/>
        </p:nvSpPr>
        <p:spPr>
          <a:xfrm>
            <a:off x="6165850" y="4013200"/>
            <a:ext cx="3853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Advanced Web Technologies</a:t>
            </a:r>
            <a:br>
              <a:rPr lang="fr-FR" sz="2000" b="1" u="sng" dirty="0"/>
            </a:br>
            <a:r>
              <a:rPr lang="fr-FR" dirty="0"/>
              <a:t>Front: </a:t>
            </a:r>
            <a:r>
              <a:rPr lang="fr-FR" dirty="0" err="1"/>
              <a:t>React</a:t>
            </a:r>
            <a:r>
              <a:rPr lang="fr-FR" dirty="0"/>
              <a:t> #2</a:t>
            </a: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673F39-BF23-456D-A8AE-67B50E6E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9" y="817025"/>
            <a:ext cx="5105852" cy="46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58926" y="-45539"/>
            <a:ext cx="5532331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</a:t>
            </a:r>
            <a:r>
              <a:rPr lang="fr-FR" dirty="0" err="1"/>
              <a:t>writing</a:t>
            </a:r>
            <a:r>
              <a:rPr lang="fr-FR" dirty="0"/>
              <a:t> tests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Jest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ISEP: React #2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90">
            <a:extLst>
              <a:ext uri="{FF2B5EF4-FFF2-40B4-BE49-F238E27FC236}">
                <a16:creationId xmlns:a16="http://schemas.microsoft.com/office/drawing/2014/main" id="{582673F9-838A-4E1B-91CE-12D185110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995" y="1825084"/>
            <a:ext cx="6345429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i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create-react-app 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configures your test environment for you!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Just create a </a:t>
            </a:r>
            <a:r>
              <a:rPr lang="en-US" sz="1600" b="1" i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__tests__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folder inside your </a:t>
            </a:r>
            <a:r>
              <a:rPr lang="en-US" sz="16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src</a:t>
            </a:r>
            <a:r>
              <a:rPr lang="en-US" sz="1600" b="1" i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folder…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Add every tests files you want…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And launch them using </a:t>
            </a:r>
            <a:r>
              <a:rPr lang="en-US" sz="16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npm</a:t>
            </a:r>
            <a:r>
              <a:rPr lang="en-US" sz="1600" b="1" i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test 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command!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Example of test file:</a:t>
            </a:r>
            <a:endParaRPr lang="en-US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pic>
        <p:nvPicPr>
          <p:cNvPr id="5" name="Picture 2" descr="RÃ©sultat de recherche d'images pour &quot;jest&quot;">
            <a:extLst>
              <a:ext uri="{FF2B5EF4-FFF2-40B4-BE49-F238E27FC236}">
                <a16:creationId xmlns:a16="http://schemas.microsoft.com/office/drawing/2014/main" id="{6B77EF4C-B3FB-4FB6-A795-745E8FBA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39" y="57150"/>
            <a:ext cx="1274320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453137-4F14-4277-A610-24996DEA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263" y="3681948"/>
            <a:ext cx="4099846" cy="19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7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7837714" y="-45539"/>
            <a:ext cx="3853543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</a:t>
            </a:r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ISEP: React #2</a:t>
            </a:r>
          </a:p>
        </p:txBody>
      </p:sp>
      <p:sp>
        <p:nvSpPr>
          <p:cNvPr id="6" name="Rectangle à coins arrondis 28">
            <a:extLst>
              <a:ext uri="{FF2B5EF4-FFF2-40B4-BE49-F238E27FC236}">
                <a16:creationId xmlns:a16="http://schemas.microsoft.com/office/drawing/2014/main" id="{C608714B-F0E6-44F4-A29F-C98B070797B6}"/>
              </a:ext>
            </a:extLst>
          </p:cNvPr>
          <p:cNvSpPr/>
          <p:nvPr/>
        </p:nvSpPr>
        <p:spPr>
          <a:xfrm>
            <a:off x="4172681" y="1824741"/>
            <a:ext cx="3846638" cy="1075564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Text Box 190">
            <a:extLst>
              <a:ext uri="{FF2B5EF4-FFF2-40B4-BE49-F238E27FC236}">
                <a16:creationId xmlns:a16="http://schemas.microsoft.com/office/drawing/2014/main" id="{2992EF53-49D9-4E82-9535-CE6A858E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488" y="2016926"/>
            <a:ext cx="3947041" cy="128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Multiple pages management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Material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-UI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B68EF-70CC-470C-A889-D98F1EBE2B38}"/>
              </a:ext>
            </a:extLst>
          </p:cNvPr>
          <p:cNvSpPr/>
          <p:nvPr/>
        </p:nvSpPr>
        <p:spPr>
          <a:xfrm>
            <a:off x="4172681" y="1656926"/>
            <a:ext cx="3846638" cy="36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What we will see “next year”</a:t>
            </a:r>
          </a:p>
        </p:txBody>
      </p:sp>
      <p:pic>
        <p:nvPicPr>
          <p:cNvPr id="1026" name="Picture 2" descr="RÃ©sultat de recherche d'images pour &quot;react-router&quot;">
            <a:extLst>
              <a:ext uri="{FF2B5EF4-FFF2-40B4-BE49-F238E27FC236}">
                <a16:creationId xmlns:a16="http://schemas.microsoft.com/office/drawing/2014/main" id="{CBD23FF7-938D-415E-8131-7E5F600B3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91" y="4002801"/>
            <a:ext cx="2918214" cy="164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material-ui&quot;">
            <a:extLst>
              <a:ext uri="{FF2B5EF4-FFF2-40B4-BE49-F238E27FC236}">
                <a16:creationId xmlns:a16="http://schemas.microsoft.com/office/drawing/2014/main" id="{DBD80B85-B1B2-497E-A51E-EB7C261DE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74" y="3682892"/>
            <a:ext cx="2503082" cy="203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09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B748555-CE84-4AF5-A65E-F768FDE84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1476" y="134322"/>
            <a:ext cx="2523282" cy="492802"/>
          </a:xfrm>
        </p:spPr>
        <p:txBody>
          <a:bodyPr/>
          <a:lstStyle/>
          <a:p>
            <a:r>
              <a:rPr lang="fr-FR" dirty="0" err="1"/>
              <a:t>Today’s</a:t>
            </a:r>
            <a:r>
              <a:rPr lang="fr-FR" dirty="0"/>
              <a:t> TP!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2DC6B4-C2BC-48E1-8F20-1A2F667B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039842-FD1A-40E8-9FA4-F113CDF2F21C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ISEP: </a:t>
            </a:r>
            <a:r>
              <a:rPr lang="fr-FR" dirty="0" err="1">
                <a:solidFill>
                  <a:schemeClr val="bg1"/>
                </a:solidFill>
              </a:rPr>
              <a:t>React</a:t>
            </a:r>
            <a:r>
              <a:rPr lang="fr-FR" dirty="0">
                <a:solidFill>
                  <a:schemeClr val="bg1"/>
                </a:solidFill>
              </a:rPr>
              <a:t> #2</a:t>
            </a:r>
          </a:p>
        </p:txBody>
      </p:sp>
      <p:sp>
        <p:nvSpPr>
          <p:cNvPr id="6" name="Rectangle à coins arrondis 28">
            <a:extLst>
              <a:ext uri="{FF2B5EF4-FFF2-40B4-BE49-F238E27FC236}">
                <a16:creationId xmlns:a16="http://schemas.microsoft.com/office/drawing/2014/main" id="{2FFA41F9-51EB-4200-9D5F-EA95A183068D}"/>
              </a:ext>
            </a:extLst>
          </p:cNvPr>
          <p:cNvSpPr/>
          <p:nvPr/>
        </p:nvSpPr>
        <p:spPr>
          <a:xfrm>
            <a:off x="1009633" y="1766471"/>
            <a:ext cx="6948597" cy="4189829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190">
            <a:extLst>
              <a:ext uri="{FF2B5EF4-FFF2-40B4-BE49-F238E27FC236}">
                <a16:creationId xmlns:a16="http://schemas.microsoft.com/office/drawing/2014/main" id="{C417F1D7-062B-4570-8731-84BDD9162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94" y="1895521"/>
            <a:ext cx="6786336" cy="392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What you will have to do: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The show must go on! Take back your TP and improve it!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You will also have to call a server to search for your songs…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What will be evaluated: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Features correctly developed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Code quality !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Respect of good practices!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Tests quality !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Ergonomics/design</a:t>
            </a:r>
          </a:p>
        </p:txBody>
      </p:sp>
      <p:pic>
        <p:nvPicPr>
          <p:cNvPr id="3074" name="Picture 2" descr="RÃ©sultat de recherche d'images pour &quot;queen&quot;">
            <a:extLst>
              <a:ext uri="{FF2B5EF4-FFF2-40B4-BE49-F238E27FC236}">
                <a16:creationId xmlns:a16="http://schemas.microsoft.com/office/drawing/2014/main" id="{27B674A3-9CA9-4243-BDDA-967C06CF1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680" y="1764978"/>
            <a:ext cx="3199747" cy="36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6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C98BDF4-DC12-4127-A609-63A66DD54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7651" y="4384666"/>
            <a:ext cx="5332128" cy="491354"/>
          </a:xfrm>
        </p:spPr>
        <p:txBody>
          <a:bodyPr>
            <a:normAutofit fontScale="90000"/>
          </a:bodyPr>
          <a:lstStyle/>
          <a:p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it!</a:t>
            </a:r>
            <a:b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Have fun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F15C5B-5167-4E90-8D79-50E4FEE825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60213" y="231775"/>
            <a:ext cx="331787" cy="334963"/>
          </a:xfrm>
        </p:spPr>
        <p:txBody>
          <a:bodyPr/>
          <a:lstStyle/>
          <a:p>
            <a:fld id="{8826EAA5-56A9-5842-9CF3-EE8D9AE0392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D6031B-736F-47EC-9FCF-11F4F635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969000" cy="5969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E8009-F96D-4809-BE1C-220952D57295}"/>
              </a:ext>
            </a:extLst>
          </p:cNvPr>
          <p:cNvSpPr txBox="1"/>
          <p:nvPr/>
        </p:nvSpPr>
        <p:spPr>
          <a:xfrm>
            <a:off x="416229" y="614766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17/12/2018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78C2D5-35A5-4D40-95E4-CEBE439F332D}"/>
              </a:ext>
            </a:extLst>
          </p:cNvPr>
          <p:cNvSpPr txBox="1"/>
          <p:nvPr/>
        </p:nvSpPr>
        <p:spPr>
          <a:xfrm>
            <a:off x="6997289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ISEP: </a:t>
            </a:r>
            <a:r>
              <a:rPr lang="fr-FR" dirty="0" err="1">
                <a:solidFill>
                  <a:schemeClr val="bg1"/>
                </a:solidFill>
              </a:rPr>
              <a:t>React</a:t>
            </a:r>
            <a:r>
              <a:rPr lang="fr-FR" dirty="0">
                <a:solidFill>
                  <a:schemeClr val="bg1"/>
                </a:solidFill>
              </a:rPr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28192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9303283" y="90201"/>
            <a:ext cx="2352394" cy="540438"/>
          </a:xfrm>
        </p:spPr>
        <p:txBody>
          <a:bodyPr/>
          <a:lstStyle/>
          <a:p>
            <a:r>
              <a:rPr lang="en-US" dirty="0"/>
              <a:t>Reminder…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E7A70-96AE-4AED-9D6C-6142FCA3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B2A73F-6638-46F3-BF59-020DD2CF5DB7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ISEP: React #2</a:t>
            </a:r>
          </a:p>
        </p:txBody>
      </p:sp>
      <p:sp>
        <p:nvSpPr>
          <p:cNvPr id="11" name="Rectangle à coins arrondis 28">
            <a:extLst>
              <a:ext uri="{FF2B5EF4-FFF2-40B4-BE49-F238E27FC236}">
                <a16:creationId xmlns:a16="http://schemas.microsoft.com/office/drawing/2014/main" id="{77E8159E-4ADD-479E-9CE6-8E7016551C2B}"/>
              </a:ext>
            </a:extLst>
          </p:cNvPr>
          <p:cNvSpPr/>
          <p:nvPr/>
        </p:nvSpPr>
        <p:spPr>
          <a:xfrm>
            <a:off x="3972607" y="1952915"/>
            <a:ext cx="3920730" cy="2660380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F62E1-D599-4512-A579-6C01A3EF49D6}"/>
              </a:ext>
            </a:extLst>
          </p:cNvPr>
          <p:cNvSpPr/>
          <p:nvPr/>
        </p:nvSpPr>
        <p:spPr>
          <a:xfrm>
            <a:off x="3972607" y="1716801"/>
            <a:ext cx="3920730" cy="360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What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</a:t>
            </a: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we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</a:t>
            </a: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talked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about last </a:t>
            </a: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week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…</a:t>
            </a:r>
            <a:endParaRPr lang="en-US" b="1" cap="small" dirty="0">
              <a:solidFill>
                <a:schemeClr val="bg1"/>
              </a:solidFill>
              <a:latin typeface="Avenir Next Demi Bold" charset="0"/>
            </a:endParaRPr>
          </a:p>
        </p:txBody>
      </p:sp>
      <p:sp>
        <p:nvSpPr>
          <p:cNvPr id="14" name="Text Box 190">
            <a:extLst>
              <a:ext uri="{FF2B5EF4-FFF2-40B4-BE49-F238E27FC236}">
                <a16:creationId xmlns:a16="http://schemas.microsoft.com/office/drawing/2014/main" id="{78E00C38-5C23-4434-AB39-62C361F7E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992" y="2046101"/>
            <a:ext cx="4952107" cy="294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Why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using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a Framework or a lib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Why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React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Props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State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Components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All the basics!!!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17075C8-18C5-439F-9839-C602E3FC9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771" y="3373"/>
            <a:ext cx="3112970" cy="615655"/>
          </a:xfrm>
        </p:spPr>
        <p:txBody>
          <a:bodyPr/>
          <a:lstStyle/>
          <a:p>
            <a:r>
              <a:rPr lang="fr-FR" dirty="0"/>
              <a:t>Good practices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7FA398-9ED9-4D7B-A50F-7609B090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573AFE-1536-4785-B3DE-926EE30832F2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ISEP: React #2</a:t>
            </a:r>
          </a:p>
        </p:txBody>
      </p:sp>
      <p:sp>
        <p:nvSpPr>
          <p:cNvPr id="15" name="Rectangle à coins arrondis 28">
            <a:extLst>
              <a:ext uri="{FF2B5EF4-FFF2-40B4-BE49-F238E27FC236}">
                <a16:creationId xmlns:a16="http://schemas.microsoft.com/office/drawing/2014/main" id="{1F3BCE75-6A80-4777-93FB-C7985B53114B}"/>
              </a:ext>
            </a:extLst>
          </p:cNvPr>
          <p:cNvSpPr/>
          <p:nvPr/>
        </p:nvSpPr>
        <p:spPr>
          <a:xfrm>
            <a:off x="3047417" y="2199949"/>
            <a:ext cx="5525354" cy="2624968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Text Box 190">
            <a:extLst>
              <a:ext uri="{FF2B5EF4-FFF2-40B4-BE49-F238E27FC236}">
                <a16:creationId xmlns:a16="http://schemas.microsoft.com/office/drawing/2014/main" id="{506E908D-E663-42CF-8C01-4033F529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225" y="2293134"/>
            <a:ext cx="5525354" cy="253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Writing a Component when it is necessary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Using </a:t>
            </a:r>
            <a:r>
              <a:rPr lang="en-US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PropTypes</a:t>
            </a:r>
            <a:endParaRPr lang="en-US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Stateless components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Using the component lifecycle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Functional programming &amp; immutability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Writing tests!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6B5DA6-7C53-415E-B163-08C40B59741C}"/>
              </a:ext>
            </a:extLst>
          </p:cNvPr>
          <p:cNvSpPr/>
          <p:nvPr/>
        </p:nvSpPr>
        <p:spPr>
          <a:xfrm>
            <a:off x="3047417" y="1973355"/>
            <a:ext cx="5525354" cy="360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300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What are the good practices when you work with React?</a:t>
            </a:r>
          </a:p>
        </p:txBody>
      </p:sp>
    </p:spTree>
    <p:extLst>
      <p:ext uri="{BB962C8B-B14F-4D97-AF65-F5344CB8AC3E}">
        <p14:creationId xmlns:p14="http://schemas.microsoft.com/office/powerpoint/2010/main" val="42072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0394950" y="-45539"/>
            <a:ext cx="1296308" cy="674438"/>
          </a:xfrm>
        </p:spPr>
        <p:txBody>
          <a:bodyPr/>
          <a:lstStyle/>
          <a:p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ISEP: React #2</a:t>
            </a:r>
          </a:p>
        </p:txBody>
      </p:sp>
      <p:pic>
        <p:nvPicPr>
          <p:cNvPr id="15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25D0E84D-0FE0-4888-97EF-038A7115A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54" y="1308380"/>
            <a:ext cx="6257925" cy="3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90">
            <a:extLst>
              <a:ext uri="{FF2B5EF4-FFF2-40B4-BE49-F238E27FC236}">
                <a16:creationId xmlns:a16="http://schemas.microsoft.com/office/drawing/2014/main" id="{F88BC291-B821-4FBF-B3F9-E6F7CEF6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788" y="4873021"/>
            <a:ext cx="5525354" cy="45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4">
              <a:lnSpc>
                <a:spcPct val="150000"/>
              </a:lnSpc>
              <a:buSzPct val="100000"/>
              <a:defRPr/>
            </a:pPr>
            <a:r>
              <a:rPr lang="en-US" altLang="fr-F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Based on where we exactly left last week!</a:t>
            </a:r>
          </a:p>
        </p:txBody>
      </p:sp>
    </p:spTree>
    <p:extLst>
      <p:ext uri="{BB962C8B-B14F-4D97-AF65-F5344CB8AC3E}">
        <p14:creationId xmlns:p14="http://schemas.microsoft.com/office/powerpoint/2010/main" val="109076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8323990" y="-45539"/>
            <a:ext cx="3367267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</a:t>
            </a:r>
            <a:r>
              <a:rPr lang="fr-FR" dirty="0" err="1"/>
              <a:t>PropTypes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ISEP: React #2</a:t>
            </a:r>
          </a:p>
        </p:txBody>
      </p:sp>
      <p:sp>
        <p:nvSpPr>
          <p:cNvPr id="19" name="Text Box 190">
            <a:extLst>
              <a:ext uri="{FF2B5EF4-FFF2-40B4-BE49-F238E27FC236}">
                <a16:creationId xmlns:a16="http://schemas.microsoft.com/office/drawing/2014/main" id="{1030C726-A490-456A-A86A-C8718331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172" y="1764757"/>
            <a:ext cx="6345429" cy="42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PropTypes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are used to control the props of your components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Ex: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Thanks to this, we ensure that:</a:t>
            </a: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2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TodosList</a:t>
            </a: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will always receive a </a:t>
            </a:r>
            <a:r>
              <a:rPr lang="en-US" sz="12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todos</a:t>
            </a:r>
            <a:r>
              <a:rPr lang="en-US" sz="1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prop</a:t>
            </a: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This </a:t>
            </a:r>
            <a:r>
              <a:rPr lang="en-US" sz="12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todos</a:t>
            </a:r>
            <a:r>
              <a:rPr lang="en-US" sz="1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prop will be an array</a:t>
            </a:r>
          </a:p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If not there will be an explicit warning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6E93F4-D55B-44BF-8E58-8A8EEB95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6" y="2296555"/>
            <a:ext cx="2567879" cy="1874073"/>
          </a:xfrm>
          <a:prstGeom prst="rect">
            <a:avLst/>
          </a:prstGeom>
        </p:spPr>
      </p:pic>
      <p:pic>
        <p:nvPicPr>
          <p:cNvPr id="2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DB6F2C35-FF3A-4499-89B0-045E9355E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1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217920" y="-45539"/>
            <a:ext cx="5473337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</a:t>
            </a:r>
            <a:r>
              <a:rPr lang="fr-FR" dirty="0" err="1"/>
              <a:t>stateless</a:t>
            </a:r>
            <a:r>
              <a:rPr lang="fr-FR" dirty="0"/>
              <a:t> components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ISEP: React #2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90">
            <a:extLst>
              <a:ext uri="{FF2B5EF4-FFF2-40B4-BE49-F238E27FC236}">
                <a16:creationId xmlns:a16="http://schemas.microsoft.com/office/drawing/2014/main" id="{582673F9-838A-4E1B-91CE-12D185110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274" y="1718896"/>
            <a:ext cx="6345429" cy="373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An easier way to write components: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These types of components: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can’t have a state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can’t interact with lifecycles methods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26D08DF-89A9-4373-9BC5-4D01BA0C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65" y="2201237"/>
            <a:ext cx="8086233" cy="15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4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96346" y="-45539"/>
            <a:ext cx="4794911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</a:t>
            </a:r>
            <a:r>
              <a:rPr lang="fr-FR" dirty="0" err="1"/>
              <a:t>lifecycle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ISEP: React #2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28">
            <a:extLst>
              <a:ext uri="{FF2B5EF4-FFF2-40B4-BE49-F238E27FC236}">
                <a16:creationId xmlns:a16="http://schemas.microsoft.com/office/drawing/2014/main" id="{AD641DEE-11D9-4395-A339-F78EB71586A9}"/>
              </a:ext>
            </a:extLst>
          </p:cNvPr>
          <p:cNvSpPr/>
          <p:nvPr/>
        </p:nvSpPr>
        <p:spPr>
          <a:xfrm>
            <a:off x="2361349" y="1236309"/>
            <a:ext cx="2972651" cy="1856452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Text Box 190">
            <a:extLst>
              <a:ext uri="{FF2B5EF4-FFF2-40B4-BE49-F238E27FC236}">
                <a16:creationId xmlns:a16="http://schemas.microsoft.com/office/drawing/2014/main" id="{E82DF922-0C5E-485A-A941-E9AB3CF69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157" y="1329494"/>
            <a:ext cx="3188443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constructor(props)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i="1" u="sng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componentWillMount</a:t>
            </a:r>
            <a:r>
              <a:rPr lang="en-US" altLang="fr-FR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()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render()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i="1" u="sng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componentDidMount</a:t>
            </a:r>
            <a:r>
              <a:rPr lang="en-US" altLang="fr-FR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()</a:t>
            </a:r>
          </a:p>
        </p:txBody>
      </p:sp>
      <p:sp>
        <p:nvSpPr>
          <p:cNvPr id="21" name="Rectangle à coins arrondis 28">
            <a:extLst>
              <a:ext uri="{FF2B5EF4-FFF2-40B4-BE49-F238E27FC236}">
                <a16:creationId xmlns:a16="http://schemas.microsoft.com/office/drawing/2014/main" id="{FE95D22C-EDC4-4DC5-913D-5AC33548254C}"/>
              </a:ext>
            </a:extLst>
          </p:cNvPr>
          <p:cNvSpPr/>
          <p:nvPr/>
        </p:nvSpPr>
        <p:spPr>
          <a:xfrm>
            <a:off x="5983907" y="1937070"/>
            <a:ext cx="5649292" cy="1856452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Text Box 190">
            <a:extLst>
              <a:ext uri="{FF2B5EF4-FFF2-40B4-BE49-F238E27FC236}">
                <a16:creationId xmlns:a16="http://schemas.microsoft.com/office/drawing/2014/main" id="{18090FF7-6567-4ED4-95B7-B27F3AEFF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52" y="2030255"/>
            <a:ext cx="5645147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componentWillReceiveProps</a:t>
            </a:r>
            <a:r>
              <a:rPr lang="en-US" altLang="fr-F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(</a:t>
            </a:r>
            <a:r>
              <a:rPr lang="en-US" alt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nextProps</a:t>
            </a:r>
            <a:r>
              <a:rPr lang="en-US" altLang="fr-F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)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shouldComponentUpdate</a:t>
            </a:r>
            <a:r>
              <a:rPr lang="en-US" altLang="fr-F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(</a:t>
            </a:r>
            <a:r>
              <a:rPr lang="en-US" alt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nextProps</a:t>
            </a:r>
            <a:r>
              <a:rPr lang="en-US" altLang="fr-F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, </a:t>
            </a:r>
            <a:r>
              <a:rPr lang="en-US" alt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nextState</a:t>
            </a:r>
            <a:r>
              <a:rPr lang="en-US" altLang="fr-F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)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componentWillUpdate</a:t>
            </a:r>
            <a:r>
              <a:rPr lang="en-US" altLang="fr-F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(</a:t>
            </a:r>
            <a:r>
              <a:rPr lang="en-US" alt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nextProps</a:t>
            </a:r>
            <a:r>
              <a:rPr lang="en-US" altLang="fr-F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, </a:t>
            </a:r>
            <a:r>
              <a:rPr lang="en-US" alt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nextState</a:t>
            </a:r>
            <a:r>
              <a:rPr lang="en-US" altLang="fr-F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)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i="1" u="sng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componentDidUpdate</a:t>
            </a:r>
            <a:r>
              <a:rPr lang="en-US" altLang="fr-FR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(</a:t>
            </a:r>
            <a:r>
              <a:rPr lang="en-US" altLang="fr-FR" b="1" i="1" u="sng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prevProps</a:t>
            </a:r>
            <a:r>
              <a:rPr lang="en-US" altLang="fr-FR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, </a:t>
            </a:r>
            <a:r>
              <a:rPr lang="en-US" altLang="fr-FR" b="1" i="1" u="sng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prevState</a:t>
            </a:r>
            <a:r>
              <a:rPr lang="en-US" altLang="fr-FR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))</a:t>
            </a:r>
          </a:p>
        </p:txBody>
      </p:sp>
      <p:sp>
        <p:nvSpPr>
          <p:cNvPr id="24" name="Rectangle à coins arrondis 28">
            <a:extLst>
              <a:ext uri="{FF2B5EF4-FFF2-40B4-BE49-F238E27FC236}">
                <a16:creationId xmlns:a16="http://schemas.microsoft.com/office/drawing/2014/main" id="{C744080C-CA5F-46AC-B93B-25F151107D2D}"/>
              </a:ext>
            </a:extLst>
          </p:cNvPr>
          <p:cNvSpPr/>
          <p:nvPr/>
        </p:nvSpPr>
        <p:spPr>
          <a:xfrm>
            <a:off x="6256077" y="4996159"/>
            <a:ext cx="3982765" cy="631457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5" name="Text Box 190">
            <a:extLst>
              <a:ext uri="{FF2B5EF4-FFF2-40B4-BE49-F238E27FC236}">
                <a16:creationId xmlns:a16="http://schemas.microsoft.com/office/drawing/2014/main" id="{E7DA53C0-A87F-4A91-A394-8A05C23B0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885" y="5095694"/>
            <a:ext cx="4223957" cy="45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componentDidCatch</a:t>
            </a:r>
            <a:r>
              <a:rPr lang="en-US" altLang="fr-FR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(error, info)</a:t>
            </a:r>
          </a:p>
        </p:txBody>
      </p:sp>
      <p:sp>
        <p:nvSpPr>
          <p:cNvPr id="27" name="Rectangle à coins arrondis 28">
            <a:extLst>
              <a:ext uri="{FF2B5EF4-FFF2-40B4-BE49-F238E27FC236}">
                <a16:creationId xmlns:a16="http://schemas.microsoft.com/office/drawing/2014/main" id="{9569A43A-76E9-4770-88C4-041703414D79}"/>
              </a:ext>
            </a:extLst>
          </p:cNvPr>
          <p:cNvSpPr/>
          <p:nvPr/>
        </p:nvSpPr>
        <p:spPr>
          <a:xfrm>
            <a:off x="2553120" y="4288303"/>
            <a:ext cx="3250780" cy="547477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8" name="Text Box 190">
            <a:extLst>
              <a:ext uri="{FF2B5EF4-FFF2-40B4-BE49-F238E27FC236}">
                <a16:creationId xmlns:a16="http://schemas.microsoft.com/office/drawing/2014/main" id="{286E3280-77C7-4E25-89CC-EE926DF4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928" y="4337038"/>
            <a:ext cx="3237972" cy="45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i="1" u="sng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componentWillUnmount</a:t>
            </a:r>
            <a:r>
              <a:rPr lang="en-US" altLang="fr-FR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()</a:t>
            </a:r>
          </a:p>
        </p:txBody>
      </p:sp>
      <p:sp>
        <p:nvSpPr>
          <p:cNvPr id="30" name="Text Box 190">
            <a:extLst>
              <a:ext uri="{FF2B5EF4-FFF2-40B4-BE49-F238E27FC236}">
                <a16:creationId xmlns:a16="http://schemas.microsoft.com/office/drawing/2014/main" id="{DC0C3C95-2BA4-41A0-9C28-FE78FC0F1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732" y="5750934"/>
            <a:ext cx="7851453" cy="57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4">
              <a:lnSpc>
                <a:spcPct val="150000"/>
              </a:lnSpc>
              <a:buSzPct val="100000"/>
              <a:defRPr/>
            </a:pPr>
            <a:r>
              <a:rPr lang="en-US" altLang="fr-FR" sz="2000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Only Component </a:t>
            </a:r>
            <a:r>
              <a:rPr lang="en-US" altLang="fr-FR" sz="2400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classes</a:t>
            </a:r>
            <a:r>
              <a:rPr lang="en-US" altLang="fr-FR" sz="2000" b="1" i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can override a lifecycle method!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1EECFF-8F26-4BCE-92EF-C9A0C9479839}"/>
              </a:ext>
            </a:extLst>
          </p:cNvPr>
          <p:cNvSpPr/>
          <p:nvPr/>
        </p:nvSpPr>
        <p:spPr>
          <a:xfrm>
            <a:off x="6252678" y="4746268"/>
            <a:ext cx="3986164" cy="360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Error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handling</a:t>
            </a:r>
            <a:endParaRPr lang="en-US" b="1" cap="small" dirty="0">
              <a:solidFill>
                <a:schemeClr val="bg1"/>
              </a:solidFill>
              <a:latin typeface="Avenir Next Demi Bold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7431F6-6434-4D9A-BF55-B26485F8A4AC}"/>
              </a:ext>
            </a:extLst>
          </p:cNvPr>
          <p:cNvSpPr/>
          <p:nvPr/>
        </p:nvSpPr>
        <p:spPr>
          <a:xfrm>
            <a:off x="5983907" y="1710258"/>
            <a:ext cx="5649292" cy="36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Updating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2E70B4-AEDA-434B-8D0A-27645F99F53A}"/>
              </a:ext>
            </a:extLst>
          </p:cNvPr>
          <p:cNvSpPr/>
          <p:nvPr/>
        </p:nvSpPr>
        <p:spPr>
          <a:xfrm>
            <a:off x="2361349" y="972128"/>
            <a:ext cx="2972651" cy="3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Mounting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FD7233-EF36-4AC9-BB29-7D35C9A756D4}"/>
              </a:ext>
            </a:extLst>
          </p:cNvPr>
          <p:cNvSpPr/>
          <p:nvPr/>
        </p:nvSpPr>
        <p:spPr>
          <a:xfrm>
            <a:off x="2553120" y="4008309"/>
            <a:ext cx="3250780" cy="360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300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Unmounting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15A53F9-9C70-4E6A-8E4D-514155D219E8}"/>
              </a:ext>
            </a:extLst>
          </p:cNvPr>
          <p:cNvSpPr/>
          <p:nvPr/>
        </p:nvSpPr>
        <p:spPr>
          <a:xfrm>
            <a:off x="5410200" y="2165686"/>
            <a:ext cx="541652" cy="2603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virage 5">
            <a:extLst>
              <a:ext uri="{FF2B5EF4-FFF2-40B4-BE49-F238E27FC236}">
                <a16:creationId xmlns:a16="http://schemas.microsoft.com/office/drawing/2014/main" id="{2B75124D-BF7C-4B4B-8EDC-9DB630186315}"/>
              </a:ext>
            </a:extLst>
          </p:cNvPr>
          <p:cNvSpPr/>
          <p:nvPr/>
        </p:nvSpPr>
        <p:spPr>
          <a:xfrm rot="16200000" flipH="1">
            <a:off x="5270512" y="3287657"/>
            <a:ext cx="649907" cy="666437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 : virage 34">
            <a:extLst>
              <a:ext uri="{FF2B5EF4-FFF2-40B4-BE49-F238E27FC236}">
                <a16:creationId xmlns:a16="http://schemas.microsoft.com/office/drawing/2014/main" id="{8F7D4BE3-0074-4A09-94BC-7DA0BD08824D}"/>
              </a:ext>
            </a:extLst>
          </p:cNvPr>
          <p:cNvSpPr/>
          <p:nvPr/>
        </p:nvSpPr>
        <p:spPr>
          <a:xfrm flipV="1">
            <a:off x="5372100" y="4914822"/>
            <a:ext cx="833359" cy="517657"/>
          </a:xfrm>
          <a:prstGeom prst="ben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740072" y="-45539"/>
            <a:ext cx="5951185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ISEP: React #2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28">
            <a:extLst>
              <a:ext uri="{FF2B5EF4-FFF2-40B4-BE49-F238E27FC236}">
                <a16:creationId xmlns:a16="http://schemas.microsoft.com/office/drawing/2014/main" id="{832CBBF6-2110-4E54-B69D-BD0CB2F486F5}"/>
              </a:ext>
            </a:extLst>
          </p:cNvPr>
          <p:cNvSpPr/>
          <p:nvPr/>
        </p:nvSpPr>
        <p:spPr>
          <a:xfrm>
            <a:off x="4482823" y="1110295"/>
            <a:ext cx="3671948" cy="1428154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Text Box 190">
            <a:extLst>
              <a:ext uri="{FF2B5EF4-FFF2-40B4-BE49-F238E27FC236}">
                <a16:creationId xmlns:a16="http://schemas.microsoft.com/office/drawing/2014/main" id="{A8CBD1A0-DCB4-4B99-A9CB-96037CD5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631" y="1203480"/>
            <a:ext cx="3901014" cy="128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Try to only write functions…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…and constant objects!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It will reduce bug possibilities.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AA020-54D5-45FD-930E-23B878B94F89}"/>
              </a:ext>
            </a:extLst>
          </p:cNvPr>
          <p:cNvSpPr/>
          <p:nvPr/>
        </p:nvSpPr>
        <p:spPr>
          <a:xfrm>
            <a:off x="4482823" y="883701"/>
            <a:ext cx="3671948" cy="360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300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Why functional programming?</a:t>
            </a:r>
          </a:p>
        </p:txBody>
      </p:sp>
      <p:sp>
        <p:nvSpPr>
          <p:cNvPr id="11" name="Rectangle à coins arrondis 28">
            <a:extLst>
              <a:ext uri="{FF2B5EF4-FFF2-40B4-BE49-F238E27FC236}">
                <a16:creationId xmlns:a16="http://schemas.microsoft.com/office/drawing/2014/main" id="{C6216476-516A-4F69-9259-48270731595E}"/>
              </a:ext>
            </a:extLst>
          </p:cNvPr>
          <p:cNvSpPr/>
          <p:nvPr/>
        </p:nvSpPr>
        <p:spPr>
          <a:xfrm>
            <a:off x="758920" y="3280845"/>
            <a:ext cx="5065709" cy="1486934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Text Box 190">
            <a:extLst>
              <a:ext uri="{FF2B5EF4-FFF2-40B4-BE49-F238E27FC236}">
                <a16:creationId xmlns:a16="http://schemas.microsoft.com/office/drawing/2014/main" id="{2BF51911-6DF3-4E29-98FA-B232D6A98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23" y="3455332"/>
            <a:ext cx="5277077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Unary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« … »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It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will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deconstruct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your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objects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or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arrays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…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…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without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altering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it!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16990-CA00-48E3-A23C-834887225247}"/>
              </a:ext>
            </a:extLst>
          </p:cNvPr>
          <p:cNvSpPr/>
          <p:nvPr/>
        </p:nvSpPr>
        <p:spPr>
          <a:xfrm>
            <a:off x="758921" y="3113030"/>
            <a:ext cx="5065708" cy="36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The spread operator</a:t>
            </a:r>
          </a:p>
        </p:txBody>
      </p:sp>
      <p:sp>
        <p:nvSpPr>
          <p:cNvPr id="14" name="Rectangle à coins arrondis 28">
            <a:extLst>
              <a:ext uri="{FF2B5EF4-FFF2-40B4-BE49-F238E27FC236}">
                <a16:creationId xmlns:a16="http://schemas.microsoft.com/office/drawing/2014/main" id="{02ACDFB3-D824-4A07-9B48-0D28B5B7F5A9}"/>
              </a:ext>
            </a:extLst>
          </p:cNvPr>
          <p:cNvSpPr/>
          <p:nvPr/>
        </p:nvSpPr>
        <p:spPr>
          <a:xfrm>
            <a:off x="7180369" y="3640844"/>
            <a:ext cx="3544659" cy="2696141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47C62-3CC5-4ECB-8B76-04E594843DA3}"/>
              </a:ext>
            </a:extLst>
          </p:cNvPr>
          <p:cNvSpPr/>
          <p:nvPr/>
        </p:nvSpPr>
        <p:spPr>
          <a:xfrm>
            <a:off x="7180370" y="3473030"/>
            <a:ext cx="3544658" cy="36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Examples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3681288A-8F0C-4AB6-9B7F-0C558B8C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67" y="4092034"/>
            <a:ext cx="2755861" cy="198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3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7180370" y="-45539"/>
            <a:ext cx="4510887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</a:t>
            </a:r>
            <a:r>
              <a:rPr lang="fr-FR" dirty="0" err="1"/>
              <a:t>spreading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ISEP: React #2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90">
            <a:extLst>
              <a:ext uri="{FF2B5EF4-FFF2-40B4-BE49-F238E27FC236}">
                <a16:creationId xmlns:a16="http://schemas.microsoft.com/office/drawing/2014/main" id="{104C73B5-7903-4DF0-B9DA-A95E22C8F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274" y="1903660"/>
            <a:ext cx="7690272" cy="226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Thanks to the spread operator, we can send multiple props easily in React: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4830B35-0CBA-4413-A568-4D946FD7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98" y="2495427"/>
            <a:ext cx="2968210" cy="1566739"/>
          </a:xfrm>
          <a:prstGeom prst="rect">
            <a:avLst/>
          </a:prstGeom>
        </p:spPr>
      </p:pic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3431BAE6-CBFC-40A9-9FC0-C04A985BF99F}"/>
              </a:ext>
            </a:extLst>
          </p:cNvPr>
          <p:cNvSpPr/>
          <p:nvPr/>
        </p:nvSpPr>
        <p:spPr>
          <a:xfrm>
            <a:off x="5474602" y="2979174"/>
            <a:ext cx="1026487" cy="449826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09BEBF-7030-49E5-91BC-00821EEF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283" y="2495426"/>
            <a:ext cx="1752275" cy="156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28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ADLER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457</Words>
  <Application>Microsoft Office PowerPoint</Application>
  <PresentationFormat>Grand écran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Avenir Next Demi Bold</vt:lpstr>
      <vt:lpstr>Calibri</vt:lpstr>
      <vt:lpstr>Century Gothic</vt:lpstr>
      <vt:lpstr>Wingdings</vt:lpstr>
      <vt:lpstr>Thème ADLERE</vt:lpstr>
      <vt:lpstr>Présentation PowerPoint</vt:lpstr>
      <vt:lpstr>Reminder…</vt:lpstr>
      <vt:lpstr>Good practices</vt:lpstr>
      <vt:lpstr>React</vt:lpstr>
      <vt:lpstr>React: PropTypes</vt:lpstr>
      <vt:lpstr>React: stateless components</vt:lpstr>
      <vt:lpstr>React: lifecycle methods</vt:lpstr>
      <vt:lpstr>React: functional programming</vt:lpstr>
      <vt:lpstr>React: spreading props</vt:lpstr>
      <vt:lpstr>React: writing tests using Jest</vt:lpstr>
      <vt:lpstr>React: What’s next?</vt:lpstr>
      <vt:lpstr>Today’s TP!</vt:lpstr>
      <vt:lpstr>That’s finally it! Have fun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Walter Persechini</cp:lastModifiedBy>
  <cp:revision>251</cp:revision>
  <dcterms:created xsi:type="dcterms:W3CDTF">2017-10-09T08:01:10Z</dcterms:created>
  <dcterms:modified xsi:type="dcterms:W3CDTF">2018-12-16T16:59:51Z</dcterms:modified>
</cp:coreProperties>
</file>