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986" autoAdjust="0"/>
  </p:normalViewPr>
  <p:slideViewPr>
    <p:cSldViewPr snapToGrid="0">
      <p:cViewPr varScale="1">
        <p:scale>
          <a:sx n="60" d="100"/>
          <a:sy n="60" d="100"/>
        </p:scale>
        <p:origin x="42" y="8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Итого 108409р</a:t>
            </a:r>
            <a:endParaRPr lang="ru-RU" dirty="0"/>
          </a:p>
        </c:rich>
      </c:tx>
      <c:layout>
        <c:manualLayout>
          <c:xMode val="edge"/>
          <c:yMode val="edge"/>
          <c:x val="0.52231369765791347"/>
          <c:y val="0.911823104107320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3860929240319216E-2"/>
          <c:y val="6.6814896990400635E-2"/>
          <c:w val="0.44105789428427533"/>
          <c:h val="0.84629248723674055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930-4A8F-88C4-62D49F6B84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930-4A8F-88C4-62D49F6B84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930-4A8F-88C4-62D49F6B84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930-4A8F-88C4-62D49F6B841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930-4A8F-88C4-62D49F6B841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0930-4A8F-88C4-62D49F6B841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0930-4A8F-88C4-62D49F6B841F}"/>
              </c:ext>
            </c:extLst>
          </c:dPt>
          <c:dLbls>
            <c:dLbl>
              <c:idx val="0"/>
              <c:layout>
                <c:manualLayout>
                  <c:x val="-4.8396290589888931E-2"/>
                  <c:y val="-0.281167388563771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3.3057815433912528E-3"/>
                  <c:y val="-9.914767953119968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6242200934113431E-2"/>
                  <c:y val="9.6972459598177203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7236581462902431E-2"/>
                  <c:y val="5.5298903130911473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7.3794841221140172E-4"/>
                  <c:y val="1.309174403936801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3.1219970383053377E-3"/>
                  <c:y val="-2.663547183119061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4.0508847351147853E-3"/>
                  <c:y val="-1.3996866528312413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Лист1!$A$2:$A$8</c:f>
              <c:strCache>
                <c:ptCount val="7"/>
                <c:pt idx="0">
                  <c:v>Основная заработная плата исполнителя 65087р</c:v>
                </c:pt>
                <c:pt idx="1">
                  <c:v>Дополнительная заработная плата исполнителя 9763р</c:v>
                </c:pt>
                <c:pt idx="2">
                  <c:v>Отчисления на социальные нужды (страховые взносы) 10479р</c:v>
                </c:pt>
                <c:pt idx="3">
                  <c:v>Арендные платежи за производственные (офисные) помещения 14857р</c:v>
                </c:pt>
                <c:pt idx="4">
                  <c:v>Амортизация используемых основных средств и нематериальных активов 4783р</c:v>
                </c:pt>
                <c:pt idx="5">
                  <c:v>Расходы на канцелярские товары и расходные материалы 1500р</c:v>
                </c:pt>
                <c:pt idx="6">
                  <c:v>Прочие расходы 31940р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60.03</c:v>
                </c:pt>
                <c:pt idx="1">
                  <c:v>9</c:v>
                </c:pt>
                <c:pt idx="2">
                  <c:v>9.66</c:v>
                </c:pt>
                <c:pt idx="3">
                  <c:v>13.7</c:v>
                </c:pt>
                <c:pt idx="4">
                  <c:v>4.41</c:v>
                </c:pt>
                <c:pt idx="5">
                  <c:v>1.38</c:v>
                </c:pt>
                <c:pt idx="6">
                  <c:v>29.46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0930-4A8F-88C4-62D49F6B841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>
        <c:manualLayout>
          <c:xMode val="edge"/>
          <c:yMode val="edge"/>
          <c:x val="0.51923904987695568"/>
          <c:y val="3.2005776229644171E-2"/>
          <c:w val="0.47322220447873026"/>
          <c:h val="0.8525528095128635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BA204-858E-4F3B-A142-90A6B4DC75C9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68030-617B-4F85-A33E-5F3BA350D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58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68030-617B-4F85-A33E-5F3BA350DD1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97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68030-617B-4F85-A33E-5F3BA350DD1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781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68030-617B-4F85-A33E-5F3BA350DD1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478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68030-617B-4F85-A33E-5F3BA350DD1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71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C4AC-1F3E-4CDC-8024-B1E0E5610132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644-F50E-42F9-82B3-A2AEFAB94826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095A-C647-4F21-85E4-DEEEC10AA140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3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8C95-E949-4B3C-A48F-960E56EDAB55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AEBD-1ADB-4D7D-B47E-C8631FC0AE71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3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660E-AD0F-405E-A4A4-83C7684D0B4B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3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C133-46FD-4D22-8EC4-9BAA48024A2B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FE6C-E4EC-41E6-BCE4-82C080811BC8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0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BF16-3920-44FA-9B70-3EBD3F0376FC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6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FE50-1772-41C2-AE29-05733F7441D4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7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6FD0-66EB-4905-A7F2-6C330BA3B448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1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A787-F5D4-4432-B795-628AB1FB08CF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820563"/>
            <a:ext cx="10374372" cy="1383956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Мобильное приложение расписания учебных занятий для  платформы </a:t>
            </a:r>
            <a:r>
              <a:rPr lang="ru-RU" b="1" dirty="0" err="1"/>
              <a:t>Android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03669" y="4110681"/>
            <a:ext cx="8825658" cy="2335427"/>
          </a:xfrm>
        </p:spPr>
        <p:txBody>
          <a:bodyPr/>
          <a:lstStyle/>
          <a:p>
            <a:pPr algn="r"/>
            <a:r>
              <a:rPr lang="ru-RU" dirty="0" smtClean="0">
                <a:latin typeface="+mn-lt"/>
              </a:rPr>
              <a:t>Руководитель:</a:t>
            </a:r>
          </a:p>
          <a:p>
            <a:pPr algn="r"/>
            <a:r>
              <a:rPr lang="ru-RU" dirty="0" err="1" smtClean="0">
                <a:latin typeface="+mn-lt"/>
              </a:rPr>
              <a:t>Ст.преп</a:t>
            </a:r>
            <a:r>
              <a:rPr lang="ru-RU" dirty="0" smtClean="0">
                <a:latin typeface="+mn-lt"/>
              </a:rPr>
              <a:t>. </a:t>
            </a:r>
            <a:r>
              <a:rPr lang="ru-RU" dirty="0" err="1" smtClean="0">
                <a:latin typeface="+mn-lt"/>
              </a:rPr>
              <a:t>Панус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Д.н</a:t>
            </a:r>
            <a:r>
              <a:rPr lang="ru-RU" dirty="0">
                <a:latin typeface="+mn-lt"/>
              </a:rPr>
              <a:t>.</a:t>
            </a:r>
            <a:endParaRPr lang="ru-RU" dirty="0" smtClean="0">
              <a:latin typeface="+mn-lt"/>
            </a:endParaRPr>
          </a:p>
          <a:p>
            <a:pPr algn="r"/>
            <a:r>
              <a:rPr lang="ru-RU" dirty="0" smtClean="0">
                <a:latin typeface="+mn-lt"/>
              </a:rPr>
              <a:t>Студент:</a:t>
            </a:r>
          </a:p>
          <a:p>
            <a:pPr algn="r"/>
            <a:r>
              <a:rPr lang="ru-RU" dirty="0" err="1" smtClean="0">
                <a:latin typeface="+mn-lt"/>
              </a:rPr>
              <a:t>Леквеишвили</a:t>
            </a:r>
            <a:r>
              <a:rPr lang="ru-RU" dirty="0" smtClean="0">
                <a:latin typeface="+mn-lt"/>
              </a:rPr>
              <a:t> Д.М.</a:t>
            </a:r>
            <a:endParaRPr lang="ru-RU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60081" y="6339259"/>
            <a:ext cx="27432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5899"/>
          </a:xfrm>
        </p:spPr>
        <p:txBody>
          <a:bodyPr/>
          <a:lstStyle/>
          <a:p>
            <a:pPr algn="ctr"/>
            <a:r>
              <a:rPr lang="ru-RU" b="1" dirty="0" smtClean="0"/>
              <a:t>ЦЕЛЬ И ЗАДАЧИ </a:t>
            </a:r>
            <a:r>
              <a:rPr lang="ru-RU" b="1" dirty="0" smtClean="0"/>
              <a:t>РАБОТЫ: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370" y="752030"/>
            <a:ext cx="11818834" cy="6011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Цель </a:t>
            </a:r>
            <a:r>
              <a:rPr lang="ru-RU" dirty="0" smtClean="0"/>
              <a:t>- разработка </a:t>
            </a:r>
            <a:r>
              <a:rPr lang="ru-RU" dirty="0"/>
              <a:t>мобильного приложения </a:t>
            </a:r>
            <a:r>
              <a:rPr lang="ru-RU" dirty="0" smtClean="0"/>
              <a:t>для платформы </a:t>
            </a:r>
            <a:r>
              <a:rPr lang="ru-RU" dirty="0" err="1"/>
              <a:t>Android</a:t>
            </a:r>
            <a:r>
              <a:rPr lang="ru-RU" dirty="0"/>
              <a:t>,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автоматизации предоставления информации о расписании </a:t>
            </a:r>
            <a:r>
              <a:rPr lang="ru-RU" dirty="0" smtClean="0"/>
              <a:t>преподавателям и студентам вуза.</a:t>
            </a:r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Рассмотреть </a:t>
            </a:r>
            <a:r>
              <a:rPr lang="ru-RU" dirty="0"/>
              <a:t>предметную область</a:t>
            </a:r>
          </a:p>
          <a:p>
            <a:pPr lvl="0"/>
            <a:r>
              <a:rPr lang="ru-RU" dirty="0"/>
              <a:t>Рассмотреть программы аналоги, выявить их сильные и слабые</a:t>
            </a:r>
            <a:br>
              <a:rPr lang="ru-RU" dirty="0"/>
            </a:br>
            <a:r>
              <a:rPr lang="ru-RU" dirty="0"/>
              <a:t>стороны</a:t>
            </a:r>
          </a:p>
          <a:p>
            <a:pPr lvl="0"/>
            <a:r>
              <a:rPr lang="ru-RU" dirty="0"/>
              <a:t>Спроектировать будущее приложение согласно полученным</a:t>
            </a:r>
            <a:br>
              <a:rPr lang="ru-RU" dirty="0"/>
            </a:br>
            <a:r>
              <a:rPr lang="ru-RU" dirty="0"/>
              <a:t>данным</a:t>
            </a:r>
          </a:p>
          <a:p>
            <a:pPr lvl="0"/>
            <a:r>
              <a:rPr lang="ru-RU" dirty="0"/>
              <a:t>Разработать мобильное приложение</a:t>
            </a:r>
          </a:p>
          <a:p>
            <a:pPr lvl="0"/>
            <a:r>
              <a:rPr lang="ru-RU" dirty="0"/>
              <a:t>Протестировать полученное мобильное приложение и исправить найденные </a:t>
            </a:r>
            <a:r>
              <a:rPr lang="ru-RU" dirty="0" smtClean="0"/>
              <a:t>ошибки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311355" y="6398661"/>
            <a:ext cx="27432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1550"/>
          </a:xfrm>
        </p:spPr>
        <p:txBody>
          <a:bodyPr/>
          <a:lstStyle/>
          <a:p>
            <a:pPr algn="ctr"/>
            <a:r>
              <a:rPr lang="ru-RU" b="1" dirty="0" smtClean="0"/>
              <a:t>ФУНКЦИОНАЛЬНАЯ МОДЕЛЬ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336993" y="6373442"/>
            <a:ext cx="27432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60" y="971550"/>
            <a:ext cx="82486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5495"/>
          </a:xfrm>
        </p:spPr>
        <p:txBody>
          <a:bodyPr/>
          <a:lstStyle/>
          <a:p>
            <a:pPr algn="ctr"/>
            <a:r>
              <a:rPr lang="ru-RU" b="1" dirty="0" smtClean="0"/>
              <a:t>АРХИТЕКТУРА ПРИЛОЖЕНИЯ</a:t>
            </a:r>
            <a:endParaRPr lang="ru-RU" b="1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889" y="764187"/>
            <a:ext cx="8688222" cy="5853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354084" y="6365066"/>
            <a:ext cx="27432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7773"/>
          </a:xfrm>
        </p:spPr>
        <p:txBody>
          <a:bodyPr/>
          <a:lstStyle/>
          <a:p>
            <a:pPr algn="ctr"/>
            <a:r>
              <a:rPr lang="ru-RU" b="1" dirty="0" smtClean="0"/>
              <a:t>МОДЕЛЬ ДАННЫХ</a:t>
            </a:r>
            <a:endParaRPr lang="ru-RU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311355" y="6356350"/>
            <a:ext cx="27432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4" y="827774"/>
            <a:ext cx="12379544" cy="552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СЕБЕСТОИМОСТЬ ПРОГРАММНОГО ПРОДУКТА</a:t>
            </a:r>
            <a:endParaRPr lang="ru-RU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979863"/>
              </p:ext>
            </p:extLst>
          </p:nvPr>
        </p:nvGraphicFramePr>
        <p:xfrm>
          <a:off x="356135" y="1325563"/>
          <a:ext cx="11540690" cy="5194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388268" y="6424716"/>
            <a:ext cx="27432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1027"/>
          </a:xfrm>
        </p:spPr>
        <p:txBody>
          <a:bodyPr/>
          <a:lstStyle/>
          <a:p>
            <a:pPr algn="ctr"/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4740" y="1001028"/>
            <a:ext cx="11733376" cy="52473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/>
              <a:t>	</a:t>
            </a:r>
            <a:r>
              <a:rPr lang="ru-RU" sz="3600" dirty="0" smtClean="0"/>
              <a:t>Поставленная цель достигнута</a:t>
            </a:r>
            <a:r>
              <a:rPr lang="ru-RU" sz="3600" dirty="0" smtClean="0"/>
              <a:t>, задачи выполнены. </a:t>
            </a:r>
            <a:r>
              <a:rPr lang="ru-RU" sz="3600" dirty="0" smtClean="0"/>
              <a:t>Результат </a:t>
            </a:r>
            <a:r>
              <a:rPr lang="ru-RU" sz="3600" dirty="0"/>
              <a:t>полностью соответствует заявленным </a:t>
            </a:r>
            <a:r>
              <a:rPr lang="ru-RU" sz="3600" dirty="0" smtClean="0"/>
              <a:t>требованиям.</a:t>
            </a:r>
          </a:p>
          <a:p>
            <a:pPr marL="0" indent="0">
              <a:buNone/>
            </a:pPr>
            <a:r>
              <a:rPr lang="ru-RU" sz="3600" dirty="0" smtClean="0"/>
              <a:t>	Направление развития:</a:t>
            </a:r>
          </a:p>
          <a:p>
            <a:pPr lvl="0"/>
            <a:r>
              <a:rPr lang="ru-RU" sz="3600" dirty="0"/>
              <a:t>размещение данного приложения в </a:t>
            </a:r>
            <a:r>
              <a:rPr lang="ru-RU" sz="3600" dirty="0" err="1"/>
              <a:t>GooglePlay</a:t>
            </a:r>
            <a:r>
              <a:rPr lang="ru-RU" sz="3600" dirty="0"/>
              <a:t> </a:t>
            </a:r>
            <a:r>
              <a:rPr lang="ru-RU" sz="3600" dirty="0" err="1" smtClean="0"/>
              <a:t>Market</a:t>
            </a:r>
            <a:endParaRPr lang="ru-RU" sz="3600" dirty="0"/>
          </a:p>
          <a:p>
            <a:r>
              <a:rPr lang="ru-RU" sz="3600" dirty="0"/>
              <a:t>улучшение и оптимизация </a:t>
            </a:r>
            <a:r>
              <a:rPr lang="ru-RU" sz="3600" dirty="0" smtClean="0"/>
              <a:t>подходов </a:t>
            </a:r>
            <a:r>
              <a:rPr lang="ru-RU" sz="3600" dirty="0"/>
              <a:t>к функционированию программы</a:t>
            </a:r>
            <a:endParaRPr lang="ru-RU" sz="3600" dirty="0" smtClean="0"/>
          </a:p>
          <a:p>
            <a:pPr marL="0" indent="0">
              <a:buNone/>
            </a:pPr>
            <a:r>
              <a:rPr lang="ru-RU" sz="3600" dirty="0" smtClean="0"/>
              <a:t>	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314916" y="6287217"/>
            <a:ext cx="27432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87</Words>
  <Application>Microsoft Office PowerPoint</Application>
  <PresentationFormat>Широкоэкранный</PresentationFormat>
  <Paragraphs>43</Paragraphs>
  <Slides>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Мобильное приложение расписания учебных занятий для  платформы Android</vt:lpstr>
      <vt:lpstr>ЦЕЛЬ И ЗАДАЧИ РАБОТЫ:</vt:lpstr>
      <vt:lpstr>ФУНКЦИОНАЛЬНАЯ МОДЕЛЬ</vt:lpstr>
      <vt:lpstr>АРХИТЕКТУРА ПРИЛОЖЕНИЯ</vt:lpstr>
      <vt:lpstr>МОДЕЛЬ ДАННЫХ</vt:lpstr>
      <vt:lpstr>СЕБЕСТОИМОСТЬ ПРОГРАММНОГО ПРОДУКТА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David</dc:creator>
  <cp:lastModifiedBy>David</cp:lastModifiedBy>
  <cp:revision>15</cp:revision>
  <dcterms:created xsi:type="dcterms:W3CDTF">2017-06-04T10:11:12Z</dcterms:created>
  <dcterms:modified xsi:type="dcterms:W3CDTF">2017-06-10T15:01:56Z</dcterms:modified>
</cp:coreProperties>
</file>