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99" d="100"/>
          <a:sy n="99" d="100"/>
        </p:scale>
        <p:origin x="7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Итого 108409р</a:t>
            </a:r>
            <a:endParaRPr lang="ru-RU" dirty="0"/>
          </a:p>
        </c:rich>
      </c:tx>
      <c:layout>
        <c:manualLayout>
          <c:xMode val="edge"/>
          <c:yMode val="edge"/>
          <c:x val="0.52231369765791347"/>
          <c:y val="0.91182310410732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3860929240319216E-2"/>
          <c:y val="6.6814896990400635E-2"/>
          <c:w val="0.44105789428427533"/>
          <c:h val="0.8462924872367405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30-4A8F-88C4-62D49F6B84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30-4A8F-88C4-62D49F6B84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30-4A8F-88C4-62D49F6B84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30-4A8F-88C4-62D49F6B84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30-4A8F-88C4-62D49F6B84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930-4A8F-88C4-62D49F6B84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930-4A8F-88C4-62D49F6B841F}"/>
              </c:ext>
            </c:extLst>
          </c:dPt>
          <c:dLbls>
            <c:dLbl>
              <c:idx val="0"/>
              <c:layout>
                <c:manualLayout>
                  <c:x val="-4.8396290589888931E-2"/>
                  <c:y val="-0.281167388563771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3057815433912528E-3"/>
                  <c:y val="-9.914767953119968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242200934113431E-2"/>
                  <c:y val="9.6972459598177203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236581462902431E-2"/>
                  <c:y val="5.529890313091147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3794841221140172E-4"/>
                  <c:y val="1.309174403936801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1219970383053377E-3"/>
                  <c:y val="-2.66354718311906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0508847351147853E-3"/>
                  <c:y val="-1.399686652831241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Основная заработная плата исполнителя 65087р</c:v>
                </c:pt>
                <c:pt idx="1">
                  <c:v>Дополнительная заработная плата исполнителя 9763р</c:v>
                </c:pt>
                <c:pt idx="2">
                  <c:v>Отчисления на социальные нужды (страховые взносы) 10479р</c:v>
                </c:pt>
                <c:pt idx="3">
                  <c:v>Арендные платежи за производственные (офисные) помещения 14857р</c:v>
                </c:pt>
                <c:pt idx="4">
                  <c:v>Амортизация используемых основных средств и нематериальных активов 4783р</c:v>
                </c:pt>
                <c:pt idx="5">
                  <c:v>Расходы на канцелярские товары и расходные материалы 1500р</c:v>
                </c:pt>
                <c:pt idx="6">
                  <c:v>Прочие расходы 31940р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60.03</c:v>
                </c:pt>
                <c:pt idx="1">
                  <c:v>9</c:v>
                </c:pt>
                <c:pt idx="2">
                  <c:v>9.66</c:v>
                </c:pt>
                <c:pt idx="3">
                  <c:v>13.7</c:v>
                </c:pt>
                <c:pt idx="4">
                  <c:v>4.41</c:v>
                </c:pt>
                <c:pt idx="5">
                  <c:v>1.38</c:v>
                </c:pt>
                <c:pt idx="6">
                  <c:v>29.46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930-4A8F-88C4-62D49F6B84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51923904987695568"/>
          <c:y val="3.2005776229644171E-2"/>
          <c:w val="0.47322220447873026"/>
          <c:h val="0.852552809512863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A204-858E-4F3B-A142-90A6B4DC75C9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68030-617B-4F85-A33E-5F3BA350D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4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4AC-1F3E-4CDC-8024-B1E0E5610132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644-F50E-42F9-82B3-A2AEFAB9482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095A-C647-4F21-85E4-DEEEC10AA140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C95-E949-4B3C-A48F-960E56EDAB55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EBD-1ADB-4D7D-B47E-C8631FC0AE71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660E-AD0F-405E-A4A4-83C7684D0B4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3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133-46FD-4D22-8EC4-9BAA48024A2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FE6C-E4EC-41E6-BCE4-82C080811BC8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BF16-3920-44FA-9B70-3EBD3F0376F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FE50-1772-41C2-AE29-05733F7441D4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FD0-66EB-4905-A7F2-6C330BA3B448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A787-F5D4-4432-B795-628AB1FB08CF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20563"/>
            <a:ext cx="10374372" cy="1383956"/>
          </a:xfrm>
        </p:spPr>
        <p:txBody>
          <a:bodyPr>
            <a:noAutofit/>
          </a:bodyPr>
          <a:lstStyle/>
          <a:p>
            <a:pPr algn="ctr"/>
            <a:r>
              <a:rPr lang="ru-RU" sz="5400" dirty="0"/>
              <a:t>Мобильное приложение расписания учебных занятий для  платформы </a:t>
            </a:r>
            <a:r>
              <a:rPr lang="ru-RU" sz="5400" dirty="0" err="1"/>
              <a:t>Android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3669" y="4110681"/>
            <a:ext cx="8825658" cy="2335427"/>
          </a:xfrm>
        </p:spPr>
        <p:txBody>
          <a:bodyPr/>
          <a:lstStyle/>
          <a:p>
            <a:pPr algn="r"/>
            <a:r>
              <a:rPr lang="ru-RU" dirty="0" smtClean="0">
                <a:latin typeface="+mn-lt"/>
              </a:rPr>
              <a:t>Руководитель:</a:t>
            </a:r>
          </a:p>
          <a:p>
            <a:pPr algn="r"/>
            <a:r>
              <a:rPr lang="ru-RU" dirty="0" err="1" smtClean="0">
                <a:latin typeface="+mn-lt"/>
              </a:rPr>
              <a:t>Ст.преп</a:t>
            </a:r>
            <a:r>
              <a:rPr lang="ru-RU" dirty="0" smtClean="0">
                <a:latin typeface="+mn-lt"/>
              </a:rPr>
              <a:t>. </a:t>
            </a:r>
            <a:r>
              <a:rPr lang="ru-RU" dirty="0" err="1" smtClean="0">
                <a:latin typeface="+mn-lt"/>
              </a:rPr>
              <a:t>Панус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Д.н</a:t>
            </a:r>
            <a:r>
              <a:rPr lang="ru-RU" dirty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algn="r"/>
            <a:r>
              <a:rPr lang="ru-RU" dirty="0" smtClean="0">
                <a:latin typeface="+mn-lt"/>
              </a:rPr>
              <a:t>Студент:</a:t>
            </a:r>
          </a:p>
          <a:p>
            <a:pPr algn="r"/>
            <a:r>
              <a:rPr lang="ru-RU" dirty="0" err="1" smtClean="0">
                <a:latin typeface="+mn-lt"/>
              </a:rPr>
              <a:t>Леквеишвили</a:t>
            </a:r>
            <a:r>
              <a:rPr lang="ru-RU" dirty="0" smtClean="0">
                <a:latin typeface="+mn-lt"/>
              </a:rPr>
              <a:t> Д.М.</a:t>
            </a:r>
            <a:endParaRPr lang="ru-RU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5899"/>
          </a:xfrm>
        </p:spPr>
        <p:txBody>
          <a:bodyPr/>
          <a:lstStyle/>
          <a:p>
            <a:pPr algn="ctr"/>
            <a:r>
              <a:rPr lang="ru-RU" b="1" dirty="0" smtClean="0"/>
              <a:t>ЦЕЛЬ РАБОТЫ: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0160"/>
            <a:ext cx="11000874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Целью </a:t>
            </a:r>
            <a:r>
              <a:rPr lang="ru-RU" sz="4800" dirty="0" smtClean="0"/>
              <a:t>- разработка </a:t>
            </a:r>
            <a:r>
              <a:rPr lang="ru-RU" sz="4800" dirty="0"/>
              <a:t>мобильного приложения на </a:t>
            </a:r>
            <a:r>
              <a:rPr lang="ru-RU" sz="4800" dirty="0" smtClean="0"/>
              <a:t>платформе </a:t>
            </a:r>
            <a:r>
              <a:rPr lang="ru-RU" sz="4800" dirty="0" err="1"/>
              <a:t>Android</a:t>
            </a:r>
            <a:r>
              <a:rPr lang="ru-RU" sz="4800" dirty="0"/>
              <a:t>, для автоматизации предоставления информации о расписании преподавателям и студентам вуза.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0"/>
            <a:ext cx="9404723" cy="66414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4776" y="981777"/>
            <a:ext cx="11001676" cy="5266623"/>
          </a:xfrm>
        </p:spPr>
        <p:txBody>
          <a:bodyPr>
            <a:noAutofit/>
          </a:bodyPr>
          <a:lstStyle/>
          <a:p>
            <a:pPr lvl="0"/>
            <a:r>
              <a:rPr lang="ru-RU" dirty="0"/>
              <a:t>Рассмотреть предметную </a:t>
            </a:r>
            <a:r>
              <a:rPr lang="ru-RU" dirty="0" smtClean="0"/>
              <a:t>область</a:t>
            </a:r>
            <a:endParaRPr lang="ru-RU" dirty="0"/>
          </a:p>
          <a:p>
            <a:pPr lvl="0"/>
            <a:r>
              <a:rPr lang="ru-RU" dirty="0"/>
              <a:t>Рассмотреть программы аналоги, выявить их сильные и </a:t>
            </a:r>
            <a:r>
              <a:rPr lang="ru-RU" dirty="0" smtClean="0"/>
              <a:t>слабые</a:t>
            </a:r>
            <a:br>
              <a:rPr lang="ru-RU" dirty="0" smtClean="0"/>
            </a:br>
            <a:r>
              <a:rPr lang="ru-RU" dirty="0" smtClean="0"/>
              <a:t>стороны</a:t>
            </a:r>
            <a:endParaRPr lang="ru-RU" dirty="0"/>
          </a:p>
          <a:p>
            <a:pPr lvl="0"/>
            <a:r>
              <a:rPr lang="ru-RU" dirty="0"/>
              <a:t>Спроектировать будущее приложение согласно </a:t>
            </a:r>
            <a:r>
              <a:rPr lang="ru-RU" dirty="0" smtClean="0"/>
              <a:t>полученным</a:t>
            </a:r>
            <a:br>
              <a:rPr lang="ru-RU" dirty="0" smtClean="0"/>
            </a:br>
            <a:r>
              <a:rPr lang="ru-RU" dirty="0" smtClean="0"/>
              <a:t>данным</a:t>
            </a:r>
            <a:endParaRPr lang="ru-RU" dirty="0"/>
          </a:p>
          <a:p>
            <a:pPr lvl="0"/>
            <a:r>
              <a:rPr lang="ru-RU" dirty="0"/>
              <a:t>Разработать мобильное </a:t>
            </a:r>
            <a:r>
              <a:rPr lang="ru-RU" dirty="0" smtClean="0"/>
              <a:t>приложение</a:t>
            </a:r>
            <a:endParaRPr lang="ru-RU" dirty="0"/>
          </a:p>
          <a:p>
            <a:pPr lvl="0"/>
            <a:r>
              <a:rPr lang="ru-RU" dirty="0"/>
              <a:t>Протестировать полученное мобильное приложение и исправить найденные </a:t>
            </a:r>
            <a:r>
              <a:rPr lang="ru-RU" dirty="0" smtClean="0"/>
              <a:t>ошибки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1550"/>
          </a:xfrm>
        </p:spPr>
        <p:txBody>
          <a:bodyPr/>
          <a:lstStyle/>
          <a:p>
            <a:pPr algn="ctr"/>
            <a:r>
              <a:rPr lang="ru-RU" b="1" dirty="0" smtClean="0"/>
              <a:t>ФУНКЦИОНАЛЬНАЯ МОДЕЛЬ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0" y="971550"/>
            <a:ext cx="82486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5495"/>
          </a:xfrm>
        </p:spPr>
        <p:txBody>
          <a:bodyPr/>
          <a:lstStyle/>
          <a:p>
            <a:pPr algn="ctr"/>
            <a:r>
              <a:rPr lang="ru-RU" b="1" dirty="0" smtClean="0"/>
              <a:t>АРХИТЕКТУРА ПРИЛОЖЕНИЯ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67" y="834217"/>
            <a:ext cx="8492466" cy="5713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7773"/>
          </a:xfrm>
        </p:spPr>
        <p:txBody>
          <a:bodyPr/>
          <a:lstStyle/>
          <a:p>
            <a:pPr algn="ctr"/>
            <a:r>
              <a:rPr lang="ru-RU" b="1" dirty="0" smtClean="0"/>
              <a:t>МОДЕЛЬ ДАННЫХ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" y="827774"/>
            <a:ext cx="12379544" cy="552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СЕБЕСТОИМОСТЬ ПРОГРАММНОГО ПРОДУКТА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79863"/>
              </p:ext>
            </p:extLst>
          </p:nvPr>
        </p:nvGraphicFramePr>
        <p:xfrm>
          <a:off x="356135" y="1325563"/>
          <a:ext cx="11540690" cy="5194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1027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22408"/>
            <a:ext cx="10495130" cy="50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	В </a:t>
            </a:r>
            <a:r>
              <a:rPr lang="ru-RU" sz="4000" dirty="0"/>
              <a:t>результате реализации проектного решения, были выполнены все поставленные </a:t>
            </a:r>
            <a:r>
              <a:rPr lang="ru-RU" sz="4000" dirty="0" smtClean="0"/>
              <a:t>цели. Результат </a:t>
            </a:r>
            <a:r>
              <a:rPr lang="ru-RU" sz="4000" dirty="0"/>
              <a:t>полностью соответствует заявленным ожиданиям</a:t>
            </a:r>
            <a:r>
              <a:rPr lang="ru-RU" sz="4000" dirty="0" smtClean="0"/>
              <a:t>.</a:t>
            </a:r>
          </a:p>
          <a:p>
            <a:pPr marL="0" indent="0">
              <a:buNone/>
            </a:pPr>
            <a:r>
              <a:rPr lang="ru-RU" sz="4000" dirty="0" smtClean="0"/>
              <a:t>	Использование </a:t>
            </a:r>
            <a:r>
              <a:rPr lang="ru-RU" sz="4000" dirty="0"/>
              <a:t>разработанного мобильного приложения позволяет повысить удобство и понизить время работы с расписанием.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83</Words>
  <Application>Microsoft Office PowerPoint</Application>
  <PresentationFormat>Широкоэкранный</PresentationFormat>
  <Paragraphs>38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Мобильное приложение расписания учебных занятий для  платформы Android</vt:lpstr>
      <vt:lpstr>ЦЕЛЬ РАБОТЫ:</vt:lpstr>
      <vt:lpstr>ЗАДАЧИ</vt:lpstr>
      <vt:lpstr>ФУНКЦИОНАЛЬНАЯ МОДЕЛЬ</vt:lpstr>
      <vt:lpstr>АРХИТЕКТУРА ПРИЛОЖЕНИЯ</vt:lpstr>
      <vt:lpstr>МОДЕЛЬ ДАННЫХ</vt:lpstr>
      <vt:lpstr>СЕБЕСТОИМОСТЬ ПРОГРАММНОГО ПРОДУКТА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</dc:creator>
  <cp:lastModifiedBy>David</cp:lastModifiedBy>
  <cp:revision>11</cp:revision>
  <dcterms:created xsi:type="dcterms:W3CDTF">2017-06-04T10:11:12Z</dcterms:created>
  <dcterms:modified xsi:type="dcterms:W3CDTF">2017-06-09T22:06:41Z</dcterms:modified>
</cp:coreProperties>
</file>