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1" r:id="rId6"/>
    <p:sldId id="260" r:id="rId7"/>
    <p:sldId id="264" r:id="rId8"/>
    <p:sldId id="265" r:id="rId9"/>
    <p:sldId id="266" r:id="rId10"/>
    <p:sldId id="267" r:id="rId11"/>
    <p:sldId id="268" r:id="rId12"/>
    <p:sldId id="269" r:id="rId13"/>
    <p:sldId id="270" r:id="rId14"/>
    <p:sldId id="271" r:id="rId15"/>
    <p:sldId id="272" r:id="rId16"/>
    <p:sldId id="261" r:id="rId17"/>
    <p:sldId id="273" r:id="rId18"/>
    <p:sldId id="274" r:id="rId19"/>
    <p:sldId id="275" r:id="rId20"/>
    <p:sldId id="284" r:id="rId21"/>
    <p:sldId id="283" r:id="rId22"/>
    <p:sldId id="262" r:id="rId23"/>
    <p:sldId id="276" r:id="rId24"/>
    <p:sldId id="277" r:id="rId25"/>
    <p:sldId id="263" r:id="rId26"/>
    <p:sldId id="285" r:id="rId27"/>
    <p:sldId id="279" r:id="rId28"/>
    <p:sldId id="280" r:id="rId29"/>
    <p:sldId id="282"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15" autoAdjust="0"/>
  </p:normalViewPr>
  <p:slideViewPr>
    <p:cSldViewPr snapToGrid="0">
      <p:cViewPr varScale="1">
        <p:scale>
          <a:sx n="102" d="100"/>
          <a:sy n="102" d="100"/>
        </p:scale>
        <p:origin x="918" y="11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92610-66F5-4F00-B3F5-FB3FA6CF1956}" type="datetimeFigureOut">
              <a:rPr lang="fr-FR" smtClean="0"/>
              <a:t>16/10/2024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58494-E9E1-4911-8411-AB0435803F10}" type="slidenum">
              <a:rPr lang="fr-FR" smtClean="0"/>
              <a:t>‹N°›</a:t>
            </a:fld>
            <a:endParaRPr lang="fr-FR"/>
          </a:p>
        </p:txBody>
      </p:sp>
    </p:spTree>
    <p:extLst>
      <p:ext uri="{BB962C8B-B14F-4D97-AF65-F5344CB8AC3E}">
        <p14:creationId xmlns:p14="http://schemas.microsoft.com/office/powerpoint/2010/main" val="140844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wikidata.org/wiki/Q55437350"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en.wikipedia.org/wiki/en:George_R._Caro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fr.wikipedia.org/wiki/Blackburn_B-24_Skua"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571500" indent="-571500">
              <a:buFont typeface="+mj-lt"/>
              <a:buAutoNum type="romanUcPeriod"/>
            </a:pPr>
            <a:r>
              <a:rPr lang="fr-FR" dirty="0"/>
              <a:t>Introduction</a:t>
            </a:r>
          </a:p>
          <a:p>
            <a:pPr lvl="1"/>
            <a:r>
              <a:rPr lang="fr-FR" dirty="0"/>
              <a:t>L'importance de l'aviation pendant la guerre</a:t>
            </a:r>
          </a:p>
          <a:p>
            <a:pPr lvl="1"/>
            <a:r>
              <a:rPr lang="fr-FR" dirty="0"/>
              <a:t>Objectifs de l'exposé</a:t>
            </a:r>
          </a:p>
          <a:p>
            <a:pPr marL="514350" indent="-514350">
              <a:buFont typeface="+mj-lt"/>
              <a:buAutoNum type="romanUcPeriod"/>
            </a:pPr>
            <a:r>
              <a:rPr lang="fr-FR" dirty="0"/>
              <a:t>Le développement technologique</a:t>
            </a:r>
          </a:p>
          <a:p>
            <a:pPr lvl="1"/>
            <a:r>
              <a:rPr lang="fr-FR" dirty="0"/>
              <a:t>Les avions au début de la guerre</a:t>
            </a:r>
          </a:p>
          <a:p>
            <a:pPr lvl="1"/>
            <a:r>
              <a:rPr lang="fr-FR" dirty="0"/>
              <a:t>Les avancées technologiques</a:t>
            </a:r>
          </a:p>
          <a:p>
            <a:pPr lvl="2">
              <a:buFont typeface="Calibri" panose="020F0502020204030204" pitchFamily="34" charset="0"/>
              <a:buChar char="–"/>
            </a:pPr>
            <a:r>
              <a:rPr lang="fr-FR" dirty="0"/>
              <a:t>Radar</a:t>
            </a:r>
          </a:p>
          <a:p>
            <a:pPr lvl="2">
              <a:buFont typeface="Calibri" panose="020F0502020204030204" pitchFamily="34" charset="0"/>
              <a:buChar char="–"/>
            </a:pPr>
            <a:r>
              <a:rPr lang="fr-FR" dirty="0"/>
              <a:t>Moteurs à réaction </a:t>
            </a:r>
          </a:p>
          <a:p>
            <a:pPr lvl="2">
              <a:buFont typeface="Calibri" panose="020F0502020204030204" pitchFamily="34" charset="0"/>
              <a:buChar char="–"/>
            </a:pPr>
            <a:r>
              <a:rPr lang="fr-FR" dirty="0"/>
              <a:t>Amélioration des performances</a:t>
            </a:r>
          </a:p>
          <a:p>
            <a:pPr lvl="2">
              <a:buFont typeface="Calibri" panose="020F0502020204030204" pitchFamily="34" charset="0"/>
              <a:buChar char="–"/>
            </a:pPr>
            <a:endParaRPr lang="fr-FR" dirty="0"/>
          </a:p>
          <a:p>
            <a:pPr marL="571500" indent="-571500">
              <a:buFont typeface="+mj-lt"/>
              <a:buAutoNum type="romanUcPeriod" startAt="3"/>
            </a:pPr>
            <a:r>
              <a:rPr lang="fr-FR" dirty="0"/>
              <a:t>Rôles clés de l’aviation pendant la guerre</a:t>
            </a:r>
          </a:p>
          <a:p>
            <a:pPr lvl="1"/>
            <a:r>
              <a:rPr lang="fr-FR" dirty="0"/>
              <a:t>Bataille d'Angleterre (1940)</a:t>
            </a:r>
          </a:p>
          <a:p>
            <a:pPr lvl="2"/>
            <a:r>
              <a:rPr lang="fr-FR" dirty="0"/>
              <a:t>Blitz</a:t>
            </a:r>
          </a:p>
          <a:p>
            <a:pPr lvl="1"/>
            <a:r>
              <a:rPr lang="fr-FR" dirty="0"/>
              <a:t>Guerre dans le Pacifique</a:t>
            </a:r>
          </a:p>
          <a:p>
            <a:pPr marL="514350" indent="-514350">
              <a:buFont typeface="+mj-lt"/>
              <a:buAutoNum type="romanUcPeriod" startAt="3"/>
            </a:pPr>
            <a:r>
              <a:rPr lang="fr-FR" dirty="0"/>
              <a:t>Conséquences de l'aviation pendant la guerre</a:t>
            </a:r>
          </a:p>
          <a:p>
            <a:pPr lvl="1"/>
            <a:r>
              <a:rPr lang="fr-FR" dirty="0"/>
              <a:t>Le bombardement atomique</a:t>
            </a:r>
          </a:p>
          <a:p>
            <a:pPr marL="514350" indent="-514350">
              <a:buFont typeface="+mj-lt"/>
              <a:buAutoNum type="romanUcPeriod" startAt="3"/>
            </a:pPr>
            <a:r>
              <a:rPr lang="fr-FR" dirty="0"/>
              <a:t>Conclusion</a:t>
            </a:r>
          </a:p>
          <a:p>
            <a:pPr lvl="1"/>
            <a:r>
              <a:rPr lang="fr-FR" dirty="0"/>
              <a:t>Bilan et héritage de l'aviation pendant la Seconde Guerre mondiale</a:t>
            </a:r>
          </a:p>
          <a:p>
            <a:pPr marL="571500" indent="-571500">
              <a:buFont typeface="+mj-lt"/>
              <a:buAutoNum type="romanUcPeriod" startAt="6"/>
            </a:pPr>
            <a:r>
              <a:rPr lang="fr-FR" dirty="0"/>
              <a:t>Bibliographie</a:t>
            </a:r>
          </a:p>
          <a:p>
            <a:pPr lvl="1"/>
            <a:endParaRPr lang="fr-FR" dirty="0"/>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2</a:t>
            </a:fld>
            <a:endParaRPr lang="fr-FR"/>
          </a:p>
        </p:txBody>
      </p:sp>
    </p:spTree>
    <p:extLst>
      <p:ext uri="{BB962C8B-B14F-4D97-AF65-F5344CB8AC3E}">
        <p14:creationId xmlns:p14="http://schemas.microsoft.com/office/powerpoint/2010/main" val="200396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Développement des Capacités</a:t>
            </a:r>
          </a:p>
          <a:p>
            <a:pPr>
              <a:buFont typeface="Arial" panose="020B0604020202020204" pitchFamily="34" charset="0"/>
              <a:buChar char="•"/>
            </a:pPr>
            <a:r>
              <a:rPr lang="fr-FR" b="1" dirty="0"/>
              <a:t>Évolution technologique :</a:t>
            </a:r>
            <a:endParaRPr lang="fr-FR" dirty="0"/>
          </a:p>
          <a:p>
            <a:pPr marL="742950" lvl="1" indent="-285750">
              <a:buFont typeface="Arial" panose="020B0604020202020204" pitchFamily="34" charset="0"/>
              <a:buChar char="•"/>
            </a:pPr>
            <a:r>
              <a:rPr lang="fr-FR" dirty="0"/>
              <a:t>Les progrès technologiques dans les domaines des matériaux, de l'aérodynamique et de l'électronique ont permis la création d'avions plus performants et efficaces.</a:t>
            </a:r>
          </a:p>
          <a:p>
            <a:pPr marL="742950" lvl="1" indent="-285750">
              <a:buFont typeface="Arial" panose="020B0604020202020204" pitchFamily="34" charset="0"/>
              <a:buChar char="•"/>
            </a:pPr>
            <a:r>
              <a:rPr lang="fr-FR" dirty="0"/>
              <a:t>L'utilisation de nouveaux alliages et de composites pour réduire le poids et améliorer la résistance.</a:t>
            </a:r>
          </a:p>
          <a:p>
            <a:pPr>
              <a:buFont typeface="Arial" panose="020B0604020202020204" pitchFamily="34" charset="0"/>
              <a:buChar char="•"/>
            </a:pPr>
            <a:r>
              <a:rPr lang="fr-FR" b="1" dirty="0"/>
              <a:t>Stratégies de combat :</a:t>
            </a:r>
            <a:endParaRPr lang="fr-FR" dirty="0"/>
          </a:p>
          <a:p>
            <a:pPr marL="742950" lvl="1" indent="-285750">
              <a:buFont typeface="Arial" panose="020B0604020202020204" pitchFamily="34" charset="0"/>
              <a:buChar char="•"/>
            </a:pPr>
            <a:r>
              <a:rPr lang="fr-FR" dirty="0"/>
              <a:t>Développement de tactiques de guerre aérienne basées sur la vitesse et la manœuvrabilité des avions.</a:t>
            </a:r>
          </a:p>
          <a:p>
            <a:pPr marL="742950" lvl="1" indent="-285750">
              <a:buFont typeface="Arial" panose="020B0604020202020204" pitchFamily="34" charset="0"/>
              <a:buChar char="•"/>
            </a:pPr>
            <a:r>
              <a:rPr lang="fr-FR" dirty="0"/>
              <a:t>Introduction de formations en vol pour maximiser l'efficacité des escadrons et minimiser les pertes.</a:t>
            </a:r>
          </a:p>
          <a:p>
            <a:pPr>
              <a:buFont typeface="Arial" panose="020B0604020202020204" pitchFamily="34" charset="0"/>
              <a:buChar char="•"/>
            </a:pPr>
            <a:r>
              <a:rPr lang="fr-FR" b="1" dirty="0"/>
              <a:t>Collaboration et échanges :</a:t>
            </a:r>
            <a:endParaRPr lang="fr-FR" dirty="0"/>
          </a:p>
          <a:p>
            <a:pPr marL="742950" lvl="1" indent="-285750">
              <a:buFont typeface="Arial" panose="020B0604020202020204" pitchFamily="34" charset="0"/>
              <a:buChar char="•"/>
            </a:pPr>
            <a:r>
              <a:rPr lang="fr-FR" dirty="0"/>
              <a:t>Les Alliés ont partagé des informations et des technologies, permettant des avancées rapides dans la conception et la fabrication des avions.</a:t>
            </a:r>
          </a:p>
          <a:p>
            <a:pPr marL="742950" lvl="1" indent="-285750">
              <a:buFont typeface="Arial" panose="020B0604020202020204" pitchFamily="34" charset="0"/>
              <a:buChar char="•"/>
            </a:pPr>
            <a:r>
              <a:rPr lang="fr-FR" dirty="0"/>
              <a:t>Programmes de recherche conjointe, tels que le </a:t>
            </a:r>
            <a:r>
              <a:rPr lang="fr-FR" b="1" dirty="0"/>
              <a:t>Projet Manhattan</a:t>
            </a:r>
            <a:r>
              <a:rPr lang="fr-FR" dirty="0"/>
              <a:t>, qui ont conduit à des innovations significatives dans d'autres domaines.</a:t>
            </a:r>
          </a:p>
          <a:p>
            <a:pPr>
              <a:buFont typeface="Arial" panose="020B0604020202020204" pitchFamily="34" charset="0"/>
              <a:buChar char="•"/>
            </a:pPr>
            <a:r>
              <a:rPr lang="fr-FR" b="1" dirty="0"/>
              <a:t>Rôle des pilotes et des équipages :</a:t>
            </a:r>
            <a:endParaRPr lang="fr-FR" dirty="0"/>
          </a:p>
          <a:p>
            <a:pPr marL="742950" lvl="1" indent="-285750">
              <a:buFont typeface="Arial" panose="020B0604020202020204" pitchFamily="34" charset="0"/>
              <a:buChar char="•"/>
            </a:pPr>
            <a:r>
              <a:rPr lang="fr-FR" dirty="0"/>
              <a:t>Formation accrue des pilotes pour s'adapter aux nouvelles technologies et aux tactiques de combat.</a:t>
            </a:r>
          </a:p>
          <a:p>
            <a:pPr marL="742950" lvl="1" indent="-285750">
              <a:buFont typeface="Arial" panose="020B0604020202020204" pitchFamily="34" charset="0"/>
              <a:buChar char="•"/>
            </a:pPr>
            <a:r>
              <a:rPr lang="fr-FR" dirty="0"/>
              <a:t>Développement de programmes de formation spécifiques pour les avions à réaction.</a:t>
            </a:r>
          </a:p>
          <a:p>
            <a:pPr>
              <a:buFont typeface="Arial" panose="020B0604020202020204" pitchFamily="34" charset="0"/>
              <a:buChar char="•"/>
            </a:pPr>
            <a:r>
              <a:rPr lang="fr-FR" b="1" dirty="0"/>
              <a:t>Conséquences sur l'après-guerre :</a:t>
            </a:r>
            <a:endParaRPr lang="fr-FR" dirty="0"/>
          </a:p>
          <a:p>
            <a:pPr marL="742950" lvl="1" indent="-285750">
              <a:buFont typeface="Arial" panose="020B0604020202020204" pitchFamily="34" charset="0"/>
              <a:buChar char="•"/>
            </a:pPr>
            <a:r>
              <a:rPr lang="fr-FR" dirty="0"/>
              <a:t>Les avancées réalisées pendant la guerre ont jeté les bases de l'aviation moderne.</a:t>
            </a:r>
          </a:p>
          <a:p>
            <a:pPr marL="742950" lvl="1" indent="-285750">
              <a:buFont typeface="Arial" panose="020B0604020202020204" pitchFamily="34" charset="0"/>
              <a:buChar char="•"/>
            </a:pPr>
            <a:r>
              <a:rPr lang="fr-FR" dirty="0"/>
              <a:t>Transition rapide vers les avions à réaction dans l'aviation civile après la guerre, rendant les voyages aériens plus accessibles.</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14</a:t>
            </a:fld>
            <a:endParaRPr lang="fr-FR"/>
          </a:p>
        </p:txBody>
      </p:sp>
    </p:spTree>
    <p:extLst>
      <p:ext uri="{BB962C8B-B14F-4D97-AF65-F5344CB8AC3E}">
        <p14:creationId xmlns:p14="http://schemas.microsoft.com/office/powerpoint/2010/main" val="125112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Conclusion de la Partie sur les Moteurs à Réaction et le Développement des Capacités</a:t>
            </a:r>
          </a:p>
          <a:p>
            <a:r>
              <a:rPr lang="fr-FR" dirty="0"/>
              <a:t>En conclusion, la Seconde Guerre mondiale a été un catalyseur majeur pour l'innovation dans le domaine de l'aviation, notamment grâce aux avancées significatives des moteurs à réaction et au développement des capacités aériennes.</a:t>
            </a:r>
          </a:p>
          <a:p>
            <a:pPr>
              <a:buFont typeface="+mj-lt"/>
              <a:buAutoNum type="arabicPeriod"/>
            </a:pPr>
            <a:r>
              <a:rPr lang="fr-FR" b="1" dirty="0"/>
              <a:t>Révolution technologique :</a:t>
            </a:r>
            <a:endParaRPr lang="fr-FR" dirty="0"/>
          </a:p>
          <a:p>
            <a:pPr marL="742950" lvl="1" indent="-285750">
              <a:buFont typeface="+mj-lt"/>
              <a:buAutoNum type="arabicPeriod"/>
            </a:pPr>
            <a:r>
              <a:rPr lang="fr-FR" dirty="0"/>
              <a:t>L'introduction des moteurs à réaction a transformé le paysage de la guerre aérienne, permettant des vitesses et des altitudes inégalées, ce qui a changé les règles du jeu pour les forces aériennes du monde entier. Des avions emblématiques comme le Messerschmitt Me 262 et le </a:t>
            </a:r>
            <a:r>
              <a:rPr lang="fr-FR" dirty="0" err="1"/>
              <a:t>Gloster</a:t>
            </a:r>
            <a:r>
              <a:rPr lang="fr-FR" dirty="0"/>
              <a:t> Meteor ont marqué cette ère de transition, démontrant les capacités nouvelles et améliorées des aéronefs.</a:t>
            </a:r>
          </a:p>
          <a:p>
            <a:pPr>
              <a:buFont typeface="+mj-lt"/>
              <a:buAutoNum type="arabicPeriod"/>
            </a:pPr>
            <a:r>
              <a:rPr lang="fr-FR" b="1" dirty="0"/>
              <a:t>Impact stratégique :</a:t>
            </a:r>
            <a:endParaRPr lang="fr-FR" dirty="0"/>
          </a:p>
          <a:p>
            <a:pPr marL="742950" lvl="1" indent="-285750">
              <a:buFont typeface="+mj-lt"/>
              <a:buAutoNum type="arabicPeriod"/>
            </a:pPr>
            <a:r>
              <a:rPr lang="fr-FR" dirty="0"/>
              <a:t>Ces innovations technologiques ont non seulement amélioré les performances des avions, mais ont également influencé les stratégies militaires, rendant obsolètes les avions à hélices dans de nombreux rôles. Les tactiques de combat ont dû évoluer pour tirer parti de la vitesse et de la manœuvrabilité accrues, ce qui a conduit à une redéfinition de la guerre aérienne.</a:t>
            </a:r>
          </a:p>
          <a:p>
            <a:pPr>
              <a:buFont typeface="+mj-lt"/>
              <a:buAutoNum type="arabicPeriod"/>
            </a:pPr>
            <a:r>
              <a:rPr lang="fr-FR" b="1" dirty="0"/>
              <a:t>Héritage durable :</a:t>
            </a:r>
            <a:endParaRPr lang="fr-FR" dirty="0"/>
          </a:p>
          <a:p>
            <a:pPr marL="742950" lvl="1" indent="-285750">
              <a:buFont typeface="+mj-lt"/>
              <a:buAutoNum type="arabicPeriod"/>
            </a:pPr>
            <a:r>
              <a:rPr lang="fr-FR" dirty="0"/>
              <a:t>Les leçons tirées de ces avancées ont eu un impact durable sur l'aviation moderne, tant militaire que civile. Les technologies développées pendant la guerre ont ouvert la voie à l'aviation à réaction commerciale et ont établi les bases des systèmes aéroportés modernes.</a:t>
            </a:r>
          </a:p>
          <a:p>
            <a:pPr>
              <a:buFont typeface="+mj-lt"/>
              <a:buAutoNum type="arabicPeriod"/>
            </a:pPr>
            <a:r>
              <a:rPr lang="fr-FR" b="1" dirty="0"/>
              <a:t>Collaboration et formation :</a:t>
            </a:r>
            <a:endParaRPr lang="fr-FR" dirty="0"/>
          </a:p>
          <a:p>
            <a:pPr marL="742950" lvl="1" indent="-285750">
              <a:buFont typeface="+mj-lt"/>
              <a:buAutoNum type="arabicPeriod"/>
            </a:pPr>
            <a:r>
              <a:rPr lang="fr-FR" dirty="0"/>
              <a:t>La coopération entre les Alliés a permis un échange de technologies et de connaissances, renforçant ainsi les capacités de chaque nation. Les efforts pour former des pilotes et des équipages aux nouvelles technologies ont également été cruciaux pour maximiser l'efficacité des opérations aériennes.</a:t>
            </a:r>
          </a:p>
          <a:p>
            <a:r>
              <a:rPr lang="fr-FR" dirty="0"/>
              <a:t>En somme, les avancées réalisées dans le domaine des moteurs à réaction et le développement des capacités aériennes ont non seulement influencé l'issue de la Seconde Guerre mondiale, mais ont également façonné l'avenir de l'aviation pour les décennies à venir. Ce progrès technologique a marqué une étape importante vers l'aviation moderne, et son impact se fait encore sentir aujourd'hui dans le domaine civil et militaire.</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15</a:t>
            </a:fld>
            <a:endParaRPr lang="fr-FR"/>
          </a:p>
        </p:txBody>
      </p:sp>
    </p:spTree>
    <p:extLst>
      <p:ext uri="{BB962C8B-B14F-4D97-AF65-F5344CB8AC3E}">
        <p14:creationId xmlns:p14="http://schemas.microsoft.com/office/powerpoint/2010/main" val="1277357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5C5C5C"/>
                </a:solidFill>
                <a:effectLst/>
                <a:latin typeface="Brown"/>
              </a:rPr>
              <a:t>Une formation de chasseurs britanniques Spitfire du 85 </a:t>
            </a:r>
            <a:r>
              <a:rPr lang="fr-FR" b="0" i="0" dirty="0" err="1">
                <a:solidFill>
                  <a:srgbClr val="5C5C5C"/>
                </a:solidFill>
                <a:effectLst/>
                <a:latin typeface="Brown"/>
              </a:rPr>
              <a:t>Squadron</a:t>
            </a:r>
            <a:r>
              <a:rPr lang="fr-FR" b="0" i="0" dirty="0">
                <a:solidFill>
                  <a:srgbClr val="5C5C5C"/>
                </a:solidFill>
                <a:effectLst/>
                <a:latin typeface="Brown"/>
              </a:rPr>
              <a:t> en octobre 1940</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16</a:t>
            </a:fld>
            <a:endParaRPr lang="fr-FR"/>
          </a:p>
        </p:txBody>
      </p:sp>
    </p:spTree>
    <p:extLst>
      <p:ext uri="{BB962C8B-B14F-4D97-AF65-F5344CB8AC3E}">
        <p14:creationId xmlns:p14="http://schemas.microsoft.com/office/powerpoint/2010/main" val="145439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La Bataille d'Angleterre et le Blitz (1940-1941)</a:t>
            </a:r>
          </a:p>
          <a:p>
            <a:pPr>
              <a:buFont typeface="Arial" panose="020B0604020202020204" pitchFamily="34" charset="0"/>
              <a:buChar char="•"/>
            </a:pPr>
            <a:r>
              <a:rPr lang="fr-FR" b="1" dirty="0"/>
              <a:t>Période :</a:t>
            </a:r>
            <a:endParaRPr lang="fr-FR" dirty="0"/>
          </a:p>
          <a:p>
            <a:pPr marL="742950" lvl="1" indent="-285750">
              <a:buFont typeface="Arial" panose="020B0604020202020204" pitchFamily="34" charset="0"/>
              <a:buChar char="•"/>
            </a:pPr>
            <a:r>
              <a:rPr lang="fr-FR" dirty="0"/>
              <a:t>Juillet 1940 - Octobre 1940 : Bataille d'Angleterre.</a:t>
            </a:r>
          </a:p>
          <a:p>
            <a:pPr marL="742950" lvl="1" indent="-285750">
              <a:buFont typeface="Arial" panose="020B0604020202020204" pitchFamily="34" charset="0"/>
              <a:buChar char="•"/>
            </a:pPr>
            <a:r>
              <a:rPr lang="fr-FR" dirty="0"/>
              <a:t>Octobre 1940 - Mai 1941 : Blitz (campagne de bombardements).</a:t>
            </a:r>
          </a:p>
          <a:p>
            <a:pPr>
              <a:buFont typeface="Arial" panose="020B0604020202020204" pitchFamily="34" charset="0"/>
              <a:buChar char="•"/>
            </a:pPr>
            <a:r>
              <a:rPr lang="fr-FR" b="1" dirty="0"/>
              <a:t>Contexte :</a:t>
            </a:r>
            <a:endParaRPr lang="fr-FR" dirty="0"/>
          </a:p>
          <a:p>
            <a:pPr marL="742950" lvl="1" indent="-285750">
              <a:buFont typeface="Arial" panose="020B0604020202020204" pitchFamily="34" charset="0"/>
              <a:buChar char="•"/>
            </a:pPr>
            <a:r>
              <a:rPr lang="fr-FR" dirty="0"/>
              <a:t>Conflit aérien majeur opposant principalement la </a:t>
            </a:r>
            <a:r>
              <a:rPr lang="fr-FR" b="1" dirty="0"/>
              <a:t>Luftwaffe</a:t>
            </a:r>
            <a:r>
              <a:rPr lang="fr-FR" dirty="0"/>
              <a:t> allemande à la </a:t>
            </a:r>
            <a:r>
              <a:rPr lang="fr-FR" b="1" dirty="0"/>
              <a:t>Royal Air Force</a:t>
            </a:r>
            <a:r>
              <a:rPr lang="fr-FR" dirty="0"/>
              <a:t> (RAF) britannique.</a:t>
            </a:r>
          </a:p>
          <a:p>
            <a:pPr marL="742950" lvl="1" indent="-285750">
              <a:buFont typeface="Arial" panose="020B0604020202020204" pitchFamily="34" charset="0"/>
              <a:buChar char="•"/>
            </a:pPr>
            <a:r>
              <a:rPr lang="fr-FR" dirty="0"/>
              <a:t>La campagne aérienne allemande visait à :</a:t>
            </a:r>
          </a:p>
          <a:p>
            <a:pPr marL="1143000" lvl="2" indent="-228600">
              <a:buFont typeface="Arial" panose="020B0604020202020204" pitchFamily="34" charset="0"/>
              <a:buChar char="•"/>
            </a:pPr>
            <a:r>
              <a:rPr lang="fr-FR" dirty="0"/>
              <a:t>Détruire la RAF.</a:t>
            </a:r>
          </a:p>
          <a:p>
            <a:pPr marL="1143000" lvl="2" indent="-228600">
              <a:buFont typeface="Arial" panose="020B0604020202020204" pitchFamily="34" charset="0"/>
              <a:buChar char="•"/>
            </a:pPr>
            <a:r>
              <a:rPr lang="fr-FR" dirty="0"/>
              <a:t>Anéantir la production aéronautique britannique.</a:t>
            </a:r>
          </a:p>
          <a:p>
            <a:pPr marL="1143000" lvl="2" indent="-228600">
              <a:buFont typeface="Arial" panose="020B0604020202020204" pitchFamily="34" charset="0"/>
              <a:buChar char="•"/>
            </a:pPr>
            <a:r>
              <a:rPr lang="fr-FR" dirty="0"/>
              <a:t>Démoraliser la population pour pousser le Royaume-Uni à capituler.</a:t>
            </a:r>
          </a:p>
          <a:p>
            <a:pPr>
              <a:buFont typeface="Arial" panose="020B0604020202020204" pitchFamily="34" charset="0"/>
              <a:buChar char="•"/>
            </a:pPr>
            <a:r>
              <a:rPr lang="fr-FR" b="1" dirty="0"/>
              <a:t>Objectifs stratégiques allemands :</a:t>
            </a:r>
            <a:endParaRPr lang="fr-FR" dirty="0"/>
          </a:p>
          <a:p>
            <a:pPr marL="742950" lvl="1" indent="-285750">
              <a:buFont typeface="Arial" panose="020B0604020202020204" pitchFamily="34" charset="0"/>
              <a:buChar char="•"/>
            </a:pPr>
            <a:r>
              <a:rPr lang="fr-FR" dirty="0"/>
              <a:t>Préparer une invasion terrestre de la Grande-Bretagne (opération non réalisée).</a:t>
            </a:r>
          </a:p>
          <a:p>
            <a:pPr marL="742950" lvl="1" indent="-285750">
              <a:buFont typeface="Arial" panose="020B0604020202020204" pitchFamily="34" charset="0"/>
              <a:buChar char="•"/>
            </a:pPr>
            <a:r>
              <a:rPr lang="fr-FR" dirty="0"/>
              <a:t>Cibler les infrastructures aéroportuaires et de production d'armement.</a:t>
            </a:r>
          </a:p>
          <a:p>
            <a:pPr marL="742950" lvl="1" indent="-285750">
              <a:buFont typeface="Arial" panose="020B0604020202020204" pitchFamily="34" charset="0"/>
              <a:buChar char="•"/>
            </a:pPr>
            <a:r>
              <a:rPr lang="fr-FR" dirty="0"/>
              <a:t>Terroriser la population civile.</a:t>
            </a:r>
          </a:p>
          <a:p>
            <a:pPr>
              <a:buFont typeface="Arial" panose="020B0604020202020204" pitchFamily="34" charset="0"/>
              <a:buChar char="•"/>
            </a:pPr>
            <a:r>
              <a:rPr lang="fr-FR" b="1" dirty="0"/>
              <a:t>Cibles majeures :</a:t>
            </a:r>
            <a:endParaRPr lang="fr-FR" dirty="0"/>
          </a:p>
          <a:p>
            <a:pPr marL="742950" lvl="1" indent="-285750">
              <a:buFont typeface="Arial" panose="020B0604020202020204" pitchFamily="34" charset="0"/>
              <a:buChar char="•"/>
            </a:pPr>
            <a:r>
              <a:rPr lang="fr-FR" b="1" dirty="0"/>
              <a:t>Londres</a:t>
            </a:r>
            <a:r>
              <a:rPr lang="fr-FR" dirty="0"/>
              <a:t>, mais aussi </a:t>
            </a:r>
            <a:r>
              <a:rPr lang="fr-FR" b="1" dirty="0"/>
              <a:t>Coventry</a:t>
            </a:r>
            <a:r>
              <a:rPr lang="fr-FR" dirty="0"/>
              <a:t>, </a:t>
            </a:r>
            <a:r>
              <a:rPr lang="fr-FR" b="1" dirty="0"/>
              <a:t>Plymouth</a:t>
            </a:r>
            <a:r>
              <a:rPr lang="fr-FR" dirty="0"/>
              <a:t>, </a:t>
            </a:r>
            <a:r>
              <a:rPr lang="fr-FR" b="1" dirty="0"/>
              <a:t>Birmingham</a:t>
            </a:r>
            <a:r>
              <a:rPr lang="fr-FR" dirty="0"/>
              <a:t>, </a:t>
            </a:r>
            <a:r>
              <a:rPr lang="fr-FR" b="1" dirty="0"/>
              <a:t>Liverpool</a:t>
            </a:r>
            <a:r>
              <a:rPr lang="fr-FR" dirty="0"/>
              <a:t>, </a:t>
            </a:r>
            <a:r>
              <a:rPr lang="fr-FR" b="1" dirty="0"/>
              <a:t>Canterbury</a:t>
            </a:r>
            <a:r>
              <a:rPr lang="fr-FR" dirty="0"/>
              <a:t>, </a:t>
            </a:r>
            <a:r>
              <a:rPr lang="fr-FR" b="1" dirty="0"/>
              <a:t>Exeter</a:t>
            </a:r>
            <a:r>
              <a:rPr lang="fr-FR" dirty="0"/>
              <a:t>, et </a:t>
            </a:r>
            <a:r>
              <a:rPr lang="fr-FR" b="1" dirty="0"/>
              <a:t>Great Yarmouth</a:t>
            </a:r>
            <a:r>
              <a:rPr lang="fr-FR" dirty="0"/>
              <a:t>.</a:t>
            </a:r>
          </a:p>
          <a:p>
            <a:pPr>
              <a:buFont typeface="Arial" panose="020B0604020202020204" pitchFamily="34" charset="0"/>
              <a:buChar char="•"/>
            </a:pPr>
            <a:r>
              <a:rPr lang="fr-FR" b="1" dirty="0"/>
              <a:t>Conséquences humaines :</a:t>
            </a:r>
            <a:endParaRPr lang="fr-FR" dirty="0"/>
          </a:p>
          <a:p>
            <a:pPr marL="742950" lvl="1" indent="-285750">
              <a:buFont typeface="Arial" panose="020B0604020202020204" pitchFamily="34" charset="0"/>
              <a:buChar char="•"/>
            </a:pPr>
            <a:r>
              <a:rPr lang="fr-FR" b="1" dirty="0"/>
              <a:t>Victimes civiles :</a:t>
            </a:r>
            <a:r>
              <a:rPr lang="fr-FR" dirty="0"/>
              <a:t> 41 000 à 43 000 tués, 90 000 à 150 000 blessés.</a:t>
            </a:r>
          </a:p>
          <a:p>
            <a:pPr marL="742950" lvl="1" indent="-285750">
              <a:buFont typeface="Arial" panose="020B0604020202020204" pitchFamily="34" charset="0"/>
              <a:buChar char="•"/>
            </a:pPr>
            <a:r>
              <a:rPr lang="fr-FR" b="1" dirty="0"/>
              <a:t>Évacuations :</a:t>
            </a:r>
            <a:r>
              <a:rPr lang="fr-FR" dirty="0"/>
              <a:t> 3,75 millions de Britanniques quittent Londres et les grandes villes.</a:t>
            </a:r>
          </a:p>
          <a:p>
            <a:pPr>
              <a:buFont typeface="Arial" panose="020B0604020202020204" pitchFamily="34" charset="0"/>
              <a:buChar char="•"/>
            </a:pPr>
            <a:r>
              <a:rPr lang="fr-FR" b="1" dirty="0"/>
              <a:t>Échec des objectifs allemands :</a:t>
            </a:r>
            <a:endParaRPr lang="fr-FR" dirty="0"/>
          </a:p>
          <a:p>
            <a:pPr marL="742950" lvl="1" indent="-285750">
              <a:buFont typeface="Arial" panose="020B0604020202020204" pitchFamily="34" charset="0"/>
              <a:buChar char="•"/>
            </a:pPr>
            <a:r>
              <a:rPr lang="fr-FR" dirty="0"/>
              <a:t>Les bombardements massifs n’ont pas réussi à démoraliser la population britannique ni à faire fléchir son soutien à l’effort de guerre.</a:t>
            </a:r>
          </a:p>
          <a:p>
            <a:r>
              <a:rPr lang="fr-FR" b="1" dirty="0"/>
              <a:t>Faits marquants :</a:t>
            </a:r>
          </a:p>
          <a:p>
            <a:pPr>
              <a:buFont typeface="Arial" panose="020B0604020202020204" pitchFamily="34" charset="0"/>
              <a:buChar char="•"/>
            </a:pPr>
            <a:r>
              <a:rPr lang="fr-FR" b="1" dirty="0"/>
              <a:t>13 août 1940 :</a:t>
            </a:r>
            <a:r>
              <a:rPr lang="fr-FR" dirty="0"/>
              <a:t> Attaque allemande sur des aérodromes britanniques (Kent, Estuaire de la Tamise, Hampshire, Dorset et Wiltshire).</a:t>
            </a:r>
          </a:p>
          <a:p>
            <a:pPr marL="742950" lvl="1" indent="-285750">
              <a:buFont typeface="Arial" panose="020B0604020202020204" pitchFamily="34" charset="0"/>
              <a:buChar char="•"/>
            </a:pPr>
            <a:r>
              <a:rPr lang="fr-FR" b="1" dirty="0"/>
              <a:t>Bilan :</a:t>
            </a:r>
            <a:r>
              <a:rPr lang="fr-FR" dirty="0"/>
              <a:t> 3 aérodromes touchés.</a:t>
            </a:r>
          </a:p>
          <a:p>
            <a:pPr marL="742950" lvl="1" indent="-285750">
              <a:buFont typeface="Arial" panose="020B0604020202020204" pitchFamily="34" charset="0"/>
              <a:buChar char="•"/>
            </a:pPr>
            <a:r>
              <a:rPr lang="fr-FR" dirty="0"/>
              <a:t>Pertes :</a:t>
            </a:r>
          </a:p>
          <a:p>
            <a:pPr marL="1143000" lvl="2" indent="-228600">
              <a:buFont typeface="Arial" panose="020B0604020202020204" pitchFamily="34" charset="0"/>
              <a:buChar char="•"/>
            </a:pPr>
            <a:r>
              <a:rPr lang="fr-FR" dirty="0"/>
              <a:t>Luftwaffe : -45 avions.</a:t>
            </a:r>
          </a:p>
          <a:p>
            <a:pPr marL="1143000" lvl="2" indent="-228600">
              <a:buFont typeface="Arial" panose="020B0604020202020204" pitchFamily="34" charset="0"/>
              <a:buChar char="•"/>
            </a:pPr>
            <a:r>
              <a:rPr lang="fr-FR" dirty="0"/>
              <a:t>RAF : -13 avions (les Allemands croyaient en avoir abattu 300).</a:t>
            </a:r>
          </a:p>
          <a:p>
            <a:pPr>
              <a:buFont typeface="Arial" panose="020B0604020202020204" pitchFamily="34" charset="0"/>
              <a:buChar char="•"/>
            </a:pPr>
            <a:r>
              <a:rPr lang="fr-FR" b="1" dirty="0"/>
              <a:t>18 août 1940 :</a:t>
            </a:r>
            <a:r>
              <a:rPr lang="fr-FR" dirty="0"/>
              <a:t> Attaque allemande massive :</a:t>
            </a:r>
          </a:p>
          <a:p>
            <a:pPr marL="742950" lvl="1" indent="-285750">
              <a:buFont typeface="Arial" panose="020B0604020202020204" pitchFamily="34" charset="0"/>
              <a:buChar char="•"/>
            </a:pPr>
            <a:r>
              <a:rPr lang="fr-FR" b="1" dirty="0"/>
              <a:t>Forces engagées :</a:t>
            </a:r>
            <a:r>
              <a:rPr lang="fr-FR" dirty="0"/>
              <a:t> 500 bombardiers et 1 270 chasseurs.</a:t>
            </a:r>
          </a:p>
          <a:p>
            <a:pPr marL="742950" lvl="1" indent="-285750">
              <a:buFont typeface="Arial" panose="020B0604020202020204" pitchFamily="34" charset="0"/>
              <a:buChar char="•"/>
            </a:pPr>
            <a:r>
              <a:rPr lang="fr-FR" b="1" dirty="0"/>
              <a:t>Pertes :</a:t>
            </a:r>
            <a:endParaRPr lang="fr-FR" dirty="0"/>
          </a:p>
          <a:p>
            <a:pPr marL="1143000" lvl="2" indent="-228600">
              <a:buFont typeface="Arial" panose="020B0604020202020204" pitchFamily="34" charset="0"/>
              <a:buChar char="•"/>
            </a:pPr>
            <a:r>
              <a:rPr lang="fr-FR" dirty="0"/>
              <a:t>Luftwaffe : -75 avions.</a:t>
            </a:r>
          </a:p>
          <a:p>
            <a:pPr marL="1143000" lvl="2" indent="-228600">
              <a:buFont typeface="Arial" panose="020B0604020202020204" pitchFamily="34" charset="0"/>
              <a:buChar char="•"/>
            </a:pPr>
            <a:r>
              <a:rPr lang="fr-FR" dirty="0"/>
              <a:t>RAF : -34 avions.</a:t>
            </a:r>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17</a:t>
            </a:fld>
            <a:endParaRPr lang="fr-FR"/>
          </a:p>
        </p:txBody>
      </p:sp>
    </p:spTree>
    <p:extLst>
      <p:ext uri="{BB962C8B-B14F-4D97-AF65-F5344CB8AC3E}">
        <p14:creationId xmlns:p14="http://schemas.microsoft.com/office/powerpoint/2010/main" val="153989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Le Blitz (1940-1941)</a:t>
            </a:r>
          </a:p>
          <a:p>
            <a:pPr>
              <a:buFont typeface="Arial" panose="020B0604020202020204" pitchFamily="34" charset="0"/>
              <a:buChar char="•"/>
            </a:pPr>
            <a:r>
              <a:rPr lang="fr-FR" b="1" dirty="0"/>
              <a:t>Début :</a:t>
            </a:r>
            <a:r>
              <a:rPr lang="fr-FR" dirty="0"/>
              <a:t> 7 septembre 1940</a:t>
            </a:r>
          </a:p>
          <a:p>
            <a:pPr marL="742950" lvl="1" indent="-285750">
              <a:buFont typeface="Arial" panose="020B0604020202020204" pitchFamily="34" charset="0"/>
              <a:buChar char="•"/>
            </a:pPr>
            <a:r>
              <a:rPr lang="fr-FR" dirty="0"/>
              <a:t>320 bombardiers et 600 chasseurs allemands attaquent </a:t>
            </a:r>
            <a:r>
              <a:rPr lang="fr-FR" b="1" dirty="0"/>
              <a:t>Londres</a:t>
            </a:r>
            <a:r>
              <a:rPr lang="fr-FR" dirty="0"/>
              <a:t>.</a:t>
            </a:r>
          </a:p>
          <a:p>
            <a:pPr marL="742950" lvl="1" indent="-285750">
              <a:buFont typeface="Arial" panose="020B0604020202020204" pitchFamily="34" charset="0"/>
              <a:buChar char="•"/>
            </a:pPr>
            <a:r>
              <a:rPr lang="fr-FR" b="1" dirty="0"/>
              <a:t>Bilan :</a:t>
            </a:r>
            <a:r>
              <a:rPr lang="fr-FR" dirty="0"/>
              <a:t> 500 morts, 1 137 blessés graves.</a:t>
            </a:r>
          </a:p>
          <a:p>
            <a:pPr>
              <a:buFont typeface="Arial" panose="020B0604020202020204" pitchFamily="34" charset="0"/>
              <a:buChar char="•"/>
            </a:pPr>
            <a:r>
              <a:rPr lang="fr-FR" b="1" dirty="0"/>
              <a:t>Cibles principales :</a:t>
            </a:r>
            <a:endParaRPr lang="fr-FR" dirty="0"/>
          </a:p>
          <a:p>
            <a:pPr marL="742950" lvl="1" indent="-285750">
              <a:buFont typeface="Arial" panose="020B0604020202020204" pitchFamily="34" charset="0"/>
              <a:buChar char="•"/>
            </a:pPr>
            <a:r>
              <a:rPr lang="fr-FR" b="1" dirty="0"/>
              <a:t>Londres</a:t>
            </a:r>
            <a:r>
              <a:rPr lang="fr-FR" dirty="0"/>
              <a:t>, </a:t>
            </a:r>
            <a:r>
              <a:rPr lang="fr-FR" b="1" dirty="0"/>
              <a:t>Coventry</a:t>
            </a:r>
            <a:r>
              <a:rPr lang="fr-FR" dirty="0"/>
              <a:t>, </a:t>
            </a:r>
            <a:r>
              <a:rPr lang="fr-FR" b="1" dirty="0"/>
              <a:t>Plymouth</a:t>
            </a:r>
            <a:r>
              <a:rPr lang="fr-FR" dirty="0"/>
              <a:t>, </a:t>
            </a:r>
            <a:r>
              <a:rPr lang="fr-FR" b="1" dirty="0"/>
              <a:t>Birmingham</a:t>
            </a:r>
            <a:r>
              <a:rPr lang="fr-FR" dirty="0"/>
              <a:t>, </a:t>
            </a:r>
            <a:r>
              <a:rPr lang="fr-FR" b="1" dirty="0"/>
              <a:t>Liverpool</a:t>
            </a:r>
            <a:r>
              <a:rPr lang="fr-FR" dirty="0"/>
              <a:t>, </a:t>
            </a:r>
            <a:r>
              <a:rPr lang="fr-FR" b="1" dirty="0"/>
              <a:t>Canterbury</a:t>
            </a:r>
            <a:r>
              <a:rPr lang="fr-FR" dirty="0"/>
              <a:t>, </a:t>
            </a:r>
            <a:r>
              <a:rPr lang="fr-FR" b="1" dirty="0"/>
              <a:t>Exeter</a:t>
            </a:r>
            <a:r>
              <a:rPr lang="fr-FR" dirty="0"/>
              <a:t>, </a:t>
            </a:r>
            <a:r>
              <a:rPr lang="fr-FR" b="1" dirty="0"/>
              <a:t>Great Yarmouth</a:t>
            </a:r>
            <a:r>
              <a:rPr lang="fr-FR" dirty="0"/>
              <a:t>.</a:t>
            </a:r>
          </a:p>
          <a:p>
            <a:pPr marL="742950" lvl="1" indent="-285750">
              <a:buFont typeface="Arial" panose="020B0604020202020204" pitchFamily="34" charset="0"/>
              <a:buChar char="•"/>
            </a:pPr>
            <a:r>
              <a:rPr lang="fr-FR" dirty="0"/>
              <a:t>Le </a:t>
            </a:r>
            <a:r>
              <a:rPr lang="fr-FR" b="1" dirty="0"/>
              <a:t>palais de Buckingham</a:t>
            </a:r>
            <a:r>
              <a:rPr lang="fr-FR" dirty="0"/>
              <a:t> est touché le 11 septembre.</a:t>
            </a:r>
          </a:p>
          <a:p>
            <a:pPr marL="742950" lvl="1" indent="-285750">
              <a:buFont typeface="Arial" panose="020B0604020202020204" pitchFamily="34" charset="0"/>
              <a:buChar char="•"/>
            </a:pPr>
            <a:r>
              <a:rPr lang="fr-FR" dirty="0"/>
              <a:t>La </a:t>
            </a:r>
            <a:r>
              <a:rPr lang="fr-FR" b="1" dirty="0"/>
              <a:t>cathédrale Saint-Paul</a:t>
            </a:r>
            <a:r>
              <a:rPr lang="fr-FR" dirty="0"/>
              <a:t> est touchée le 11 octobre, devenant un symbole de la résistance anglaise.</a:t>
            </a:r>
          </a:p>
          <a:p>
            <a:pPr>
              <a:buFont typeface="Arial" panose="020B0604020202020204" pitchFamily="34" charset="0"/>
              <a:buChar char="•"/>
            </a:pPr>
            <a:r>
              <a:rPr lang="fr-FR" b="1" dirty="0"/>
              <a:t>Bombardement notable :</a:t>
            </a:r>
            <a:endParaRPr lang="fr-FR" dirty="0"/>
          </a:p>
          <a:p>
            <a:pPr marL="742950" lvl="1" indent="-285750">
              <a:buFont typeface="Arial" panose="020B0604020202020204" pitchFamily="34" charset="0"/>
              <a:buChar char="•"/>
            </a:pPr>
            <a:r>
              <a:rPr lang="fr-FR" b="1" dirty="0"/>
              <a:t>Coventry</a:t>
            </a:r>
            <a:r>
              <a:rPr lang="fr-FR" dirty="0"/>
              <a:t>, 14-15 novembre 1940, "Opération Sonate au clair de lune" : 568 morts, 863 blessés.</a:t>
            </a:r>
          </a:p>
          <a:p>
            <a:pPr marL="742950" lvl="1" indent="-285750">
              <a:buFont typeface="Arial" panose="020B0604020202020204" pitchFamily="34" charset="0"/>
              <a:buChar char="•"/>
            </a:pPr>
            <a:r>
              <a:rPr lang="fr-FR" dirty="0"/>
              <a:t>Premier cas de "tempête de feu".</a:t>
            </a:r>
          </a:p>
          <a:p>
            <a:pPr>
              <a:buFont typeface="Arial" panose="020B0604020202020204" pitchFamily="34" charset="0"/>
              <a:buChar char="•"/>
            </a:pPr>
            <a:r>
              <a:rPr lang="fr-FR" b="1" dirty="0"/>
              <a:t>Manchester Blitz :</a:t>
            </a:r>
            <a:endParaRPr lang="fr-FR" dirty="0"/>
          </a:p>
          <a:p>
            <a:pPr marL="742950" lvl="1" indent="-285750">
              <a:buFont typeface="Arial" panose="020B0604020202020204" pitchFamily="34" charset="0"/>
              <a:buChar char="•"/>
            </a:pPr>
            <a:r>
              <a:rPr lang="fr-FR" dirty="0"/>
              <a:t>Bombardements du 22 au 24 décembre 1940.</a:t>
            </a:r>
          </a:p>
          <a:p>
            <a:pPr marL="742950" lvl="1" indent="-285750">
              <a:buFont typeface="Arial" panose="020B0604020202020204" pitchFamily="34" charset="0"/>
              <a:buChar char="•"/>
            </a:pPr>
            <a:r>
              <a:rPr lang="fr-FR" b="1" dirty="0"/>
              <a:t>Bilan :</a:t>
            </a:r>
            <a:r>
              <a:rPr lang="fr-FR" dirty="0"/>
              <a:t> 684 morts, plus de 2000 blessés.</a:t>
            </a:r>
          </a:p>
          <a:p>
            <a:pPr>
              <a:buFont typeface="Arial" panose="020B0604020202020204" pitchFamily="34" charset="0"/>
              <a:buChar char="•"/>
            </a:pPr>
            <a:r>
              <a:rPr lang="fr-FR" b="1" dirty="0"/>
              <a:t>Autres événements :</a:t>
            </a:r>
            <a:endParaRPr lang="fr-FR" dirty="0"/>
          </a:p>
          <a:p>
            <a:pPr marL="742950" lvl="1" indent="-285750">
              <a:buFont typeface="Arial" panose="020B0604020202020204" pitchFamily="34" charset="0"/>
              <a:buChar char="•"/>
            </a:pPr>
            <a:r>
              <a:rPr lang="fr-FR" dirty="0"/>
              <a:t>Le 29 décembre, </a:t>
            </a:r>
            <a:r>
              <a:rPr lang="fr-FR" b="1" dirty="0"/>
              <a:t>bombes incendiaires</a:t>
            </a:r>
            <a:r>
              <a:rPr lang="fr-FR" dirty="0"/>
              <a:t> ravagent Londres.</a:t>
            </a:r>
          </a:p>
          <a:p>
            <a:pPr marL="742950" lvl="1" indent="-285750">
              <a:buFont typeface="Arial" panose="020B0604020202020204" pitchFamily="34" charset="0"/>
              <a:buChar char="•"/>
            </a:pPr>
            <a:r>
              <a:rPr lang="fr-FR" dirty="0"/>
              <a:t>Bombardement de </a:t>
            </a:r>
            <a:r>
              <a:rPr lang="fr-FR" b="1" dirty="0" err="1"/>
              <a:t>Clydeside</a:t>
            </a:r>
            <a:r>
              <a:rPr lang="fr-FR" dirty="0"/>
              <a:t> près de Glasgow le 13 mars 1941 : 528 morts.</a:t>
            </a:r>
          </a:p>
          <a:p>
            <a:pPr marL="742950" lvl="1" indent="-285750">
              <a:buFont typeface="Arial" panose="020B0604020202020204" pitchFamily="34" charset="0"/>
              <a:buChar char="•"/>
            </a:pPr>
            <a:r>
              <a:rPr lang="fr-FR" dirty="0"/>
              <a:t>RAF bombarde </a:t>
            </a:r>
            <a:r>
              <a:rPr lang="fr-FR" b="1" dirty="0"/>
              <a:t>Berlin</a:t>
            </a:r>
            <a:r>
              <a:rPr lang="fr-FR" dirty="0"/>
              <a:t> en représailles le 9 avril 1941.</a:t>
            </a:r>
          </a:p>
          <a:p>
            <a:pPr>
              <a:buFont typeface="Arial" panose="020B0604020202020204" pitchFamily="34" charset="0"/>
              <a:buChar char="•"/>
            </a:pPr>
            <a:r>
              <a:rPr lang="fr-FR" b="1" dirty="0"/>
              <a:t>Derniers bombardements :</a:t>
            </a:r>
            <a:endParaRPr lang="fr-FR" dirty="0"/>
          </a:p>
          <a:p>
            <a:pPr marL="742950" lvl="1" indent="-285750">
              <a:buFont typeface="Arial" panose="020B0604020202020204" pitchFamily="34" charset="0"/>
              <a:buChar char="•"/>
            </a:pPr>
            <a:r>
              <a:rPr lang="fr-FR" b="1" dirty="0"/>
              <a:t>Plymouth</a:t>
            </a:r>
            <a:r>
              <a:rPr lang="fr-FR" dirty="0"/>
              <a:t>, 21-25 avril 1941.</a:t>
            </a:r>
          </a:p>
          <a:p>
            <a:pPr marL="742950" lvl="1" indent="-285750">
              <a:buFont typeface="Arial" panose="020B0604020202020204" pitchFamily="34" charset="0"/>
              <a:buChar char="•"/>
            </a:pPr>
            <a:r>
              <a:rPr lang="fr-FR" b="1" dirty="0"/>
              <a:t>Liverpool</a:t>
            </a:r>
            <a:r>
              <a:rPr lang="fr-FR" dirty="0"/>
              <a:t>, 1-7 mai 1941.</a:t>
            </a:r>
          </a:p>
          <a:p>
            <a:pPr marL="742950" lvl="1" indent="-285750">
              <a:buFont typeface="Arial" panose="020B0604020202020204" pitchFamily="34" charset="0"/>
              <a:buChar char="•"/>
            </a:pPr>
            <a:r>
              <a:rPr lang="fr-FR" dirty="0"/>
              <a:t>Londres subit un important raid le 10 mai.</a:t>
            </a:r>
          </a:p>
          <a:p>
            <a:pPr marL="742950" lvl="1" indent="-285750">
              <a:buFont typeface="Arial" panose="020B0604020202020204" pitchFamily="34" charset="0"/>
              <a:buChar char="•"/>
            </a:pPr>
            <a:r>
              <a:rPr lang="fr-FR" b="1" dirty="0"/>
              <a:t>Birmingham</a:t>
            </a:r>
            <a:r>
              <a:rPr lang="fr-FR" dirty="0"/>
              <a:t> est touchée le 21 mai 1941, marquant la fin du Blitz.</a:t>
            </a:r>
          </a:p>
          <a:p>
            <a:pPr>
              <a:buFont typeface="Arial" panose="020B0604020202020204" pitchFamily="34" charset="0"/>
              <a:buChar char="•"/>
            </a:pPr>
            <a:r>
              <a:rPr lang="fr-FR" b="1" dirty="0"/>
              <a:t>Conséquences humaines :</a:t>
            </a:r>
            <a:endParaRPr lang="fr-FR" dirty="0"/>
          </a:p>
          <a:p>
            <a:pPr marL="742950" lvl="1" indent="-285750">
              <a:buFont typeface="Arial" panose="020B0604020202020204" pitchFamily="34" charset="0"/>
              <a:buChar char="•"/>
            </a:pPr>
            <a:r>
              <a:rPr lang="fr-FR" dirty="0"/>
              <a:t>41 000 à 43 000 morts, 90 000 à 150 000 blessés.</a:t>
            </a:r>
          </a:p>
          <a:p>
            <a:pPr marL="742950" lvl="1" indent="-285750">
              <a:buFont typeface="Arial" panose="020B0604020202020204" pitchFamily="34" charset="0"/>
              <a:buChar char="•"/>
            </a:pPr>
            <a:r>
              <a:rPr lang="fr-FR" dirty="0"/>
              <a:t>3,75 millions de Britanniques évacués.</a:t>
            </a:r>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18</a:t>
            </a:fld>
            <a:endParaRPr lang="fr-FR"/>
          </a:p>
        </p:txBody>
      </p:sp>
    </p:spTree>
    <p:extLst>
      <p:ext uri="{BB962C8B-B14F-4D97-AF65-F5344CB8AC3E}">
        <p14:creationId xmlns:p14="http://schemas.microsoft.com/office/powerpoint/2010/main" val="1537269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800" b="1" dirty="0"/>
              <a:t>La Guerre du Pacifique (7 décembre 1941 – 2 septembre 1945)</a:t>
            </a:r>
          </a:p>
          <a:p>
            <a:r>
              <a:rPr lang="fr-FR" sz="2800" b="1" dirty="0"/>
              <a:t>Contexte :</a:t>
            </a:r>
          </a:p>
          <a:p>
            <a:pPr>
              <a:buFont typeface="Arial" panose="020B0604020202020204" pitchFamily="34" charset="0"/>
              <a:buChar char="•"/>
            </a:pPr>
            <a:r>
              <a:rPr lang="fr-FR" sz="2800" b="1" dirty="0"/>
              <a:t>Conflit</a:t>
            </a:r>
            <a:r>
              <a:rPr lang="fr-FR" sz="2800" dirty="0"/>
              <a:t> : Oppose les Alliés (USA, Royaume-Uni, Chine, Australie) à l’Empire du Japon.</a:t>
            </a:r>
          </a:p>
          <a:p>
            <a:pPr>
              <a:buFont typeface="Arial" panose="020B0604020202020204" pitchFamily="34" charset="0"/>
              <a:buChar char="•"/>
            </a:pPr>
            <a:r>
              <a:rPr lang="fr-FR" sz="2800" b="1" dirty="0"/>
              <a:t>Objectif du Japon</a:t>
            </a:r>
            <a:r>
              <a:rPr lang="fr-FR" sz="2800" dirty="0"/>
              <a:t> : Politique expansionniste pour contrôler les ressources naturelles (pétrole, caoutchouc, etc.) en Asie-Pacifique.</a:t>
            </a:r>
          </a:p>
          <a:p>
            <a:pPr>
              <a:buFont typeface="Arial" panose="020B0604020202020204" pitchFamily="34" charset="0"/>
              <a:buChar char="•"/>
            </a:pPr>
            <a:r>
              <a:rPr lang="fr-FR" sz="2800" b="1" dirty="0"/>
              <a:t>Tensions croissantes</a:t>
            </a:r>
            <a:r>
              <a:rPr lang="fr-FR" sz="2800" dirty="0"/>
              <a:t> avec les puissances occidentales dès les années 1930.</a:t>
            </a:r>
          </a:p>
          <a:p>
            <a:r>
              <a:rPr lang="fr-FR" sz="2800" b="1" dirty="0"/>
              <a:t>Début du conflit :</a:t>
            </a:r>
          </a:p>
          <a:p>
            <a:pPr>
              <a:buFont typeface="Arial" panose="020B0604020202020204" pitchFamily="34" charset="0"/>
              <a:buChar char="•"/>
            </a:pPr>
            <a:r>
              <a:rPr lang="fr-FR" sz="2800" b="1" dirty="0"/>
              <a:t>7 décembre 1941</a:t>
            </a:r>
            <a:r>
              <a:rPr lang="fr-FR" sz="2800" dirty="0"/>
              <a:t> : Attaque surprise sur </a:t>
            </a:r>
            <a:r>
              <a:rPr lang="fr-FR" sz="2800" b="1" dirty="0"/>
              <a:t>Pearl Harbor</a:t>
            </a:r>
            <a:r>
              <a:rPr lang="fr-FR" sz="2800" dirty="0"/>
              <a:t> (Hawaï) → Entrée des États-Unis dans la guerre.</a:t>
            </a:r>
          </a:p>
          <a:p>
            <a:pPr>
              <a:buFont typeface="Arial" panose="020B0604020202020204" pitchFamily="34" charset="0"/>
              <a:buChar char="•"/>
            </a:pPr>
            <a:r>
              <a:rPr lang="fr-FR" sz="2800" dirty="0"/>
              <a:t>Attaques simultanées du Japon sur </a:t>
            </a:r>
            <a:r>
              <a:rPr lang="fr-FR" sz="2800" b="1" dirty="0"/>
              <a:t>Hong Kong</a:t>
            </a:r>
            <a:r>
              <a:rPr lang="fr-FR" sz="2800" dirty="0"/>
              <a:t>, </a:t>
            </a:r>
            <a:r>
              <a:rPr lang="fr-FR" sz="2800" b="1" dirty="0"/>
              <a:t>Malaisie</a:t>
            </a:r>
            <a:r>
              <a:rPr lang="fr-FR" sz="2800" dirty="0"/>
              <a:t>, </a:t>
            </a:r>
            <a:r>
              <a:rPr lang="fr-FR" sz="2800" b="1" dirty="0"/>
              <a:t>Philippines</a:t>
            </a:r>
            <a:r>
              <a:rPr lang="fr-FR" sz="2800" dirty="0"/>
              <a:t> et </a:t>
            </a:r>
            <a:r>
              <a:rPr lang="fr-FR" sz="2800" b="1" dirty="0"/>
              <a:t>Asie du Sud-Est</a:t>
            </a:r>
            <a:r>
              <a:rPr lang="fr-FR" sz="2800" dirty="0"/>
              <a:t>.</a:t>
            </a:r>
          </a:p>
          <a:p>
            <a:r>
              <a:rPr lang="fr-FR" sz="2800" b="1" dirty="0"/>
              <a:t>Avancée japonaise (1941-1942) :</a:t>
            </a:r>
          </a:p>
          <a:p>
            <a:pPr>
              <a:buFont typeface="Arial" panose="020B0604020202020204" pitchFamily="34" charset="0"/>
              <a:buChar char="•"/>
            </a:pPr>
            <a:r>
              <a:rPr lang="fr-FR" sz="2800" dirty="0"/>
              <a:t>Succès rapides : Conquête des </a:t>
            </a:r>
            <a:r>
              <a:rPr lang="fr-FR" sz="2800" b="1" dirty="0"/>
              <a:t>Philippines</a:t>
            </a:r>
            <a:r>
              <a:rPr lang="fr-FR" sz="2800" dirty="0"/>
              <a:t>, </a:t>
            </a:r>
            <a:r>
              <a:rPr lang="fr-FR" sz="2800" b="1" dirty="0"/>
              <a:t>Singapour</a:t>
            </a:r>
            <a:r>
              <a:rPr lang="fr-FR" sz="2800" dirty="0"/>
              <a:t>, </a:t>
            </a:r>
            <a:r>
              <a:rPr lang="fr-FR" sz="2800" b="1" dirty="0"/>
              <a:t>Indonésie</a:t>
            </a:r>
            <a:r>
              <a:rPr lang="fr-FR" sz="2800" dirty="0"/>
              <a:t>, </a:t>
            </a:r>
            <a:r>
              <a:rPr lang="fr-FR" sz="2800" b="1" dirty="0"/>
              <a:t>Papouasie-Nouvelle-Guinée</a:t>
            </a:r>
            <a:r>
              <a:rPr lang="fr-FR" sz="2800" dirty="0"/>
              <a:t>.</a:t>
            </a:r>
          </a:p>
          <a:p>
            <a:pPr>
              <a:buFont typeface="Arial" panose="020B0604020202020204" pitchFamily="34" charset="0"/>
              <a:buChar char="•"/>
            </a:pPr>
            <a:r>
              <a:rPr lang="fr-FR" sz="2800" dirty="0"/>
              <a:t>Japon crée la </a:t>
            </a:r>
            <a:r>
              <a:rPr lang="fr-FR" sz="2800" b="1" dirty="0"/>
              <a:t>"Sphère de coprospérité de la grande Asie orientale"</a:t>
            </a:r>
            <a:r>
              <a:rPr lang="fr-FR" sz="2800" dirty="0"/>
              <a:t> pour dominer la région.</a:t>
            </a:r>
          </a:p>
          <a:p>
            <a:r>
              <a:rPr lang="fr-FR" sz="2800" b="1" dirty="0"/>
              <a:t>Tournant du conflit :</a:t>
            </a:r>
          </a:p>
          <a:p>
            <a:pPr>
              <a:buFont typeface="Arial" panose="020B0604020202020204" pitchFamily="34" charset="0"/>
              <a:buChar char="•"/>
            </a:pPr>
            <a:r>
              <a:rPr lang="fr-FR" sz="2800" b="1" dirty="0"/>
              <a:t>Juin 1942</a:t>
            </a:r>
            <a:r>
              <a:rPr lang="fr-FR" sz="2800" dirty="0"/>
              <a:t> : </a:t>
            </a:r>
            <a:r>
              <a:rPr lang="fr-FR" sz="2800" b="1" dirty="0"/>
              <a:t>Bataille de Midway</a:t>
            </a:r>
            <a:r>
              <a:rPr lang="fr-FR" sz="2800" dirty="0"/>
              <a:t> → Victoire décisive des USA, destruction de plusieurs porte-avions japonais.</a:t>
            </a:r>
          </a:p>
          <a:p>
            <a:pPr>
              <a:buFont typeface="Arial" panose="020B0604020202020204" pitchFamily="34" charset="0"/>
              <a:buChar char="•"/>
            </a:pPr>
            <a:r>
              <a:rPr lang="fr-FR" sz="2800" dirty="0"/>
              <a:t>Stratégie alliée d’</a:t>
            </a:r>
            <a:r>
              <a:rPr lang="fr-FR" sz="2800" b="1" dirty="0"/>
              <a:t>îles en îles</a:t>
            </a:r>
            <a:r>
              <a:rPr lang="fr-FR" sz="2800" dirty="0"/>
              <a:t> ("</a:t>
            </a:r>
            <a:r>
              <a:rPr lang="fr-FR" sz="2800" b="1" dirty="0"/>
              <a:t>Island </a:t>
            </a:r>
            <a:r>
              <a:rPr lang="fr-FR" sz="2800" b="1" dirty="0" err="1"/>
              <a:t>Hopping</a:t>
            </a:r>
            <a:r>
              <a:rPr lang="fr-FR" sz="2800" dirty="0"/>
              <a:t>") pour reprendre progressivement les territoires japonais (ex : </a:t>
            </a:r>
            <a:r>
              <a:rPr lang="fr-FR" sz="2800" b="1" dirty="0"/>
              <a:t>Guadalcanal</a:t>
            </a:r>
            <a:r>
              <a:rPr lang="fr-FR" sz="2800" dirty="0"/>
              <a:t>, </a:t>
            </a:r>
            <a:r>
              <a:rPr lang="fr-FR" sz="2800" b="1" dirty="0"/>
              <a:t>Iwo </a:t>
            </a:r>
            <a:r>
              <a:rPr lang="fr-FR" sz="2800" b="1" dirty="0" err="1"/>
              <a:t>Jima</a:t>
            </a:r>
            <a:r>
              <a:rPr lang="fr-FR" sz="2800" dirty="0"/>
              <a:t>, </a:t>
            </a:r>
            <a:r>
              <a:rPr lang="fr-FR" sz="2800" b="1" dirty="0"/>
              <a:t>Okinawa</a:t>
            </a:r>
            <a:r>
              <a:rPr lang="fr-FR" sz="2800" dirty="0"/>
              <a:t>).</a:t>
            </a:r>
          </a:p>
          <a:p>
            <a:r>
              <a:rPr lang="fr-FR" sz="2800" b="1" dirty="0"/>
              <a:t>Bombardements et capitulation :</a:t>
            </a:r>
          </a:p>
          <a:p>
            <a:pPr>
              <a:buFont typeface="Arial" panose="020B0604020202020204" pitchFamily="34" charset="0"/>
              <a:buChar char="•"/>
            </a:pPr>
            <a:r>
              <a:rPr lang="fr-FR" sz="2800" b="1" dirty="0"/>
              <a:t>1945</a:t>
            </a:r>
            <a:r>
              <a:rPr lang="fr-FR" sz="2800" dirty="0"/>
              <a:t> : Bombardements massifs des villes japonaises (ex : Tokyo en mars 1945).</a:t>
            </a:r>
          </a:p>
          <a:p>
            <a:pPr>
              <a:buFont typeface="Arial" panose="020B0604020202020204" pitchFamily="34" charset="0"/>
              <a:buChar char="•"/>
            </a:pPr>
            <a:r>
              <a:rPr lang="fr-FR" sz="2800" b="1" dirty="0"/>
              <a:t>6 août 1945</a:t>
            </a:r>
            <a:r>
              <a:rPr lang="fr-FR" sz="2800" dirty="0"/>
              <a:t> : Bombe atomique sur </a:t>
            </a:r>
            <a:r>
              <a:rPr lang="fr-FR" sz="2800" b="1" dirty="0"/>
              <a:t>Hiroshima</a:t>
            </a:r>
            <a:r>
              <a:rPr lang="fr-FR" sz="2800" dirty="0"/>
              <a:t>.</a:t>
            </a:r>
          </a:p>
          <a:p>
            <a:pPr>
              <a:buFont typeface="Arial" panose="020B0604020202020204" pitchFamily="34" charset="0"/>
              <a:buChar char="•"/>
            </a:pPr>
            <a:r>
              <a:rPr lang="fr-FR" sz="2800" b="1" dirty="0"/>
              <a:t>9 août 1945</a:t>
            </a:r>
            <a:r>
              <a:rPr lang="fr-FR" sz="2800" dirty="0"/>
              <a:t> : Bombe atomique sur </a:t>
            </a:r>
            <a:r>
              <a:rPr lang="fr-FR" sz="2800" b="1" dirty="0"/>
              <a:t>Nagasaki</a:t>
            </a:r>
            <a:r>
              <a:rPr lang="fr-FR" sz="2800" dirty="0"/>
              <a:t>.</a:t>
            </a:r>
          </a:p>
          <a:p>
            <a:pPr>
              <a:buFont typeface="Arial" panose="020B0604020202020204" pitchFamily="34" charset="0"/>
              <a:buChar char="•"/>
            </a:pPr>
            <a:r>
              <a:rPr lang="fr-FR" sz="2800" b="1" dirty="0"/>
              <a:t>15 août 1945</a:t>
            </a:r>
            <a:r>
              <a:rPr lang="fr-FR" sz="2800" dirty="0"/>
              <a:t> : </a:t>
            </a:r>
            <a:r>
              <a:rPr lang="fr-FR" sz="2800" b="1" dirty="0"/>
              <a:t>Capitulation</a:t>
            </a:r>
            <a:r>
              <a:rPr lang="fr-FR" sz="2800" dirty="0"/>
              <a:t> du Japon (V-J Day).</a:t>
            </a:r>
          </a:p>
          <a:p>
            <a:pPr>
              <a:buFont typeface="Arial" panose="020B0604020202020204" pitchFamily="34" charset="0"/>
              <a:buChar char="•"/>
            </a:pPr>
            <a:r>
              <a:rPr lang="fr-FR" sz="2800" b="1" dirty="0"/>
              <a:t>2 septembre 1945</a:t>
            </a:r>
            <a:r>
              <a:rPr lang="fr-FR" sz="2800" dirty="0"/>
              <a:t> : Capitulation officielle à bord du cuirassé </a:t>
            </a:r>
            <a:r>
              <a:rPr lang="fr-FR" sz="2800" b="1" dirty="0"/>
              <a:t>USS Missouri</a:t>
            </a:r>
            <a:r>
              <a:rPr lang="fr-FR" sz="2800" dirty="0"/>
              <a:t>.</a:t>
            </a:r>
          </a:p>
          <a:p>
            <a:r>
              <a:rPr lang="fr-FR" sz="2800" b="1" dirty="0"/>
              <a:t>Conséquences :</a:t>
            </a:r>
          </a:p>
          <a:p>
            <a:pPr>
              <a:buFont typeface="Arial" panose="020B0604020202020204" pitchFamily="34" charset="0"/>
              <a:buChar char="•"/>
            </a:pPr>
            <a:r>
              <a:rPr lang="fr-FR" sz="2800" b="1" dirty="0"/>
              <a:t>Occupation américaine</a:t>
            </a:r>
            <a:r>
              <a:rPr lang="fr-FR" sz="2800" dirty="0"/>
              <a:t> du Japon (dirigée par le général </a:t>
            </a:r>
            <a:r>
              <a:rPr lang="fr-FR" sz="2800" b="1" dirty="0"/>
              <a:t>MacArthur</a:t>
            </a:r>
            <a:r>
              <a:rPr lang="fr-FR" sz="2800" dirty="0"/>
              <a:t>).</a:t>
            </a:r>
          </a:p>
          <a:p>
            <a:pPr>
              <a:buFont typeface="Arial" panose="020B0604020202020204" pitchFamily="34" charset="0"/>
              <a:buChar char="•"/>
            </a:pPr>
            <a:r>
              <a:rPr lang="fr-FR" sz="2800" dirty="0"/>
              <a:t>Adoption d’une </a:t>
            </a:r>
            <a:r>
              <a:rPr lang="fr-FR" sz="2800" b="1" dirty="0"/>
              <a:t>nouvelle constitution</a:t>
            </a:r>
            <a:r>
              <a:rPr lang="fr-FR" sz="2800" dirty="0"/>
              <a:t> japonaise en 1947 (démocratie).</a:t>
            </a:r>
          </a:p>
          <a:p>
            <a:pPr>
              <a:buFont typeface="Arial" panose="020B0604020202020204" pitchFamily="34" charset="0"/>
              <a:buChar char="•"/>
            </a:pPr>
            <a:r>
              <a:rPr lang="fr-FR" sz="2800" b="1" dirty="0"/>
              <a:t>Fin des colonies japonaises</a:t>
            </a:r>
            <a:r>
              <a:rPr lang="fr-FR" sz="2800" dirty="0"/>
              <a:t> en Asie, mais nouvelles tensions en </a:t>
            </a:r>
            <a:r>
              <a:rPr lang="fr-FR" sz="2800" b="1" dirty="0"/>
              <a:t>Indochine</a:t>
            </a:r>
            <a:r>
              <a:rPr lang="fr-FR" sz="2800" dirty="0"/>
              <a:t> (Vietnam) et </a:t>
            </a:r>
            <a:r>
              <a:rPr lang="fr-FR" sz="2800" b="1" dirty="0"/>
              <a:t>Corée</a:t>
            </a:r>
            <a:r>
              <a:rPr lang="fr-FR" sz="2800" dirty="0"/>
              <a:t> (division entre Nord et Sud).</a:t>
            </a:r>
          </a:p>
          <a:p>
            <a:pPr>
              <a:buFont typeface="Arial" panose="020B0604020202020204" pitchFamily="34" charset="0"/>
              <a:buChar char="•"/>
            </a:pPr>
            <a:r>
              <a:rPr lang="fr-FR" sz="2800" b="1" dirty="0"/>
              <a:t>Début de l'ère nucléaire</a:t>
            </a:r>
            <a:r>
              <a:rPr lang="fr-FR" sz="2800" dirty="0"/>
              <a:t> avec les débats moraux autour de l'utilisation de la bombe atomique.</a:t>
            </a:r>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19</a:t>
            </a:fld>
            <a:endParaRPr lang="fr-FR"/>
          </a:p>
        </p:txBody>
      </p:sp>
    </p:spTree>
    <p:extLst>
      <p:ext uri="{BB962C8B-B14F-4D97-AF65-F5344CB8AC3E}">
        <p14:creationId xmlns:p14="http://schemas.microsoft.com/office/powerpoint/2010/main" val="1668707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La Guerre du Pacifique (7 décembre 1941 – 2 septembre 1945)</a:t>
            </a:r>
          </a:p>
          <a:p>
            <a:r>
              <a:rPr lang="fr-FR" b="1" dirty="0"/>
              <a:t>Contexte :</a:t>
            </a:r>
          </a:p>
          <a:p>
            <a:pPr>
              <a:buFont typeface="Arial" panose="020B0604020202020204" pitchFamily="34" charset="0"/>
              <a:buChar char="•"/>
            </a:pPr>
            <a:r>
              <a:rPr lang="fr-FR" b="1" dirty="0"/>
              <a:t>Conflit</a:t>
            </a:r>
            <a:r>
              <a:rPr lang="fr-FR" dirty="0"/>
              <a:t> : Oppose les Alliés (USA, Royaume-Uni, Chine, Australie) à l’Empire du Japon.</a:t>
            </a:r>
          </a:p>
          <a:p>
            <a:pPr>
              <a:buFont typeface="Arial" panose="020B0604020202020204" pitchFamily="34" charset="0"/>
              <a:buChar char="•"/>
            </a:pPr>
            <a:r>
              <a:rPr lang="fr-FR" b="1" dirty="0"/>
              <a:t>Objectif du Japon</a:t>
            </a:r>
            <a:r>
              <a:rPr lang="fr-FR" dirty="0"/>
              <a:t> : Politique expansionniste pour contrôler les ressources naturelles (pétrole, caoutchouc, etc.) en Asie-Pacifique.</a:t>
            </a:r>
          </a:p>
          <a:p>
            <a:pPr>
              <a:buFont typeface="Arial" panose="020B0604020202020204" pitchFamily="34" charset="0"/>
              <a:buChar char="•"/>
            </a:pPr>
            <a:r>
              <a:rPr lang="fr-FR" b="1" dirty="0"/>
              <a:t>Tensions croissantes</a:t>
            </a:r>
            <a:r>
              <a:rPr lang="fr-FR" dirty="0"/>
              <a:t> avec les puissances occidentales dès les années 1930.</a:t>
            </a:r>
          </a:p>
          <a:p>
            <a:r>
              <a:rPr lang="fr-FR" b="1" dirty="0"/>
              <a:t>Début du conflit :</a:t>
            </a:r>
          </a:p>
          <a:p>
            <a:pPr>
              <a:buFont typeface="Arial" panose="020B0604020202020204" pitchFamily="34" charset="0"/>
              <a:buChar char="•"/>
            </a:pPr>
            <a:r>
              <a:rPr lang="fr-FR" b="1" dirty="0"/>
              <a:t>7 décembre 1941</a:t>
            </a:r>
            <a:r>
              <a:rPr lang="fr-FR" dirty="0"/>
              <a:t> : Attaque surprise sur </a:t>
            </a:r>
            <a:r>
              <a:rPr lang="fr-FR" b="1" dirty="0"/>
              <a:t>Pearl Harbor</a:t>
            </a:r>
            <a:r>
              <a:rPr lang="fr-FR" dirty="0"/>
              <a:t> (Hawaï) → Entrée des États-Unis dans la guerre.</a:t>
            </a:r>
          </a:p>
          <a:p>
            <a:pPr>
              <a:buFont typeface="Arial" panose="020B0604020202020204" pitchFamily="34" charset="0"/>
              <a:buChar char="•"/>
            </a:pPr>
            <a:r>
              <a:rPr lang="fr-FR" dirty="0"/>
              <a:t>Attaques simultanées du Japon sur </a:t>
            </a:r>
            <a:r>
              <a:rPr lang="fr-FR" b="1" dirty="0"/>
              <a:t>Hong Kong</a:t>
            </a:r>
            <a:r>
              <a:rPr lang="fr-FR" dirty="0"/>
              <a:t>, </a:t>
            </a:r>
            <a:r>
              <a:rPr lang="fr-FR" b="1" dirty="0"/>
              <a:t>Malaisie</a:t>
            </a:r>
            <a:r>
              <a:rPr lang="fr-FR" dirty="0"/>
              <a:t>, </a:t>
            </a:r>
            <a:r>
              <a:rPr lang="fr-FR" b="1" dirty="0"/>
              <a:t>Philippines</a:t>
            </a:r>
            <a:r>
              <a:rPr lang="fr-FR" dirty="0"/>
              <a:t> et </a:t>
            </a:r>
            <a:r>
              <a:rPr lang="fr-FR" b="1" dirty="0"/>
              <a:t>Asie du Sud-Est</a:t>
            </a:r>
            <a:r>
              <a:rPr lang="fr-FR" dirty="0"/>
              <a:t>.</a:t>
            </a:r>
          </a:p>
          <a:p>
            <a:r>
              <a:rPr lang="fr-FR" b="1" dirty="0"/>
              <a:t>Avancée japonaise (1941-1942) :</a:t>
            </a:r>
          </a:p>
          <a:p>
            <a:pPr>
              <a:buFont typeface="Arial" panose="020B0604020202020204" pitchFamily="34" charset="0"/>
              <a:buChar char="•"/>
            </a:pPr>
            <a:r>
              <a:rPr lang="fr-FR" dirty="0"/>
              <a:t>Succès rapides : Conquête des </a:t>
            </a:r>
            <a:r>
              <a:rPr lang="fr-FR" b="1" dirty="0"/>
              <a:t>Philippines</a:t>
            </a:r>
            <a:r>
              <a:rPr lang="fr-FR" dirty="0"/>
              <a:t>, </a:t>
            </a:r>
            <a:r>
              <a:rPr lang="fr-FR" b="1" dirty="0"/>
              <a:t>Singapour</a:t>
            </a:r>
            <a:r>
              <a:rPr lang="fr-FR" dirty="0"/>
              <a:t>, </a:t>
            </a:r>
            <a:r>
              <a:rPr lang="fr-FR" b="1" dirty="0"/>
              <a:t>Indonésie</a:t>
            </a:r>
            <a:r>
              <a:rPr lang="fr-FR" dirty="0"/>
              <a:t>, </a:t>
            </a:r>
            <a:r>
              <a:rPr lang="fr-FR" b="1" dirty="0"/>
              <a:t>Papouasie-Nouvelle-Guinée</a:t>
            </a:r>
            <a:r>
              <a:rPr lang="fr-FR" dirty="0"/>
              <a:t>.</a:t>
            </a:r>
          </a:p>
          <a:p>
            <a:pPr>
              <a:buFont typeface="Arial" panose="020B0604020202020204" pitchFamily="34" charset="0"/>
              <a:buChar char="•"/>
            </a:pPr>
            <a:r>
              <a:rPr lang="fr-FR" dirty="0"/>
              <a:t>Japon crée la </a:t>
            </a:r>
            <a:r>
              <a:rPr lang="fr-FR" b="1" dirty="0"/>
              <a:t>"Sphère de coprospérité de la grande Asie orientale"</a:t>
            </a:r>
            <a:r>
              <a:rPr lang="fr-FR" dirty="0"/>
              <a:t> pour dominer la région.</a:t>
            </a:r>
          </a:p>
          <a:p>
            <a:r>
              <a:rPr lang="fr-FR" b="1" dirty="0"/>
              <a:t>Tournant du conflit :</a:t>
            </a:r>
          </a:p>
          <a:p>
            <a:pPr>
              <a:buFont typeface="Arial" panose="020B0604020202020204" pitchFamily="34" charset="0"/>
              <a:buChar char="•"/>
            </a:pPr>
            <a:r>
              <a:rPr lang="fr-FR" b="1" dirty="0"/>
              <a:t>Juin 1942</a:t>
            </a:r>
            <a:r>
              <a:rPr lang="fr-FR" dirty="0"/>
              <a:t> : </a:t>
            </a:r>
            <a:r>
              <a:rPr lang="fr-FR" b="1" dirty="0"/>
              <a:t>Bataille de Midway</a:t>
            </a:r>
            <a:r>
              <a:rPr lang="fr-FR" dirty="0"/>
              <a:t> → Victoire décisive des USA, destruction de plusieurs porte-avions japonais.</a:t>
            </a:r>
          </a:p>
          <a:p>
            <a:pPr>
              <a:buFont typeface="Arial" panose="020B0604020202020204" pitchFamily="34" charset="0"/>
              <a:buChar char="•"/>
            </a:pPr>
            <a:r>
              <a:rPr lang="fr-FR" dirty="0"/>
              <a:t>Stratégie alliée d’</a:t>
            </a:r>
            <a:r>
              <a:rPr lang="fr-FR" b="1" dirty="0"/>
              <a:t>îles en îles</a:t>
            </a:r>
            <a:r>
              <a:rPr lang="fr-FR" dirty="0"/>
              <a:t> ("</a:t>
            </a:r>
            <a:r>
              <a:rPr lang="fr-FR" b="1" dirty="0"/>
              <a:t>Island </a:t>
            </a:r>
            <a:r>
              <a:rPr lang="fr-FR" b="1" dirty="0" err="1"/>
              <a:t>Hopping</a:t>
            </a:r>
            <a:r>
              <a:rPr lang="fr-FR" dirty="0"/>
              <a:t>") pour reprendre progressivement les territoires japonais (ex : </a:t>
            </a:r>
            <a:r>
              <a:rPr lang="fr-FR" b="1" dirty="0"/>
              <a:t>Guadalcanal</a:t>
            </a:r>
            <a:r>
              <a:rPr lang="fr-FR" dirty="0"/>
              <a:t>, </a:t>
            </a:r>
            <a:r>
              <a:rPr lang="fr-FR" b="1" dirty="0"/>
              <a:t>Iwo </a:t>
            </a:r>
            <a:r>
              <a:rPr lang="fr-FR" b="1" dirty="0" err="1"/>
              <a:t>Jima</a:t>
            </a:r>
            <a:r>
              <a:rPr lang="fr-FR" dirty="0"/>
              <a:t>, </a:t>
            </a:r>
            <a:r>
              <a:rPr lang="fr-FR" b="1" dirty="0"/>
              <a:t>Okinawa</a:t>
            </a:r>
            <a:r>
              <a:rPr lang="fr-FR" dirty="0"/>
              <a:t>).</a:t>
            </a:r>
          </a:p>
          <a:p>
            <a:r>
              <a:rPr lang="fr-FR" b="1" dirty="0"/>
              <a:t>Bombardements et capitulation :</a:t>
            </a:r>
          </a:p>
          <a:p>
            <a:pPr>
              <a:buFont typeface="Arial" panose="020B0604020202020204" pitchFamily="34" charset="0"/>
              <a:buChar char="•"/>
            </a:pPr>
            <a:r>
              <a:rPr lang="fr-FR" b="1" dirty="0"/>
              <a:t>1945</a:t>
            </a:r>
            <a:r>
              <a:rPr lang="fr-FR" dirty="0"/>
              <a:t> : Bombardements massifs des villes japonaises (ex : Tokyo en mars 1945).</a:t>
            </a:r>
          </a:p>
          <a:p>
            <a:pPr>
              <a:buFont typeface="Arial" panose="020B0604020202020204" pitchFamily="34" charset="0"/>
              <a:buChar char="•"/>
            </a:pPr>
            <a:r>
              <a:rPr lang="fr-FR" b="1" dirty="0"/>
              <a:t>6 août 1945</a:t>
            </a:r>
            <a:r>
              <a:rPr lang="fr-FR" dirty="0"/>
              <a:t> : Bombe atomique sur </a:t>
            </a:r>
            <a:r>
              <a:rPr lang="fr-FR" b="1" dirty="0"/>
              <a:t>Hiroshima</a:t>
            </a:r>
            <a:r>
              <a:rPr lang="fr-FR" dirty="0"/>
              <a:t>.</a:t>
            </a:r>
          </a:p>
          <a:p>
            <a:pPr>
              <a:buFont typeface="Arial" panose="020B0604020202020204" pitchFamily="34" charset="0"/>
              <a:buChar char="•"/>
            </a:pPr>
            <a:r>
              <a:rPr lang="fr-FR" b="1" dirty="0"/>
              <a:t>9 août 1945</a:t>
            </a:r>
            <a:r>
              <a:rPr lang="fr-FR" dirty="0"/>
              <a:t> : Bombe atomique sur </a:t>
            </a:r>
            <a:r>
              <a:rPr lang="fr-FR" b="1" dirty="0"/>
              <a:t>Nagasaki</a:t>
            </a:r>
            <a:r>
              <a:rPr lang="fr-FR" dirty="0"/>
              <a:t>.</a:t>
            </a:r>
          </a:p>
          <a:p>
            <a:pPr>
              <a:buFont typeface="Arial" panose="020B0604020202020204" pitchFamily="34" charset="0"/>
              <a:buChar char="•"/>
            </a:pPr>
            <a:r>
              <a:rPr lang="fr-FR" b="1" dirty="0"/>
              <a:t>15 août 1945</a:t>
            </a:r>
            <a:r>
              <a:rPr lang="fr-FR" dirty="0"/>
              <a:t> : </a:t>
            </a:r>
            <a:r>
              <a:rPr lang="fr-FR" b="1" dirty="0"/>
              <a:t>Capitulation</a:t>
            </a:r>
            <a:r>
              <a:rPr lang="fr-FR" dirty="0"/>
              <a:t> du Japon (V-J Day).</a:t>
            </a:r>
          </a:p>
          <a:p>
            <a:pPr>
              <a:buFont typeface="Arial" panose="020B0604020202020204" pitchFamily="34" charset="0"/>
              <a:buChar char="•"/>
            </a:pPr>
            <a:r>
              <a:rPr lang="fr-FR" b="1" dirty="0"/>
              <a:t>2 septembre 1945</a:t>
            </a:r>
            <a:r>
              <a:rPr lang="fr-FR" dirty="0"/>
              <a:t> : Capitulation officielle à bord du cuirassé </a:t>
            </a:r>
            <a:r>
              <a:rPr lang="fr-FR" b="1" dirty="0"/>
              <a:t>USS Missouri</a:t>
            </a:r>
            <a:r>
              <a:rPr lang="fr-FR" dirty="0"/>
              <a:t>.</a:t>
            </a:r>
          </a:p>
          <a:p>
            <a:r>
              <a:rPr lang="fr-FR" b="1" dirty="0"/>
              <a:t>Conséquences :</a:t>
            </a:r>
          </a:p>
          <a:p>
            <a:pPr>
              <a:buFont typeface="Arial" panose="020B0604020202020204" pitchFamily="34" charset="0"/>
              <a:buChar char="•"/>
            </a:pPr>
            <a:r>
              <a:rPr lang="fr-FR" b="1" dirty="0"/>
              <a:t>Occupation américaine</a:t>
            </a:r>
            <a:r>
              <a:rPr lang="fr-FR" dirty="0"/>
              <a:t> du Japon (dirigée par le général </a:t>
            </a:r>
            <a:r>
              <a:rPr lang="fr-FR" b="1" dirty="0"/>
              <a:t>MacArthur</a:t>
            </a:r>
            <a:r>
              <a:rPr lang="fr-FR" dirty="0"/>
              <a:t>).</a:t>
            </a:r>
          </a:p>
          <a:p>
            <a:pPr>
              <a:buFont typeface="Arial" panose="020B0604020202020204" pitchFamily="34" charset="0"/>
              <a:buChar char="•"/>
            </a:pPr>
            <a:r>
              <a:rPr lang="fr-FR" dirty="0"/>
              <a:t>Adoption d’une </a:t>
            </a:r>
            <a:r>
              <a:rPr lang="fr-FR" b="1" dirty="0"/>
              <a:t>nouvelle constitution</a:t>
            </a:r>
            <a:r>
              <a:rPr lang="fr-FR" dirty="0"/>
              <a:t> japonaise en 1947 (démocratie).</a:t>
            </a:r>
          </a:p>
          <a:p>
            <a:pPr>
              <a:buFont typeface="Arial" panose="020B0604020202020204" pitchFamily="34" charset="0"/>
              <a:buChar char="•"/>
            </a:pPr>
            <a:r>
              <a:rPr lang="fr-FR" b="1" dirty="0"/>
              <a:t>Fin des colonies japonaises</a:t>
            </a:r>
            <a:r>
              <a:rPr lang="fr-FR" dirty="0"/>
              <a:t> en Asie, mais nouvelles tensions en </a:t>
            </a:r>
            <a:r>
              <a:rPr lang="fr-FR" b="1" dirty="0"/>
              <a:t>Indochine</a:t>
            </a:r>
            <a:r>
              <a:rPr lang="fr-FR" dirty="0"/>
              <a:t> (Vietnam) et </a:t>
            </a:r>
            <a:r>
              <a:rPr lang="fr-FR" b="1" dirty="0"/>
              <a:t>Corée</a:t>
            </a:r>
            <a:r>
              <a:rPr lang="fr-FR" dirty="0"/>
              <a:t> (division entre Nord et Sud).</a:t>
            </a:r>
          </a:p>
          <a:p>
            <a:pPr>
              <a:buFont typeface="Arial" panose="020B0604020202020204" pitchFamily="34" charset="0"/>
              <a:buChar char="•"/>
            </a:pPr>
            <a:r>
              <a:rPr lang="fr-FR" b="1" dirty="0"/>
              <a:t>Début de l'ère nucléaire</a:t>
            </a:r>
            <a:r>
              <a:rPr lang="fr-FR" dirty="0"/>
              <a:t> avec les débats moraux autour de l'utilisation de la bombe atomique.</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20</a:t>
            </a:fld>
            <a:endParaRPr lang="fr-FR"/>
          </a:p>
        </p:txBody>
      </p:sp>
    </p:spTree>
    <p:extLst>
      <p:ext uri="{BB962C8B-B14F-4D97-AF65-F5344CB8AC3E}">
        <p14:creationId xmlns:p14="http://schemas.microsoft.com/office/powerpoint/2010/main" val="633526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solidFill>
                  <a:srgbClr val="FF0000"/>
                </a:solidFill>
                <a:effectLst/>
                <a:latin typeface="Arial" panose="020B0604020202020204" pitchFamily="34" charset="0"/>
              </a:rPr>
              <a:t> </a:t>
            </a:r>
            <a:r>
              <a:rPr lang="fr-FR" b="0" i="0" dirty="0">
                <a:solidFill>
                  <a:srgbClr val="FF0000"/>
                </a:solidFill>
                <a:effectLst/>
                <a:latin typeface="Arial" panose="020B0604020202020204" pitchFamily="34" charset="0"/>
              </a:rPr>
              <a:t>Champignons atomiques sur Hiroshima et Nagasaki</a:t>
            </a:r>
          </a:p>
          <a:p>
            <a:r>
              <a:rPr lang="fr-FR" u="none" strike="noStrike" dirty="0">
                <a:solidFill>
                  <a:srgbClr val="3366BB"/>
                </a:solidFill>
                <a:effectLst/>
                <a:hlinkClick r:id="rId3" tooltip="d:Q55437350"/>
              </a:rPr>
              <a:t>Charles Levy</a:t>
            </a:r>
            <a:r>
              <a:rPr lang="fr-FR" dirty="0"/>
              <a:t> </a:t>
            </a:r>
            <a:br>
              <a:rPr lang="fr-FR" dirty="0">
                <a:effectLst/>
              </a:rPr>
            </a:br>
            <a:r>
              <a:rPr lang="fr-FR" u="none" strike="noStrike" dirty="0">
                <a:solidFill>
                  <a:srgbClr val="3366BB"/>
                </a:solidFill>
                <a:effectLst/>
                <a:hlinkClick r:id="rId4" tooltip="w:en:George R. Caron"/>
              </a:rPr>
              <a:t>George R. Caron</a:t>
            </a:r>
            <a:endParaRPr lang="fr-FR" dirty="0">
              <a:effectLst/>
            </a:endParaRPr>
          </a:p>
          <a:p>
            <a:r>
              <a:rPr lang="en-US" b="0" i="0" dirty="0">
                <a:solidFill>
                  <a:srgbClr val="202122"/>
                </a:solidFill>
                <a:effectLst/>
                <a:latin typeface="Arial" panose="020B0604020202020204" pitchFamily="34" charset="0"/>
              </a:rPr>
              <a:t>Atomic mushroom clouds over Hiroshima (left) and Nagasaki (right.)</a:t>
            </a:r>
            <a:endParaRPr lang="fr-FR" dirty="0">
              <a:solidFill>
                <a:srgbClr val="FF0000"/>
              </a:solidFill>
            </a:endParaRP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22</a:t>
            </a:fld>
            <a:endParaRPr lang="fr-FR"/>
          </a:p>
        </p:txBody>
      </p:sp>
    </p:spTree>
    <p:extLst>
      <p:ext uri="{BB962C8B-B14F-4D97-AF65-F5344CB8AC3E}">
        <p14:creationId xmlns:p14="http://schemas.microsoft.com/office/powerpoint/2010/main" val="2633981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La Bombe Nucléaire</a:t>
            </a:r>
          </a:p>
          <a:p>
            <a:pPr>
              <a:buFont typeface="Arial" panose="020B0604020202020204" pitchFamily="34" charset="0"/>
              <a:buChar char="•"/>
            </a:pPr>
            <a:r>
              <a:rPr lang="fr-FR" b="1" dirty="0"/>
              <a:t>Contexte et développement :</a:t>
            </a:r>
            <a:endParaRPr lang="fr-FR" dirty="0"/>
          </a:p>
          <a:p>
            <a:pPr marL="742950" lvl="1" indent="-285750">
              <a:buFont typeface="Arial" panose="020B0604020202020204" pitchFamily="34" charset="0"/>
              <a:buChar char="•"/>
            </a:pPr>
            <a:r>
              <a:rPr lang="fr-FR" dirty="0"/>
              <a:t>Développée dans le cadre du </a:t>
            </a:r>
            <a:r>
              <a:rPr lang="fr-FR" b="1" dirty="0"/>
              <a:t>projet Manhattan</a:t>
            </a:r>
            <a:r>
              <a:rPr lang="fr-FR" dirty="0"/>
              <a:t>, un programme de recherche secret mené par les États-Unis pendant la Seconde Guerre mondiale.</a:t>
            </a:r>
          </a:p>
          <a:p>
            <a:pPr marL="742950" lvl="1" indent="-285750">
              <a:buFont typeface="Arial" panose="020B0604020202020204" pitchFamily="34" charset="0"/>
              <a:buChar char="•"/>
            </a:pPr>
            <a:r>
              <a:rPr lang="fr-FR" dirty="0"/>
              <a:t>Initié en 1942, ce projet visait à exploiter la fission nucléaire pour produire une arme de destruction massive.</a:t>
            </a:r>
          </a:p>
          <a:p>
            <a:pPr marL="742950" lvl="1" indent="-285750">
              <a:buFont typeface="Arial" panose="020B0604020202020204" pitchFamily="34" charset="0"/>
              <a:buChar char="•"/>
            </a:pPr>
            <a:r>
              <a:rPr lang="fr-FR" dirty="0"/>
              <a:t>Les chercheurs, sous la direction scientifique de Robert Oppenheimer, ont mis au point deux types de bombes : à l’uranium (« Little Boy ») et au plutonium (« Fat Man »).</a:t>
            </a:r>
          </a:p>
          <a:p>
            <a:pPr>
              <a:buFont typeface="Arial" panose="020B0604020202020204" pitchFamily="34" charset="0"/>
              <a:buChar char="•"/>
            </a:pPr>
            <a:r>
              <a:rPr lang="fr-FR" b="1" dirty="0"/>
              <a:t>Utilisation pendant la guerre :</a:t>
            </a:r>
            <a:endParaRPr lang="fr-FR" dirty="0"/>
          </a:p>
          <a:p>
            <a:pPr marL="742950" lvl="1" indent="-285750">
              <a:buFont typeface="Arial" panose="020B0604020202020204" pitchFamily="34" charset="0"/>
              <a:buChar char="•"/>
            </a:pPr>
            <a:r>
              <a:rPr lang="fr-FR" b="1" dirty="0"/>
              <a:t>6 août 1945 :</a:t>
            </a:r>
            <a:r>
              <a:rPr lang="fr-FR" dirty="0"/>
              <a:t> la première bombe nucléaire, « Little Boy », est larguée sur la ville d'Hiroshima.	B-29 </a:t>
            </a:r>
            <a:r>
              <a:rPr lang="fr-FR" b="1" dirty="0"/>
              <a:t>Enola Gay</a:t>
            </a:r>
            <a:r>
              <a:rPr lang="fr-FR" dirty="0"/>
              <a:t>, commandé par le colonel </a:t>
            </a:r>
            <a:r>
              <a:rPr lang="fr-FR" b="1" dirty="0"/>
              <a:t>Paul Tibbets</a:t>
            </a:r>
            <a:r>
              <a:rPr lang="fr-FR" dirty="0"/>
              <a:t>.</a:t>
            </a:r>
          </a:p>
          <a:p>
            <a:pPr marL="1143000" lvl="2" indent="-228600">
              <a:buFont typeface="Arial" panose="020B0604020202020204" pitchFamily="34" charset="0"/>
              <a:buChar char="•"/>
            </a:pPr>
            <a:r>
              <a:rPr lang="fr-FR" dirty="0"/>
              <a:t>Explosions équivalentes à 15 000 tonnes de TNT.</a:t>
            </a:r>
          </a:p>
          <a:p>
            <a:pPr marL="1143000" lvl="2" indent="-228600">
              <a:buFont typeface="Arial" panose="020B0604020202020204" pitchFamily="34" charset="0"/>
              <a:buChar char="•"/>
            </a:pPr>
            <a:r>
              <a:rPr lang="fr-FR" dirty="0"/>
              <a:t>Environ 70 000 morts immédiats, et beaucoup d'autres victimes à cause des radiations.</a:t>
            </a:r>
          </a:p>
          <a:p>
            <a:pPr marL="742950" lvl="1" indent="-285750">
              <a:buFont typeface="Arial" panose="020B0604020202020204" pitchFamily="34" charset="0"/>
              <a:buChar char="•"/>
            </a:pPr>
            <a:r>
              <a:rPr lang="fr-FR" b="1" dirty="0"/>
              <a:t>9 août 1945 :</a:t>
            </a:r>
            <a:r>
              <a:rPr lang="fr-FR" dirty="0"/>
              <a:t> la deuxième bombe, « Fat Man », est larguée sur Nagasaki.		B-29 </a:t>
            </a:r>
            <a:r>
              <a:rPr lang="fr-FR" b="1" dirty="0"/>
              <a:t>Bockscar</a:t>
            </a:r>
            <a:r>
              <a:rPr lang="fr-FR" dirty="0"/>
              <a:t>, commandé par le major </a:t>
            </a:r>
            <a:r>
              <a:rPr lang="fr-FR" b="1" dirty="0"/>
              <a:t>Charles Sweeney</a:t>
            </a:r>
            <a:r>
              <a:rPr lang="fr-FR" dirty="0"/>
              <a:t>.</a:t>
            </a:r>
          </a:p>
          <a:p>
            <a:pPr marL="1143000" lvl="2" indent="-228600">
              <a:buFont typeface="Arial" panose="020B0604020202020204" pitchFamily="34" charset="0"/>
              <a:buChar char="•"/>
            </a:pPr>
            <a:r>
              <a:rPr lang="fr-FR" dirty="0"/>
              <a:t>Environ 40 000 morts immédiats, avec un bilan qui s’alourdit dans les jours suivants à cause des blessures et des radiations.</a:t>
            </a:r>
          </a:p>
          <a:p>
            <a:pPr>
              <a:buFont typeface="Arial" panose="020B0604020202020204" pitchFamily="34" charset="0"/>
              <a:buChar char="•"/>
            </a:pPr>
            <a:r>
              <a:rPr lang="fr-FR" b="1" dirty="0"/>
              <a:t>Conséquences immédiates :</a:t>
            </a:r>
            <a:endParaRPr lang="fr-FR" dirty="0"/>
          </a:p>
          <a:p>
            <a:pPr marL="742950" lvl="1" indent="-285750">
              <a:buFont typeface="Arial" panose="020B0604020202020204" pitchFamily="34" charset="0"/>
              <a:buChar char="•"/>
            </a:pPr>
            <a:r>
              <a:rPr lang="fr-FR" dirty="0"/>
              <a:t>La destruction causée par les deux bombes est immense, avec des dizaines de milliers de morts instantanées et des dégâts matériels énormes.</a:t>
            </a:r>
          </a:p>
          <a:p>
            <a:pPr marL="742950" lvl="1" indent="-285750">
              <a:buFont typeface="Arial" panose="020B0604020202020204" pitchFamily="34" charset="0"/>
              <a:buChar char="•"/>
            </a:pPr>
            <a:r>
              <a:rPr lang="fr-FR" dirty="0"/>
              <a:t>Les radiations provoquent des maladies à long terme, comme le cancer et les malformations génétiques, affectant les survivants sur plusieurs décennies.</a:t>
            </a:r>
          </a:p>
          <a:p>
            <a:pPr marL="742950" lvl="1" indent="-285750">
              <a:buFont typeface="Arial" panose="020B0604020202020204" pitchFamily="34" charset="0"/>
              <a:buChar char="•"/>
            </a:pPr>
            <a:r>
              <a:rPr lang="fr-FR" dirty="0"/>
              <a:t>Ces événements ont précipité la reddition du Japon le </a:t>
            </a:r>
            <a:r>
              <a:rPr lang="fr-FR" b="1" dirty="0"/>
              <a:t>15 août 1945</a:t>
            </a:r>
            <a:r>
              <a:rPr lang="fr-FR" dirty="0"/>
              <a:t>, mettant fin à la Seconde Guerre mondiale.</a:t>
            </a:r>
          </a:p>
          <a:p>
            <a:pPr>
              <a:buFont typeface="Arial" panose="020B0604020202020204" pitchFamily="34" charset="0"/>
              <a:buChar char="•"/>
            </a:pPr>
            <a:r>
              <a:rPr lang="fr-FR" b="1" dirty="0"/>
              <a:t>Impacts géopolitiques :</a:t>
            </a:r>
            <a:endParaRPr lang="fr-FR" dirty="0"/>
          </a:p>
          <a:p>
            <a:pPr marL="742950" lvl="1" indent="-285750">
              <a:buFont typeface="Arial" panose="020B0604020202020204" pitchFamily="34" charset="0"/>
              <a:buChar char="•"/>
            </a:pPr>
            <a:r>
              <a:rPr lang="fr-FR" dirty="0"/>
              <a:t>Les bombardements atomiques d’Hiroshima et Nagasaki marquent le début de l'ère nucléaire, avec la capacité de destruction massive désormais entre les mains des grandes puissances.</a:t>
            </a:r>
          </a:p>
          <a:p>
            <a:pPr marL="742950" lvl="1" indent="-285750">
              <a:buFont typeface="Arial" panose="020B0604020202020204" pitchFamily="34" charset="0"/>
              <a:buChar char="•"/>
            </a:pPr>
            <a:r>
              <a:rPr lang="fr-FR" dirty="0"/>
              <a:t>Ils ont profondément influencé la géopolitique mondiale, en posant les bases de la </a:t>
            </a:r>
            <a:r>
              <a:rPr lang="fr-FR" b="1" dirty="0"/>
              <a:t>guerre froide</a:t>
            </a:r>
            <a:r>
              <a:rPr lang="fr-FR" dirty="0"/>
              <a:t> entre les États-Unis et l’Union soviétique, avec une course aux armements nucléaires.</a:t>
            </a:r>
          </a:p>
          <a:p>
            <a:pPr marL="742950" lvl="1" indent="-285750">
              <a:buFont typeface="Arial" panose="020B0604020202020204" pitchFamily="34" charset="0"/>
              <a:buChar char="•"/>
            </a:pPr>
            <a:r>
              <a:rPr lang="fr-FR" dirty="0"/>
              <a:t>La bombe nucléaire est devenue un symbole de la terreur et de la dissuasion, changeant la manière dont les conflits futurs seraient envisagés.</a:t>
            </a:r>
          </a:p>
          <a:p>
            <a:pPr>
              <a:buFont typeface="Arial" panose="020B0604020202020204" pitchFamily="34" charset="0"/>
              <a:buChar char="•"/>
            </a:pPr>
            <a:r>
              <a:rPr lang="fr-FR" b="1" dirty="0"/>
              <a:t>Débat éthique et humanitaire :</a:t>
            </a:r>
            <a:endParaRPr lang="fr-FR" dirty="0"/>
          </a:p>
          <a:p>
            <a:pPr marL="742950" lvl="1" indent="-285750">
              <a:buFont typeface="Arial" panose="020B0604020202020204" pitchFamily="34" charset="0"/>
              <a:buChar char="•"/>
            </a:pPr>
            <a:r>
              <a:rPr lang="fr-FR" dirty="0"/>
              <a:t>L’utilisation des bombes atomiques a suscité des débats importants concernant l’éthique d'une telle arme.</a:t>
            </a:r>
          </a:p>
          <a:p>
            <a:pPr marL="742950" lvl="1" indent="-285750">
              <a:buFont typeface="Arial" panose="020B0604020202020204" pitchFamily="34" charset="0"/>
              <a:buChar char="•"/>
            </a:pPr>
            <a:r>
              <a:rPr lang="fr-FR" dirty="0"/>
              <a:t>Bien que certains historiens justifient ces actions par la volonté de forcer une reddition rapide du Japon et d'éviter une invasion coûteuse en vies humaines, d’autres considèrent ces bombardements comme une atrocité disproportionnée, surtout vis-à-vis des civils.</a:t>
            </a:r>
          </a:p>
          <a:p>
            <a:pPr>
              <a:buFont typeface="Arial" panose="020B0604020202020204" pitchFamily="34" charset="0"/>
              <a:buChar char="•"/>
            </a:pPr>
            <a:r>
              <a:rPr lang="fr-FR" b="1" dirty="0"/>
              <a:t>Héritage :</a:t>
            </a:r>
            <a:endParaRPr lang="fr-FR" dirty="0"/>
          </a:p>
          <a:p>
            <a:pPr marL="742950" lvl="1" indent="-285750">
              <a:buFont typeface="Arial" panose="020B0604020202020204" pitchFamily="34" charset="0"/>
              <a:buChar char="•"/>
            </a:pPr>
            <a:r>
              <a:rPr lang="fr-FR" dirty="0"/>
              <a:t>Après la guerre, des accords internationaux comme le </a:t>
            </a:r>
            <a:r>
              <a:rPr lang="fr-FR" b="1" dirty="0"/>
              <a:t>Traité de non-prolifération nucléaire</a:t>
            </a:r>
            <a:r>
              <a:rPr lang="fr-FR" dirty="0"/>
              <a:t> (TNP) ont été mis en place pour réguler la possession et l’utilisation des armes nucléaires.</a:t>
            </a:r>
          </a:p>
          <a:p>
            <a:pPr marL="742950" lvl="1" indent="-285750">
              <a:buFont typeface="Arial" panose="020B0604020202020204" pitchFamily="34" charset="0"/>
              <a:buChar char="•"/>
            </a:pPr>
            <a:r>
              <a:rPr lang="fr-FR" dirty="0"/>
              <a:t>Malgré ces efforts, la menace nucléaire persiste aujourd’hui, et l’héritage de Hiroshima et Nagasaki continue d’être un rappel poignant des dangers de l’escalade militaire.</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23</a:t>
            </a:fld>
            <a:endParaRPr lang="fr-FR"/>
          </a:p>
        </p:txBody>
      </p:sp>
    </p:spTree>
    <p:extLst>
      <p:ext uri="{BB962C8B-B14F-4D97-AF65-F5344CB8AC3E}">
        <p14:creationId xmlns:p14="http://schemas.microsoft.com/office/powerpoint/2010/main" val="2188294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La Bombe Nucléaire</a:t>
            </a:r>
          </a:p>
          <a:p>
            <a:pPr>
              <a:buFont typeface="Arial" panose="020B0604020202020204" pitchFamily="34" charset="0"/>
              <a:buChar char="•"/>
            </a:pPr>
            <a:r>
              <a:rPr lang="fr-FR" b="1" dirty="0"/>
              <a:t>Contexte et développement :</a:t>
            </a:r>
            <a:endParaRPr lang="fr-FR" dirty="0"/>
          </a:p>
          <a:p>
            <a:pPr marL="742950" lvl="1" indent="-285750">
              <a:buFont typeface="Arial" panose="020B0604020202020204" pitchFamily="34" charset="0"/>
              <a:buChar char="•"/>
            </a:pPr>
            <a:r>
              <a:rPr lang="fr-FR" dirty="0"/>
              <a:t>Développée dans le cadre du </a:t>
            </a:r>
            <a:r>
              <a:rPr lang="fr-FR" b="1" dirty="0"/>
              <a:t>projet Manhattan</a:t>
            </a:r>
            <a:r>
              <a:rPr lang="fr-FR" dirty="0"/>
              <a:t>, un programme de recherche secret mené par les États-Unis pendant la Seconde Guerre mondiale.</a:t>
            </a:r>
          </a:p>
          <a:p>
            <a:pPr marL="742950" lvl="1" indent="-285750">
              <a:buFont typeface="Arial" panose="020B0604020202020204" pitchFamily="34" charset="0"/>
              <a:buChar char="•"/>
            </a:pPr>
            <a:r>
              <a:rPr lang="fr-FR" dirty="0"/>
              <a:t>Initié en 1942, ce projet visait à exploiter la fission nucléaire pour produire une arme de destruction massive.</a:t>
            </a:r>
          </a:p>
          <a:p>
            <a:pPr marL="742950" lvl="1" indent="-285750">
              <a:buFont typeface="Arial" panose="020B0604020202020204" pitchFamily="34" charset="0"/>
              <a:buChar char="•"/>
            </a:pPr>
            <a:r>
              <a:rPr lang="fr-FR" dirty="0"/>
              <a:t>Les chercheurs, sous la direction scientifique de Robert Oppenheimer, ont mis au point deux types de bombes : à l’uranium (« Little Boy ») et au plutonium (« Fat Man »).</a:t>
            </a:r>
          </a:p>
          <a:p>
            <a:pPr>
              <a:buFont typeface="Arial" panose="020B0604020202020204" pitchFamily="34" charset="0"/>
              <a:buChar char="•"/>
            </a:pPr>
            <a:r>
              <a:rPr lang="fr-FR" b="1" dirty="0"/>
              <a:t>Utilisation pendant la guerre :</a:t>
            </a:r>
            <a:endParaRPr lang="fr-FR" dirty="0"/>
          </a:p>
          <a:p>
            <a:pPr marL="742950" lvl="1" indent="-285750">
              <a:buFont typeface="Arial" panose="020B0604020202020204" pitchFamily="34" charset="0"/>
              <a:buChar char="•"/>
            </a:pPr>
            <a:r>
              <a:rPr lang="fr-FR" b="1" dirty="0"/>
              <a:t>6 août 1945 :</a:t>
            </a:r>
            <a:r>
              <a:rPr lang="fr-FR" dirty="0"/>
              <a:t> la première bombe nucléaire, « Little Boy », est larguée sur la ville d'Hiroshima.	B-29 </a:t>
            </a:r>
            <a:r>
              <a:rPr lang="fr-FR" b="1" dirty="0"/>
              <a:t>Enola Gay</a:t>
            </a:r>
            <a:r>
              <a:rPr lang="fr-FR" dirty="0"/>
              <a:t>, commandé par le colonel </a:t>
            </a:r>
            <a:r>
              <a:rPr lang="fr-FR" b="1" dirty="0"/>
              <a:t>Paul Tibbets</a:t>
            </a:r>
            <a:r>
              <a:rPr lang="fr-FR" dirty="0"/>
              <a:t>.</a:t>
            </a:r>
          </a:p>
          <a:p>
            <a:pPr marL="1143000" lvl="2" indent="-228600">
              <a:buFont typeface="Arial" panose="020B0604020202020204" pitchFamily="34" charset="0"/>
              <a:buChar char="•"/>
            </a:pPr>
            <a:r>
              <a:rPr lang="fr-FR" dirty="0"/>
              <a:t>Explosions équivalentes à 15 000 tonnes de TNT.</a:t>
            </a:r>
          </a:p>
          <a:p>
            <a:pPr marL="1143000" lvl="2" indent="-228600">
              <a:buFont typeface="Arial" panose="020B0604020202020204" pitchFamily="34" charset="0"/>
              <a:buChar char="•"/>
            </a:pPr>
            <a:r>
              <a:rPr lang="fr-FR" dirty="0"/>
              <a:t>Environ 70 000 morts immédiats, et beaucoup d'autres victimes à cause des radiations.</a:t>
            </a:r>
          </a:p>
          <a:p>
            <a:pPr marL="742950" lvl="1" indent="-285750">
              <a:buFont typeface="Arial" panose="020B0604020202020204" pitchFamily="34" charset="0"/>
              <a:buChar char="•"/>
            </a:pPr>
            <a:r>
              <a:rPr lang="fr-FR" b="1" dirty="0"/>
              <a:t>9 août 1945 :</a:t>
            </a:r>
            <a:r>
              <a:rPr lang="fr-FR" dirty="0"/>
              <a:t> la deuxième bombe, « Fat Man », est larguée sur Nagasaki.		B-29 </a:t>
            </a:r>
            <a:r>
              <a:rPr lang="fr-FR" b="1" dirty="0"/>
              <a:t>Bockscar</a:t>
            </a:r>
            <a:r>
              <a:rPr lang="fr-FR" dirty="0"/>
              <a:t>, commandé par le major </a:t>
            </a:r>
            <a:r>
              <a:rPr lang="fr-FR" b="1" dirty="0"/>
              <a:t>Charles Sweeney</a:t>
            </a:r>
            <a:r>
              <a:rPr lang="fr-FR" dirty="0"/>
              <a:t>.</a:t>
            </a:r>
          </a:p>
          <a:p>
            <a:pPr marL="1143000" lvl="2" indent="-228600">
              <a:buFont typeface="Arial" panose="020B0604020202020204" pitchFamily="34" charset="0"/>
              <a:buChar char="•"/>
            </a:pPr>
            <a:r>
              <a:rPr lang="fr-FR" dirty="0"/>
              <a:t>Environ 40 000 morts immédiats, avec un bilan qui s’alourdit dans les jours suivants à cause des blessures et des radiations.</a:t>
            </a:r>
          </a:p>
          <a:p>
            <a:pPr>
              <a:buFont typeface="Arial" panose="020B0604020202020204" pitchFamily="34" charset="0"/>
              <a:buChar char="•"/>
            </a:pPr>
            <a:r>
              <a:rPr lang="fr-FR" b="1" dirty="0"/>
              <a:t>Conséquences immédiates :</a:t>
            </a:r>
            <a:endParaRPr lang="fr-FR" dirty="0"/>
          </a:p>
          <a:p>
            <a:pPr marL="742950" lvl="1" indent="-285750">
              <a:buFont typeface="Arial" panose="020B0604020202020204" pitchFamily="34" charset="0"/>
              <a:buChar char="•"/>
            </a:pPr>
            <a:r>
              <a:rPr lang="fr-FR" dirty="0"/>
              <a:t>La destruction causée par les deux bombes est immense, avec des dizaines de milliers de morts instantanées et des dégâts matériels énormes.</a:t>
            </a:r>
          </a:p>
          <a:p>
            <a:pPr marL="742950" lvl="1" indent="-285750">
              <a:buFont typeface="Arial" panose="020B0604020202020204" pitchFamily="34" charset="0"/>
              <a:buChar char="•"/>
            </a:pPr>
            <a:r>
              <a:rPr lang="fr-FR" dirty="0"/>
              <a:t>Les radiations provoquent des maladies à long terme, comme le cancer et les malformations génétiques, affectant les survivants sur plusieurs décennies.</a:t>
            </a:r>
          </a:p>
          <a:p>
            <a:pPr marL="742950" lvl="1" indent="-285750">
              <a:buFont typeface="Arial" panose="020B0604020202020204" pitchFamily="34" charset="0"/>
              <a:buChar char="•"/>
            </a:pPr>
            <a:r>
              <a:rPr lang="fr-FR" dirty="0"/>
              <a:t>Ces événements ont précipité la reddition du Japon le </a:t>
            </a:r>
            <a:r>
              <a:rPr lang="fr-FR" b="1" dirty="0"/>
              <a:t>15 août 1945</a:t>
            </a:r>
            <a:r>
              <a:rPr lang="fr-FR" dirty="0"/>
              <a:t>, mettant fin à la Seconde Guerre mondiale.</a:t>
            </a:r>
          </a:p>
          <a:p>
            <a:pPr>
              <a:buFont typeface="Arial" panose="020B0604020202020204" pitchFamily="34" charset="0"/>
              <a:buChar char="•"/>
            </a:pPr>
            <a:r>
              <a:rPr lang="fr-FR" b="1" dirty="0"/>
              <a:t>Impacts géopolitiques :</a:t>
            </a:r>
            <a:endParaRPr lang="fr-FR" dirty="0"/>
          </a:p>
          <a:p>
            <a:pPr marL="742950" lvl="1" indent="-285750">
              <a:buFont typeface="Arial" panose="020B0604020202020204" pitchFamily="34" charset="0"/>
              <a:buChar char="•"/>
            </a:pPr>
            <a:r>
              <a:rPr lang="fr-FR" dirty="0"/>
              <a:t>Les bombardements atomiques d’Hiroshima et Nagasaki marquent le début de l'ère nucléaire, avec la capacité de destruction massive désormais entre les mains des grandes puissances.</a:t>
            </a:r>
          </a:p>
          <a:p>
            <a:pPr marL="742950" lvl="1" indent="-285750">
              <a:buFont typeface="Arial" panose="020B0604020202020204" pitchFamily="34" charset="0"/>
              <a:buChar char="•"/>
            </a:pPr>
            <a:r>
              <a:rPr lang="fr-FR" dirty="0"/>
              <a:t>Ils ont profondément influencé la géopolitique mondiale, en posant les bases de la </a:t>
            </a:r>
            <a:r>
              <a:rPr lang="fr-FR" b="1" dirty="0"/>
              <a:t>guerre froide</a:t>
            </a:r>
            <a:r>
              <a:rPr lang="fr-FR" dirty="0"/>
              <a:t> entre les États-Unis et l’Union soviétique, avec une course aux armements nucléaires.</a:t>
            </a:r>
          </a:p>
          <a:p>
            <a:pPr marL="742950" lvl="1" indent="-285750">
              <a:buFont typeface="Arial" panose="020B0604020202020204" pitchFamily="34" charset="0"/>
              <a:buChar char="•"/>
            </a:pPr>
            <a:r>
              <a:rPr lang="fr-FR" dirty="0"/>
              <a:t>La bombe nucléaire est devenue un symbole de la terreur et de la dissuasion, changeant la manière dont les conflits futurs seraient envisagés.</a:t>
            </a:r>
          </a:p>
          <a:p>
            <a:pPr>
              <a:buFont typeface="Arial" panose="020B0604020202020204" pitchFamily="34" charset="0"/>
              <a:buChar char="•"/>
            </a:pPr>
            <a:r>
              <a:rPr lang="fr-FR" b="1" dirty="0"/>
              <a:t>Débat éthique et humanitaire :</a:t>
            </a:r>
            <a:endParaRPr lang="fr-FR" dirty="0"/>
          </a:p>
          <a:p>
            <a:pPr marL="742950" lvl="1" indent="-285750">
              <a:buFont typeface="Arial" panose="020B0604020202020204" pitchFamily="34" charset="0"/>
              <a:buChar char="•"/>
            </a:pPr>
            <a:r>
              <a:rPr lang="fr-FR" dirty="0"/>
              <a:t>L’utilisation des bombes atomiques a suscité des débats importants concernant l’éthique d'une telle arme.</a:t>
            </a:r>
          </a:p>
          <a:p>
            <a:pPr marL="742950" lvl="1" indent="-285750">
              <a:buFont typeface="Arial" panose="020B0604020202020204" pitchFamily="34" charset="0"/>
              <a:buChar char="•"/>
            </a:pPr>
            <a:r>
              <a:rPr lang="fr-FR" dirty="0"/>
              <a:t>Bien que certains historiens justifient ces actions par la volonté de forcer une reddition rapide du Japon et d'éviter une invasion coûteuse en vies humaines, d’autres considèrent ces bombardements comme une atrocité disproportionnée, surtout vis-à-vis des civils.</a:t>
            </a:r>
          </a:p>
          <a:p>
            <a:pPr>
              <a:buFont typeface="Arial" panose="020B0604020202020204" pitchFamily="34" charset="0"/>
              <a:buChar char="•"/>
            </a:pPr>
            <a:r>
              <a:rPr lang="fr-FR" b="1" dirty="0"/>
              <a:t>Héritage :</a:t>
            </a:r>
            <a:endParaRPr lang="fr-FR" dirty="0"/>
          </a:p>
          <a:p>
            <a:pPr marL="742950" lvl="1" indent="-285750">
              <a:buFont typeface="Arial" panose="020B0604020202020204" pitchFamily="34" charset="0"/>
              <a:buChar char="•"/>
            </a:pPr>
            <a:r>
              <a:rPr lang="fr-FR" dirty="0"/>
              <a:t>Après la guerre, des accords internationaux comme le </a:t>
            </a:r>
            <a:r>
              <a:rPr lang="fr-FR" b="1" dirty="0"/>
              <a:t>Traité de non-prolifération nucléaire</a:t>
            </a:r>
            <a:r>
              <a:rPr lang="fr-FR" dirty="0"/>
              <a:t> (TNP) ont été mis en place pour réguler la possession et l’utilisation des armes nucléaires.</a:t>
            </a:r>
          </a:p>
          <a:p>
            <a:pPr marL="742950" lvl="1" indent="-285750">
              <a:buFont typeface="Arial" panose="020B0604020202020204" pitchFamily="34" charset="0"/>
              <a:buChar char="•"/>
            </a:pPr>
            <a:r>
              <a:rPr lang="fr-FR" dirty="0"/>
              <a:t>Malgré ces efforts, la menace nucléaire persiste aujourd’hui, et l’héritage de Hiroshima et Nagasaki continue d’être un rappel poignant des dangers de l’escalade militaire.</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24</a:t>
            </a:fld>
            <a:endParaRPr lang="fr-FR"/>
          </a:p>
        </p:txBody>
      </p:sp>
    </p:spTree>
    <p:extLst>
      <p:ext uri="{BB962C8B-B14F-4D97-AF65-F5344CB8AC3E}">
        <p14:creationId xmlns:p14="http://schemas.microsoft.com/office/powerpoint/2010/main" val="84834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i="0" dirty="0">
                <a:solidFill>
                  <a:srgbClr val="202122"/>
                </a:solidFill>
                <a:effectLst/>
                <a:latin typeface="Arial" panose="020B0604020202020204" pitchFamily="34" charset="0"/>
              </a:rPr>
              <a:t>Français : </a:t>
            </a:r>
            <a:r>
              <a:rPr lang="fr-FR" b="0" i="0" dirty="0">
                <a:solidFill>
                  <a:srgbClr val="202122"/>
                </a:solidFill>
                <a:effectLst/>
                <a:latin typeface="Arial" panose="020B0604020202020204" pitchFamily="34" charset="0"/>
              </a:rPr>
              <a:t>P-51H Mustang</a:t>
            </a:r>
            <a:endParaRPr lang="fr-FR" b="1" dirty="0"/>
          </a:p>
          <a:p>
            <a:pPr>
              <a:buFont typeface="Arial" panose="020B0604020202020204" pitchFamily="34" charset="0"/>
              <a:buChar char="•"/>
            </a:pPr>
            <a:endParaRPr lang="fr-FR" b="1" dirty="0"/>
          </a:p>
          <a:p>
            <a:pPr>
              <a:buFont typeface="Arial" panose="020B0604020202020204" pitchFamily="34" charset="0"/>
              <a:buChar char="•"/>
            </a:pPr>
            <a:r>
              <a:rPr lang="fr-FR" b="1" dirty="0"/>
              <a:t>Contexte historique</a:t>
            </a:r>
            <a:r>
              <a:rPr lang="fr-FR" dirty="0"/>
              <a:t> :</a:t>
            </a:r>
          </a:p>
          <a:p>
            <a:pPr marL="742950" lvl="1" indent="-285750">
              <a:buFont typeface="Arial" panose="020B0604020202020204" pitchFamily="34" charset="0"/>
              <a:buChar char="•"/>
            </a:pPr>
            <a:r>
              <a:rPr lang="fr-FR" dirty="0"/>
              <a:t>La Seconde Guerre mondiale (1939-1945) a été le plus grand conflit armé de l’histoire moderne, impliquant des pays du monde entier. Ce fut la première guerre à impliquer massivement des avions dans des rôles clés, que ce soit pour la reconnaissance, les combats aériens, ou le bombardement stratégique.</a:t>
            </a:r>
          </a:p>
          <a:p>
            <a:pPr>
              <a:buFont typeface="Arial" panose="020B0604020202020204" pitchFamily="34" charset="0"/>
              <a:buChar char="•"/>
            </a:pPr>
            <a:r>
              <a:rPr lang="fr-FR" b="1" dirty="0"/>
              <a:t>Le rôle croissant de l'aviation</a:t>
            </a:r>
            <a:r>
              <a:rPr lang="fr-FR" dirty="0"/>
              <a:t> :</a:t>
            </a:r>
          </a:p>
          <a:p>
            <a:pPr marL="742950" lvl="1" indent="-285750">
              <a:buFont typeface="Arial" panose="020B0604020202020204" pitchFamily="34" charset="0"/>
              <a:buChar char="•"/>
            </a:pPr>
            <a:r>
              <a:rPr lang="fr-FR" dirty="0"/>
              <a:t>Contrairement à la Première Guerre mondiale, où l’aviation était encore balbutiante, la Seconde Guerre mondiale a vu une explosion de l’utilisation des avions. Ils ont non seulement permis de surveiller les mouvements ennemis, mais aussi de mener des frappes décisives, rendant le contrôle de l'espace aérien crucial.</a:t>
            </a:r>
          </a:p>
          <a:p>
            <a:pPr>
              <a:buFont typeface="Arial" panose="020B0604020202020204" pitchFamily="34" charset="0"/>
              <a:buChar char="•"/>
            </a:pPr>
            <a:r>
              <a:rPr lang="fr-FR" b="1" dirty="0"/>
              <a:t>Une guerre qui s'étendait dans les airs</a:t>
            </a:r>
            <a:r>
              <a:rPr lang="fr-FR" dirty="0"/>
              <a:t> :</a:t>
            </a:r>
          </a:p>
          <a:p>
            <a:pPr marL="742950" lvl="1" indent="-285750">
              <a:buFont typeface="Arial" panose="020B0604020202020204" pitchFamily="34" charset="0"/>
              <a:buChar char="•"/>
            </a:pPr>
            <a:r>
              <a:rPr lang="fr-FR" dirty="0"/>
              <a:t>La guerre n'était plus seulement au sol : elle s’étendait aux cieux, avec des batailles aériennes qui influençaient directement le résultat des combats terrestres et maritimes. Cela introduit l'idée que maîtriser les airs était essentiel pour gagner la guerre.</a:t>
            </a:r>
          </a:p>
          <a:p>
            <a:pPr>
              <a:buFont typeface="Arial" panose="020B0604020202020204" pitchFamily="34" charset="0"/>
              <a:buChar char="•"/>
            </a:pPr>
            <a:r>
              <a:rPr lang="fr-FR" b="1" dirty="0"/>
              <a:t>Objectifs de l'exposé</a:t>
            </a:r>
            <a:r>
              <a:rPr lang="fr-FR" dirty="0"/>
              <a:t> :</a:t>
            </a:r>
          </a:p>
          <a:p>
            <a:pPr marL="742950" lvl="1" indent="-285750">
              <a:buFont typeface="Arial" panose="020B0604020202020204" pitchFamily="34" charset="0"/>
              <a:buChar char="•"/>
            </a:pPr>
            <a:r>
              <a:rPr lang="fr-FR" dirty="0"/>
              <a:t>Ton exposé vise à explorer l’impact de l’aviation sur le conflit, les avancées technologiques, et l’héritage de ces innovations après la guerre.</a:t>
            </a:r>
          </a:p>
          <a:p>
            <a:pPr>
              <a:buFont typeface="Arial" panose="020B0604020202020204" pitchFamily="34" charset="0"/>
              <a:buChar char="•"/>
            </a:pPr>
            <a:r>
              <a:rPr lang="fr-FR" b="1" dirty="0"/>
              <a:t>Aperçu des parties principales</a:t>
            </a:r>
            <a:r>
              <a:rPr lang="fr-FR" dirty="0"/>
              <a:t> :</a:t>
            </a:r>
          </a:p>
          <a:p>
            <a:pPr marL="742950" lvl="1" indent="-285750">
              <a:buFont typeface="Arial" panose="020B0604020202020204" pitchFamily="34" charset="0"/>
              <a:buChar char="•"/>
            </a:pPr>
            <a:r>
              <a:rPr lang="fr-FR" dirty="0"/>
              <a:t>Tu vas analyser comment les progrès technologiques, comme le radar et les moteurs à réaction, ont donné aux avions un rôle stratégique. Tu parleras également des pilotes de légende, des batailles aériennes décisives, et des conséquences à long terme de ces innovations.</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4</a:t>
            </a:fld>
            <a:endParaRPr lang="fr-FR"/>
          </a:p>
        </p:txBody>
      </p:sp>
    </p:spTree>
    <p:extLst>
      <p:ext uri="{BB962C8B-B14F-4D97-AF65-F5344CB8AC3E}">
        <p14:creationId xmlns:p14="http://schemas.microsoft.com/office/powerpoint/2010/main" val="189473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EAECF0"/>
                </a:solidFill>
                <a:effectLst/>
                <a:latin typeface="Arial" panose="020B0604020202020204" pitchFamily="34" charset="0"/>
              </a:rPr>
              <a:t>Le chasseur-bombardier </a:t>
            </a:r>
            <a:r>
              <a:rPr lang="fr-FR" b="0" i="1" u="none" strike="noStrike" dirty="0">
                <a:effectLst/>
                <a:latin typeface="Arial" panose="020B0604020202020204" pitchFamily="34" charset="0"/>
                <a:hlinkClick r:id="rId3" tooltip="Blackburn B-24 Skua"/>
              </a:rPr>
              <a:t>“Skua”</a:t>
            </a:r>
            <a:r>
              <a:rPr lang="fr-FR" b="0" i="0" dirty="0">
                <a:solidFill>
                  <a:srgbClr val="EAECF0"/>
                </a:solidFill>
                <a:effectLst/>
                <a:latin typeface="Arial" panose="020B0604020202020204" pitchFamily="34" charset="0"/>
              </a:rPr>
              <a:t>, premier monoplan de la Fleet Air Arm, a été remplacé en première ligne en 1941.</a:t>
            </a:r>
            <a:endParaRPr lang="fr-FR" dirty="0">
              <a:solidFill>
                <a:srgbClr val="FF0000"/>
              </a:solidFill>
            </a:endParaRPr>
          </a:p>
          <a:p>
            <a:endParaRPr lang="fr-FR" dirty="0"/>
          </a:p>
          <a:p>
            <a:r>
              <a:rPr lang="fr-FR" b="1" dirty="0"/>
              <a:t>Conclusion</a:t>
            </a:r>
          </a:p>
          <a:p>
            <a:pPr>
              <a:buFont typeface="Arial" panose="020B0604020202020204" pitchFamily="34" charset="0"/>
              <a:buChar char="•"/>
            </a:pPr>
            <a:r>
              <a:rPr lang="fr-FR" b="1" dirty="0"/>
              <a:t>Conséquences de la guerre aérienne :</a:t>
            </a:r>
            <a:endParaRPr lang="fr-FR" dirty="0"/>
          </a:p>
          <a:p>
            <a:pPr marL="742950" lvl="1" indent="-285750">
              <a:buFont typeface="Arial" panose="020B0604020202020204" pitchFamily="34" charset="0"/>
              <a:buChar char="•"/>
            </a:pPr>
            <a:r>
              <a:rPr lang="fr-FR" dirty="0"/>
              <a:t>L’aviation a été un facteur décisif dans de nombreuses batailles cruciales, comme la Bataille d’Angleterre et les campagnes de bombardement stratégiques.</a:t>
            </a:r>
          </a:p>
          <a:p>
            <a:pPr marL="742950" lvl="1" indent="-285750">
              <a:buFont typeface="Arial" panose="020B0604020202020204" pitchFamily="34" charset="0"/>
              <a:buChar char="•"/>
            </a:pPr>
            <a:r>
              <a:rPr lang="fr-FR" dirty="0"/>
              <a:t>Elle a introduit une nouvelle ère de destruction à grande échelle, où des villes entières pouvaient être détruites en quelques heures.</a:t>
            </a:r>
          </a:p>
          <a:p>
            <a:pPr>
              <a:buFont typeface="Arial" panose="020B0604020202020204" pitchFamily="34" charset="0"/>
              <a:buChar char="•"/>
            </a:pPr>
            <a:r>
              <a:rPr lang="fr-FR" b="1" dirty="0"/>
              <a:t>Fin de la guerre :</a:t>
            </a:r>
            <a:endParaRPr lang="fr-FR" dirty="0"/>
          </a:p>
          <a:p>
            <a:pPr marL="742950" lvl="1" indent="-285750">
              <a:buFont typeface="Arial" panose="020B0604020202020204" pitchFamily="34" charset="0"/>
              <a:buChar char="•"/>
            </a:pPr>
            <a:r>
              <a:rPr lang="fr-FR" dirty="0"/>
              <a:t>En mai 1945, la mort d’Adolf Hitler, dans un bunker à Berlin, symbolise l’effondrement du régime nazi et la fin imminente du conflit en Europe.</a:t>
            </a:r>
          </a:p>
          <a:p>
            <a:pPr marL="742950" lvl="1" indent="-285750">
              <a:buFont typeface="Arial" panose="020B0604020202020204" pitchFamily="34" charset="0"/>
              <a:buChar char="•"/>
            </a:pPr>
            <a:r>
              <a:rPr lang="fr-FR" dirty="0"/>
              <a:t>Peu après, la capitulation allemande met fin aux combats sur le continent européen.</a:t>
            </a:r>
          </a:p>
          <a:p>
            <a:pPr marL="742950" lvl="1" indent="-285750">
              <a:buFont typeface="Arial" panose="020B0604020202020204" pitchFamily="34" charset="0"/>
              <a:buChar char="•"/>
            </a:pPr>
            <a:r>
              <a:rPr lang="fr-FR" dirty="0"/>
              <a:t>Dans le Pacifique, la guerre se termine brutalement avec les bombardements atomiques d’Hiroshima et de Nagasaki en août 1945, précipitant la reddition du Japon.</a:t>
            </a:r>
          </a:p>
          <a:p>
            <a:pPr marL="742950" lvl="1" indent="-285750">
              <a:buFont typeface="Arial" panose="020B0604020202020204" pitchFamily="34" charset="0"/>
              <a:buChar char="•"/>
            </a:pPr>
            <a:r>
              <a:rPr lang="fr-FR" dirty="0"/>
              <a:t>Ces événements marquent non seulement la fin de la Seconde Guerre mondiale, mais aussi le début d'une nouvelle ère dominée par la peur des armes nucléaires et l’escalade technologique de la guerre froide.</a:t>
            </a:r>
          </a:p>
          <a:p>
            <a:pPr>
              <a:buFont typeface="Arial" panose="020B0604020202020204" pitchFamily="34" charset="0"/>
              <a:buChar char="•"/>
            </a:pPr>
            <a:r>
              <a:rPr lang="fr-FR" b="1" dirty="0"/>
              <a:t>Héritage de l’aviation :</a:t>
            </a:r>
            <a:endParaRPr lang="fr-FR" dirty="0"/>
          </a:p>
          <a:p>
            <a:pPr marL="742950" lvl="1" indent="-285750">
              <a:buFont typeface="Arial" panose="020B0604020202020204" pitchFamily="34" charset="0"/>
              <a:buChar char="•"/>
            </a:pPr>
            <a:r>
              <a:rPr lang="fr-FR" dirty="0"/>
              <a:t>L'aviation, en tant qu'outil stratégique, a transformé la manière de mener des guerres, influençant à la fois la stratégie militaire et la politique mondiale.</a:t>
            </a:r>
          </a:p>
          <a:p>
            <a:pPr marL="742950" lvl="1" indent="-285750">
              <a:buFont typeface="Arial" panose="020B0604020202020204" pitchFamily="34" charset="0"/>
              <a:buChar char="•"/>
            </a:pPr>
            <a:r>
              <a:rPr lang="fr-FR" dirty="0"/>
              <a:t>Les avancées techniques réalisées durant cette période, comme les moteurs à réaction, les radars et les bombardiers lourds, ont également ouvert la voie à l'aviation civile moderne et à l'exploration spatiale.</a:t>
            </a:r>
          </a:p>
          <a:p>
            <a:pPr marL="742950" lvl="1" indent="-285750">
              <a:buFont typeface="Arial" panose="020B0604020202020204" pitchFamily="34" charset="0"/>
              <a:buChar char="•"/>
            </a:pPr>
            <a:r>
              <a:rPr lang="fr-FR" dirty="0"/>
              <a:t>Les bombardements atomiques, en particulier, ont laissé une empreinte durable, symbolisant les dangers de l’escalade technologique.</a:t>
            </a:r>
          </a:p>
          <a:p>
            <a:pPr>
              <a:buFont typeface="Arial" panose="020B0604020202020204" pitchFamily="34" charset="0"/>
              <a:buChar char="•"/>
            </a:pPr>
            <a:r>
              <a:rPr lang="fr-FR" b="1" dirty="0"/>
              <a:t>Rappel d’importance :</a:t>
            </a:r>
            <a:endParaRPr lang="fr-FR" dirty="0"/>
          </a:p>
          <a:p>
            <a:pPr marL="742950" lvl="1" indent="-285750">
              <a:buFont typeface="Arial" panose="020B0604020202020204" pitchFamily="34" charset="0"/>
              <a:buChar char="•"/>
            </a:pPr>
            <a:r>
              <a:rPr lang="fr-FR" dirty="0"/>
              <a:t>L’aviation continue de jouer un rôle clé dans les conflits modernes, mais la Seconde Guerre mondiale nous a laissé des leçons cruciales sur les risques de l’utilisation incontrôlée de la puissance aérienne.</a:t>
            </a:r>
          </a:p>
          <a:p>
            <a:pPr marL="742950" lvl="1" indent="-285750">
              <a:buFont typeface="Arial" panose="020B0604020202020204" pitchFamily="34" charset="0"/>
              <a:buChar char="•"/>
            </a:pPr>
            <a:r>
              <a:rPr lang="fr-FR" dirty="0"/>
              <a:t>La nécessité de maîtriser et de réguler les outils militaires reste plus que jamais d’actualité pour éviter de nouvelles catastrophes à l’échelle mondiale.</a:t>
            </a:r>
          </a:p>
          <a:p>
            <a:pPr lvl="1"/>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25</a:t>
            </a:fld>
            <a:endParaRPr lang="fr-FR"/>
          </a:p>
        </p:txBody>
      </p:sp>
    </p:spTree>
    <p:extLst>
      <p:ext uri="{BB962C8B-B14F-4D97-AF65-F5344CB8AC3E}">
        <p14:creationId xmlns:p14="http://schemas.microsoft.com/office/powerpoint/2010/main" val="3064865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29</a:t>
            </a:fld>
            <a:endParaRPr lang="fr-FR"/>
          </a:p>
        </p:txBody>
      </p:sp>
    </p:spTree>
    <p:extLst>
      <p:ext uri="{BB962C8B-B14F-4D97-AF65-F5344CB8AC3E}">
        <p14:creationId xmlns:p14="http://schemas.microsoft.com/office/powerpoint/2010/main" val="233306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i="0" dirty="0">
                <a:solidFill>
                  <a:srgbClr val="202122"/>
                </a:solidFill>
                <a:effectLst/>
                <a:latin typeface="Arial" panose="020B0604020202020204" pitchFamily="34" charset="0"/>
              </a:rPr>
              <a:t>English: </a:t>
            </a:r>
            <a:r>
              <a:rPr lang="en-US" b="0" i="0" dirty="0">
                <a:solidFill>
                  <a:srgbClr val="202122"/>
                </a:solidFill>
                <a:effectLst/>
                <a:latin typeface="Arial" panose="020B0604020202020204" pitchFamily="34" charset="0"/>
              </a:rPr>
              <a:t>A U.S. Army Air Forces Boeing B-17G-90-BO </a:t>
            </a:r>
            <a:r>
              <a:rPr lang="en-US" b="0" i="1" dirty="0">
                <a:solidFill>
                  <a:srgbClr val="202122"/>
                </a:solidFill>
                <a:effectLst/>
                <a:latin typeface="Arial" panose="020B0604020202020204" pitchFamily="34" charset="0"/>
              </a:rPr>
              <a:t>Fortress</a:t>
            </a:r>
            <a:r>
              <a:rPr lang="en-US" b="0" i="0" dirty="0">
                <a:solidFill>
                  <a:srgbClr val="202122"/>
                </a:solidFill>
                <a:effectLst/>
                <a:latin typeface="Arial" panose="020B0604020202020204" pitchFamily="34" charset="0"/>
              </a:rPr>
              <a:t> (s/n 43-38673, JD-L) of the 545th </a:t>
            </a:r>
            <a:r>
              <a:rPr lang="en-US" b="0" i="0" dirty="0" err="1">
                <a:solidFill>
                  <a:srgbClr val="202122"/>
                </a:solidFill>
                <a:effectLst/>
                <a:latin typeface="Arial" panose="020B0604020202020204" pitchFamily="34" charset="0"/>
              </a:rPr>
              <a:t>Bombardement</a:t>
            </a:r>
            <a:r>
              <a:rPr lang="en-US" b="0" i="0" dirty="0">
                <a:solidFill>
                  <a:srgbClr val="202122"/>
                </a:solidFill>
                <a:effectLst/>
                <a:latin typeface="Arial" panose="020B0604020202020204" pitchFamily="34" charset="0"/>
              </a:rPr>
              <a:t> Squadron, 384th </a:t>
            </a:r>
            <a:r>
              <a:rPr lang="en-US" b="0" i="0" dirty="0" err="1">
                <a:solidFill>
                  <a:srgbClr val="202122"/>
                </a:solidFill>
                <a:effectLst/>
                <a:latin typeface="Arial" panose="020B0604020202020204" pitchFamily="34" charset="0"/>
              </a:rPr>
              <a:t>Bombardement</a:t>
            </a:r>
            <a:r>
              <a:rPr lang="en-US" b="0" i="0" dirty="0">
                <a:solidFill>
                  <a:srgbClr val="202122"/>
                </a:solidFill>
                <a:effectLst/>
                <a:latin typeface="Arial" panose="020B0604020202020204" pitchFamily="34" charset="0"/>
              </a:rPr>
              <a:t> Group, bombing Nuremberg, Germany, on 20-21 February 1945.</a:t>
            </a:r>
          </a:p>
          <a:p>
            <a:r>
              <a:rPr lang="fr-FR" b="0" i="0" dirty="0" err="1">
                <a:solidFill>
                  <a:srgbClr val="202122"/>
                </a:solidFill>
                <a:effectLst/>
                <a:latin typeface="Arial" panose="020B0604020202020204" pitchFamily="34" charset="0"/>
              </a:rPr>
              <a:t>February</a:t>
            </a:r>
            <a:r>
              <a:rPr lang="fr-FR" b="0" i="0" dirty="0">
                <a:solidFill>
                  <a:srgbClr val="202122"/>
                </a:solidFill>
                <a:effectLst/>
                <a:latin typeface="Arial" panose="020B0604020202020204" pitchFamily="34" charset="0"/>
              </a:rPr>
              <a:t> 1945</a:t>
            </a:r>
          </a:p>
          <a:p>
            <a:r>
              <a:rPr lang="en-US" b="0" i="0" dirty="0">
                <a:solidFill>
                  <a:srgbClr val="202122"/>
                </a:solidFill>
                <a:effectLst/>
                <a:latin typeface="Arial" panose="020B0604020202020204" pitchFamily="34" charset="0"/>
              </a:rPr>
              <a:t>U.S. Army Air Forces photo 53526</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6</a:t>
            </a:fld>
            <a:endParaRPr lang="fr-FR"/>
          </a:p>
        </p:txBody>
      </p:sp>
    </p:spTree>
    <p:extLst>
      <p:ext uri="{BB962C8B-B14F-4D97-AF65-F5344CB8AC3E}">
        <p14:creationId xmlns:p14="http://schemas.microsoft.com/office/powerpoint/2010/main" val="787644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err="1"/>
              <a:t>Hawker</a:t>
            </a:r>
            <a:r>
              <a:rPr lang="fr-FR" b="1" dirty="0"/>
              <a:t> Hurricane</a:t>
            </a:r>
          </a:p>
          <a:p>
            <a:pPr>
              <a:buFont typeface="Arial" panose="020B0604020202020204" pitchFamily="34" charset="0"/>
              <a:buChar char="•"/>
            </a:pPr>
            <a:r>
              <a:rPr lang="fr-FR" b="1" dirty="0"/>
              <a:t>Type</a:t>
            </a:r>
            <a:r>
              <a:rPr lang="fr-FR" dirty="0"/>
              <a:t> : Chasseur monoplan</a:t>
            </a:r>
          </a:p>
          <a:p>
            <a:pPr>
              <a:buFont typeface="Arial" panose="020B0604020202020204" pitchFamily="34" charset="0"/>
              <a:buChar char="•"/>
            </a:pPr>
            <a:r>
              <a:rPr lang="fr-FR" b="1" dirty="0"/>
              <a:t>Explication</a:t>
            </a:r>
            <a:r>
              <a:rPr lang="fr-FR" dirty="0"/>
              <a:t> : Le Hurricane a été l'un des principaux chasseurs de la Royal Air Force. Bien qu'il ait été un peu moins performant que le Spitfire, il était connu pour sa robustesse et sa capacité à encaisser des dommages tout en restant opérationnel.</a:t>
            </a:r>
          </a:p>
          <a:p>
            <a:endParaRPr lang="fr-FR" dirty="0"/>
          </a:p>
          <a:p>
            <a:r>
              <a:rPr lang="fr-FR" b="1" dirty="0" err="1"/>
              <a:t>Supermarine</a:t>
            </a:r>
            <a:r>
              <a:rPr lang="fr-FR" b="1" dirty="0"/>
              <a:t> Spitfire</a:t>
            </a:r>
          </a:p>
          <a:p>
            <a:pPr>
              <a:buFont typeface="Arial" panose="020B0604020202020204" pitchFamily="34" charset="0"/>
              <a:buChar char="•"/>
            </a:pPr>
            <a:r>
              <a:rPr lang="fr-FR" b="1" dirty="0"/>
              <a:t>Type</a:t>
            </a:r>
            <a:r>
              <a:rPr lang="fr-FR" dirty="0"/>
              <a:t> : Chasseur monoplan</a:t>
            </a:r>
          </a:p>
          <a:p>
            <a:pPr>
              <a:buFont typeface="Arial" panose="020B0604020202020204" pitchFamily="34" charset="0"/>
              <a:buChar char="•"/>
            </a:pPr>
            <a:r>
              <a:rPr lang="fr-FR" b="1" dirty="0"/>
              <a:t>Explication</a:t>
            </a:r>
            <a:r>
              <a:rPr lang="fr-FR" dirty="0"/>
              <a:t> : Le Spitfire, connu pour son design élégant, était équipé d'un moteur Rolls-Royce et pouvait atteindre des vitesses élevées. Il a rapidement gagné une réputation exceptionnelle en tant que chasseur pendant la bataille d'Angleterre.</a:t>
            </a:r>
          </a:p>
          <a:p>
            <a:pPr>
              <a:buFont typeface="Arial" panose="020B0604020202020204" pitchFamily="34" charset="0"/>
              <a:buChar char="•"/>
            </a:pPr>
            <a:endParaRPr lang="fr-FR" dirty="0"/>
          </a:p>
          <a:p>
            <a:r>
              <a:rPr lang="fr-FR" b="1" dirty="0"/>
              <a:t>Boeing B-17 </a:t>
            </a:r>
            <a:r>
              <a:rPr lang="fr-FR" b="1" dirty="0" err="1"/>
              <a:t>Flying</a:t>
            </a:r>
            <a:r>
              <a:rPr lang="fr-FR" b="1" dirty="0"/>
              <a:t> </a:t>
            </a:r>
            <a:r>
              <a:rPr lang="fr-FR" b="1" dirty="0" err="1"/>
              <a:t>Fortress</a:t>
            </a:r>
            <a:endParaRPr lang="fr-FR" b="1" dirty="0"/>
          </a:p>
          <a:p>
            <a:pPr>
              <a:buFont typeface="Arial" panose="020B0604020202020204" pitchFamily="34" charset="0"/>
              <a:buChar char="•"/>
            </a:pPr>
            <a:r>
              <a:rPr lang="fr-FR" b="1" dirty="0"/>
              <a:t>Type</a:t>
            </a:r>
            <a:r>
              <a:rPr lang="fr-FR" dirty="0"/>
              <a:t> : Bombardier stratégique</a:t>
            </a:r>
          </a:p>
          <a:p>
            <a:pPr>
              <a:buFont typeface="Arial" panose="020B0604020202020204" pitchFamily="34" charset="0"/>
              <a:buChar char="•"/>
            </a:pPr>
            <a:r>
              <a:rPr lang="fr-FR" b="1" dirty="0"/>
              <a:t>Explication</a:t>
            </a:r>
            <a:r>
              <a:rPr lang="fr-FR" dirty="0"/>
              <a:t> : Bien qu'il ait été principalement utilisé après 1941, le B-17 a été développé en 1939 et était connu pour sa capacité à opérer à haute altitude avec une grande charge de bombes.</a:t>
            </a:r>
          </a:p>
          <a:p>
            <a:endParaRPr lang="fr-FR" dirty="0"/>
          </a:p>
          <a:p>
            <a:r>
              <a:rPr lang="fr-FR" b="1" dirty="0"/>
              <a:t>Lockheed P-38 Lightning</a:t>
            </a:r>
          </a:p>
          <a:p>
            <a:pPr>
              <a:buFont typeface="Arial" panose="020B0604020202020204" pitchFamily="34" charset="0"/>
              <a:buChar char="•"/>
            </a:pPr>
            <a:r>
              <a:rPr lang="fr-FR" b="1" dirty="0"/>
              <a:t>Type</a:t>
            </a:r>
            <a:r>
              <a:rPr lang="fr-FR" dirty="0"/>
              <a:t> : Chasseur bimoteur</a:t>
            </a:r>
          </a:p>
          <a:p>
            <a:pPr>
              <a:buFont typeface="Arial" panose="020B0604020202020204" pitchFamily="34" charset="0"/>
              <a:buChar char="•"/>
            </a:pPr>
            <a:r>
              <a:rPr lang="fr-FR" b="1" dirty="0"/>
              <a:t>Explication</a:t>
            </a:r>
            <a:r>
              <a:rPr lang="fr-FR" dirty="0"/>
              <a:t> : Le P-38 était unique avec son design à deux moteurs et son aile en forme de V. Il était destiné à des missions de chasse et de bombardement, et bien qu'il ait été développé en 1939, il a été utilisé plus intensément après 1941.</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8</a:t>
            </a:fld>
            <a:endParaRPr lang="fr-FR"/>
          </a:p>
        </p:txBody>
      </p:sp>
    </p:spTree>
    <p:extLst>
      <p:ext uri="{BB962C8B-B14F-4D97-AF65-F5344CB8AC3E}">
        <p14:creationId xmlns:p14="http://schemas.microsoft.com/office/powerpoint/2010/main" val="1862545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Messerschmitt </a:t>
            </a:r>
            <a:r>
              <a:rPr lang="fr-FR" b="1" dirty="0" err="1"/>
              <a:t>Bf</a:t>
            </a:r>
            <a:r>
              <a:rPr lang="fr-FR" b="1" dirty="0"/>
              <a:t> 109</a:t>
            </a:r>
          </a:p>
          <a:p>
            <a:pPr>
              <a:buFont typeface="Arial" panose="020B0604020202020204" pitchFamily="34" charset="0"/>
              <a:buChar char="•"/>
            </a:pPr>
            <a:r>
              <a:rPr lang="fr-FR" b="1" dirty="0"/>
              <a:t>Type</a:t>
            </a:r>
            <a:r>
              <a:rPr lang="fr-FR" dirty="0"/>
              <a:t> : Chasseur monoplan</a:t>
            </a:r>
          </a:p>
          <a:p>
            <a:pPr>
              <a:buFont typeface="Arial" panose="020B0604020202020204" pitchFamily="34" charset="0"/>
              <a:buChar char="•"/>
            </a:pPr>
            <a:r>
              <a:rPr lang="fr-FR" b="1" dirty="0"/>
              <a:t>Explication</a:t>
            </a:r>
            <a:r>
              <a:rPr lang="fr-FR" dirty="0"/>
              <a:t> : Le </a:t>
            </a:r>
            <a:r>
              <a:rPr lang="fr-FR" dirty="0" err="1"/>
              <a:t>Bf</a:t>
            </a:r>
            <a:r>
              <a:rPr lang="fr-FR" dirty="0"/>
              <a:t> 109 est l'un des chasseurs les plus célèbres de la Seconde Guerre mondiale. Conçu pour être rapide et maniable, il était utilisé par la Luftwaffe dès le début de la guerre pour assurer la supériorité aérienne. Il était armé de canons et de mitrailleuses, ce qui le rendait redoutable en combat aérien.</a:t>
            </a:r>
          </a:p>
          <a:p>
            <a:endParaRPr lang="fr-FR" dirty="0"/>
          </a:p>
          <a:p>
            <a:r>
              <a:rPr lang="fr-FR" b="1" dirty="0"/>
              <a:t>Heinkel He 111</a:t>
            </a:r>
          </a:p>
          <a:p>
            <a:pPr>
              <a:buFont typeface="Arial" panose="020B0604020202020204" pitchFamily="34" charset="0"/>
              <a:buChar char="•"/>
            </a:pPr>
            <a:r>
              <a:rPr lang="fr-FR" b="1" dirty="0"/>
              <a:t>Type</a:t>
            </a:r>
            <a:r>
              <a:rPr lang="fr-FR" dirty="0"/>
              <a:t> : Bombardier moyen</a:t>
            </a:r>
          </a:p>
          <a:p>
            <a:pPr>
              <a:buFont typeface="Arial" panose="020B0604020202020204" pitchFamily="34" charset="0"/>
              <a:buChar char="•"/>
            </a:pPr>
            <a:r>
              <a:rPr lang="fr-FR" b="1" dirty="0"/>
              <a:t>Explication</a:t>
            </a:r>
            <a:r>
              <a:rPr lang="fr-FR" dirty="0"/>
              <a:t> : Ce bombardier a été utilisé pour des missions de reconnaissance et de bombardement. Il était capable de transporter une charge utile importante et était armé de plusieurs mitrailleuses pour la défense.</a:t>
            </a:r>
          </a:p>
          <a:p>
            <a:pPr>
              <a:buFont typeface="Arial" panose="020B0604020202020204" pitchFamily="34" charset="0"/>
              <a:buChar char="•"/>
            </a:pPr>
            <a:endParaRPr lang="fr-FR" dirty="0"/>
          </a:p>
          <a:p>
            <a:r>
              <a:rPr lang="fr-FR" b="1" dirty="0"/>
              <a:t>Junkers Ju 87</a:t>
            </a:r>
          </a:p>
          <a:p>
            <a:pPr>
              <a:buFont typeface="Arial" panose="020B0604020202020204" pitchFamily="34" charset="0"/>
              <a:buChar char="•"/>
            </a:pPr>
            <a:r>
              <a:rPr lang="fr-FR" b="1" dirty="0"/>
              <a:t>Type</a:t>
            </a:r>
            <a:r>
              <a:rPr lang="fr-FR" dirty="0"/>
              <a:t> : Bombardier en piqué</a:t>
            </a:r>
          </a:p>
          <a:p>
            <a:pPr>
              <a:buFont typeface="Arial" panose="020B0604020202020204" pitchFamily="34" charset="0"/>
              <a:buChar char="•"/>
            </a:pPr>
            <a:r>
              <a:rPr lang="fr-FR" b="1" dirty="0"/>
              <a:t>Explication</a:t>
            </a:r>
            <a:r>
              <a:rPr lang="fr-FR" dirty="0"/>
              <a:t> : Le Stuka était conçu pour effectuer des attaques précises en piqué sur des cibles au sol. Sa capacité à piquer à des vitesses élevées en faisait un outil redoutable pour le soutien des troupes au sol.</a:t>
            </a:r>
          </a:p>
          <a:p>
            <a:endParaRPr lang="fr-FR" dirty="0"/>
          </a:p>
          <a:p>
            <a:r>
              <a:rPr lang="fr-FR" b="1" dirty="0"/>
              <a:t>Avril 1939</a:t>
            </a:r>
          </a:p>
          <a:p>
            <a:r>
              <a:rPr lang="fr-FR" b="1" dirty="0"/>
              <a:t>Mitsubishi A6M </a:t>
            </a:r>
            <a:r>
              <a:rPr lang="fr-FR" b="1" dirty="0" err="1"/>
              <a:t>Zero</a:t>
            </a:r>
            <a:endParaRPr lang="fr-FR" b="1" dirty="0"/>
          </a:p>
          <a:p>
            <a:pPr>
              <a:buFont typeface="Arial" panose="020B0604020202020204" pitchFamily="34" charset="0"/>
              <a:buChar char="•"/>
            </a:pPr>
            <a:r>
              <a:rPr lang="fr-FR" b="1" dirty="0"/>
              <a:t>Type</a:t>
            </a:r>
            <a:r>
              <a:rPr lang="fr-FR" dirty="0"/>
              <a:t> : Chasseur monoplan</a:t>
            </a:r>
          </a:p>
          <a:p>
            <a:pPr>
              <a:buFont typeface="Arial" panose="020B0604020202020204" pitchFamily="34" charset="0"/>
              <a:buChar char="•"/>
            </a:pPr>
            <a:r>
              <a:rPr lang="fr-FR" b="1" dirty="0"/>
              <a:t>Explication</a:t>
            </a:r>
            <a:r>
              <a:rPr lang="fr-FR" dirty="0"/>
              <a:t> : L'A6M </a:t>
            </a:r>
            <a:r>
              <a:rPr lang="fr-FR" dirty="0" err="1"/>
              <a:t>Zero</a:t>
            </a:r>
            <a:r>
              <a:rPr lang="fr-FR" dirty="0"/>
              <a:t> a été conçu pour avoir une excellente maniabilité et une autonomie importante. Bien qu'il ait fait ses premiers vols en 1939, il a rapidement été utilisé par l'armée japonaise dans la guerre du Pacifique.</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9</a:t>
            </a:fld>
            <a:endParaRPr lang="fr-FR"/>
          </a:p>
        </p:txBody>
      </p:sp>
    </p:spTree>
    <p:extLst>
      <p:ext uri="{BB962C8B-B14F-4D97-AF65-F5344CB8AC3E}">
        <p14:creationId xmlns:p14="http://schemas.microsoft.com/office/powerpoint/2010/main" val="423078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détection, de vitesse, et de maniabilité.</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10</a:t>
            </a:fld>
            <a:endParaRPr lang="fr-FR"/>
          </a:p>
        </p:txBody>
      </p:sp>
    </p:spTree>
    <p:extLst>
      <p:ext uri="{BB962C8B-B14F-4D97-AF65-F5344CB8AC3E}">
        <p14:creationId xmlns:p14="http://schemas.microsoft.com/office/powerpoint/2010/main" val="151988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 Radar</a:t>
            </a:r>
          </a:p>
          <a:p>
            <a:pPr>
              <a:buFont typeface="Arial" panose="020B0604020202020204" pitchFamily="34" charset="0"/>
              <a:buChar char="•"/>
            </a:pPr>
            <a:r>
              <a:rPr lang="fr-FR" b="1" dirty="0"/>
              <a:t>Développement du radar</a:t>
            </a:r>
            <a:r>
              <a:rPr lang="fr-FR" dirty="0"/>
              <a:t> : Avant la Seconde Guerre mondiale, les avions étaient presque invisibles jusqu'à ce qu'ils soient en vue. Le développement des radars a permis de détecter les avions ennemis à distance, changeant totalement la manière de mener les combats aériens et les défenses.</a:t>
            </a:r>
          </a:p>
          <a:p>
            <a:pPr>
              <a:buFont typeface="Arial" panose="020B0604020202020204" pitchFamily="34" charset="0"/>
              <a:buChar char="•"/>
            </a:pPr>
            <a:r>
              <a:rPr lang="fr-FR" b="1" dirty="0"/>
              <a:t>Application pendant la guerre</a:t>
            </a:r>
            <a:r>
              <a:rPr lang="fr-FR" dirty="0"/>
              <a:t> : Le radar a été utilisé de manière significative lors de la </a:t>
            </a:r>
            <a:r>
              <a:rPr lang="fr-FR" b="1" dirty="0"/>
              <a:t>Bataille d'Angleterre</a:t>
            </a:r>
            <a:r>
              <a:rPr lang="fr-FR" dirty="0"/>
              <a:t> en 1940. Grâce aux radars, les Britanniques ont pu repérer les avions de la Luftwaffe avant qu'ils n'atteignent leur territoire, ce qui leur a permis de préparer leurs chasseurs pour intercepter les attaques.</a:t>
            </a:r>
          </a:p>
          <a:p>
            <a:pPr>
              <a:buFont typeface="Arial" panose="020B0604020202020204" pitchFamily="34" charset="0"/>
              <a:buChar char="•"/>
            </a:pPr>
            <a:r>
              <a:rPr lang="fr-FR" b="1" dirty="0"/>
              <a:t>Impact stratégique</a:t>
            </a:r>
            <a:r>
              <a:rPr lang="fr-FR" dirty="0"/>
              <a:t> : Le radar a permis de réduire la surprise des attaques aériennes et a fourni une vue d'ensemble des mouvements aériens, contribuant largement à la défense du territoire.</a:t>
            </a:r>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11</a:t>
            </a:fld>
            <a:endParaRPr lang="fr-FR"/>
          </a:p>
        </p:txBody>
      </p:sp>
    </p:spTree>
    <p:extLst>
      <p:ext uri="{BB962C8B-B14F-4D97-AF65-F5344CB8AC3E}">
        <p14:creationId xmlns:p14="http://schemas.microsoft.com/office/powerpoint/2010/main" val="2595875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Radar Freya</a:t>
            </a:r>
          </a:p>
          <a:p>
            <a:pPr>
              <a:buFont typeface="Arial" panose="020B0604020202020204" pitchFamily="34" charset="0"/>
              <a:buChar char="•"/>
            </a:pPr>
            <a:r>
              <a:rPr lang="fr-FR" b="1" dirty="0"/>
              <a:t>Contexte et développement :</a:t>
            </a:r>
            <a:endParaRPr lang="fr-FR" dirty="0"/>
          </a:p>
          <a:p>
            <a:pPr marL="742950" lvl="1" indent="-285750">
              <a:buFont typeface="Arial" panose="020B0604020202020204" pitchFamily="34" charset="0"/>
              <a:buChar char="•"/>
            </a:pPr>
            <a:r>
              <a:rPr lang="fr-FR" dirty="0"/>
              <a:t>Développé par l'entreprise </a:t>
            </a:r>
            <a:r>
              <a:rPr lang="fr-FR" b="1" dirty="0"/>
              <a:t>GEMA</a:t>
            </a:r>
            <a:r>
              <a:rPr lang="fr-FR" dirty="0"/>
              <a:t> en 1937.</a:t>
            </a:r>
          </a:p>
          <a:p>
            <a:pPr marL="742950" lvl="1" indent="-285750">
              <a:buFont typeface="Arial" panose="020B0604020202020204" pitchFamily="34" charset="0"/>
              <a:buChar char="•"/>
            </a:pPr>
            <a:r>
              <a:rPr lang="fr-FR" dirty="0"/>
              <a:t>Utilisé à grande échelle au début de la Seconde Guerre mondiale.</a:t>
            </a:r>
          </a:p>
          <a:p>
            <a:pPr marL="742950" lvl="1" indent="-285750">
              <a:buFont typeface="Arial" panose="020B0604020202020204" pitchFamily="34" charset="0"/>
              <a:buChar char="•"/>
            </a:pPr>
            <a:r>
              <a:rPr lang="fr-FR" dirty="0"/>
              <a:t>Nommé d'après la déesse nordique </a:t>
            </a:r>
            <a:r>
              <a:rPr lang="fr-FR" b="1" dirty="0"/>
              <a:t>Freyja</a:t>
            </a:r>
            <a:r>
              <a:rPr lang="fr-FR" dirty="0"/>
              <a:t>.</a:t>
            </a:r>
          </a:p>
          <a:p>
            <a:pPr>
              <a:buFont typeface="Arial" panose="020B0604020202020204" pitchFamily="34" charset="0"/>
              <a:buChar char="•"/>
            </a:pPr>
            <a:r>
              <a:rPr lang="fr-FR" b="1" dirty="0"/>
              <a:t>Caractéristiques techniques :</a:t>
            </a:r>
            <a:endParaRPr lang="fr-FR" dirty="0"/>
          </a:p>
          <a:p>
            <a:pPr marL="742950" lvl="1" indent="-285750">
              <a:buFont typeface="Arial" panose="020B0604020202020204" pitchFamily="34" charset="0"/>
              <a:buChar char="•"/>
            </a:pPr>
            <a:r>
              <a:rPr lang="fr-FR" dirty="0"/>
              <a:t>Fréquences de fonctionnement : </a:t>
            </a:r>
            <a:r>
              <a:rPr lang="fr-FR" b="1" dirty="0"/>
              <a:t>120 à 130 MHz</a:t>
            </a:r>
            <a:r>
              <a:rPr lang="fr-FR" dirty="0"/>
              <a:t>.</a:t>
            </a:r>
          </a:p>
          <a:p>
            <a:pPr marL="742950" lvl="1" indent="-285750">
              <a:buFont typeface="Arial" panose="020B0604020202020204" pitchFamily="34" charset="0"/>
              <a:buChar char="•"/>
            </a:pPr>
            <a:r>
              <a:rPr lang="fr-FR" dirty="0"/>
              <a:t>Portée d'environ </a:t>
            </a:r>
            <a:r>
              <a:rPr lang="fr-FR" b="1" dirty="0"/>
              <a:t>160 km</a:t>
            </a:r>
            <a:r>
              <a:rPr lang="fr-FR" dirty="0"/>
              <a:t> (selon les conditions).</a:t>
            </a:r>
          </a:p>
          <a:p>
            <a:pPr marL="742950" lvl="1" indent="-285750">
              <a:buFont typeface="Arial" panose="020B0604020202020204" pitchFamily="34" charset="0"/>
              <a:buChar char="•"/>
            </a:pPr>
            <a:r>
              <a:rPr lang="fr-FR" dirty="0"/>
              <a:t>Capacité de détection à diverses altitudes.</a:t>
            </a:r>
          </a:p>
          <a:p>
            <a:pPr>
              <a:buFont typeface="Arial" panose="020B0604020202020204" pitchFamily="34" charset="0"/>
              <a:buChar char="•"/>
            </a:pPr>
            <a:r>
              <a:rPr lang="fr-FR" b="1" dirty="0"/>
              <a:t>Fonctionnement :</a:t>
            </a:r>
            <a:endParaRPr lang="fr-FR" dirty="0"/>
          </a:p>
          <a:p>
            <a:pPr marL="742950" lvl="1" indent="-285750">
              <a:buFont typeface="Arial" panose="020B0604020202020204" pitchFamily="34" charset="0"/>
              <a:buChar char="•"/>
            </a:pPr>
            <a:r>
              <a:rPr lang="fr-FR" dirty="0"/>
              <a:t>Suivi en temps réel des mouvements aériens.</a:t>
            </a:r>
          </a:p>
          <a:p>
            <a:pPr marL="742950" lvl="1" indent="-285750">
              <a:buFont typeface="Arial" panose="020B0604020202020204" pitchFamily="34" charset="0"/>
              <a:buChar char="•"/>
            </a:pPr>
            <a:r>
              <a:rPr lang="fr-FR" dirty="0"/>
              <a:t>Avertissement des défenses aériennes des incursions ennemies.</a:t>
            </a:r>
          </a:p>
          <a:p>
            <a:pPr marL="742950" lvl="1" indent="-285750">
              <a:buFont typeface="Arial" panose="020B0604020202020204" pitchFamily="34" charset="0"/>
              <a:buChar char="•"/>
            </a:pPr>
            <a:r>
              <a:rPr lang="fr-FR" dirty="0"/>
              <a:t>Système mobile, offrant flexibilité par rapport aux radars fixes.</a:t>
            </a:r>
          </a:p>
          <a:p>
            <a:pPr>
              <a:buFont typeface="Arial" panose="020B0604020202020204" pitchFamily="34" charset="0"/>
              <a:buChar char="•"/>
            </a:pPr>
            <a:r>
              <a:rPr lang="fr-FR" b="1" dirty="0"/>
              <a:t>Utilisation pendant la guerre :</a:t>
            </a:r>
            <a:endParaRPr lang="fr-FR" dirty="0"/>
          </a:p>
          <a:p>
            <a:pPr marL="742950" lvl="1" indent="-285750">
              <a:buFont typeface="Arial" panose="020B0604020202020204" pitchFamily="34" charset="0"/>
              <a:buChar char="•"/>
            </a:pPr>
            <a:r>
              <a:rPr lang="fr-FR" dirty="0"/>
              <a:t>Utilisé avec succès pendant la </a:t>
            </a:r>
            <a:r>
              <a:rPr lang="fr-FR" b="1" dirty="0"/>
              <a:t>Bataille d'Angleterre</a:t>
            </a:r>
            <a:r>
              <a:rPr lang="fr-FR" dirty="0"/>
              <a:t>.</a:t>
            </a:r>
          </a:p>
          <a:p>
            <a:pPr marL="742950" lvl="1" indent="-285750">
              <a:buFont typeface="Arial" panose="020B0604020202020204" pitchFamily="34" charset="0"/>
              <a:buChar char="•"/>
            </a:pPr>
            <a:r>
              <a:rPr lang="fr-FR" dirty="0"/>
              <a:t>Travaille en tandem avec le radar </a:t>
            </a:r>
            <a:r>
              <a:rPr lang="fr-FR" b="1" dirty="0"/>
              <a:t>Würzburg</a:t>
            </a:r>
            <a:r>
              <a:rPr lang="fr-FR" dirty="0"/>
              <a:t> (précis mais à courte portée).</a:t>
            </a:r>
          </a:p>
          <a:p>
            <a:pPr marL="742950" lvl="1" indent="-285750">
              <a:buFont typeface="Arial" panose="020B0604020202020204" pitchFamily="34" charset="0"/>
              <a:buChar char="•"/>
            </a:pPr>
            <a:r>
              <a:rPr lang="fr-FR" dirty="0"/>
              <a:t>Aide à la réaction rapide des chasseurs de la Luftwaffe.</a:t>
            </a:r>
          </a:p>
          <a:p>
            <a:pPr>
              <a:buFont typeface="Arial" panose="020B0604020202020204" pitchFamily="34" charset="0"/>
              <a:buChar char="•"/>
            </a:pPr>
            <a:r>
              <a:rPr lang="fr-FR" b="1" dirty="0"/>
              <a:t>Limites et contre-mesures alliées :</a:t>
            </a:r>
            <a:endParaRPr lang="fr-FR" dirty="0"/>
          </a:p>
          <a:p>
            <a:pPr marL="742950" lvl="1" indent="-285750">
              <a:buFont typeface="Arial" panose="020B0604020202020204" pitchFamily="34" charset="0"/>
              <a:buChar char="•"/>
            </a:pPr>
            <a:r>
              <a:rPr lang="fr-FR" dirty="0"/>
              <a:t>Les Alliés développent des techniques de contre-mesures radar (ex. : </a:t>
            </a:r>
            <a:r>
              <a:rPr lang="fr-FR" b="1" dirty="0" err="1"/>
              <a:t>Window</a:t>
            </a:r>
            <a:r>
              <a:rPr lang="fr-FR" dirty="0"/>
              <a:t>).</a:t>
            </a:r>
          </a:p>
          <a:p>
            <a:pPr marL="742950" lvl="1" indent="-285750">
              <a:buFont typeface="Arial" panose="020B0604020202020204" pitchFamily="34" charset="0"/>
              <a:buChar char="•"/>
            </a:pPr>
            <a:r>
              <a:rPr lang="fr-FR" dirty="0"/>
              <a:t>Utilisation de bandelettes de papier d'aluminium pour brouiller les signaux.</a:t>
            </a:r>
          </a:p>
          <a:p>
            <a:pPr>
              <a:buFont typeface="Arial" panose="020B0604020202020204" pitchFamily="34" charset="0"/>
              <a:buChar char="•"/>
            </a:pPr>
            <a:r>
              <a:rPr lang="fr-FR" b="1" dirty="0"/>
              <a:t>Impact historique :</a:t>
            </a:r>
            <a:endParaRPr lang="fr-FR" dirty="0"/>
          </a:p>
          <a:p>
            <a:pPr marL="742950" lvl="1" indent="-285750">
              <a:buFont typeface="Arial" panose="020B0604020202020204" pitchFamily="34" charset="0"/>
              <a:buChar char="•"/>
            </a:pPr>
            <a:r>
              <a:rPr lang="fr-FR" dirty="0"/>
              <a:t>Avancée significative dans la guerre électronique.</a:t>
            </a:r>
          </a:p>
          <a:p>
            <a:pPr marL="742950" lvl="1" indent="-285750">
              <a:buFont typeface="Arial" panose="020B0604020202020204" pitchFamily="34" charset="0"/>
              <a:buChar char="•"/>
            </a:pPr>
            <a:r>
              <a:rPr lang="fr-FR" dirty="0"/>
              <a:t>Influence sur les capacités de détection et les stratégies militaires.</a:t>
            </a:r>
          </a:p>
          <a:p>
            <a:pPr marL="742950" lvl="1" indent="-285750">
              <a:buFont typeface="Arial" panose="020B0604020202020204" pitchFamily="34" charset="0"/>
              <a:buChar char="•"/>
            </a:pPr>
            <a:r>
              <a:rPr lang="fr-FR" dirty="0"/>
              <a:t>Inspirations pour les systèmes de défense aérienne post-guerre.</a:t>
            </a:r>
          </a:p>
          <a:p>
            <a:r>
              <a:rPr lang="fr-FR" b="1" dirty="0"/>
              <a:t>Description :</a:t>
            </a:r>
            <a:endParaRPr lang="fr-FR" dirty="0"/>
          </a:p>
          <a:p>
            <a:pPr>
              <a:buFont typeface="Arial" panose="020B0604020202020204" pitchFamily="34" charset="0"/>
              <a:buChar char="•"/>
            </a:pPr>
            <a:r>
              <a:rPr lang="fr-FR" dirty="0"/>
              <a:t>Variante du radar Freya conçue pour une détection améliorée.</a:t>
            </a:r>
          </a:p>
          <a:p>
            <a:pPr>
              <a:buFont typeface="Arial" panose="020B0604020202020204" pitchFamily="34" charset="0"/>
              <a:buChar char="•"/>
            </a:pPr>
            <a:r>
              <a:rPr lang="fr-FR" dirty="0"/>
              <a:t>Caractérisé par ses antennes à membrures, qui sont des structures en forme de cadre qui soutiennent les éléments de détection.</a:t>
            </a:r>
          </a:p>
          <a:p>
            <a:r>
              <a:rPr lang="fr-FR" b="1" dirty="0"/>
              <a:t>Caractéristiques techniques :</a:t>
            </a:r>
            <a:endParaRPr lang="fr-FR" dirty="0"/>
          </a:p>
          <a:p>
            <a:pPr>
              <a:buFont typeface="Arial" panose="020B0604020202020204" pitchFamily="34" charset="0"/>
              <a:buChar char="•"/>
            </a:pPr>
            <a:r>
              <a:rPr lang="fr-FR" dirty="0"/>
              <a:t>Utilisation de membrures pour accroître la sensibilité et la précision du radar.</a:t>
            </a:r>
          </a:p>
          <a:p>
            <a:pPr>
              <a:buFont typeface="Arial" panose="020B0604020202020204" pitchFamily="34" charset="0"/>
              <a:buChar char="•"/>
            </a:pPr>
            <a:r>
              <a:rPr lang="fr-FR" dirty="0"/>
              <a:t>Capacité à détecter des cibles à longue portée, même dans des conditions climatiques défavorables.</a:t>
            </a:r>
          </a:p>
          <a:p>
            <a:pPr>
              <a:buFont typeface="Arial" panose="020B0604020202020204" pitchFamily="34" charset="0"/>
              <a:buChar char="•"/>
            </a:pPr>
            <a:r>
              <a:rPr lang="fr-FR" dirty="0"/>
              <a:t>Amélioration du traitement du signal, permettant de distinguer les cibles amies des cibles ennemies.</a:t>
            </a:r>
          </a:p>
          <a:p>
            <a:r>
              <a:rPr lang="fr-FR" b="1" dirty="0"/>
              <a:t>Fonctionnalité :</a:t>
            </a:r>
            <a:endParaRPr lang="fr-FR" dirty="0"/>
          </a:p>
          <a:p>
            <a:pPr>
              <a:buFont typeface="Arial" panose="020B0604020202020204" pitchFamily="34" charset="0"/>
              <a:buChar char="•"/>
            </a:pPr>
            <a:r>
              <a:rPr lang="fr-FR" dirty="0"/>
              <a:t>La conception à membrures permet une meilleure réflexion des ondes radio, augmentant ainsi la portée et la précision.</a:t>
            </a:r>
          </a:p>
          <a:p>
            <a:pPr>
              <a:buFont typeface="Arial" panose="020B0604020202020204" pitchFamily="34" charset="0"/>
              <a:buChar char="•"/>
            </a:pPr>
            <a:r>
              <a:rPr lang="fr-FR" dirty="0"/>
              <a:t>Utilisé principalement pour la surveillance aérienne et la défense côtière.</a:t>
            </a:r>
          </a:p>
          <a:p>
            <a:pPr>
              <a:buFont typeface="Arial" panose="020B0604020202020204" pitchFamily="34" charset="0"/>
              <a:buChar char="•"/>
            </a:pPr>
            <a:r>
              <a:rPr lang="fr-FR" dirty="0"/>
              <a:t>Permet de détecter les bombardiers et les chasseurs ennemis, contribuant ainsi à la défense aérienne allemande.</a:t>
            </a:r>
          </a:p>
          <a:p>
            <a:r>
              <a:rPr lang="fr-FR" b="1" dirty="0"/>
              <a:t>Déploiement :</a:t>
            </a:r>
            <a:endParaRPr lang="fr-FR" dirty="0"/>
          </a:p>
          <a:p>
            <a:pPr>
              <a:buFont typeface="Arial" panose="020B0604020202020204" pitchFamily="34" charset="0"/>
              <a:buChar char="•"/>
            </a:pPr>
            <a:r>
              <a:rPr lang="fr-FR" dirty="0"/>
              <a:t>Utilisé sur le terrain dans des configurations mobiles et fixes.</a:t>
            </a:r>
          </a:p>
          <a:p>
            <a:pPr>
              <a:buFont typeface="Arial" panose="020B0604020202020204" pitchFamily="34" charset="0"/>
              <a:buChar char="•"/>
            </a:pPr>
            <a:r>
              <a:rPr lang="fr-FR" dirty="0"/>
              <a:t>Évalué et déployé sur divers fronts durant la guerre, s'adaptant aux besoins stratégiques.</a:t>
            </a:r>
          </a:p>
          <a:p>
            <a:r>
              <a:rPr lang="fr-FR" b="1" dirty="0"/>
              <a:t>Impact sur les opérations militaires :</a:t>
            </a:r>
            <a:endParaRPr lang="fr-FR" dirty="0"/>
          </a:p>
          <a:p>
            <a:pPr>
              <a:buFont typeface="Arial" panose="020B0604020202020204" pitchFamily="34" charset="0"/>
              <a:buChar char="•"/>
            </a:pPr>
            <a:r>
              <a:rPr lang="fr-FR" dirty="0"/>
              <a:t>Renforcement des capacités de détection aérienne de l'Allemagne nazie.</a:t>
            </a:r>
          </a:p>
          <a:p>
            <a:pPr>
              <a:buFont typeface="Arial" panose="020B0604020202020204" pitchFamily="34" charset="0"/>
              <a:buChar char="•"/>
            </a:pPr>
            <a:r>
              <a:rPr lang="fr-FR" dirty="0"/>
              <a:t>A permis une meilleure réaction face aux incursions aériennes ennemies.</a:t>
            </a:r>
          </a:p>
          <a:p>
            <a:pPr>
              <a:buFont typeface="Arial" panose="020B0604020202020204" pitchFamily="34" charset="0"/>
              <a:buChar char="•"/>
            </a:pPr>
            <a:r>
              <a:rPr lang="fr-FR" dirty="0"/>
              <a:t>Contribué aux efforts de défense dans des zones stratégiques.</a:t>
            </a:r>
          </a:p>
          <a:p>
            <a:pPr marL="742950" lvl="1" indent="-285750">
              <a:buFont typeface="Arial" panose="020B0604020202020204" pitchFamily="34" charset="0"/>
              <a:buChar char="•"/>
            </a:pP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12</a:t>
            </a:fld>
            <a:endParaRPr lang="fr-FR"/>
          </a:p>
        </p:txBody>
      </p:sp>
    </p:spTree>
    <p:extLst>
      <p:ext uri="{BB962C8B-B14F-4D97-AF65-F5344CB8AC3E}">
        <p14:creationId xmlns:p14="http://schemas.microsoft.com/office/powerpoint/2010/main" val="305665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Moteurs à Réaction</a:t>
            </a:r>
          </a:p>
          <a:p>
            <a:pPr>
              <a:buFont typeface="Arial" panose="020B0604020202020204" pitchFamily="34" charset="0"/>
              <a:buChar char="•"/>
            </a:pPr>
            <a:r>
              <a:rPr lang="fr-FR" b="1" dirty="0"/>
              <a:t>Origines et premiers développements :</a:t>
            </a:r>
            <a:endParaRPr lang="fr-FR" dirty="0"/>
          </a:p>
          <a:p>
            <a:pPr marL="742950" lvl="1" indent="-285750">
              <a:buFont typeface="Arial" panose="020B0604020202020204" pitchFamily="34" charset="0"/>
              <a:buChar char="•"/>
            </a:pPr>
            <a:r>
              <a:rPr lang="fr-FR" dirty="0"/>
              <a:t>Le concept de moteur à réaction remonte à l'Antiquité, mais les premiers moteurs modernes ont été développés dans les années 1930.</a:t>
            </a:r>
          </a:p>
          <a:p>
            <a:pPr marL="742950" lvl="1" indent="-285750">
              <a:buFont typeface="Arial" panose="020B0604020202020204" pitchFamily="34" charset="0"/>
              <a:buChar char="•"/>
            </a:pPr>
            <a:r>
              <a:rPr lang="fr-FR" dirty="0"/>
              <a:t>En 1937, le </a:t>
            </a:r>
            <a:r>
              <a:rPr lang="fr-FR" b="1" dirty="0"/>
              <a:t>Heinkel He 178</a:t>
            </a:r>
            <a:r>
              <a:rPr lang="fr-FR" dirty="0"/>
              <a:t> devient le premier avion à réaction au monde à voler, utilisant un moteur à réaction à flux axial conçu par </a:t>
            </a:r>
            <a:r>
              <a:rPr lang="fr-FR" b="1" dirty="0"/>
              <a:t>Hans von Ohain</a:t>
            </a:r>
            <a:r>
              <a:rPr lang="fr-FR" dirty="0"/>
              <a:t>.</a:t>
            </a:r>
          </a:p>
          <a:p>
            <a:pPr>
              <a:buFont typeface="Arial" panose="020B0604020202020204" pitchFamily="34" charset="0"/>
              <a:buChar char="•"/>
            </a:pPr>
            <a:r>
              <a:rPr lang="fr-FR" b="1" dirty="0"/>
              <a:t>Principes de fonctionnement :</a:t>
            </a:r>
            <a:endParaRPr lang="fr-FR" dirty="0"/>
          </a:p>
          <a:p>
            <a:pPr marL="742950" lvl="1" indent="-285750">
              <a:buFont typeface="Arial" panose="020B0604020202020204" pitchFamily="34" charset="0"/>
              <a:buChar char="•"/>
            </a:pPr>
            <a:r>
              <a:rPr lang="fr-FR" dirty="0"/>
              <a:t>Les moteurs à réaction fonctionnent sur le principe de la propulsion par réaction, éjectant les gaz brûlés à grande vitesse pour générer de la poussée.</a:t>
            </a:r>
          </a:p>
          <a:p>
            <a:pPr marL="742950" lvl="1" indent="-285750">
              <a:buFont typeface="Arial" panose="020B0604020202020204" pitchFamily="34" charset="0"/>
              <a:buChar char="•"/>
            </a:pPr>
            <a:r>
              <a:rPr lang="fr-FR" dirty="0"/>
              <a:t>Différents types de moteurs à réaction, y compris les turboréacteurs, ont été développés pour améliorer l'efficacité et la performance.</a:t>
            </a:r>
          </a:p>
          <a:p>
            <a:pPr>
              <a:buFont typeface="Arial" panose="020B0604020202020204" pitchFamily="34" charset="0"/>
              <a:buChar char="•"/>
            </a:pPr>
            <a:r>
              <a:rPr lang="fr-FR" b="1" dirty="0"/>
              <a:t>Avantages par rapport aux moteurs à piston :</a:t>
            </a:r>
            <a:endParaRPr lang="fr-FR" dirty="0"/>
          </a:p>
          <a:p>
            <a:pPr marL="742950" lvl="1" indent="-285750">
              <a:buFont typeface="Arial" panose="020B0604020202020204" pitchFamily="34" charset="0"/>
              <a:buChar char="•"/>
            </a:pPr>
            <a:r>
              <a:rPr lang="fr-FR" dirty="0"/>
              <a:t>Vitesse accrue : Les avions à réaction peuvent atteindre des vitesses supérieures à celles des avions à hélices.</a:t>
            </a:r>
          </a:p>
          <a:p>
            <a:pPr marL="742950" lvl="1" indent="-285750">
              <a:buFont typeface="Arial" panose="020B0604020202020204" pitchFamily="34" charset="0"/>
              <a:buChar char="•"/>
            </a:pPr>
            <a:r>
              <a:rPr lang="fr-FR" dirty="0"/>
              <a:t>Altitude : Capacité à voler à des altitudes plus élevées, échappant ainsi aux turbulences et aux menaces d'artillerie.</a:t>
            </a:r>
          </a:p>
          <a:p>
            <a:pPr marL="742950" lvl="1" indent="-285750">
              <a:buFont typeface="Arial" panose="020B0604020202020204" pitchFamily="34" charset="0"/>
              <a:buChar char="•"/>
            </a:pPr>
            <a:r>
              <a:rPr lang="fr-FR" dirty="0"/>
              <a:t>Performance : Meilleure maniabilité et capacité à couvrir de plus grandes distances en moins de temps.</a:t>
            </a:r>
          </a:p>
          <a:p>
            <a:pPr>
              <a:buFont typeface="Arial" panose="020B0604020202020204" pitchFamily="34" charset="0"/>
              <a:buChar char="•"/>
            </a:pPr>
            <a:r>
              <a:rPr lang="fr-FR" b="1" dirty="0"/>
              <a:t>Avions emblématiques :</a:t>
            </a:r>
            <a:endParaRPr lang="fr-FR" dirty="0"/>
          </a:p>
          <a:p>
            <a:pPr marL="742950" lvl="1" indent="-285750">
              <a:buFont typeface="Arial" panose="020B0604020202020204" pitchFamily="34" charset="0"/>
              <a:buChar char="•"/>
            </a:pPr>
            <a:r>
              <a:rPr lang="fr-FR" b="1" dirty="0"/>
              <a:t>Messerschmitt Me 262</a:t>
            </a:r>
            <a:r>
              <a:rPr lang="fr-FR" dirty="0"/>
              <a:t> : Premier chasseur à réaction opérationnel, entré en service en 1944, capable de dépasser les 900 km/h.</a:t>
            </a:r>
          </a:p>
          <a:p>
            <a:pPr marL="742950" lvl="1" indent="-285750">
              <a:buFont typeface="Arial" panose="020B0604020202020204" pitchFamily="34" charset="0"/>
              <a:buChar char="•"/>
            </a:pPr>
            <a:r>
              <a:rPr lang="fr-FR" b="1" dirty="0" err="1"/>
              <a:t>Gloster</a:t>
            </a:r>
            <a:r>
              <a:rPr lang="fr-FR" b="1" dirty="0"/>
              <a:t> Meteor</a:t>
            </a:r>
            <a:r>
              <a:rPr lang="fr-FR" dirty="0"/>
              <a:t> : Le premier chasseur à réaction britannique, déployé pour contrer les avions ennemis.</a:t>
            </a:r>
          </a:p>
          <a:p>
            <a:pPr>
              <a:buFont typeface="Arial" panose="020B0604020202020204" pitchFamily="34" charset="0"/>
              <a:buChar char="•"/>
            </a:pPr>
            <a:r>
              <a:rPr lang="fr-FR" b="1" dirty="0"/>
              <a:t>Impact sur l'aviation militaire :</a:t>
            </a:r>
            <a:endParaRPr lang="fr-FR" dirty="0"/>
          </a:p>
          <a:p>
            <a:pPr marL="742950" lvl="1" indent="-285750">
              <a:buFont typeface="Arial" panose="020B0604020202020204" pitchFamily="34" charset="0"/>
              <a:buChar char="•"/>
            </a:pPr>
            <a:r>
              <a:rPr lang="fr-FR" dirty="0"/>
              <a:t>Révolutionne les tactiques aériennes avec des </a:t>
            </a:r>
            <a:r>
              <a:rPr lang="fr-FR" dirty="0" err="1"/>
              <a:t>interceptors</a:t>
            </a:r>
            <a:r>
              <a:rPr lang="fr-FR" dirty="0"/>
              <a:t> plus rapides et des bombardiers capables d'atteindre des cibles ennemies à haute altitude.</a:t>
            </a:r>
          </a:p>
          <a:p>
            <a:pPr marL="742950" lvl="1" indent="-285750">
              <a:buFont typeface="Arial" panose="020B0604020202020204" pitchFamily="34" charset="0"/>
              <a:buChar char="•"/>
            </a:pPr>
            <a:r>
              <a:rPr lang="fr-FR" dirty="0"/>
              <a:t>Les performances des avions à réaction ont eu un impact direct sur les stratégies militaires, rendant les avions à hélices obsolètes dans de nombreux rôles.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D8058494-E9E1-4911-8411-AB0435803F10}" type="slidenum">
              <a:rPr lang="fr-FR" smtClean="0"/>
              <a:t>13</a:t>
            </a:fld>
            <a:endParaRPr lang="fr-FR"/>
          </a:p>
        </p:txBody>
      </p:sp>
    </p:spTree>
    <p:extLst>
      <p:ext uri="{BB962C8B-B14F-4D97-AF65-F5344CB8AC3E}">
        <p14:creationId xmlns:p14="http://schemas.microsoft.com/office/powerpoint/2010/main" val="142097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1B2171-4120-3817-43AF-C96E80F0879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5E72C28-9142-1852-758F-9F5494D4C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354B08E-8F05-BE37-1550-A84F827B0C7E}"/>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5" name="Espace réservé du pied de page 4">
            <a:extLst>
              <a:ext uri="{FF2B5EF4-FFF2-40B4-BE49-F238E27FC236}">
                <a16:creationId xmlns:a16="http://schemas.microsoft.com/office/drawing/2014/main" id="{AA710C2D-EAC5-F1BD-89A3-0A6B7C7472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F36D36-8BB0-6303-0E8F-35B0384490F2}"/>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32612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359EAF-45FF-1B49-64F3-6F7867B337B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ACB6B6A-175B-2EBE-45FC-7BBEF5B814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0BF266-1164-55AF-CFDB-66E820CC690B}"/>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5" name="Espace réservé du pied de page 4">
            <a:extLst>
              <a:ext uri="{FF2B5EF4-FFF2-40B4-BE49-F238E27FC236}">
                <a16:creationId xmlns:a16="http://schemas.microsoft.com/office/drawing/2014/main" id="{1D5262D7-45D8-9EA4-340C-ECBD841C35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16D5A1-042D-F8C9-8928-0831D523A8ED}"/>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131178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42A835A-F015-54EE-3102-F97BEAEAEFA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77E8F73-6645-5011-C6F4-CF37F228FF6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767EF3-EEA3-01BD-E1E3-60D7C65B134A}"/>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5" name="Espace réservé du pied de page 4">
            <a:extLst>
              <a:ext uri="{FF2B5EF4-FFF2-40B4-BE49-F238E27FC236}">
                <a16:creationId xmlns:a16="http://schemas.microsoft.com/office/drawing/2014/main" id="{5EA8C34E-2C5C-1D62-F711-004EE9F4B9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6FD608-4310-AC5F-6F4C-5C0E320A269E}"/>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122988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96CA62-AA0F-FD2F-B453-C615B14BBE2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26F872-C173-6C0B-FB6F-F7208C50B05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4E5113-836E-DC62-1189-B6A47A723EFD}"/>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5" name="Espace réservé du pied de page 4">
            <a:extLst>
              <a:ext uri="{FF2B5EF4-FFF2-40B4-BE49-F238E27FC236}">
                <a16:creationId xmlns:a16="http://schemas.microsoft.com/office/drawing/2014/main" id="{9C237748-10A9-3D49-AEBE-9891D97B9F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4C63AC-3D7E-9D5C-98FF-0F8D05A8D611}"/>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255048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B1221-2A77-8AA5-4D49-7E0B8ECA73E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01C8710-83A9-C39C-29BF-775DA9C56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38499A4-C69C-909F-B4A6-93AD7F4FC3E6}"/>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5" name="Espace réservé du pied de page 4">
            <a:extLst>
              <a:ext uri="{FF2B5EF4-FFF2-40B4-BE49-F238E27FC236}">
                <a16:creationId xmlns:a16="http://schemas.microsoft.com/office/drawing/2014/main" id="{474BB9B4-F758-A3AC-C839-DD3663681F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B6407F-5C8E-E944-E02D-6EED0C736E1C}"/>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223512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7C5B9-CB04-FC07-556D-ACFEF05C77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0DECA65-2C9B-C519-ED86-27CF28B98D6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7C39F06-1589-7BC6-DEFB-2B8E8C75F88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105DD94-8277-1B45-0E4A-0CA110CFB6B4}"/>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6" name="Espace réservé du pied de page 5">
            <a:extLst>
              <a:ext uri="{FF2B5EF4-FFF2-40B4-BE49-F238E27FC236}">
                <a16:creationId xmlns:a16="http://schemas.microsoft.com/office/drawing/2014/main" id="{A11CFBB2-AA97-8410-DD87-A264079D72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1FDF93-5D69-A7A0-029B-048ECF5D6B98}"/>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268394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FB511-1840-533D-31FE-A2F2AD401EB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9AE262-3A7D-FAA9-EFAD-647E6FCE71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7D5619-4291-B206-F2FD-97C49B2406F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9F39DA6-FEC1-2AB5-4E4D-54B6C043E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A67C453-47A6-12B5-3875-B7F2D856D8F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A0939CA-3FCC-6D79-5D00-1990F2C8E3F6}"/>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8" name="Espace réservé du pied de page 7">
            <a:extLst>
              <a:ext uri="{FF2B5EF4-FFF2-40B4-BE49-F238E27FC236}">
                <a16:creationId xmlns:a16="http://schemas.microsoft.com/office/drawing/2014/main" id="{4B5D4672-4FE4-27D8-029F-AC284E74F2F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D303E29-FB55-D941-5793-DDA8D07C757D}"/>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18850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9ECEB7-4FDC-E8C0-A5FA-BE90374CB7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71DAA6-396E-0C84-D7A7-F6133D8D2500}"/>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4" name="Espace réservé du pied de page 3">
            <a:extLst>
              <a:ext uri="{FF2B5EF4-FFF2-40B4-BE49-F238E27FC236}">
                <a16:creationId xmlns:a16="http://schemas.microsoft.com/office/drawing/2014/main" id="{77211185-2237-0EC7-3085-F953C110AA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03BFF4D-21E6-1BC0-0B55-526B9FBBCA92}"/>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130919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D2A40C-71B6-90ED-06FD-60088D51CE10}"/>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3" name="Espace réservé du pied de page 2">
            <a:extLst>
              <a:ext uri="{FF2B5EF4-FFF2-40B4-BE49-F238E27FC236}">
                <a16:creationId xmlns:a16="http://schemas.microsoft.com/office/drawing/2014/main" id="{A78ECF2D-60AE-A727-FA5A-DF5EBE10DA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C38A67B-6385-B594-839B-369E0305462B}"/>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133587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621C47-1003-A74D-2BF7-670F5FDDDD5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FD83248-25F3-715A-684B-F2E7DA99E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F814069-15C0-9231-6415-028450B45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D279F38-E3A1-355E-48A2-B7348241CAA2}"/>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6" name="Espace réservé du pied de page 5">
            <a:extLst>
              <a:ext uri="{FF2B5EF4-FFF2-40B4-BE49-F238E27FC236}">
                <a16:creationId xmlns:a16="http://schemas.microsoft.com/office/drawing/2014/main" id="{1DEE327E-9D03-CA48-12A5-6BF91F794E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0E0373-F10B-492A-C408-BC94CA771DD0}"/>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328253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F4367-E395-4851-5632-401C7CD964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DFB9E6C-0D51-341E-DAD2-2B702AA4B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67B7E1C-C041-92E1-7A35-68C23C397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BE792B-AF0A-60C9-6E21-DA64A184AF91}"/>
              </a:ext>
            </a:extLst>
          </p:cNvPr>
          <p:cNvSpPr>
            <a:spLocks noGrp="1"/>
          </p:cNvSpPr>
          <p:nvPr>
            <p:ph type="dt" sz="half" idx="10"/>
          </p:nvPr>
        </p:nvSpPr>
        <p:spPr/>
        <p:txBody>
          <a:bodyPr/>
          <a:lstStyle/>
          <a:p>
            <a:fld id="{0DC40F9A-3A2D-45DE-B6F2-178BD21D77A3}" type="datetimeFigureOut">
              <a:rPr lang="fr-FR" smtClean="0"/>
              <a:t>16/10/2024</a:t>
            </a:fld>
            <a:endParaRPr lang="fr-FR"/>
          </a:p>
        </p:txBody>
      </p:sp>
      <p:sp>
        <p:nvSpPr>
          <p:cNvPr id="6" name="Espace réservé du pied de page 5">
            <a:extLst>
              <a:ext uri="{FF2B5EF4-FFF2-40B4-BE49-F238E27FC236}">
                <a16:creationId xmlns:a16="http://schemas.microsoft.com/office/drawing/2014/main" id="{29275839-6C9B-6E8B-DAB9-3883FA9D89E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7265CE-7B3E-FD81-F8FA-8FD5AAB90485}"/>
              </a:ext>
            </a:extLst>
          </p:cNvPr>
          <p:cNvSpPr>
            <a:spLocks noGrp="1"/>
          </p:cNvSpPr>
          <p:nvPr>
            <p:ph type="sldNum" sz="quarter" idx="12"/>
          </p:nvPr>
        </p:nvSpPr>
        <p:spPr/>
        <p:txBody>
          <a:bodyPr/>
          <a:lstStyle/>
          <a:p>
            <a:fld id="{8BC0E8E2-0E4B-41F2-9F0A-AC139FC982A5}" type="slidenum">
              <a:rPr lang="fr-FR" smtClean="0"/>
              <a:t>‹N°›</a:t>
            </a:fld>
            <a:endParaRPr lang="fr-FR"/>
          </a:p>
        </p:txBody>
      </p:sp>
    </p:spTree>
    <p:extLst>
      <p:ext uri="{BB962C8B-B14F-4D97-AF65-F5344CB8AC3E}">
        <p14:creationId xmlns:p14="http://schemas.microsoft.com/office/powerpoint/2010/main" val="397106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0272CD9-1CE0-88CD-628A-CA16F8CA8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C73911F-4A5E-A5A3-0268-20E2AB59D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40E9EC-6235-9C4F-C85F-54395618B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40F9A-3A2D-45DE-B6F2-178BD21D77A3}" type="datetimeFigureOut">
              <a:rPr lang="fr-FR" smtClean="0"/>
              <a:t>16/10/2024</a:t>
            </a:fld>
            <a:endParaRPr lang="fr-FR"/>
          </a:p>
        </p:txBody>
      </p:sp>
      <p:sp>
        <p:nvSpPr>
          <p:cNvPr id="5" name="Espace réservé du pied de page 4">
            <a:extLst>
              <a:ext uri="{FF2B5EF4-FFF2-40B4-BE49-F238E27FC236}">
                <a16:creationId xmlns:a16="http://schemas.microsoft.com/office/drawing/2014/main" id="{C3E39E05-C545-53E4-246A-E8345F5CA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9D9FEF4-9CC2-8EC3-B37E-50537953B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0E8E2-0E4B-41F2-9F0A-AC139FC982A5}" type="slidenum">
              <a:rPr lang="fr-FR" smtClean="0"/>
              <a:t>‹N°›</a:t>
            </a:fld>
            <a:endParaRPr lang="fr-FR"/>
          </a:p>
        </p:txBody>
      </p:sp>
    </p:spTree>
    <p:extLst>
      <p:ext uri="{BB962C8B-B14F-4D97-AF65-F5344CB8AC3E}">
        <p14:creationId xmlns:p14="http://schemas.microsoft.com/office/powerpoint/2010/main" val="2761027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hyperlink" Target="https://fr.wikipedia.org/wiki/Mitsubishi_A6M" TargetMode="External"/><Relationship Id="rId3" Type="http://schemas.openxmlformats.org/officeDocument/2006/relationships/hyperlink" Target="https://fr.wikipedia.org/wiki/Messerschmitt_Bf_109" TargetMode="External"/><Relationship Id="rId7" Type="http://schemas.openxmlformats.org/officeDocument/2006/relationships/hyperlink" Target="https://fr.wikipedia.org/wiki/Boeing_B-17_Flying_Fortress" TargetMode="External"/><Relationship Id="rId2" Type="http://schemas.openxmlformats.org/officeDocument/2006/relationships/hyperlink" Target="https://fr.wikipedia.org/wiki/Hawker_Hurricane" TargetMode="External"/><Relationship Id="rId1" Type="http://schemas.openxmlformats.org/officeDocument/2006/relationships/slideLayout" Target="../slideLayouts/slideLayout6.xml"/><Relationship Id="rId6" Type="http://schemas.openxmlformats.org/officeDocument/2006/relationships/hyperlink" Target="https://fr.wikipedia.org/wiki/Supermarine_Spitfire" TargetMode="External"/><Relationship Id="rId11" Type="http://schemas.openxmlformats.org/officeDocument/2006/relationships/hyperlink" Target="https://fr.wikipedia.org/wiki/Moteur_%C3%A0_r%C3%A9action" TargetMode="External"/><Relationship Id="rId5" Type="http://schemas.openxmlformats.org/officeDocument/2006/relationships/hyperlink" Target="https://fr.wikipedia.org/wiki/Junkers_Ju_87" TargetMode="External"/><Relationship Id="rId10" Type="http://schemas.openxmlformats.org/officeDocument/2006/relationships/hyperlink" Target="https://fr.wikipedia.org/wiki/Radar" TargetMode="External"/><Relationship Id="rId4" Type="http://schemas.openxmlformats.org/officeDocument/2006/relationships/hyperlink" Target="https://fr.wikipedia.org/wiki/Heinkel_He_111" TargetMode="External"/><Relationship Id="rId9" Type="http://schemas.openxmlformats.org/officeDocument/2006/relationships/hyperlink" Target="https://fr.wikipedia.org/wiki/Lockheed_P-38_Lightning"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fr.wikipedia.org/wiki/Fat_Man" TargetMode="External"/><Relationship Id="rId13" Type="http://schemas.openxmlformats.org/officeDocument/2006/relationships/hyperlink" Target="https://www.wikimedia.org/" TargetMode="External"/><Relationship Id="rId3" Type="http://schemas.openxmlformats.org/officeDocument/2006/relationships/hyperlink" Target="https://www.histoire-pour-tous.fr/batailles/3094-la-bataille-dangleterre1940-12.html" TargetMode="External"/><Relationship Id="rId7" Type="http://schemas.openxmlformats.org/officeDocument/2006/relationships/hyperlink" Target="https://fr.wikipedia.org/wiki/Little_Boy" TargetMode="External"/><Relationship Id="rId12" Type="http://schemas.openxmlformats.org/officeDocument/2006/relationships/hyperlink" Target="https://fr.wikipedia.org/wiki/Derniers_jours_d'Adolf_Hitler" TargetMode="External"/><Relationship Id="rId2" Type="http://schemas.openxmlformats.org/officeDocument/2006/relationships/hyperlink" Target="https://fr.wikipedia.org/wiki/Bataille_d'Angleterre" TargetMode="External"/><Relationship Id="rId1" Type="http://schemas.openxmlformats.org/officeDocument/2006/relationships/slideLayout" Target="../slideLayouts/slideLayout6.xml"/><Relationship Id="rId6" Type="http://schemas.openxmlformats.org/officeDocument/2006/relationships/hyperlink" Target="https://fr.wikipedia.org/wiki/Bombardements_atomiques_d'Hiroshima_et_de_Nagasaki" TargetMode="External"/><Relationship Id="rId11" Type="http://schemas.openxmlformats.org/officeDocument/2006/relationships/hyperlink" Target="https://fr.wikipedia.org/wiki/Portail:Seconde_Guerre_mondiale" TargetMode="External"/><Relationship Id="rId5" Type="http://schemas.openxmlformats.org/officeDocument/2006/relationships/hyperlink" Target="https://fr.wikipedia.org/wiki/Guerre_du_Pacifique" TargetMode="External"/><Relationship Id="rId10" Type="http://schemas.openxmlformats.org/officeDocument/2006/relationships/hyperlink" Target="https://fr.wikipedia.org/wiki/Op%C3%A9ration_Seel%C3%B6we" TargetMode="External"/><Relationship Id="rId4" Type="http://schemas.openxmlformats.org/officeDocument/2006/relationships/hyperlink" Target="https://fr.wikipedia.org/wiki/Blitz" TargetMode="External"/><Relationship Id="rId9" Type="http://schemas.openxmlformats.org/officeDocument/2006/relationships/hyperlink" Target="https://www.defense.gouv.fr/sites/default/files/cesm/cargo2011-arme-aeronavale.pdf"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721FDB4-8F36-F673-EC9E-E02C1FEA4E52}"/>
              </a:ext>
            </a:extLst>
          </p:cNvPr>
          <p:cNvSpPr txBox="1">
            <a:spLocks/>
          </p:cNvSpPr>
          <p:nvPr/>
        </p:nvSpPr>
        <p:spPr>
          <a:xfrm>
            <a:off x="1524000" y="1041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dirty="0"/>
              <a:t>L’aviation pendant la Seconde Guerre Mondiale</a:t>
            </a:r>
          </a:p>
        </p:txBody>
      </p:sp>
      <p:sp>
        <p:nvSpPr>
          <p:cNvPr id="5" name="Sous-titre 2">
            <a:extLst>
              <a:ext uri="{FF2B5EF4-FFF2-40B4-BE49-F238E27FC236}">
                <a16:creationId xmlns:a16="http://schemas.microsoft.com/office/drawing/2014/main" id="{7E3C9ED9-211F-2584-036D-B6876B73C2C7}"/>
              </a:ext>
            </a:extLst>
          </p:cNvPr>
          <p:cNvSpPr txBox="1">
            <a:spLocks/>
          </p:cNvSpPr>
          <p:nvPr/>
        </p:nvSpPr>
        <p:spPr>
          <a:xfrm>
            <a:off x="1524000" y="6281928"/>
            <a:ext cx="9144000" cy="338328"/>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a:t>Corentin CHARLES DINAM</a:t>
            </a:r>
            <a:endParaRPr lang="fr-FR" dirty="0"/>
          </a:p>
        </p:txBody>
      </p:sp>
      <p:sp>
        <p:nvSpPr>
          <p:cNvPr id="6" name="ZoneTexte 5">
            <a:extLst>
              <a:ext uri="{FF2B5EF4-FFF2-40B4-BE49-F238E27FC236}">
                <a16:creationId xmlns:a16="http://schemas.microsoft.com/office/drawing/2014/main" id="{3ACE9F4D-4346-F702-2CF4-3E37831C3D74}"/>
              </a:ext>
            </a:extLst>
          </p:cNvPr>
          <p:cNvSpPr txBox="1"/>
          <p:nvPr/>
        </p:nvSpPr>
        <p:spPr>
          <a:xfrm>
            <a:off x="9828363" y="6514547"/>
            <a:ext cx="2363637" cy="369332"/>
          </a:xfrm>
          <a:prstGeom prst="rect">
            <a:avLst/>
          </a:prstGeom>
          <a:noFill/>
        </p:spPr>
        <p:txBody>
          <a:bodyPr wrap="square" rtlCol="0">
            <a:spAutoFit/>
          </a:bodyPr>
          <a:lstStyle/>
          <a:p>
            <a:pPr algn="r"/>
            <a:r>
              <a:rPr lang="fr-FR" dirty="0"/>
              <a:t>15/10/2024</a:t>
            </a:r>
          </a:p>
        </p:txBody>
      </p:sp>
    </p:spTree>
    <p:extLst>
      <p:ext uri="{BB962C8B-B14F-4D97-AF65-F5344CB8AC3E}">
        <p14:creationId xmlns:p14="http://schemas.microsoft.com/office/powerpoint/2010/main" val="396405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4FE07C2-0A12-E0BF-CA23-5DC66A243344}"/>
              </a:ext>
            </a:extLst>
          </p:cNvPr>
          <p:cNvSpPr>
            <a:spLocks noGrp="1"/>
          </p:cNvSpPr>
          <p:nvPr>
            <p:ph type="title"/>
          </p:nvPr>
        </p:nvSpPr>
        <p:spPr>
          <a:xfrm>
            <a:off x="838200" y="2766219"/>
            <a:ext cx="10515600" cy="1325563"/>
          </a:xfrm>
        </p:spPr>
        <p:txBody>
          <a:bodyPr/>
          <a:lstStyle/>
          <a:p>
            <a:pPr algn="ctr"/>
            <a:r>
              <a:rPr lang="fr-FR" dirty="0"/>
              <a:t>Introduction aux avancées technologiques</a:t>
            </a:r>
          </a:p>
        </p:txBody>
      </p:sp>
    </p:spTree>
    <p:extLst>
      <p:ext uri="{BB962C8B-B14F-4D97-AF65-F5344CB8AC3E}">
        <p14:creationId xmlns:p14="http://schemas.microsoft.com/office/powerpoint/2010/main" val="266218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50E166E3-904B-232B-51B9-03A043E3C58D}"/>
              </a:ext>
            </a:extLst>
          </p:cNvPr>
          <p:cNvSpPr>
            <a:spLocks noGrp="1"/>
          </p:cNvSpPr>
          <p:nvPr>
            <p:ph type="title"/>
          </p:nvPr>
        </p:nvSpPr>
        <p:spPr>
          <a:xfrm>
            <a:off x="838200" y="2766219"/>
            <a:ext cx="10515600" cy="1325563"/>
          </a:xfrm>
        </p:spPr>
        <p:txBody>
          <a:bodyPr/>
          <a:lstStyle/>
          <a:p>
            <a:pPr algn="ctr"/>
            <a:r>
              <a:rPr lang="fr-FR" dirty="0"/>
              <a:t>Radar</a:t>
            </a:r>
          </a:p>
        </p:txBody>
      </p:sp>
      <p:pic>
        <p:nvPicPr>
          <p:cNvPr id="5" name="Image 4">
            <a:extLst>
              <a:ext uri="{FF2B5EF4-FFF2-40B4-BE49-F238E27FC236}">
                <a16:creationId xmlns:a16="http://schemas.microsoft.com/office/drawing/2014/main" id="{21506F32-7976-2BF3-A8CC-BB9E831E3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0576"/>
            <a:ext cx="3845493" cy="4591286"/>
          </a:xfrm>
          <a:prstGeom prst="rect">
            <a:avLst/>
          </a:prstGeom>
          <a:ln>
            <a:solidFill>
              <a:schemeClr val="tx1"/>
            </a:solidFill>
          </a:ln>
        </p:spPr>
      </p:pic>
      <p:sp>
        <p:nvSpPr>
          <p:cNvPr id="6" name="ZoneTexte 5">
            <a:extLst>
              <a:ext uri="{FF2B5EF4-FFF2-40B4-BE49-F238E27FC236}">
                <a16:creationId xmlns:a16="http://schemas.microsoft.com/office/drawing/2014/main" id="{DB45EA52-B459-5AEB-B1E9-D0C95A91C77C}"/>
              </a:ext>
            </a:extLst>
          </p:cNvPr>
          <p:cNvSpPr txBox="1"/>
          <p:nvPr/>
        </p:nvSpPr>
        <p:spPr>
          <a:xfrm>
            <a:off x="1374924" y="5061862"/>
            <a:ext cx="2772043" cy="400110"/>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Carte de la couverture des radars britanniques en 1940</a:t>
            </a:r>
            <a:endParaRPr lang="fr-FR" sz="1000" dirty="0"/>
          </a:p>
        </p:txBody>
      </p:sp>
    </p:spTree>
    <p:extLst>
      <p:ext uri="{BB962C8B-B14F-4D97-AF65-F5344CB8AC3E}">
        <p14:creationId xmlns:p14="http://schemas.microsoft.com/office/powerpoint/2010/main" val="224130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0EC7F179-69EB-1F2F-0FD6-34EF1D43D9C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Le Radar Freya</a:t>
            </a:r>
            <a:endParaRPr lang="fr-FR" dirty="0"/>
          </a:p>
        </p:txBody>
      </p:sp>
      <p:pic>
        <p:nvPicPr>
          <p:cNvPr id="4" name="Espace réservé du contenu 4">
            <a:extLst>
              <a:ext uri="{FF2B5EF4-FFF2-40B4-BE49-F238E27FC236}">
                <a16:creationId xmlns:a16="http://schemas.microsoft.com/office/drawing/2014/main" id="{9C4AC0FA-A2BE-719F-9900-A88CDF740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791" y="2449230"/>
            <a:ext cx="3993009" cy="2577306"/>
          </a:xfrm>
          <a:prstGeom prst="rect">
            <a:avLst/>
          </a:prstGeom>
          <a:ln>
            <a:solidFill>
              <a:schemeClr val="tx1"/>
            </a:solidFill>
          </a:ln>
        </p:spPr>
      </p:pic>
      <p:sp>
        <p:nvSpPr>
          <p:cNvPr id="5" name="ZoneTexte 4">
            <a:extLst>
              <a:ext uri="{FF2B5EF4-FFF2-40B4-BE49-F238E27FC236}">
                <a16:creationId xmlns:a16="http://schemas.microsoft.com/office/drawing/2014/main" id="{319D875C-2647-9D44-94CB-499CFA7CB7C2}"/>
              </a:ext>
            </a:extLst>
          </p:cNvPr>
          <p:cNvSpPr txBox="1"/>
          <p:nvPr/>
        </p:nvSpPr>
        <p:spPr>
          <a:xfrm>
            <a:off x="7542292" y="5026536"/>
            <a:ext cx="3630008" cy="246221"/>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Installations Freya en février 1941 à </a:t>
            </a:r>
            <a:r>
              <a:rPr lang="fr-FR" sz="1000" b="0" i="0" u="none" strike="noStrike" dirty="0">
                <a:effectLst/>
                <a:latin typeface="Arial" panose="020B0604020202020204" pitchFamily="34" charset="0"/>
              </a:rPr>
              <a:t>Auderville</a:t>
            </a:r>
            <a:endParaRPr lang="fr-FR" sz="1000" dirty="0"/>
          </a:p>
        </p:txBody>
      </p:sp>
      <p:pic>
        <p:nvPicPr>
          <p:cNvPr id="6" name="Image 5">
            <a:extLst>
              <a:ext uri="{FF2B5EF4-FFF2-40B4-BE49-F238E27FC236}">
                <a16:creationId xmlns:a16="http://schemas.microsoft.com/office/drawing/2014/main" id="{8E611FE8-8BCD-B40C-3746-730011CC3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304" y="1774313"/>
            <a:ext cx="2438405" cy="3252223"/>
          </a:xfrm>
          <a:prstGeom prst="rect">
            <a:avLst/>
          </a:prstGeom>
          <a:ln>
            <a:solidFill>
              <a:schemeClr val="tx1"/>
            </a:solidFill>
          </a:ln>
        </p:spPr>
      </p:pic>
      <p:sp>
        <p:nvSpPr>
          <p:cNvPr id="7" name="ZoneTexte 6">
            <a:extLst>
              <a:ext uri="{FF2B5EF4-FFF2-40B4-BE49-F238E27FC236}">
                <a16:creationId xmlns:a16="http://schemas.microsoft.com/office/drawing/2014/main" id="{21B082D5-2768-5280-6D20-879CF93E6FFF}"/>
              </a:ext>
            </a:extLst>
          </p:cNvPr>
          <p:cNvSpPr txBox="1"/>
          <p:nvPr/>
        </p:nvSpPr>
        <p:spPr>
          <a:xfrm>
            <a:off x="2523757" y="5026536"/>
            <a:ext cx="1813497" cy="246221"/>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Radar Freya à membrures.</a:t>
            </a:r>
            <a:endParaRPr lang="fr-FR" sz="1000" dirty="0"/>
          </a:p>
        </p:txBody>
      </p:sp>
    </p:spTree>
    <p:extLst>
      <p:ext uri="{BB962C8B-B14F-4D97-AF65-F5344CB8AC3E}">
        <p14:creationId xmlns:p14="http://schemas.microsoft.com/office/powerpoint/2010/main" val="17218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CF463CAB-DE38-2208-1A11-5E0FA08ADCD4}"/>
              </a:ext>
            </a:extLst>
          </p:cNvPr>
          <p:cNvSpPr>
            <a:spLocks noGrp="1"/>
          </p:cNvSpPr>
          <p:nvPr>
            <p:ph type="title"/>
          </p:nvPr>
        </p:nvSpPr>
        <p:spPr>
          <a:xfrm>
            <a:off x="838200" y="2766219"/>
            <a:ext cx="10515600" cy="1325563"/>
          </a:xfrm>
        </p:spPr>
        <p:txBody>
          <a:bodyPr/>
          <a:lstStyle/>
          <a:p>
            <a:pPr algn="ctr"/>
            <a:r>
              <a:rPr lang="fr-FR" dirty="0"/>
              <a:t>Moteurs à réaction</a:t>
            </a:r>
          </a:p>
        </p:txBody>
      </p:sp>
    </p:spTree>
    <p:extLst>
      <p:ext uri="{BB962C8B-B14F-4D97-AF65-F5344CB8AC3E}">
        <p14:creationId xmlns:p14="http://schemas.microsoft.com/office/powerpoint/2010/main" val="263402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59CA21-822E-E2C5-B2C9-2D69F1708170}"/>
              </a:ext>
            </a:extLst>
          </p:cNvPr>
          <p:cNvSpPr txBox="1">
            <a:spLocks/>
          </p:cNvSpPr>
          <p:nvPr/>
        </p:nvSpPr>
        <p:spPr>
          <a:xfrm>
            <a:off x="838200" y="27662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a:t>Amélioration des performances</a:t>
            </a:r>
            <a:endParaRPr lang="fr-FR" dirty="0"/>
          </a:p>
        </p:txBody>
      </p:sp>
    </p:spTree>
    <p:extLst>
      <p:ext uri="{BB962C8B-B14F-4D97-AF65-F5344CB8AC3E}">
        <p14:creationId xmlns:p14="http://schemas.microsoft.com/office/powerpoint/2010/main" val="394929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9C098-44D0-9C7C-5DEF-5153E69E9796}"/>
              </a:ext>
            </a:extLst>
          </p:cNvPr>
          <p:cNvSpPr txBox="1">
            <a:spLocks/>
          </p:cNvSpPr>
          <p:nvPr/>
        </p:nvSpPr>
        <p:spPr>
          <a:xfrm>
            <a:off x="838200" y="27662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a:t>Conclusion</a:t>
            </a:r>
            <a:endParaRPr lang="fr-FR" dirty="0"/>
          </a:p>
        </p:txBody>
      </p:sp>
    </p:spTree>
    <p:extLst>
      <p:ext uri="{BB962C8B-B14F-4D97-AF65-F5344CB8AC3E}">
        <p14:creationId xmlns:p14="http://schemas.microsoft.com/office/powerpoint/2010/main" val="165530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E7DD9ED-9AB7-205B-72AC-ABF995907E9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08857" y="-22316"/>
            <a:ext cx="12409714" cy="9493431"/>
          </a:xfrm>
          <a:prstGeom prst="rect">
            <a:avLst/>
          </a:prstGeom>
        </p:spPr>
      </p:pic>
      <p:sp>
        <p:nvSpPr>
          <p:cNvPr id="3" name="Titre 1">
            <a:extLst>
              <a:ext uri="{FF2B5EF4-FFF2-40B4-BE49-F238E27FC236}">
                <a16:creationId xmlns:a16="http://schemas.microsoft.com/office/drawing/2014/main" id="{75EB9667-8373-3A30-4DDE-0500F55DB530}"/>
              </a:ext>
            </a:extLst>
          </p:cNvPr>
          <p:cNvSpPr txBox="1">
            <a:spLocks/>
          </p:cNvSpPr>
          <p:nvPr/>
        </p:nvSpPr>
        <p:spPr>
          <a:xfrm>
            <a:off x="838200" y="27662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buFont typeface="+mj-lt"/>
              <a:buAutoNum type="romanUcPeriod" startAt="3"/>
            </a:pPr>
            <a:r>
              <a:rPr lang="fr-FR"/>
              <a:t>Rôles clés de l’aviation pendant la guerre</a:t>
            </a:r>
            <a:endParaRPr lang="fr-FR" dirty="0"/>
          </a:p>
        </p:txBody>
      </p:sp>
      <p:sp>
        <p:nvSpPr>
          <p:cNvPr id="4" name="ZoneTexte 3">
            <a:extLst>
              <a:ext uri="{FF2B5EF4-FFF2-40B4-BE49-F238E27FC236}">
                <a16:creationId xmlns:a16="http://schemas.microsoft.com/office/drawing/2014/main" id="{05CD6AA6-8BA2-1E4D-2D80-0CF20D7CF674}"/>
              </a:ext>
            </a:extLst>
          </p:cNvPr>
          <p:cNvSpPr txBox="1"/>
          <p:nvPr/>
        </p:nvSpPr>
        <p:spPr>
          <a:xfrm>
            <a:off x="1866901" y="4724400"/>
            <a:ext cx="8084344" cy="646331"/>
          </a:xfrm>
          <a:prstGeom prst="rect">
            <a:avLst/>
          </a:prstGeom>
          <a:noFill/>
        </p:spPr>
        <p:txBody>
          <a:bodyPr wrap="square" rtlCol="0">
            <a:spAutoFit/>
          </a:bodyPr>
          <a:lstStyle/>
          <a:p>
            <a:pPr algn="r"/>
            <a:r>
              <a:rPr lang="fr-FR" i="1" dirty="0"/>
              <a:t>« Jamais dans l'histoire des conflits humains, tant de gens n'ont dû autant à si peu. »</a:t>
            </a:r>
          </a:p>
          <a:p>
            <a:pPr algn="r"/>
            <a:r>
              <a:rPr lang="fr-FR" dirty="0"/>
              <a:t>Winston Churchill, à propos des pilotes de la Bataille d'Angleterre</a:t>
            </a:r>
            <a:endParaRPr lang="fr-FR" i="1" dirty="0"/>
          </a:p>
        </p:txBody>
      </p:sp>
      <p:sp>
        <p:nvSpPr>
          <p:cNvPr id="5" name="ZoneTexte 4">
            <a:extLst>
              <a:ext uri="{FF2B5EF4-FFF2-40B4-BE49-F238E27FC236}">
                <a16:creationId xmlns:a16="http://schemas.microsoft.com/office/drawing/2014/main" id="{8A6D4B4F-ABC2-6EA3-B076-C527F7ECADEC}"/>
              </a:ext>
            </a:extLst>
          </p:cNvPr>
          <p:cNvSpPr txBox="1"/>
          <p:nvPr/>
        </p:nvSpPr>
        <p:spPr>
          <a:xfrm>
            <a:off x="8877301" y="6596390"/>
            <a:ext cx="3314700" cy="261610"/>
          </a:xfrm>
          <a:prstGeom prst="rect">
            <a:avLst/>
          </a:prstGeom>
          <a:noFill/>
          <a:ln>
            <a:noFill/>
          </a:ln>
        </p:spPr>
        <p:txBody>
          <a:bodyPr wrap="square" rtlCol="0">
            <a:spAutoFit/>
          </a:bodyPr>
          <a:lstStyle/>
          <a:p>
            <a:pPr algn="l"/>
            <a:r>
              <a:rPr lang="fr-FR" sz="1100" b="0" i="0" dirty="0">
                <a:effectLst/>
                <a:latin typeface="Arial" panose="020B0604020202020204" pitchFamily="34" charset="0"/>
                <a:cs typeface="Arial" panose="020B0604020202020204" pitchFamily="34" charset="0"/>
              </a:rPr>
              <a:t>Une formation de chasseurs britanniques Spitfire</a:t>
            </a:r>
          </a:p>
        </p:txBody>
      </p:sp>
    </p:spTree>
    <p:extLst>
      <p:ext uri="{BB962C8B-B14F-4D97-AF65-F5344CB8AC3E}">
        <p14:creationId xmlns:p14="http://schemas.microsoft.com/office/powerpoint/2010/main" val="276842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e 47">
            <a:extLst>
              <a:ext uri="{FF2B5EF4-FFF2-40B4-BE49-F238E27FC236}">
                <a16:creationId xmlns:a16="http://schemas.microsoft.com/office/drawing/2014/main" id="{43FDA758-98EA-4B80-AD1A-B97F023AF861}"/>
              </a:ext>
            </a:extLst>
          </p:cNvPr>
          <p:cNvGrpSpPr/>
          <p:nvPr/>
        </p:nvGrpSpPr>
        <p:grpSpPr>
          <a:xfrm>
            <a:off x="76003" y="-104775"/>
            <a:ext cx="11558455" cy="7067550"/>
            <a:chOff x="76003" y="-104775"/>
            <a:chExt cx="11558455" cy="7067550"/>
          </a:xfrm>
        </p:grpSpPr>
        <p:sp>
          <p:nvSpPr>
            <p:cNvPr id="2" name="Titre 1">
              <a:extLst>
                <a:ext uri="{FF2B5EF4-FFF2-40B4-BE49-F238E27FC236}">
                  <a16:creationId xmlns:a16="http://schemas.microsoft.com/office/drawing/2014/main" id="{D43D0B7E-FA76-4EBE-ED51-E2CE2BEEB0E8}"/>
                </a:ext>
              </a:extLst>
            </p:cNvPr>
            <p:cNvSpPr txBox="1">
              <a:spLocks/>
            </p:cNvSpPr>
            <p:nvPr/>
          </p:nvSpPr>
          <p:spPr>
            <a:xfrm>
              <a:off x="5052682" y="365125"/>
              <a:ext cx="630111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Bataille d’Angleterre</a:t>
              </a:r>
              <a:endParaRPr lang="fr-FR" dirty="0"/>
            </a:p>
          </p:txBody>
        </p:sp>
        <p:sp>
          <p:nvSpPr>
            <p:cNvPr id="3" name="Espace réservé du contenu 6">
              <a:extLst>
                <a:ext uri="{FF2B5EF4-FFF2-40B4-BE49-F238E27FC236}">
                  <a16:creationId xmlns:a16="http://schemas.microsoft.com/office/drawing/2014/main" id="{2842D434-ABA4-ACAB-A47E-EC3DA2544332}"/>
                </a:ext>
              </a:extLst>
            </p:cNvPr>
            <p:cNvSpPr txBox="1">
              <a:spLocks/>
            </p:cNvSpPr>
            <p:nvPr/>
          </p:nvSpPr>
          <p:spPr>
            <a:xfrm>
              <a:off x="5052683" y="1897062"/>
              <a:ext cx="6581775"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a:t>	Dates : juillet 1940 / octobre 1940 (Blitz jusqu’en mai 1941)</a:t>
              </a:r>
            </a:p>
            <a:p>
              <a:pPr marL="0" indent="0">
                <a:buFont typeface="Arial" panose="020B0604020202020204" pitchFamily="34" charset="0"/>
                <a:buNone/>
              </a:pPr>
              <a:r>
                <a:rPr lang="fr-FR" sz="2000"/>
                <a:t>	Opposants : Italie et Allemagne nazie contre Royaume-Uni et Canada</a:t>
              </a:r>
              <a:endParaRPr lang="fr-FR" sz="2000" dirty="0"/>
            </a:p>
          </p:txBody>
        </p:sp>
        <p:grpSp>
          <p:nvGrpSpPr>
            <p:cNvPr id="4" name="Groupe 3">
              <a:extLst>
                <a:ext uri="{FF2B5EF4-FFF2-40B4-BE49-F238E27FC236}">
                  <a16:creationId xmlns:a16="http://schemas.microsoft.com/office/drawing/2014/main" id="{1A280F28-0FF1-9BAD-D369-24037A409B1D}"/>
                </a:ext>
              </a:extLst>
            </p:cNvPr>
            <p:cNvGrpSpPr/>
            <p:nvPr/>
          </p:nvGrpSpPr>
          <p:grpSpPr>
            <a:xfrm>
              <a:off x="6345865" y="3375164"/>
              <a:ext cx="3714750" cy="3117711"/>
              <a:chOff x="7639050" y="1027906"/>
              <a:chExt cx="3714750" cy="3117711"/>
            </a:xfrm>
          </p:grpSpPr>
          <p:pic>
            <p:nvPicPr>
              <p:cNvPr id="5" name="Image 4">
                <a:extLst>
                  <a:ext uri="{FF2B5EF4-FFF2-40B4-BE49-F238E27FC236}">
                    <a16:creationId xmlns:a16="http://schemas.microsoft.com/office/drawing/2014/main" id="{E60EF1AD-4C81-6B89-D3EF-8E75FC0CD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50" y="1027906"/>
                <a:ext cx="3714750" cy="2409825"/>
              </a:xfrm>
              <a:prstGeom prst="rect">
                <a:avLst/>
              </a:prstGeom>
              <a:ln>
                <a:solidFill>
                  <a:schemeClr val="tx1"/>
                </a:solidFill>
              </a:ln>
            </p:spPr>
          </p:pic>
          <p:sp>
            <p:nvSpPr>
              <p:cNvPr id="6" name="ZoneTexte 5">
                <a:extLst>
                  <a:ext uri="{FF2B5EF4-FFF2-40B4-BE49-F238E27FC236}">
                    <a16:creationId xmlns:a16="http://schemas.microsoft.com/office/drawing/2014/main" id="{0759F57A-2626-C0B4-60E0-D385A2CA3F41}"/>
                  </a:ext>
                </a:extLst>
              </p:cNvPr>
              <p:cNvSpPr txBox="1"/>
              <p:nvPr/>
            </p:nvSpPr>
            <p:spPr>
              <a:xfrm>
                <a:off x="7948612" y="3437731"/>
                <a:ext cx="3095625" cy="707886"/>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Photographie de la fumée s'élevant des incendies derrière le </a:t>
                </a:r>
                <a:r>
                  <a:rPr lang="fr-FR" sz="1000" b="0" i="0" u="none" strike="noStrike" dirty="0">
                    <a:effectLst/>
                    <a:latin typeface="Arial" panose="020B0604020202020204" pitchFamily="34" charset="0"/>
                  </a:rPr>
                  <a:t>Tower Bridge</a:t>
                </a:r>
                <a:r>
                  <a:rPr lang="fr-FR" sz="1000" b="0" i="0" dirty="0">
                    <a:effectLst/>
                    <a:latin typeface="Arial" panose="020B0604020202020204" pitchFamily="34" charset="0"/>
                  </a:rPr>
                  <a:t> dans les docks de </a:t>
                </a:r>
                <a:r>
                  <a:rPr lang="fr-FR" sz="1000" b="0" i="0" u="none" strike="noStrike" dirty="0">
                    <a:effectLst/>
                    <a:latin typeface="Arial" panose="020B0604020202020204" pitchFamily="34" charset="0"/>
                  </a:rPr>
                  <a:t>Londres</a:t>
                </a:r>
                <a:r>
                  <a:rPr lang="fr-FR" sz="1000" b="0" i="0" dirty="0">
                    <a:effectLst/>
                    <a:latin typeface="Arial" panose="020B0604020202020204" pitchFamily="34" charset="0"/>
                  </a:rPr>
                  <a:t>, à la suite des bombardements du 7 septembre.</a:t>
                </a:r>
                <a:endParaRPr lang="fr-FR" sz="1000" dirty="0"/>
              </a:p>
            </p:txBody>
          </p:sp>
        </p:grpSp>
        <p:cxnSp>
          <p:nvCxnSpPr>
            <p:cNvPr id="7" name="Connecteur droit 6">
              <a:extLst>
                <a:ext uri="{FF2B5EF4-FFF2-40B4-BE49-F238E27FC236}">
                  <a16:creationId xmlns:a16="http://schemas.microsoft.com/office/drawing/2014/main" id="{910DB38D-0F01-1BEA-AD41-25301B44D447}"/>
                </a:ext>
              </a:extLst>
            </p:cNvPr>
            <p:cNvCxnSpPr/>
            <p:nvPr/>
          </p:nvCxnSpPr>
          <p:spPr>
            <a:xfrm>
              <a:off x="4974785" y="0"/>
              <a:ext cx="0" cy="6858000"/>
            </a:xfrm>
            <a:prstGeom prst="line">
              <a:avLst/>
            </a:prstGeom>
          </p:spPr>
          <p:style>
            <a:lnRef idx="1">
              <a:schemeClr val="dk1"/>
            </a:lnRef>
            <a:fillRef idx="0">
              <a:schemeClr val="dk1"/>
            </a:fillRef>
            <a:effectRef idx="0">
              <a:schemeClr val="dk1"/>
            </a:effectRef>
            <a:fontRef idx="minor">
              <a:schemeClr val="tx1"/>
            </a:fontRef>
          </p:style>
        </p:cxnSp>
        <p:cxnSp>
          <p:nvCxnSpPr>
            <p:cNvPr id="8" name="Connecteur droit 7">
              <a:extLst>
                <a:ext uri="{FF2B5EF4-FFF2-40B4-BE49-F238E27FC236}">
                  <a16:creationId xmlns:a16="http://schemas.microsoft.com/office/drawing/2014/main" id="{CDE1A83A-4169-92D0-6465-953A0D2E54C3}"/>
                </a:ext>
              </a:extLst>
            </p:cNvPr>
            <p:cNvCxnSpPr>
              <a:cxnSpLocks/>
            </p:cNvCxnSpPr>
            <p:nvPr/>
          </p:nvCxnSpPr>
          <p:spPr>
            <a:xfrm>
              <a:off x="438935" y="-104775"/>
              <a:ext cx="0" cy="706755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E15F375-4546-6417-63CD-3794C37D241C}"/>
                </a:ext>
              </a:extLst>
            </p:cNvPr>
            <p:cNvCxnSpPr>
              <a:cxnSpLocks/>
            </p:cNvCxnSpPr>
            <p:nvPr/>
          </p:nvCxnSpPr>
          <p:spPr>
            <a:xfrm rot="5400000" flipV="1">
              <a:off x="438935" y="2193"/>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75F5B0F6-D0C4-F09C-7C0C-7EC658F4ECA3}"/>
                </a:ext>
              </a:extLst>
            </p:cNvPr>
            <p:cNvSpPr txBox="1"/>
            <p:nvPr/>
          </p:nvSpPr>
          <p:spPr>
            <a:xfrm>
              <a:off x="876300" y="209550"/>
              <a:ext cx="1543050" cy="380997"/>
            </a:xfrm>
            <a:prstGeom prst="rect">
              <a:avLst/>
            </a:prstGeom>
            <a:noFill/>
          </p:spPr>
          <p:txBody>
            <a:bodyPr wrap="square" rtlCol="0">
              <a:spAutoFit/>
            </a:bodyPr>
            <a:lstStyle/>
            <a:p>
              <a:r>
                <a:rPr lang="fr-FR" dirty="0">
                  <a:highlight>
                    <a:srgbClr val="808080"/>
                  </a:highlight>
                </a:rPr>
                <a:t>20 mai 1940</a:t>
              </a:r>
            </a:p>
          </p:txBody>
        </p:sp>
        <p:cxnSp>
          <p:nvCxnSpPr>
            <p:cNvPr id="11" name="Connecteur : en angle 10">
              <a:extLst>
                <a:ext uri="{FF2B5EF4-FFF2-40B4-BE49-F238E27FC236}">
                  <a16:creationId xmlns:a16="http://schemas.microsoft.com/office/drawing/2014/main" id="{D72A841B-7D9F-CA17-F581-4B8127CE88CD}"/>
                </a:ext>
              </a:extLst>
            </p:cNvPr>
            <p:cNvCxnSpPr>
              <a:stCxn id="10" idx="2"/>
            </p:cNvCxnSpPr>
            <p:nvPr/>
          </p:nvCxnSpPr>
          <p:spPr>
            <a:xfrm rot="16200000" flipH="1">
              <a:off x="1957386" y="280986"/>
              <a:ext cx="390528" cy="10096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0943A450-BADC-49CD-F069-918E67DE0E06}"/>
                </a:ext>
              </a:extLst>
            </p:cNvPr>
            <p:cNvSpPr txBox="1"/>
            <p:nvPr/>
          </p:nvSpPr>
          <p:spPr>
            <a:xfrm>
              <a:off x="2790825" y="776337"/>
              <a:ext cx="1876423" cy="400110"/>
            </a:xfrm>
            <a:prstGeom prst="rect">
              <a:avLst/>
            </a:prstGeom>
            <a:noFill/>
          </p:spPr>
          <p:txBody>
            <a:bodyPr wrap="square" rtlCol="0">
              <a:spAutoFit/>
            </a:bodyPr>
            <a:lstStyle/>
            <a:p>
              <a:pPr algn="ctr"/>
              <a:r>
                <a:rPr lang="fr-FR" sz="1000" dirty="0"/>
                <a:t>Les allemands atteignent la Manche</a:t>
              </a:r>
            </a:p>
          </p:txBody>
        </p:sp>
        <p:grpSp>
          <p:nvGrpSpPr>
            <p:cNvPr id="13" name="Groupe 12">
              <a:extLst>
                <a:ext uri="{FF2B5EF4-FFF2-40B4-BE49-F238E27FC236}">
                  <a16:creationId xmlns:a16="http://schemas.microsoft.com/office/drawing/2014/main" id="{728DBA24-FBD8-00A0-9EB5-B38AA7BA6C8F}"/>
                </a:ext>
              </a:extLst>
            </p:cNvPr>
            <p:cNvGrpSpPr/>
            <p:nvPr/>
          </p:nvGrpSpPr>
          <p:grpSpPr>
            <a:xfrm>
              <a:off x="95250" y="2029945"/>
              <a:ext cx="4571998" cy="1028927"/>
              <a:chOff x="95250" y="1362128"/>
              <a:chExt cx="4571998" cy="1028927"/>
            </a:xfrm>
          </p:grpSpPr>
          <p:cxnSp>
            <p:nvCxnSpPr>
              <p:cNvPr id="14" name="Connecteur droit 13">
                <a:extLst>
                  <a:ext uri="{FF2B5EF4-FFF2-40B4-BE49-F238E27FC236}">
                    <a16:creationId xmlns:a16="http://schemas.microsoft.com/office/drawing/2014/main" id="{551EC182-C128-B1F8-A088-7628944D8E6E}"/>
                  </a:ext>
                </a:extLst>
              </p:cNvPr>
              <p:cNvCxnSpPr>
                <a:cxnSpLocks/>
              </p:cNvCxnSpPr>
              <p:nvPr/>
            </p:nvCxnSpPr>
            <p:spPr>
              <a:xfrm rot="5400000" flipV="1">
                <a:off x="458182" y="1173768"/>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DA702724-31F5-569A-F224-938EFE917AC2}"/>
                  </a:ext>
                </a:extLst>
              </p:cNvPr>
              <p:cNvSpPr txBox="1"/>
              <p:nvPr/>
            </p:nvSpPr>
            <p:spPr>
              <a:xfrm>
                <a:off x="899010" y="1362128"/>
                <a:ext cx="1543050" cy="380997"/>
              </a:xfrm>
              <a:prstGeom prst="rect">
                <a:avLst/>
              </a:prstGeom>
              <a:noFill/>
            </p:spPr>
            <p:txBody>
              <a:bodyPr wrap="square" rtlCol="0">
                <a:spAutoFit/>
              </a:bodyPr>
              <a:lstStyle/>
              <a:p>
                <a:r>
                  <a:rPr lang="fr-FR" dirty="0">
                    <a:highlight>
                      <a:srgbClr val="808080"/>
                    </a:highlight>
                  </a:rPr>
                  <a:t>22 juin 1940</a:t>
                </a:r>
              </a:p>
            </p:txBody>
          </p:sp>
          <p:cxnSp>
            <p:nvCxnSpPr>
              <p:cNvPr id="16" name="Connecteur : en angle 15">
                <a:extLst>
                  <a:ext uri="{FF2B5EF4-FFF2-40B4-BE49-F238E27FC236}">
                    <a16:creationId xmlns:a16="http://schemas.microsoft.com/office/drawing/2014/main" id="{01E0B89F-128F-9F49-F708-5F72326D52BC}"/>
                  </a:ext>
                </a:extLst>
              </p:cNvPr>
              <p:cNvCxnSpPr>
                <a:cxnSpLocks/>
                <a:stCxn id="15" idx="2"/>
                <a:endCxn id="17" idx="1"/>
              </p:cNvCxnSpPr>
              <p:nvPr/>
            </p:nvCxnSpPr>
            <p:spPr>
              <a:xfrm rot="16200000" flipH="1">
                <a:off x="2006743" y="1406917"/>
                <a:ext cx="447875" cy="11202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6D63489E-DFF1-00C4-6D66-FE2F57CDFF4F}"/>
                  </a:ext>
                </a:extLst>
              </p:cNvPr>
              <p:cNvSpPr txBox="1"/>
              <p:nvPr/>
            </p:nvSpPr>
            <p:spPr>
              <a:xfrm>
                <a:off x="2790825" y="1990945"/>
                <a:ext cx="1876423" cy="400110"/>
              </a:xfrm>
              <a:prstGeom prst="rect">
                <a:avLst/>
              </a:prstGeom>
              <a:noFill/>
            </p:spPr>
            <p:txBody>
              <a:bodyPr wrap="square" rtlCol="0">
                <a:spAutoFit/>
              </a:bodyPr>
              <a:lstStyle/>
              <a:p>
                <a:pPr algn="ctr"/>
                <a:r>
                  <a:rPr lang="fr-FR" sz="1000" dirty="0"/>
                  <a:t>Le maréchal Pétain signe l’Armistice avec l’Allemagne</a:t>
                </a:r>
              </a:p>
            </p:txBody>
          </p:sp>
        </p:grpSp>
        <p:grpSp>
          <p:nvGrpSpPr>
            <p:cNvPr id="18" name="Groupe 17">
              <a:extLst>
                <a:ext uri="{FF2B5EF4-FFF2-40B4-BE49-F238E27FC236}">
                  <a16:creationId xmlns:a16="http://schemas.microsoft.com/office/drawing/2014/main" id="{6C79247C-AB11-75DE-4D06-C50BE75D397E}"/>
                </a:ext>
              </a:extLst>
            </p:cNvPr>
            <p:cNvGrpSpPr/>
            <p:nvPr/>
          </p:nvGrpSpPr>
          <p:grpSpPr>
            <a:xfrm>
              <a:off x="76003" y="1481078"/>
              <a:ext cx="4571998" cy="875038"/>
              <a:chOff x="95250" y="1362128"/>
              <a:chExt cx="4571998" cy="875038"/>
            </a:xfrm>
          </p:grpSpPr>
          <p:cxnSp>
            <p:nvCxnSpPr>
              <p:cNvPr id="19" name="Connecteur droit 18">
                <a:extLst>
                  <a:ext uri="{FF2B5EF4-FFF2-40B4-BE49-F238E27FC236}">
                    <a16:creationId xmlns:a16="http://schemas.microsoft.com/office/drawing/2014/main" id="{40EAC5A9-AF6D-4057-27B0-23728A35EE7A}"/>
                  </a:ext>
                </a:extLst>
              </p:cNvPr>
              <p:cNvCxnSpPr>
                <a:cxnSpLocks/>
              </p:cNvCxnSpPr>
              <p:nvPr/>
            </p:nvCxnSpPr>
            <p:spPr>
              <a:xfrm rot="5400000" flipV="1">
                <a:off x="458182" y="1173768"/>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E0D6F546-5505-DD0F-B33B-E4BA51AEABBB}"/>
                  </a:ext>
                </a:extLst>
              </p:cNvPr>
              <p:cNvSpPr txBox="1"/>
              <p:nvPr/>
            </p:nvSpPr>
            <p:spPr>
              <a:xfrm>
                <a:off x="899010" y="1362128"/>
                <a:ext cx="1543050" cy="380997"/>
              </a:xfrm>
              <a:prstGeom prst="rect">
                <a:avLst/>
              </a:prstGeom>
              <a:noFill/>
            </p:spPr>
            <p:txBody>
              <a:bodyPr wrap="square" rtlCol="0">
                <a:spAutoFit/>
              </a:bodyPr>
              <a:lstStyle/>
              <a:p>
                <a:r>
                  <a:rPr lang="fr-FR" dirty="0">
                    <a:highlight>
                      <a:srgbClr val="808080"/>
                    </a:highlight>
                  </a:rPr>
                  <a:t>18 juin 1940</a:t>
                </a:r>
              </a:p>
            </p:txBody>
          </p:sp>
          <p:cxnSp>
            <p:nvCxnSpPr>
              <p:cNvPr id="21" name="Connecteur : en angle 20">
                <a:extLst>
                  <a:ext uri="{FF2B5EF4-FFF2-40B4-BE49-F238E27FC236}">
                    <a16:creationId xmlns:a16="http://schemas.microsoft.com/office/drawing/2014/main" id="{DAEC2DBD-7D62-C3CF-AA56-7ED805F20BF8}"/>
                  </a:ext>
                </a:extLst>
              </p:cNvPr>
              <p:cNvCxnSpPr>
                <a:cxnSpLocks/>
                <a:stCxn id="20" idx="2"/>
                <a:endCxn id="22" idx="0"/>
              </p:cNvCxnSpPr>
              <p:nvPr/>
            </p:nvCxnSpPr>
            <p:spPr>
              <a:xfrm rot="16200000" flipH="1">
                <a:off x="2575876" y="837784"/>
                <a:ext cx="247820" cy="205850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67DDD8A2-89E3-4287-7FB5-B9AC21462899}"/>
                  </a:ext>
                </a:extLst>
              </p:cNvPr>
              <p:cNvSpPr txBox="1"/>
              <p:nvPr/>
            </p:nvSpPr>
            <p:spPr>
              <a:xfrm>
                <a:off x="2790825" y="1990945"/>
                <a:ext cx="1876423" cy="246221"/>
              </a:xfrm>
              <a:prstGeom prst="rect">
                <a:avLst/>
              </a:prstGeom>
              <a:noFill/>
            </p:spPr>
            <p:txBody>
              <a:bodyPr wrap="square" rtlCol="0">
                <a:spAutoFit/>
              </a:bodyPr>
              <a:lstStyle/>
              <a:p>
                <a:pPr algn="ctr"/>
                <a:r>
                  <a:rPr lang="fr-FR" sz="1000" dirty="0"/>
                  <a:t>Appel du général De Gaulle</a:t>
                </a:r>
              </a:p>
            </p:txBody>
          </p:sp>
        </p:grpSp>
        <p:grpSp>
          <p:nvGrpSpPr>
            <p:cNvPr id="23" name="Groupe 22">
              <a:extLst>
                <a:ext uri="{FF2B5EF4-FFF2-40B4-BE49-F238E27FC236}">
                  <a16:creationId xmlns:a16="http://schemas.microsoft.com/office/drawing/2014/main" id="{66F6EC2E-9501-9484-413A-A84E2EE574CC}"/>
                </a:ext>
              </a:extLst>
            </p:cNvPr>
            <p:cNvGrpSpPr/>
            <p:nvPr/>
          </p:nvGrpSpPr>
          <p:grpSpPr>
            <a:xfrm>
              <a:off x="87666" y="2903867"/>
              <a:ext cx="4579582" cy="579340"/>
              <a:chOff x="95250" y="1362128"/>
              <a:chExt cx="4579582" cy="579340"/>
            </a:xfrm>
          </p:grpSpPr>
          <p:cxnSp>
            <p:nvCxnSpPr>
              <p:cNvPr id="24" name="Connecteur droit 23">
                <a:extLst>
                  <a:ext uri="{FF2B5EF4-FFF2-40B4-BE49-F238E27FC236}">
                    <a16:creationId xmlns:a16="http://schemas.microsoft.com/office/drawing/2014/main" id="{27326543-31B9-4295-8AAE-6F34235055BF}"/>
                  </a:ext>
                </a:extLst>
              </p:cNvPr>
              <p:cNvCxnSpPr>
                <a:cxnSpLocks/>
              </p:cNvCxnSpPr>
              <p:nvPr/>
            </p:nvCxnSpPr>
            <p:spPr>
              <a:xfrm rot="5400000" flipV="1">
                <a:off x="458182" y="1173768"/>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CE075A26-B875-DC66-1A44-ABA1DB350985}"/>
                  </a:ext>
                </a:extLst>
              </p:cNvPr>
              <p:cNvSpPr txBox="1"/>
              <p:nvPr/>
            </p:nvSpPr>
            <p:spPr>
              <a:xfrm>
                <a:off x="899010" y="1362128"/>
                <a:ext cx="1543050" cy="380997"/>
              </a:xfrm>
              <a:prstGeom prst="rect">
                <a:avLst/>
              </a:prstGeom>
              <a:noFill/>
            </p:spPr>
            <p:txBody>
              <a:bodyPr wrap="square" rtlCol="0">
                <a:spAutoFit/>
              </a:bodyPr>
              <a:lstStyle/>
              <a:p>
                <a:r>
                  <a:rPr lang="fr-FR" dirty="0">
                    <a:highlight>
                      <a:srgbClr val="808080"/>
                    </a:highlight>
                  </a:rPr>
                  <a:t>10 aout 1940</a:t>
                </a:r>
              </a:p>
            </p:txBody>
          </p:sp>
          <p:cxnSp>
            <p:nvCxnSpPr>
              <p:cNvPr id="26" name="Connecteur : en angle 25">
                <a:extLst>
                  <a:ext uri="{FF2B5EF4-FFF2-40B4-BE49-F238E27FC236}">
                    <a16:creationId xmlns:a16="http://schemas.microsoft.com/office/drawing/2014/main" id="{47D9EB73-F52A-CFD9-8099-895273430AC4}"/>
                  </a:ext>
                </a:extLst>
              </p:cNvPr>
              <p:cNvCxnSpPr>
                <a:cxnSpLocks/>
                <a:stCxn id="25" idx="3"/>
                <a:endCxn id="27" idx="0"/>
              </p:cNvCxnSpPr>
              <p:nvPr/>
            </p:nvCxnSpPr>
            <p:spPr>
              <a:xfrm>
                <a:off x="2442060" y="1552627"/>
                <a:ext cx="1294561" cy="14262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85FF60D7-3F7B-E3C2-29B6-57444920946A}"/>
                  </a:ext>
                </a:extLst>
              </p:cNvPr>
              <p:cNvSpPr txBox="1"/>
              <p:nvPr/>
            </p:nvSpPr>
            <p:spPr>
              <a:xfrm>
                <a:off x="2798409" y="1695247"/>
                <a:ext cx="1876423" cy="246221"/>
              </a:xfrm>
              <a:prstGeom prst="rect">
                <a:avLst/>
              </a:prstGeom>
              <a:noFill/>
            </p:spPr>
            <p:txBody>
              <a:bodyPr wrap="square" rtlCol="0">
                <a:spAutoFit/>
              </a:bodyPr>
              <a:lstStyle/>
              <a:p>
                <a:pPr algn="ctr"/>
                <a:r>
                  <a:rPr lang="fr-FR" sz="1000" dirty="0"/>
                  <a:t>Début des opérations aériennes</a:t>
                </a:r>
              </a:p>
            </p:txBody>
          </p:sp>
        </p:grpSp>
        <p:grpSp>
          <p:nvGrpSpPr>
            <p:cNvPr id="28" name="Groupe 27">
              <a:extLst>
                <a:ext uri="{FF2B5EF4-FFF2-40B4-BE49-F238E27FC236}">
                  <a16:creationId xmlns:a16="http://schemas.microsoft.com/office/drawing/2014/main" id="{5714A621-B145-49D9-4028-F28FBDFCB13B}"/>
                </a:ext>
              </a:extLst>
            </p:cNvPr>
            <p:cNvGrpSpPr/>
            <p:nvPr/>
          </p:nvGrpSpPr>
          <p:grpSpPr>
            <a:xfrm>
              <a:off x="95250" y="3135618"/>
              <a:ext cx="4571998" cy="875038"/>
              <a:chOff x="95250" y="1362128"/>
              <a:chExt cx="4571998" cy="875038"/>
            </a:xfrm>
          </p:grpSpPr>
          <p:cxnSp>
            <p:nvCxnSpPr>
              <p:cNvPr id="29" name="Connecteur droit 28">
                <a:extLst>
                  <a:ext uri="{FF2B5EF4-FFF2-40B4-BE49-F238E27FC236}">
                    <a16:creationId xmlns:a16="http://schemas.microsoft.com/office/drawing/2014/main" id="{DD547FA8-5D74-1CB9-FDC3-B46456DF40B2}"/>
                  </a:ext>
                </a:extLst>
              </p:cNvPr>
              <p:cNvCxnSpPr>
                <a:cxnSpLocks/>
              </p:cNvCxnSpPr>
              <p:nvPr/>
            </p:nvCxnSpPr>
            <p:spPr>
              <a:xfrm rot="5400000" flipV="1">
                <a:off x="458182" y="1173768"/>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116B9AF5-65E6-5C44-1499-445DA459F862}"/>
                  </a:ext>
                </a:extLst>
              </p:cNvPr>
              <p:cNvSpPr txBox="1"/>
              <p:nvPr/>
            </p:nvSpPr>
            <p:spPr>
              <a:xfrm>
                <a:off x="899010" y="1362128"/>
                <a:ext cx="1543050" cy="380997"/>
              </a:xfrm>
              <a:prstGeom prst="rect">
                <a:avLst/>
              </a:prstGeom>
              <a:noFill/>
            </p:spPr>
            <p:txBody>
              <a:bodyPr wrap="square" rtlCol="0">
                <a:spAutoFit/>
              </a:bodyPr>
              <a:lstStyle/>
              <a:p>
                <a:r>
                  <a:rPr lang="fr-FR" dirty="0">
                    <a:highlight>
                      <a:srgbClr val="808080"/>
                    </a:highlight>
                  </a:rPr>
                  <a:t>13 aout 1940</a:t>
                </a:r>
              </a:p>
            </p:txBody>
          </p:sp>
          <p:cxnSp>
            <p:nvCxnSpPr>
              <p:cNvPr id="31" name="Connecteur : en angle 30">
                <a:extLst>
                  <a:ext uri="{FF2B5EF4-FFF2-40B4-BE49-F238E27FC236}">
                    <a16:creationId xmlns:a16="http://schemas.microsoft.com/office/drawing/2014/main" id="{F64DFAE0-42A7-FF5A-6F9C-3810207EF215}"/>
                  </a:ext>
                </a:extLst>
              </p:cNvPr>
              <p:cNvCxnSpPr>
                <a:cxnSpLocks/>
                <a:stCxn id="30" idx="2"/>
                <a:endCxn id="32" idx="0"/>
              </p:cNvCxnSpPr>
              <p:nvPr/>
            </p:nvCxnSpPr>
            <p:spPr>
              <a:xfrm rot="16200000" flipH="1">
                <a:off x="2575876" y="837784"/>
                <a:ext cx="247820" cy="2058502"/>
              </a:xfrm>
              <a:prstGeom prst="bentConnector3">
                <a:avLst>
                  <a:gd name="adj1" fmla="val 1519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0A3D648E-B723-D142-9C0C-4042F28AD82F}"/>
                  </a:ext>
                </a:extLst>
              </p:cNvPr>
              <p:cNvSpPr txBox="1"/>
              <p:nvPr/>
            </p:nvSpPr>
            <p:spPr>
              <a:xfrm>
                <a:off x="2790825" y="1990945"/>
                <a:ext cx="1876423" cy="246221"/>
              </a:xfrm>
              <a:prstGeom prst="rect">
                <a:avLst/>
              </a:prstGeom>
              <a:noFill/>
            </p:spPr>
            <p:txBody>
              <a:bodyPr wrap="square" rtlCol="0">
                <a:spAutoFit/>
              </a:bodyPr>
              <a:lstStyle/>
              <a:p>
                <a:pPr algn="ctr"/>
                <a:r>
                  <a:rPr lang="fr-FR" sz="1000" dirty="0"/>
                  <a:t>Jour de l’Aigle </a:t>
                </a:r>
              </a:p>
            </p:txBody>
          </p:sp>
        </p:grpSp>
        <p:grpSp>
          <p:nvGrpSpPr>
            <p:cNvPr id="33" name="Groupe 32">
              <a:extLst>
                <a:ext uri="{FF2B5EF4-FFF2-40B4-BE49-F238E27FC236}">
                  <a16:creationId xmlns:a16="http://schemas.microsoft.com/office/drawing/2014/main" id="{DE8CC779-732C-AD9F-A9BC-1F914BA9EB78}"/>
                </a:ext>
              </a:extLst>
            </p:cNvPr>
            <p:cNvGrpSpPr/>
            <p:nvPr/>
          </p:nvGrpSpPr>
          <p:grpSpPr>
            <a:xfrm>
              <a:off x="96293" y="3538356"/>
              <a:ext cx="4571998" cy="1028927"/>
              <a:chOff x="95250" y="1362128"/>
              <a:chExt cx="4571998" cy="1028927"/>
            </a:xfrm>
          </p:grpSpPr>
          <p:cxnSp>
            <p:nvCxnSpPr>
              <p:cNvPr id="34" name="Connecteur droit 33">
                <a:extLst>
                  <a:ext uri="{FF2B5EF4-FFF2-40B4-BE49-F238E27FC236}">
                    <a16:creationId xmlns:a16="http://schemas.microsoft.com/office/drawing/2014/main" id="{F14EB85B-FEC6-FA22-F2C6-ABD6E3EA693C}"/>
                  </a:ext>
                </a:extLst>
              </p:cNvPr>
              <p:cNvCxnSpPr>
                <a:cxnSpLocks/>
              </p:cNvCxnSpPr>
              <p:nvPr/>
            </p:nvCxnSpPr>
            <p:spPr>
              <a:xfrm rot="5400000" flipV="1">
                <a:off x="458182" y="1173768"/>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FB9BD235-5260-72EC-1C80-7875043ABF82}"/>
                  </a:ext>
                </a:extLst>
              </p:cNvPr>
              <p:cNvSpPr txBox="1"/>
              <p:nvPr/>
            </p:nvSpPr>
            <p:spPr>
              <a:xfrm>
                <a:off x="899010" y="1362128"/>
                <a:ext cx="1543050" cy="380997"/>
              </a:xfrm>
              <a:prstGeom prst="rect">
                <a:avLst/>
              </a:prstGeom>
              <a:noFill/>
            </p:spPr>
            <p:txBody>
              <a:bodyPr wrap="square" rtlCol="0">
                <a:spAutoFit/>
              </a:bodyPr>
              <a:lstStyle/>
              <a:p>
                <a:r>
                  <a:rPr lang="fr-FR" dirty="0">
                    <a:highlight>
                      <a:srgbClr val="808080"/>
                    </a:highlight>
                  </a:rPr>
                  <a:t>18 aout 1940</a:t>
                </a:r>
              </a:p>
            </p:txBody>
          </p:sp>
          <p:cxnSp>
            <p:nvCxnSpPr>
              <p:cNvPr id="36" name="Connecteur : en angle 35">
                <a:extLst>
                  <a:ext uri="{FF2B5EF4-FFF2-40B4-BE49-F238E27FC236}">
                    <a16:creationId xmlns:a16="http://schemas.microsoft.com/office/drawing/2014/main" id="{F0662B65-8728-1D46-D357-1DCDAD8F00CD}"/>
                  </a:ext>
                </a:extLst>
              </p:cNvPr>
              <p:cNvCxnSpPr>
                <a:cxnSpLocks/>
                <a:stCxn id="35" idx="2"/>
                <a:endCxn id="37" idx="0"/>
              </p:cNvCxnSpPr>
              <p:nvPr/>
            </p:nvCxnSpPr>
            <p:spPr>
              <a:xfrm rot="16200000" flipH="1">
                <a:off x="2575876" y="837784"/>
                <a:ext cx="247820" cy="205850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6F278FAA-AEF0-865D-21E9-E900CB6A60FC}"/>
                  </a:ext>
                </a:extLst>
              </p:cNvPr>
              <p:cNvSpPr txBox="1"/>
              <p:nvPr/>
            </p:nvSpPr>
            <p:spPr>
              <a:xfrm>
                <a:off x="2790825" y="1990945"/>
                <a:ext cx="1876423" cy="400110"/>
              </a:xfrm>
              <a:prstGeom prst="rect">
                <a:avLst/>
              </a:prstGeom>
              <a:noFill/>
            </p:spPr>
            <p:txBody>
              <a:bodyPr wrap="square" rtlCol="0">
                <a:spAutoFit/>
              </a:bodyPr>
              <a:lstStyle/>
              <a:p>
                <a:pPr algn="ctr"/>
                <a:r>
                  <a:rPr lang="fr-FR" sz="1000" dirty="0"/>
                  <a:t>Sortie de 500 bombardiers et 1270 chasseurs allemands</a:t>
                </a:r>
              </a:p>
            </p:txBody>
          </p:sp>
        </p:grpSp>
        <p:grpSp>
          <p:nvGrpSpPr>
            <p:cNvPr id="38" name="Groupe 37">
              <a:extLst>
                <a:ext uri="{FF2B5EF4-FFF2-40B4-BE49-F238E27FC236}">
                  <a16:creationId xmlns:a16="http://schemas.microsoft.com/office/drawing/2014/main" id="{5B0E911F-0420-083F-21A5-796C8E499557}"/>
                </a:ext>
              </a:extLst>
            </p:cNvPr>
            <p:cNvGrpSpPr/>
            <p:nvPr/>
          </p:nvGrpSpPr>
          <p:grpSpPr>
            <a:xfrm>
              <a:off x="95250" y="5617837"/>
              <a:ext cx="4571998" cy="875038"/>
              <a:chOff x="95250" y="1362128"/>
              <a:chExt cx="4571998" cy="875038"/>
            </a:xfrm>
          </p:grpSpPr>
          <p:cxnSp>
            <p:nvCxnSpPr>
              <p:cNvPr id="39" name="Connecteur droit 38">
                <a:extLst>
                  <a:ext uri="{FF2B5EF4-FFF2-40B4-BE49-F238E27FC236}">
                    <a16:creationId xmlns:a16="http://schemas.microsoft.com/office/drawing/2014/main" id="{2FE46075-E16C-9ECC-D8C8-0C52A492D230}"/>
                  </a:ext>
                </a:extLst>
              </p:cNvPr>
              <p:cNvCxnSpPr>
                <a:cxnSpLocks/>
              </p:cNvCxnSpPr>
              <p:nvPr/>
            </p:nvCxnSpPr>
            <p:spPr>
              <a:xfrm rot="5400000" flipV="1">
                <a:off x="458182" y="1173768"/>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A388A5F3-E7A4-D5CE-4C69-DB5209E99A7A}"/>
                  </a:ext>
                </a:extLst>
              </p:cNvPr>
              <p:cNvSpPr txBox="1"/>
              <p:nvPr/>
            </p:nvSpPr>
            <p:spPr>
              <a:xfrm>
                <a:off x="899010" y="1362128"/>
                <a:ext cx="1543050" cy="380997"/>
              </a:xfrm>
              <a:prstGeom prst="rect">
                <a:avLst/>
              </a:prstGeom>
              <a:noFill/>
            </p:spPr>
            <p:txBody>
              <a:bodyPr wrap="square" rtlCol="0">
                <a:spAutoFit/>
              </a:bodyPr>
              <a:lstStyle/>
              <a:p>
                <a:r>
                  <a:rPr lang="fr-FR" b="0" i="0" dirty="0">
                    <a:effectLst/>
                    <a:highlight>
                      <a:srgbClr val="808080"/>
                    </a:highlight>
                  </a:rPr>
                  <a:t>21 mai 1941</a:t>
                </a:r>
                <a:endParaRPr lang="fr-FR" dirty="0">
                  <a:highlight>
                    <a:srgbClr val="808080"/>
                  </a:highlight>
                </a:endParaRPr>
              </a:p>
            </p:txBody>
          </p:sp>
          <p:cxnSp>
            <p:nvCxnSpPr>
              <p:cNvPr id="41" name="Connecteur : en angle 40">
                <a:extLst>
                  <a:ext uri="{FF2B5EF4-FFF2-40B4-BE49-F238E27FC236}">
                    <a16:creationId xmlns:a16="http://schemas.microsoft.com/office/drawing/2014/main" id="{DEA9C2AB-BD82-B43C-7202-2097588C2412}"/>
                  </a:ext>
                </a:extLst>
              </p:cNvPr>
              <p:cNvCxnSpPr>
                <a:cxnSpLocks/>
                <a:stCxn id="40" idx="2"/>
                <a:endCxn id="42" idx="1"/>
              </p:cNvCxnSpPr>
              <p:nvPr/>
            </p:nvCxnSpPr>
            <p:spPr>
              <a:xfrm rot="16200000" flipH="1">
                <a:off x="2045215" y="1368445"/>
                <a:ext cx="370931" cy="11202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5BC17857-3348-FAA6-FF8F-2472C912062A}"/>
                  </a:ext>
                </a:extLst>
              </p:cNvPr>
              <p:cNvSpPr txBox="1"/>
              <p:nvPr/>
            </p:nvSpPr>
            <p:spPr>
              <a:xfrm>
                <a:off x="2790825" y="1990945"/>
                <a:ext cx="1876423" cy="246221"/>
              </a:xfrm>
              <a:prstGeom prst="rect">
                <a:avLst/>
              </a:prstGeom>
              <a:noFill/>
            </p:spPr>
            <p:txBody>
              <a:bodyPr wrap="square" rtlCol="0">
                <a:spAutoFit/>
              </a:bodyPr>
              <a:lstStyle/>
              <a:p>
                <a:pPr algn="ctr"/>
                <a:r>
                  <a:rPr lang="fr-FR" sz="1000" dirty="0"/>
                  <a:t>Dernier raid sur Birmingham</a:t>
                </a:r>
              </a:p>
            </p:txBody>
          </p:sp>
        </p:grpSp>
        <p:grpSp>
          <p:nvGrpSpPr>
            <p:cNvPr id="43" name="Groupe 42">
              <a:extLst>
                <a:ext uri="{FF2B5EF4-FFF2-40B4-BE49-F238E27FC236}">
                  <a16:creationId xmlns:a16="http://schemas.microsoft.com/office/drawing/2014/main" id="{DD26CE7B-B0CD-A15D-366E-B13638AA1967}"/>
                </a:ext>
              </a:extLst>
            </p:cNvPr>
            <p:cNvGrpSpPr/>
            <p:nvPr/>
          </p:nvGrpSpPr>
          <p:grpSpPr>
            <a:xfrm>
              <a:off x="95250" y="4134773"/>
              <a:ext cx="4571998" cy="875038"/>
              <a:chOff x="95250" y="1362128"/>
              <a:chExt cx="4571998" cy="875038"/>
            </a:xfrm>
          </p:grpSpPr>
          <p:cxnSp>
            <p:nvCxnSpPr>
              <p:cNvPr id="44" name="Connecteur droit 43">
                <a:extLst>
                  <a:ext uri="{FF2B5EF4-FFF2-40B4-BE49-F238E27FC236}">
                    <a16:creationId xmlns:a16="http://schemas.microsoft.com/office/drawing/2014/main" id="{E748D7F6-A88D-ED3B-3DFF-DDABCDA53F49}"/>
                  </a:ext>
                </a:extLst>
              </p:cNvPr>
              <p:cNvCxnSpPr>
                <a:cxnSpLocks/>
              </p:cNvCxnSpPr>
              <p:nvPr/>
            </p:nvCxnSpPr>
            <p:spPr>
              <a:xfrm rot="5400000" flipV="1">
                <a:off x="458182" y="1173768"/>
                <a:ext cx="0" cy="72586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FF861AE5-EAB3-8AF2-FCCF-BA7A270DF360}"/>
                  </a:ext>
                </a:extLst>
              </p:cNvPr>
              <p:cNvSpPr txBox="1"/>
              <p:nvPr/>
            </p:nvSpPr>
            <p:spPr>
              <a:xfrm>
                <a:off x="899010" y="1362128"/>
                <a:ext cx="1543050" cy="369332"/>
              </a:xfrm>
              <a:prstGeom prst="rect">
                <a:avLst/>
              </a:prstGeom>
              <a:noFill/>
            </p:spPr>
            <p:txBody>
              <a:bodyPr wrap="square" rtlCol="0">
                <a:spAutoFit/>
              </a:bodyPr>
              <a:lstStyle/>
              <a:p>
                <a:r>
                  <a:rPr lang="fr-FR" b="0" i="0" dirty="0">
                    <a:effectLst/>
                    <a:highlight>
                      <a:srgbClr val="808080"/>
                    </a:highlight>
                  </a:rPr>
                  <a:t>7 sep. 1940</a:t>
                </a:r>
                <a:endParaRPr lang="fr-FR" dirty="0">
                  <a:highlight>
                    <a:srgbClr val="808080"/>
                  </a:highlight>
                </a:endParaRPr>
              </a:p>
            </p:txBody>
          </p:sp>
          <p:cxnSp>
            <p:nvCxnSpPr>
              <p:cNvPr id="46" name="Connecteur : en angle 45">
                <a:extLst>
                  <a:ext uri="{FF2B5EF4-FFF2-40B4-BE49-F238E27FC236}">
                    <a16:creationId xmlns:a16="http://schemas.microsoft.com/office/drawing/2014/main" id="{165D31E8-F730-157B-E2FE-8754E72E5B93}"/>
                  </a:ext>
                </a:extLst>
              </p:cNvPr>
              <p:cNvCxnSpPr>
                <a:cxnSpLocks/>
                <a:stCxn id="45" idx="2"/>
                <a:endCxn id="47" idx="1"/>
              </p:cNvCxnSpPr>
              <p:nvPr/>
            </p:nvCxnSpPr>
            <p:spPr>
              <a:xfrm rot="16200000" flipH="1">
                <a:off x="2039382" y="1362613"/>
                <a:ext cx="382596" cy="11202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E643A80C-C60F-6BC9-82A3-AAE11D2F383F}"/>
                  </a:ext>
                </a:extLst>
              </p:cNvPr>
              <p:cNvSpPr txBox="1"/>
              <p:nvPr/>
            </p:nvSpPr>
            <p:spPr>
              <a:xfrm>
                <a:off x="2790825" y="1990945"/>
                <a:ext cx="1876423" cy="246221"/>
              </a:xfrm>
              <a:prstGeom prst="rect">
                <a:avLst/>
              </a:prstGeom>
              <a:noFill/>
            </p:spPr>
            <p:txBody>
              <a:bodyPr wrap="square" rtlCol="0">
                <a:spAutoFit/>
              </a:bodyPr>
              <a:lstStyle/>
              <a:p>
                <a:pPr algn="ctr"/>
                <a:r>
                  <a:rPr lang="fr-FR" sz="1000" dirty="0"/>
                  <a:t>Début du Blitz sur Londres</a:t>
                </a:r>
              </a:p>
            </p:txBody>
          </p:sp>
        </p:grpSp>
      </p:grpSp>
    </p:spTree>
    <p:extLst>
      <p:ext uri="{BB962C8B-B14F-4D97-AF65-F5344CB8AC3E}">
        <p14:creationId xmlns:p14="http://schemas.microsoft.com/office/powerpoint/2010/main" val="2192681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D27C54A9-1B19-9305-B85D-477337EA15CE}"/>
              </a:ext>
            </a:extLst>
          </p:cNvPr>
          <p:cNvGrpSpPr/>
          <p:nvPr/>
        </p:nvGrpSpPr>
        <p:grpSpPr>
          <a:xfrm>
            <a:off x="838200" y="365125"/>
            <a:ext cx="10918791" cy="4717217"/>
            <a:chOff x="838200" y="365125"/>
            <a:chExt cx="10918791" cy="4717217"/>
          </a:xfrm>
        </p:grpSpPr>
        <p:sp>
          <p:nvSpPr>
            <p:cNvPr id="2" name="Titre 1">
              <a:extLst>
                <a:ext uri="{FF2B5EF4-FFF2-40B4-BE49-F238E27FC236}">
                  <a16:creationId xmlns:a16="http://schemas.microsoft.com/office/drawing/2014/main" id="{D1A136D6-DA18-BDE9-026F-85E0E2284E0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Blitz</a:t>
              </a:r>
              <a:endParaRPr lang="fr-FR" dirty="0"/>
            </a:p>
          </p:txBody>
        </p:sp>
        <p:pic>
          <p:nvPicPr>
            <p:cNvPr id="3" name="Espace réservé du contenu 4">
              <a:extLst>
                <a:ext uri="{FF2B5EF4-FFF2-40B4-BE49-F238E27FC236}">
                  <a16:creationId xmlns:a16="http://schemas.microsoft.com/office/drawing/2014/main" id="{9D4F2360-7B62-96C3-3CF4-130E0C6B4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4451" y="1690688"/>
              <a:ext cx="3622540" cy="2837656"/>
            </a:xfrm>
            <a:prstGeom prst="rect">
              <a:avLst/>
            </a:prstGeom>
            <a:ln>
              <a:solidFill>
                <a:schemeClr val="tx1"/>
              </a:solidFill>
            </a:ln>
          </p:spPr>
        </p:pic>
        <p:sp>
          <p:nvSpPr>
            <p:cNvPr id="4" name="ZoneTexte 3">
              <a:extLst>
                <a:ext uri="{FF2B5EF4-FFF2-40B4-BE49-F238E27FC236}">
                  <a16:creationId xmlns:a16="http://schemas.microsoft.com/office/drawing/2014/main" id="{6A20B3B1-2557-7B40-7ADC-71E8EB2B1FAA}"/>
                </a:ext>
              </a:extLst>
            </p:cNvPr>
            <p:cNvSpPr txBox="1"/>
            <p:nvPr/>
          </p:nvSpPr>
          <p:spPr>
            <a:xfrm>
              <a:off x="8397908" y="4528344"/>
              <a:ext cx="3095625" cy="400110"/>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Pompiers en action après une vague de bombardements, 1941</a:t>
              </a:r>
              <a:endParaRPr lang="fr-FR" sz="1000" dirty="0"/>
            </a:p>
          </p:txBody>
        </p:sp>
        <p:grpSp>
          <p:nvGrpSpPr>
            <p:cNvPr id="5" name="Groupe 4">
              <a:extLst>
                <a:ext uri="{FF2B5EF4-FFF2-40B4-BE49-F238E27FC236}">
                  <a16:creationId xmlns:a16="http://schemas.microsoft.com/office/drawing/2014/main" id="{2B11B608-F123-B2AF-9282-4B8BA89542F4}"/>
                </a:ext>
              </a:extLst>
            </p:cNvPr>
            <p:cNvGrpSpPr/>
            <p:nvPr/>
          </p:nvGrpSpPr>
          <p:grpSpPr>
            <a:xfrm>
              <a:off x="3870253" y="1690688"/>
              <a:ext cx="3505340" cy="3083877"/>
              <a:chOff x="2082474" y="1690688"/>
              <a:chExt cx="3505340" cy="3083877"/>
            </a:xfrm>
          </p:grpSpPr>
          <p:pic>
            <p:nvPicPr>
              <p:cNvPr id="6" name="Image 5">
                <a:extLst>
                  <a:ext uri="{FF2B5EF4-FFF2-40B4-BE49-F238E27FC236}">
                    <a16:creationId xmlns:a16="http://schemas.microsoft.com/office/drawing/2014/main" id="{2F1037F3-7E84-A161-73B7-AE8DE3A36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474" y="1690688"/>
                <a:ext cx="3505340" cy="2837656"/>
              </a:xfrm>
              <a:prstGeom prst="rect">
                <a:avLst/>
              </a:prstGeom>
              <a:ln>
                <a:solidFill>
                  <a:schemeClr val="tx1"/>
                </a:solidFill>
              </a:ln>
            </p:spPr>
          </p:pic>
          <p:sp>
            <p:nvSpPr>
              <p:cNvPr id="7" name="ZoneTexte 6">
                <a:extLst>
                  <a:ext uri="{FF2B5EF4-FFF2-40B4-BE49-F238E27FC236}">
                    <a16:creationId xmlns:a16="http://schemas.microsoft.com/office/drawing/2014/main" id="{0B2983CF-6274-4EB6-8610-E3030F35C676}"/>
                  </a:ext>
                </a:extLst>
              </p:cNvPr>
              <p:cNvSpPr txBox="1"/>
              <p:nvPr/>
            </p:nvSpPr>
            <p:spPr>
              <a:xfrm>
                <a:off x="2287331" y="4528344"/>
                <a:ext cx="3095625" cy="246221"/>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Londres sous le Blitz</a:t>
                </a:r>
                <a:endParaRPr lang="fr-FR" sz="1000" dirty="0"/>
              </a:p>
            </p:txBody>
          </p:sp>
        </p:grpSp>
        <p:grpSp>
          <p:nvGrpSpPr>
            <p:cNvPr id="8" name="Groupe 7">
              <a:extLst>
                <a:ext uri="{FF2B5EF4-FFF2-40B4-BE49-F238E27FC236}">
                  <a16:creationId xmlns:a16="http://schemas.microsoft.com/office/drawing/2014/main" id="{3D0ADAB9-9498-5459-2AF4-0A47ECA256FC}"/>
                </a:ext>
              </a:extLst>
            </p:cNvPr>
            <p:cNvGrpSpPr/>
            <p:nvPr/>
          </p:nvGrpSpPr>
          <p:grpSpPr>
            <a:xfrm>
              <a:off x="844018" y="1690688"/>
              <a:ext cx="2267376" cy="3391654"/>
              <a:chOff x="844018" y="1690688"/>
              <a:chExt cx="2267376" cy="3391654"/>
            </a:xfrm>
          </p:grpSpPr>
          <p:pic>
            <p:nvPicPr>
              <p:cNvPr id="9" name="Espace réservé du contenu 4">
                <a:extLst>
                  <a:ext uri="{FF2B5EF4-FFF2-40B4-BE49-F238E27FC236}">
                    <a16:creationId xmlns:a16="http://schemas.microsoft.com/office/drawing/2014/main" id="{FFD51BBA-95FA-327C-76DF-351A633494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018" y="1690688"/>
                <a:ext cx="2267376" cy="2837656"/>
              </a:xfrm>
              <a:prstGeom prst="rect">
                <a:avLst/>
              </a:prstGeom>
              <a:ln>
                <a:solidFill>
                  <a:schemeClr val="tx1"/>
                </a:solidFill>
              </a:ln>
            </p:spPr>
          </p:pic>
          <p:sp>
            <p:nvSpPr>
              <p:cNvPr id="10" name="ZoneTexte 9">
                <a:extLst>
                  <a:ext uri="{FF2B5EF4-FFF2-40B4-BE49-F238E27FC236}">
                    <a16:creationId xmlns:a16="http://schemas.microsoft.com/office/drawing/2014/main" id="{898A2212-BC56-B23D-9D17-7AE56F2876AE}"/>
                  </a:ext>
                </a:extLst>
              </p:cNvPr>
              <p:cNvSpPr txBox="1"/>
              <p:nvPr/>
            </p:nvSpPr>
            <p:spPr>
              <a:xfrm>
                <a:off x="929956" y="4528344"/>
                <a:ext cx="2095500" cy="553998"/>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Alerte aérienne ; population réfugiée dans le métro de Londres.</a:t>
                </a:r>
                <a:endParaRPr lang="fr-FR" sz="1000" dirty="0"/>
              </a:p>
            </p:txBody>
          </p:sp>
        </p:grpSp>
      </p:grpSp>
    </p:spTree>
    <p:extLst>
      <p:ext uri="{BB962C8B-B14F-4D97-AF65-F5344CB8AC3E}">
        <p14:creationId xmlns:p14="http://schemas.microsoft.com/office/powerpoint/2010/main" val="140921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C79E-0E25-944E-2711-F658747B122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Guerre dans le Pacifique</a:t>
            </a:r>
          </a:p>
        </p:txBody>
      </p:sp>
      <p:grpSp>
        <p:nvGrpSpPr>
          <p:cNvPr id="11" name="Groupe 10">
            <a:extLst>
              <a:ext uri="{FF2B5EF4-FFF2-40B4-BE49-F238E27FC236}">
                <a16:creationId xmlns:a16="http://schemas.microsoft.com/office/drawing/2014/main" id="{BA1AEC46-C502-77F1-D68E-C515CCDDE76A}"/>
              </a:ext>
            </a:extLst>
          </p:cNvPr>
          <p:cNvGrpSpPr/>
          <p:nvPr/>
        </p:nvGrpSpPr>
        <p:grpSpPr>
          <a:xfrm>
            <a:off x="7451375" y="1208034"/>
            <a:ext cx="2905310" cy="4940769"/>
            <a:chOff x="8231506" y="1690688"/>
            <a:chExt cx="2905310" cy="4940769"/>
          </a:xfrm>
        </p:grpSpPr>
        <p:pic>
          <p:nvPicPr>
            <p:cNvPr id="3" name="Espace réservé du contenu 8">
              <a:extLst>
                <a:ext uri="{FF2B5EF4-FFF2-40B4-BE49-F238E27FC236}">
                  <a16:creationId xmlns:a16="http://schemas.microsoft.com/office/drawing/2014/main" id="{AD2A1A7E-7B47-2525-C857-1C1AA7665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506" y="1690688"/>
              <a:ext cx="2905310" cy="4375573"/>
            </a:xfrm>
            <a:prstGeom prst="rect">
              <a:avLst/>
            </a:prstGeom>
            <a:ln>
              <a:solidFill>
                <a:schemeClr val="tx1"/>
              </a:solidFill>
            </a:ln>
          </p:spPr>
        </p:pic>
        <p:sp>
          <p:nvSpPr>
            <p:cNvPr id="4" name="ZoneTexte 3">
              <a:extLst>
                <a:ext uri="{FF2B5EF4-FFF2-40B4-BE49-F238E27FC236}">
                  <a16:creationId xmlns:a16="http://schemas.microsoft.com/office/drawing/2014/main" id="{3608FEBB-61E5-D9BE-8CA1-1903D8F1B5A6}"/>
                </a:ext>
              </a:extLst>
            </p:cNvPr>
            <p:cNvSpPr txBox="1"/>
            <p:nvPr/>
          </p:nvSpPr>
          <p:spPr>
            <a:xfrm>
              <a:off x="8568689" y="6077459"/>
              <a:ext cx="2232661" cy="553998"/>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Soldats japonais fêtant leur victoire à </a:t>
              </a:r>
              <a:r>
                <a:rPr lang="fr-FR" sz="1000" b="0" i="0" u="none" strike="noStrike" dirty="0">
                  <a:effectLst/>
                  <a:latin typeface="Arial" panose="020B0604020202020204" pitchFamily="34" charset="0"/>
                </a:rPr>
                <a:t>Bataan</a:t>
              </a:r>
              <a:r>
                <a:rPr lang="fr-FR" sz="1000" b="0" i="0" dirty="0">
                  <a:effectLst/>
                  <a:latin typeface="Arial" panose="020B0604020202020204" pitchFamily="34" charset="0"/>
                </a:rPr>
                <a:t> dans les Philippines en avril 1942.</a:t>
              </a:r>
              <a:endParaRPr lang="fr-FR" sz="1000" dirty="0"/>
            </a:p>
          </p:txBody>
        </p:sp>
      </p:grpSp>
      <p:grpSp>
        <p:nvGrpSpPr>
          <p:cNvPr id="12" name="Groupe 11">
            <a:extLst>
              <a:ext uri="{FF2B5EF4-FFF2-40B4-BE49-F238E27FC236}">
                <a16:creationId xmlns:a16="http://schemas.microsoft.com/office/drawing/2014/main" id="{226EF7DA-012D-23A9-9085-C083DAFF312E}"/>
              </a:ext>
            </a:extLst>
          </p:cNvPr>
          <p:cNvGrpSpPr/>
          <p:nvPr/>
        </p:nvGrpSpPr>
        <p:grpSpPr>
          <a:xfrm>
            <a:off x="1528797" y="2021069"/>
            <a:ext cx="4191000" cy="3714810"/>
            <a:chOff x="1376397" y="2221124"/>
            <a:chExt cx="4191000" cy="3714810"/>
          </a:xfrm>
        </p:grpSpPr>
        <p:pic>
          <p:nvPicPr>
            <p:cNvPr id="8" name="Image 7">
              <a:extLst>
                <a:ext uri="{FF2B5EF4-FFF2-40B4-BE49-F238E27FC236}">
                  <a16:creationId xmlns:a16="http://schemas.microsoft.com/office/drawing/2014/main" id="{8DCB5124-E8B0-1326-C986-65781AFB6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397" y="2221124"/>
              <a:ext cx="4191000" cy="3314700"/>
            </a:xfrm>
            <a:prstGeom prst="rect">
              <a:avLst/>
            </a:prstGeom>
            <a:ln>
              <a:solidFill>
                <a:schemeClr val="tx1"/>
              </a:solidFill>
            </a:ln>
          </p:spPr>
        </p:pic>
        <p:sp>
          <p:nvSpPr>
            <p:cNvPr id="9" name="ZoneTexte 8">
              <a:extLst>
                <a:ext uri="{FF2B5EF4-FFF2-40B4-BE49-F238E27FC236}">
                  <a16:creationId xmlns:a16="http://schemas.microsoft.com/office/drawing/2014/main" id="{FC78D452-718F-1715-40E0-11FB169156C1}"/>
                </a:ext>
              </a:extLst>
            </p:cNvPr>
            <p:cNvSpPr txBox="1"/>
            <p:nvPr/>
          </p:nvSpPr>
          <p:spPr>
            <a:xfrm>
              <a:off x="2355566" y="5535824"/>
              <a:ext cx="2232661" cy="400110"/>
            </a:xfrm>
            <a:prstGeom prst="rect">
              <a:avLst/>
            </a:prstGeom>
            <a:noFill/>
            <a:ln>
              <a:solidFill>
                <a:schemeClr val="tx1"/>
              </a:solidFill>
            </a:ln>
          </p:spPr>
          <p:txBody>
            <a:bodyPr wrap="square" rtlCol="0">
              <a:spAutoFit/>
            </a:bodyPr>
            <a:lstStyle/>
            <a:p>
              <a:pPr algn="ctr"/>
              <a:r>
                <a:rPr lang="fr-FR" sz="1000" dirty="0">
                  <a:latin typeface="Arial" panose="020B0604020202020204" pitchFamily="34" charset="0"/>
                  <a:cs typeface="Arial" panose="020B0604020202020204" pitchFamily="34" charset="0"/>
                </a:rPr>
                <a:t>L’USS Arizona brulant après l’attaque de Pearl Harbor</a:t>
              </a:r>
            </a:p>
          </p:txBody>
        </p:sp>
      </p:grpSp>
    </p:spTree>
    <p:extLst>
      <p:ext uri="{BB962C8B-B14F-4D97-AF65-F5344CB8AC3E}">
        <p14:creationId xmlns:p14="http://schemas.microsoft.com/office/powerpoint/2010/main" val="36071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413F3C0-A6BE-AC35-F73F-F422443A4EFE}"/>
              </a:ext>
            </a:extLst>
          </p:cNvPr>
          <p:cNvSpPr>
            <a:spLocks noGrp="1"/>
          </p:cNvSpPr>
          <p:nvPr>
            <p:ph type="title"/>
          </p:nvPr>
        </p:nvSpPr>
        <p:spPr>
          <a:xfrm>
            <a:off x="838200" y="365125"/>
            <a:ext cx="10515600" cy="1325563"/>
          </a:xfrm>
        </p:spPr>
        <p:txBody>
          <a:bodyPr/>
          <a:lstStyle/>
          <a:p>
            <a:r>
              <a:rPr lang="fr-FR" dirty="0"/>
              <a:t>Sommaire :</a:t>
            </a:r>
          </a:p>
        </p:txBody>
      </p:sp>
      <p:sp>
        <p:nvSpPr>
          <p:cNvPr id="5" name="Espace réservé du contenu 2">
            <a:extLst>
              <a:ext uri="{FF2B5EF4-FFF2-40B4-BE49-F238E27FC236}">
                <a16:creationId xmlns:a16="http://schemas.microsoft.com/office/drawing/2014/main" id="{CD39420F-E3C3-E81B-111E-CA7B136EE681}"/>
              </a:ext>
            </a:extLst>
          </p:cNvPr>
          <p:cNvSpPr>
            <a:spLocks noGrp="1"/>
          </p:cNvSpPr>
          <p:nvPr>
            <p:ph idx="1"/>
          </p:nvPr>
        </p:nvSpPr>
        <p:spPr>
          <a:xfrm>
            <a:off x="838200" y="1825625"/>
            <a:ext cx="10515600" cy="4351338"/>
          </a:xfrm>
        </p:spPr>
        <p:txBody>
          <a:bodyPr/>
          <a:lstStyle/>
          <a:p>
            <a:pPr marL="571500" indent="-571500">
              <a:buFont typeface="+mj-lt"/>
              <a:buAutoNum type="romanUcPeriod"/>
            </a:pPr>
            <a:r>
              <a:rPr lang="fr-FR" dirty="0"/>
              <a:t>Introduction</a:t>
            </a:r>
          </a:p>
          <a:p>
            <a:pPr lvl="1"/>
            <a:r>
              <a:rPr lang="fr-FR" dirty="0"/>
              <a:t>L'importance de l'aviation pendant la guerre</a:t>
            </a:r>
          </a:p>
          <a:p>
            <a:pPr lvl="1"/>
            <a:r>
              <a:rPr lang="fr-FR" dirty="0"/>
              <a:t>Objectifs de l'exposé</a:t>
            </a:r>
          </a:p>
          <a:p>
            <a:pPr marL="514350" indent="-514350">
              <a:buFont typeface="+mj-lt"/>
              <a:buAutoNum type="romanUcPeriod"/>
            </a:pPr>
            <a:r>
              <a:rPr lang="fr-FR" dirty="0"/>
              <a:t>Le développement technologique</a:t>
            </a:r>
          </a:p>
          <a:p>
            <a:pPr lvl="1"/>
            <a:r>
              <a:rPr lang="fr-FR" dirty="0"/>
              <a:t>Les avions au début de la guerre</a:t>
            </a:r>
          </a:p>
          <a:p>
            <a:pPr lvl="1"/>
            <a:r>
              <a:rPr lang="fr-FR" dirty="0"/>
              <a:t>Les avancées technologiques</a:t>
            </a:r>
          </a:p>
          <a:p>
            <a:pPr lvl="2">
              <a:buFont typeface="Calibri" panose="020F0502020204030204" pitchFamily="34" charset="0"/>
              <a:buChar char="–"/>
            </a:pPr>
            <a:r>
              <a:rPr lang="fr-FR" dirty="0"/>
              <a:t>Radar</a:t>
            </a:r>
          </a:p>
          <a:p>
            <a:pPr lvl="2">
              <a:buFont typeface="Calibri" panose="020F0502020204030204" pitchFamily="34" charset="0"/>
              <a:buChar char="–"/>
            </a:pPr>
            <a:r>
              <a:rPr lang="fr-FR" dirty="0"/>
              <a:t>Moteurs à réaction </a:t>
            </a:r>
          </a:p>
          <a:p>
            <a:pPr lvl="2">
              <a:buFont typeface="Calibri" panose="020F0502020204030204" pitchFamily="34" charset="0"/>
              <a:buChar char="–"/>
            </a:pPr>
            <a:r>
              <a:rPr lang="fr-FR" dirty="0"/>
              <a:t>Amélioration des performances</a:t>
            </a:r>
          </a:p>
          <a:p>
            <a:pPr lvl="2">
              <a:buFont typeface="Calibri" panose="020F0502020204030204" pitchFamily="34" charset="0"/>
              <a:buChar char="–"/>
            </a:pPr>
            <a:endParaRPr lang="fr-FR" dirty="0"/>
          </a:p>
        </p:txBody>
      </p:sp>
    </p:spTree>
    <p:extLst>
      <p:ext uri="{BB962C8B-B14F-4D97-AF65-F5344CB8AC3E}">
        <p14:creationId xmlns:p14="http://schemas.microsoft.com/office/powerpoint/2010/main" val="3197210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8702F063-A5A9-8FED-F7E6-713FD49054BF}"/>
              </a:ext>
            </a:extLst>
          </p:cNvPr>
          <p:cNvGrpSpPr/>
          <p:nvPr/>
        </p:nvGrpSpPr>
        <p:grpSpPr>
          <a:xfrm>
            <a:off x="810577" y="1257588"/>
            <a:ext cx="4665345" cy="4342824"/>
            <a:chOff x="810577" y="1257588"/>
            <a:chExt cx="4665345" cy="4342824"/>
          </a:xfrm>
        </p:grpSpPr>
        <p:pic>
          <p:nvPicPr>
            <p:cNvPr id="3" name="Image 2">
              <a:extLst>
                <a:ext uri="{FF2B5EF4-FFF2-40B4-BE49-F238E27FC236}">
                  <a16:creationId xmlns:a16="http://schemas.microsoft.com/office/drawing/2014/main" id="{948381FA-9025-8617-A457-8CD798D03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77" y="1257588"/>
              <a:ext cx="4665345" cy="3788826"/>
            </a:xfrm>
            <a:prstGeom prst="rect">
              <a:avLst/>
            </a:prstGeom>
          </p:spPr>
        </p:pic>
        <p:sp>
          <p:nvSpPr>
            <p:cNvPr id="4" name="ZoneTexte 3">
              <a:extLst>
                <a:ext uri="{FF2B5EF4-FFF2-40B4-BE49-F238E27FC236}">
                  <a16:creationId xmlns:a16="http://schemas.microsoft.com/office/drawing/2014/main" id="{0F2C8437-8187-1A78-ED7C-CAB48BD00156}"/>
                </a:ext>
              </a:extLst>
            </p:cNvPr>
            <p:cNvSpPr txBox="1"/>
            <p:nvPr/>
          </p:nvSpPr>
          <p:spPr>
            <a:xfrm>
              <a:off x="1949733" y="5046414"/>
              <a:ext cx="2232661" cy="553998"/>
            </a:xfrm>
            <a:prstGeom prst="rect">
              <a:avLst/>
            </a:prstGeom>
            <a:noFill/>
            <a:ln>
              <a:solidFill>
                <a:schemeClr val="tx1"/>
              </a:solidFill>
            </a:ln>
          </p:spPr>
          <p:txBody>
            <a:bodyPr wrap="square" rtlCol="0">
              <a:spAutoFit/>
            </a:bodyPr>
            <a:lstStyle/>
            <a:p>
              <a:pPr algn="ctr"/>
              <a:r>
                <a:rPr lang="fr-FR" sz="1000" b="0" i="0" u="none" strike="noStrike" dirty="0">
                  <a:effectLst/>
                  <a:latin typeface="Arial" panose="020B0604020202020204" pitchFamily="34" charset="0"/>
                </a:rPr>
                <a:t>B-29</a:t>
              </a:r>
              <a:r>
                <a:rPr lang="fr-FR" sz="1000" b="0" i="0" dirty="0">
                  <a:effectLst/>
                  <a:latin typeface="Arial" panose="020B0604020202020204" pitchFamily="34" charset="0"/>
                </a:rPr>
                <a:t> larguant leurs bombes au-dessus de </a:t>
              </a:r>
              <a:r>
                <a:rPr lang="fr-FR" sz="1000" b="0" i="0" u="none" strike="noStrike" dirty="0">
                  <a:effectLst/>
                  <a:latin typeface="Arial" panose="020B0604020202020204" pitchFamily="34" charset="0"/>
                </a:rPr>
                <a:t>Tokyo</a:t>
              </a:r>
              <a:r>
                <a:rPr lang="fr-FR" sz="1000" b="0" i="0" dirty="0">
                  <a:effectLst/>
                  <a:latin typeface="Arial" panose="020B0604020202020204" pitchFamily="34" charset="0"/>
                </a:rPr>
                <a:t> au début de l'année 1945.</a:t>
              </a:r>
              <a:endParaRPr lang="fr-FR" sz="1000" dirty="0"/>
            </a:p>
          </p:txBody>
        </p:sp>
      </p:grpSp>
      <p:grpSp>
        <p:nvGrpSpPr>
          <p:cNvPr id="10" name="Groupe 9">
            <a:extLst>
              <a:ext uri="{FF2B5EF4-FFF2-40B4-BE49-F238E27FC236}">
                <a16:creationId xmlns:a16="http://schemas.microsoft.com/office/drawing/2014/main" id="{1DAC052E-2CE4-E1EC-4CC5-78A9779D6163}"/>
              </a:ext>
            </a:extLst>
          </p:cNvPr>
          <p:cNvGrpSpPr/>
          <p:nvPr/>
        </p:nvGrpSpPr>
        <p:grpSpPr>
          <a:xfrm>
            <a:off x="6716080" y="1257588"/>
            <a:ext cx="5031957" cy="3876735"/>
            <a:chOff x="6716080" y="1257588"/>
            <a:chExt cx="5031957" cy="3876735"/>
          </a:xfrm>
        </p:grpSpPr>
        <p:sp>
          <p:nvSpPr>
            <p:cNvPr id="8" name="ZoneTexte 7">
              <a:extLst>
                <a:ext uri="{FF2B5EF4-FFF2-40B4-BE49-F238E27FC236}">
                  <a16:creationId xmlns:a16="http://schemas.microsoft.com/office/drawing/2014/main" id="{582F6716-8FAC-31A1-3D50-C56AA6145F38}"/>
                </a:ext>
              </a:extLst>
            </p:cNvPr>
            <p:cNvSpPr txBox="1"/>
            <p:nvPr/>
          </p:nvSpPr>
          <p:spPr>
            <a:xfrm>
              <a:off x="8115727" y="4734213"/>
              <a:ext cx="2232661" cy="400110"/>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Le </a:t>
              </a:r>
              <a:r>
                <a:rPr lang="fr-FR" sz="1000" b="0" i="1" u="none" strike="noStrike" dirty="0">
                  <a:effectLst/>
                  <a:latin typeface="Arial" panose="020B0604020202020204" pitchFamily="34" charset="0"/>
                </a:rPr>
                <a:t>Bunker Hill</a:t>
              </a:r>
              <a:r>
                <a:rPr lang="fr-FR" sz="1000" b="0" i="0" dirty="0">
                  <a:effectLst/>
                  <a:latin typeface="Arial" panose="020B0604020202020204" pitchFamily="34" charset="0"/>
                </a:rPr>
                <a:t> vient d'être touché par deux </a:t>
              </a:r>
              <a:r>
                <a:rPr lang="fr-FR" sz="1000" b="0" i="0" u="none" strike="noStrike" dirty="0">
                  <a:effectLst/>
                  <a:latin typeface="Arial" panose="020B0604020202020204" pitchFamily="34" charset="0"/>
                </a:rPr>
                <a:t>kamikazes</a:t>
              </a:r>
              <a:r>
                <a:rPr lang="fr-FR" sz="1000" b="0" i="0" dirty="0">
                  <a:effectLst/>
                  <a:latin typeface="Arial" panose="020B0604020202020204" pitchFamily="34" charset="0"/>
                </a:rPr>
                <a:t> le 11 mai 1945.</a:t>
              </a:r>
              <a:endParaRPr lang="fr-FR" sz="1000" dirty="0"/>
            </a:p>
          </p:txBody>
        </p:sp>
        <p:pic>
          <p:nvPicPr>
            <p:cNvPr id="7" name="Image 6">
              <a:extLst>
                <a:ext uri="{FF2B5EF4-FFF2-40B4-BE49-F238E27FC236}">
                  <a16:creationId xmlns:a16="http://schemas.microsoft.com/office/drawing/2014/main" id="{928F7CFC-FB05-188E-CCEA-2BAA3EF00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6080" y="1257588"/>
              <a:ext cx="5031957" cy="3476625"/>
            </a:xfrm>
            <a:prstGeom prst="rect">
              <a:avLst/>
            </a:prstGeom>
          </p:spPr>
        </p:pic>
      </p:grpSp>
    </p:spTree>
    <p:extLst>
      <p:ext uri="{BB962C8B-B14F-4D97-AF65-F5344CB8AC3E}">
        <p14:creationId xmlns:p14="http://schemas.microsoft.com/office/powerpoint/2010/main" val="213806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6BDE6FD-008F-458D-E910-AAD0C2D5C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681" y="30881"/>
            <a:ext cx="8840637" cy="6796238"/>
          </a:xfrm>
          <a:prstGeom prst="rect">
            <a:avLst/>
          </a:prstGeom>
          <a:ln>
            <a:solidFill>
              <a:schemeClr val="tx1"/>
            </a:solidFill>
          </a:ln>
        </p:spPr>
      </p:pic>
    </p:spTree>
    <p:extLst>
      <p:ext uri="{BB962C8B-B14F-4D97-AF65-F5344CB8AC3E}">
        <p14:creationId xmlns:p14="http://schemas.microsoft.com/office/powerpoint/2010/main" val="57185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FA629FB-5B83-7B96-857C-32C1DE65AA2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0" y="-181706"/>
            <a:ext cx="12191999" cy="7221414"/>
          </a:xfrm>
          <a:prstGeom prst="rect">
            <a:avLst/>
          </a:prstGeom>
        </p:spPr>
      </p:pic>
      <p:sp>
        <p:nvSpPr>
          <p:cNvPr id="3" name="Titre 1">
            <a:extLst>
              <a:ext uri="{FF2B5EF4-FFF2-40B4-BE49-F238E27FC236}">
                <a16:creationId xmlns:a16="http://schemas.microsoft.com/office/drawing/2014/main" id="{9EC57585-273E-F29E-F31B-E6D6CDDBD3F2}"/>
              </a:ext>
            </a:extLst>
          </p:cNvPr>
          <p:cNvSpPr txBox="1">
            <a:spLocks/>
          </p:cNvSpPr>
          <p:nvPr/>
        </p:nvSpPr>
        <p:spPr>
          <a:xfrm>
            <a:off x="466726" y="2766219"/>
            <a:ext cx="11258549"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buFont typeface="+mj-lt"/>
              <a:buAutoNum type="romanUcPeriod" startAt="4"/>
            </a:pPr>
            <a:r>
              <a:rPr lang="fr-FR">
                <a:solidFill>
                  <a:schemeClr val="bg1"/>
                </a:solidFill>
              </a:rPr>
              <a:t>Conséquences de l'aviation pendant la guerre</a:t>
            </a:r>
            <a:endParaRPr lang="fr-FR" dirty="0">
              <a:solidFill>
                <a:schemeClr val="bg1"/>
              </a:solidFill>
            </a:endParaRPr>
          </a:p>
        </p:txBody>
      </p:sp>
      <p:sp>
        <p:nvSpPr>
          <p:cNvPr id="4" name="ZoneTexte 3">
            <a:extLst>
              <a:ext uri="{FF2B5EF4-FFF2-40B4-BE49-F238E27FC236}">
                <a16:creationId xmlns:a16="http://schemas.microsoft.com/office/drawing/2014/main" id="{6576433A-0238-8C4C-591B-368B9199CC20}"/>
              </a:ext>
            </a:extLst>
          </p:cNvPr>
          <p:cNvSpPr txBox="1"/>
          <p:nvPr/>
        </p:nvSpPr>
        <p:spPr>
          <a:xfrm>
            <a:off x="2403277" y="4724400"/>
            <a:ext cx="7385447" cy="923330"/>
          </a:xfrm>
          <a:prstGeom prst="rect">
            <a:avLst/>
          </a:prstGeom>
          <a:noFill/>
        </p:spPr>
        <p:txBody>
          <a:bodyPr wrap="square" rtlCol="0">
            <a:spAutoFit/>
          </a:bodyPr>
          <a:lstStyle/>
          <a:p>
            <a:pPr algn="r"/>
            <a:r>
              <a:rPr lang="fr-FR" i="1" dirty="0">
                <a:solidFill>
                  <a:schemeClr val="bg1"/>
                </a:solidFill>
              </a:rPr>
              <a:t>« L'aviation moderne n'est plus qu'une arme entre les mains des nations puissantes. Elle décide des guerres et change les destins. »</a:t>
            </a:r>
          </a:p>
          <a:p>
            <a:pPr algn="r"/>
            <a:r>
              <a:rPr lang="fr-FR" dirty="0">
                <a:solidFill>
                  <a:schemeClr val="bg1"/>
                </a:solidFill>
              </a:rPr>
              <a:t>Charles de Gaulle</a:t>
            </a:r>
            <a:endParaRPr lang="fr-FR" i="1" dirty="0">
              <a:solidFill>
                <a:schemeClr val="bg1"/>
              </a:solidFill>
            </a:endParaRPr>
          </a:p>
        </p:txBody>
      </p:sp>
      <p:sp>
        <p:nvSpPr>
          <p:cNvPr id="5" name="ZoneTexte 4">
            <a:extLst>
              <a:ext uri="{FF2B5EF4-FFF2-40B4-BE49-F238E27FC236}">
                <a16:creationId xmlns:a16="http://schemas.microsoft.com/office/drawing/2014/main" id="{FA8AAA7E-3D86-F78F-96CF-D7FC9D027FFE}"/>
              </a:ext>
            </a:extLst>
          </p:cNvPr>
          <p:cNvSpPr txBox="1"/>
          <p:nvPr/>
        </p:nvSpPr>
        <p:spPr>
          <a:xfrm>
            <a:off x="8448675" y="6596390"/>
            <a:ext cx="3743326" cy="261610"/>
          </a:xfrm>
          <a:prstGeom prst="rect">
            <a:avLst/>
          </a:prstGeom>
          <a:noFill/>
          <a:ln>
            <a:noFill/>
          </a:ln>
        </p:spPr>
        <p:txBody>
          <a:bodyPr wrap="square" rtlCol="0">
            <a:spAutoFit/>
          </a:bodyPr>
          <a:lstStyle/>
          <a:p>
            <a:pPr algn="r"/>
            <a:r>
              <a:rPr lang="fr-FR" sz="1100" b="1" i="0" dirty="0">
                <a:solidFill>
                  <a:schemeClr val="bg1"/>
                </a:solidFill>
                <a:effectLst/>
                <a:latin typeface="Arial" panose="020B0604020202020204" pitchFamily="34" charset="0"/>
              </a:rPr>
              <a:t> </a:t>
            </a:r>
            <a:r>
              <a:rPr lang="fr-FR" sz="1100" b="0" i="0" dirty="0">
                <a:solidFill>
                  <a:schemeClr val="bg1"/>
                </a:solidFill>
                <a:effectLst/>
                <a:latin typeface="Arial" panose="020B0604020202020204" pitchFamily="34" charset="0"/>
              </a:rPr>
              <a:t>Champignons atomiques sur Hiroshima et Nagasaki</a:t>
            </a:r>
            <a:endParaRPr lang="fr-FR" sz="11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06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10DF6-B018-EAC7-CDA0-A32FA6F3D07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Le Bombardement Atomique</a:t>
            </a:r>
            <a:endParaRPr lang="fr-FR" dirty="0"/>
          </a:p>
        </p:txBody>
      </p:sp>
      <p:grpSp>
        <p:nvGrpSpPr>
          <p:cNvPr id="12" name="Groupe 11">
            <a:extLst>
              <a:ext uri="{FF2B5EF4-FFF2-40B4-BE49-F238E27FC236}">
                <a16:creationId xmlns:a16="http://schemas.microsoft.com/office/drawing/2014/main" id="{6A51624D-7306-CF44-5C4C-6F359A2F4FF4}"/>
              </a:ext>
            </a:extLst>
          </p:cNvPr>
          <p:cNvGrpSpPr/>
          <p:nvPr/>
        </p:nvGrpSpPr>
        <p:grpSpPr>
          <a:xfrm>
            <a:off x="838200" y="1357242"/>
            <a:ext cx="3143250" cy="3906818"/>
            <a:chOff x="1304097" y="1681161"/>
            <a:chExt cx="3143250" cy="3906818"/>
          </a:xfrm>
        </p:grpSpPr>
        <p:pic>
          <p:nvPicPr>
            <p:cNvPr id="5" name="Image 4">
              <a:extLst>
                <a:ext uri="{FF2B5EF4-FFF2-40B4-BE49-F238E27FC236}">
                  <a16:creationId xmlns:a16="http://schemas.microsoft.com/office/drawing/2014/main" id="{C2ADAAA5-E830-2545-663A-01E62BA78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97" y="1681161"/>
              <a:ext cx="3143250" cy="3495675"/>
            </a:xfrm>
            <a:prstGeom prst="rect">
              <a:avLst/>
            </a:prstGeom>
            <a:ln>
              <a:solidFill>
                <a:schemeClr val="tx1"/>
              </a:solidFill>
            </a:ln>
          </p:spPr>
        </p:pic>
        <p:sp>
          <p:nvSpPr>
            <p:cNvPr id="6" name="ZoneTexte 5">
              <a:extLst>
                <a:ext uri="{FF2B5EF4-FFF2-40B4-BE49-F238E27FC236}">
                  <a16:creationId xmlns:a16="http://schemas.microsoft.com/office/drawing/2014/main" id="{E2501A54-5577-543A-78EC-805D355631B8}"/>
                </a:ext>
              </a:extLst>
            </p:cNvPr>
            <p:cNvSpPr txBox="1"/>
            <p:nvPr/>
          </p:nvSpPr>
          <p:spPr>
            <a:xfrm>
              <a:off x="1658178" y="5187869"/>
              <a:ext cx="2435087" cy="400110"/>
            </a:xfrm>
            <a:prstGeom prst="rect">
              <a:avLst/>
            </a:prstGeom>
            <a:noFill/>
            <a:ln>
              <a:solidFill>
                <a:schemeClr val="tx1"/>
              </a:solidFill>
            </a:ln>
          </p:spPr>
          <p:txBody>
            <a:bodyPr wrap="square" rtlCol="0">
              <a:spAutoFit/>
            </a:bodyPr>
            <a:lstStyle/>
            <a:p>
              <a:pPr algn="ctr"/>
              <a:r>
                <a:rPr lang="fr-FR" sz="1000" dirty="0">
                  <a:effectLst/>
                  <a:latin typeface="Arial" panose="020B0604020202020204" pitchFamily="34" charset="0"/>
                </a:rPr>
                <a:t>La bombe atomique Little Boy avant son installation dans la soute du B-29.</a:t>
              </a:r>
              <a:endParaRPr lang="fr-FR" sz="1000" dirty="0"/>
            </a:p>
          </p:txBody>
        </p:sp>
      </p:grpSp>
      <p:grpSp>
        <p:nvGrpSpPr>
          <p:cNvPr id="22" name="Groupe 21">
            <a:extLst>
              <a:ext uri="{FF2B5EF4-FFF2-40B4-BE49-F238E27FC236}">
                <a16:creationId xmlns:a16="http://schemas.microsoft.com/office/drawing/2014/main" id="{611DA8D3-8290-EEAA-287C-CEC32F53A3EE}"/>
              </a:ext>
            </a:extLst>
          </p:cNvPr>
          <p:cNvGrpSpPr/>
          <p:nvPr/>
        </p:nvGrpSpPr>
        <p:grpSpPr>
          <a:xfrm>
            <a:off x="7419974" y="1834276"/>
            <a:ext cx="3933825" cy="3198971"/>
            <a:chOff x="7419975" y="1690688"/>
            <a:chExt cx="3933825" cy="3198971"/>
          </a:xfrm>
        </p:grpSpPr>
        <p:pic>
          <p:nvPicPr>
            <p:cNvPr id="20" name="Image 19">
              <a:extLst>
                <a:ext uri="{FF2B5EF4-FFF2-40B4-BE49-F238E27FC236}">
                  <a16:creationId xmlns:a16="http://schemas.microsoft.com/office/drawing/2014/main" id="{A67FBB63-5010-0ED0-B005-0A3E36925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975" y="1690688"/>
              <a:ext cx="3933825" cy="2952750"/>
            </a:xfrm>
            <a:prstGeom prst="rect">
              <a:avLst/>
            </a:prstGeom>
            <a:ln>
              <a:solidFill>
                <a:schemeClr val="tx1"/>
              </a:solidFill>
            </a:ln>
          </p:spPr>
        </p:pic>
        <p:sp>
          <p:nvSpPr>
            <p:cNvPr id="21" name="ZoneTexte 20">
              <a:extLst>
                <a:ext uri="{FF2B5EF4-FFF2-40B4-BE49-F238E27FC236}">
                  <a16:creationId xmlns:a16="http://schemas.microsoft.com/office/drawing/2014/main" id="{94660D83-5419-5E52-AE52-2C1B2A5CDFD6}"/>
                </a:ext>
              </a:extLst>
            </p:cNvPr>
            <p:cNvSpPr txBox="1"/>
            <p:nvPr/>
          </p:nvSpPr>
          <p:spPr>
            <a:xfrm>
              <a:off x="7815262" y="4643438"/>
              <a:ext cx="3143250" cy="246221"/>
            </a:xfrm>
            <a:prstGeom prst="rect">
              <a:avLst/>
            </a:prstGeom>
            <a:noFill/>
            <a:ln>
              <a:solidFill>
                <a:schemeClr val="tx1"/>
              </a:solidFill>
            </a:ln>
          </p:spPr>
          <p:txBody>
            <a:bodyPr wrap="square" rtlCol="0">
              <a:spAutoFit/>
            </a:bodyPr>
            <a:lstStyle/>
            <a:p>
              <a:pPr algn="ctr"/>
              <a:r>
                <a:rPr lang="fr-FR" sz="1000" dirty="0">
                  <a:effectLst/>
                  <a:latin typeface="Arial" panose="020B0604020202020204" pitchFamily="34" charset="0"/>
                </a:rPr>
                <a:t>Fat Man peu avant son chargement.</a:t>
              </a:r>
              <a:endParaRPr lang="fr-FR" sz="1000" dirty="0"/>
            </a:p>
          </p:txBody>
        </p:sp>
      </p:grpSp>
      <p:grpSp>
        <p:nvGrpSpPr>
          <p:cNvPr id="26" name="Groupe 25">
            <a:extLst>
              <a:ext uri="{FF2B5EF4-FFF2-40B4-BE49-F238E27FC236}">
                <a16:creationId xmlns:a16="http://schemas.microsoft.com/office/drawing/2014/main" id="{DC1A13EA-297B-849A-700F-6D242D86BD82}"/>
              </a:ext>
            </a:extLst>
          </p:cNvPr>
          <p:cNvGrpSpPr/>
          <p:nvPr/>
        </p:nvGrpSpPr>
        <p:grpSpPr>
          <a:xfrm>
            <a:off x="4129087" y="1022419"/>
            <a:ext cx="3143250" cy="4822686"/>
            <a:chOff x="4129087" y="1371598"/>
            <a:chExt cx="3143250" cy="4822686"/>
          </a:xfrm>
        </p:grpSpPr>
        <p:pic>
          <p:nvPicPr>
            <p:cNvPr id="24" name="Image 23">
              <a:extLst>
                <a:ext uri="{FF2B5EF4-FFF2-40B4-BE49-F238E27FC236}">
                  <a16:creationId xmlns:a16="http://schemas.microsoft.com/office/drawing/2014/main" id="{56F33A65-805D-D06F-E142-964621737A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9087" y="1371598"/>
              <a:ext cx="3143250" cy="4114800"/>
            </a:xfrm>
            <a:prstGeom prst="rect">
              <a:avLst/>
            </a:prstGeom>
            <a:ln>
              <a:solidFill>
                <a:schemeClr val="tx1"/>
              </a:solidFill>
            </a:ln>
          </p:spPr>
        </p:pic>
        <p:sp>
          <p:nvSpPr>
            <p:cNvPr id="25" name="ZoneTexte 24">
              <a:extLst>
                <a:ext uri="{FF2B5EF4-FFF2-40B4-BE49-F238E27FC236}">
                  <a16:creationId xmlns:a16="http://schemas.microsoft.com/office/drawing/2014/main" id="{4750B46D-E134-9D1F-71A8-CB6D7C09A7B9}"/>
                </a:ext>
              </a:extLst>
            </p:cNvPr>
            <p:cNvSpPr txBox="1"/>
            <p:nvPr/>
          </p:nvSpPr>
          <p:spPr>
            <a:xfrm>
              <a:off x="4483168" y="5486398"/>
              <a:ext cx="2435087" cy="707886"/>
            </a:xfrm>
            <a:prstGeom prst="rect">
              <a:avLst/>
            </a:prstGeom>
            <a:noFill/>
            <a:ln>
              <a:solidFill>
                <a:schemeClr val="tx1"/>
              </a:solidFill>
            </a:ln>
          </p:spPr>
          <p:txBody>
            <a:bodyPr wrap="square" rtlCol="0">
              <a:spAutoFit/>
            </a:bodyPr>
            <a:lstStyle/>
            <a:p>
              <a:pPr algn="ctr"/>
              <a:r>
                <a:rPr lang="fr-FR" sz="1000" dirty="0">
                  <a:effectLst/>
                  <a:latin typeface="Arial" panose="020B0604020202020204" pitchFamily="34" charset="0"/>
                </a:rPr>
                <a:t>À droite, </a:t>
              </a:r>
              <a:r>
                <a:rPr lang="fr-FR" sz="1000" strike="noStrike" dirty="0">
                  <a:effectLst/>
                  <a:latin typeface="Arial" panose="020B0604020202020204" pitchFamily="34" charset="0"/>
                </a:rPr>
                <a:t>Robert Oppenheimer</a:t>
              </a:r>
              <a:r>
                <a:rPr lang="fr-FR" sz="1000" dirty="0">
                  <a:effectLst/>
                  <a:latin typeface="Arial" panose="020B0604020202020204" pitchFamily="34" charset="0"/>
                </a:rPr>
                <a:t>, le « père » de la bombe, en compagnie de </a:t>
              </a:r>
              <a:r>
                <a:rPr lang="fr-FR" sz="1000" strike="noStrike" dirty="0">
                  <a:effectLst/>
                  <a:latin typeface="Arial" panose="020B0604020202020204" pitchFamily="34" charset="0"/>
                </a:rPr>
                <a:t>Leslie Groves</a:t>
              </a:r>
              <a:r>
                <a:rPr lang="fr-FR" sz="1000" dirty="0">
                  <a:effectLst/>
                  <a:latin typeface="Arial" panose="020B0604020202020204" pitchFamily="34" charset="0"/>
                </a:rPr>
                <a:t>, général chargé du projet Manhattan.</a:t>
              </a:r>
              <a:endParaRPr lang="fr-FR" sz="1000" dirty="0"/>
            </a:p>
          </p:txBody>
        </p:sp>
      </p:grpSp>
    </p:spTree>
    <p:extLst>
      <p:ext uri="{BB962C8B-B14F-4D97-AF65-F5344CB8AC3E}">
        <p14:creationId xmlns:p14="http://schemas.microsoft.com/office/powerpoint/2010/main" val="1232434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1C5AAF3-BC2F-DD5F-5420-827F40783C2A}"/>
              </a:ext>
            </a:extLst>
          </p:cNvPr>
          <p:cNvGrpSpPr/>
          <p:nvPr/>
        </p:nvGrpSpPr>
        <p:grpSpPr>
          <a:xfrm>
            <a:off x="6293949" y="1502256"/>
            <a:ext cx="2878207" cy="3124428"/>
            <a:chOff x="4656896" y="1681161"/>
            <a:chExt cx="2878207" cy="3124428"/>
          </a:xfrm>
        </p:grpSpPr>
        <p:sp>
          <p:nvSpPr>
            <p:cNvPr id="3" name="ZoneTexte 2">
              <a:extLst>
                <a:ext uri="{FF2B5EF4-FFF2-40B4-BE49-F238E27FC236}">
                  <a16:creationId xmlns:a16="http://schemas.microsoft.com/office/drawing/2014/main" id="{653123DE-BA0E-DDB7-9344-F2C5C524EA3F}"/>
                </a:ext>
              </a:extLst>
            </p:cNvPr>
            <p:cNvSpPr txBox="1"/>
            <p:nvPr/>
          </p:nvSpPr>
          <p:spPr>
            <a:xfrm>
              <a:off x="4878455" y="4559368"/>
              <a:ext cx="2435087" cy="246221"/>
            </a:xfrm>
            <a:prstGeom prst="rect">
              <a:avLst/>
            </a:prstGeom>
            <a:noFill/>
            <a:ln>
              <a:solidFill>
                <a:schemeClr val="tx1"/>
              </a:solidFill>
            </a:ln>
          </p:spPr>
          <p:txBody>
            <a:bodyPr wrap="square" rtlCol="0">
              <a:spAutoFit/>
            </a:bodyPr>
            <a:lstStyle/>
            <a:p>
              <a:pPr algn="ctr"/>
              <a:r>
                <a:rPr lang="fr-FR" sz="1000" dirty="0">
                  <a:effectLst/>
                  <a:latin typeface="Arial" panose="020B0604020202020204" pitchFamily="34" charset="0"/>
                </a:rPr>
                <a:t>Dégâts dans le centre d’Hiroshima</a:t>
              </a:r>
              <a:endParaRPr lang="fr-FR" sz="1000" dirty="0"/>
            </a:p>
          </p:txBody>
        </p:sp>
        <p:pic>
          <p:nvPicPr>
            <p:cNvPr id="4" name="Image 3">
              <a:extLst>
                <a:ext uri="{FF2B5EF4-FFF2-40B4-BE49-F238E27FC236}">
                  <a16:creationId xmlns:a16="http://schemas.microsoft.com/office/drawing/2014/main" id="{881C9269-8C1F-372F-7486-1F4F0E38B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896" y="1681161"/>
              <a:ext cx="2878207" cy="2878207"/>
            </a:xfrm>
            <a:prstGeom prst="rect">
              <a:avLst/>
            </a:prstGeom>
            <a:ln>
              <a:solidFill>
                <a:schemeClr val="tx1"/>
              </a:solidFill>
            </a:ln>
          </p:spPr>
        </p:pic>
      </p:grpSp>
      <p:grpSp>
        <p:nvGrpSpPr>
          <p:cNvPr id="5" name="Groupe 4">
            <a:extLst>
              <a:ext uri="{FF2B5EF4-FFF2-40B4-BE49-F238E27FC236}">
                <a16:creationId xmlns:a16="http://schemas.microsoft.com/office/drawing/2014/main" id="{5640728A-509B-E02C-85B2-286C23FE1C94}"/>
              </a:ext>
            </a:extLst>
          </p:cNvPr>
          <p:cNvGrpSpPr/>
          <p:nvPr/>
        </p:nvGrpSpPr>
        <p:grpSpPr>
          <a:xfrm>
            <a:off x="2670725" y="1502256"/>
            <a:ext cx="3133725" cy="3838635"/>
            <a:chOff x="4936846" y="1681161"/>
            <a:chExt cx="3133725" cy="3838635"/>
          </a:xfrm>
        </p:grpSpPr>
        <p:pic>
          <p:nvPicPr>
            <p:cNvPr id="6" name="Image 5">
              <a:extLst>
                <a:ext uri="{FF2B5EF4-FFF2-40B4-BE49-F238E27FC236}">
                  <a16:creationId xmlns:a16="http://schemas.microsoft.com/office/drawing/2014/main" id="{CCB3A64C-C3AF-7F8B-9D8A-E968E771B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6846" y="1681161"/>
              <a:ext cx="3133725" cy="3438525"/>
            </a:xfrm>
            <a:prstGeom prst="rect">
              <a:avLst/>
            </a:prstGeom>
            <a:ln>
              <a:solidFill>
                <a:schemeClr val="tx1"/>
              </a:solidFill>
            </a:ln>
          </p:spPr>
        </p:pic>
        <p:sp>
          <p:nvSpPr>
            <p:cNvPr id="7" name="ZoneTexte 6">
              <a:extLst>
                <a:ext uri="{FF2B5EF4-FFF2-40B4-BE49-F238E27FC236}">
                  <a16:creationId xmlns:a16="http://schemas.microsoft.com/office/drawing/2014/main" id="{C24B8CBA-6E34-45C1-4D17-C4016A70BC63}"/>
                </a:ext>
              </a:extLst>
            </p:cNvPr>
            <p:cNvSpPr txBox="1"/>
            <p:nvPr/>
          </p:nvSpPr>
          <p:spPr>
            <a:xfrm>
              <a:off x="5286164" y="5119686"/>
              <a:ext cx="2435087" cy="400110"/>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Vue aérienne de Nagasaki, avant et après l'explosion.</a:t>
              </a:r>
              <a:endParaRPr lang="fr-FR" sz="1000" dirty="0"/>
            </a:p>
          </p:txBody>
        </p:sp>
      </p:grpSp>
    </p:spTree>
    <p:extLst>
      <p:ext uri="{BB962C8B-B14F-4D97-AF65-F5344CB8AC3E}">
        <p14:creationId xmlns:p14="http://schemas.microsoft.com/office/powerpoint/2010/main" val="208636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3F7B2B8-6332-7417-A14A-32083CCD793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0" y="-181705"/>
            <a:ext cx="13868400" cy="7228378"/>
          </a:xfrm>
          <a:prstGeom prst="rect">
            <a:avLst/>
          </a:prstGeom>
        </p:spPr>
      </p:pic>
      <p:sp>
        <p:nvSpPr>
          <p:cNvPr id="3" name="Titre 1">
            <a:extLst>
              <a:ext uri="{FF2B5EF4-FFF2-40B4-BE49-F238E27FC236}">
                <a16:creationId xmlns:a16="http://schemas.microsoft.com/office/drawing/2014/main" id="{592BAF0B-D876-FC99-82CB-CE1BC9745AAA}"/>
              </a:ext>
            </a:extLst>
          </p:cNvPr>
          <p:cNvSpPr txBox="1">
            <a:spLocks/>
          </p:cNvSpPr>
          <p:nvPr/>
        </p:nvSpPr>
        <p:spPr>
          <a:xfrm>
            <a:off x="4095751" y="2766219"/>
            <a:ext cx="4000499"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lgn="ctr">
              <a:buFont typeface="+mj-lt"/>
              <a:buAutoNum type="romanUcPeriod" startAt="5"/>
            </a:pPr>
            <a:r>
              <a:rPr lang="fr-FR" b="1">
                <a:solidFill>
                  <a:schemeClr val="bg1"/>
                </a:solidFill>
              </a:rPr>
              <a:t>Conclusion</a:t>
            </a:r>
            <a:endParaRPr lang="fr-FR" dirty="0">
              <a:solidFill>
                <a:schemeClr val="bg1"/>
              </a:solidFill>
            </a:endParaRPr>
          </a:p>
        </p:txBody>
      </p:sp>
      <p:sp>
        <p:nvSpPr>
          <p:cNvPr id="4" name="ZoneTexte 3">
            <a:extLst>
              <a:ext uri="{FF2B5EF4-FFF2-40B4-BE49-F238E27FC236}">
                <a16:creationId xmlns:a16="http://schemas.microsoft.com/office/drawing/2014/main" id="{E0D55559-6E39-7F93-432C-DF28960EFD08}"/>
              </a:ext>
            </a:extLst>
          </p:cNvPr>
          <p:cNvSpPr txBox="1"/>
          <p:nvPr/>
        </p:nvSpPr>
        <p:spPr>
          <a:xfrm>
            <a:off x="3487638" y="4724400"/>
            <a:ext cx="5216724" cy="646331"/>
          </a:xfrm>
          <a:prstGeom prst="rect">
            <a:avLst/>
          </a:prstGeom>
          <a:noFill/>
        </p:spPr>
        <p:txBody>
          <a:bodyPr wrap="square" rtlCol="0">
            <a:spAutoFit/>
          </a:bodyPr>
          <a:lstStyle/>
          <a:p>
            <a:pPr algn="r"/>
            <a:r>
              <a:rPr lang="fr-FR" i="1" dirty="0">
                <a:solidFill>
                  <a:schemeClr val="bg1"/>
                </a:solidFill>
              </a:rPr>
              <a:t>« Le ciel est désormais le dernier champ de bataille. » </a:t>
            </a:r>
          </a:p>
          <a:p>
            <a:pPr algn="r"/>
            <a:r>
              <a:rPr lang="fr-FR" dirty="0">
                <a:solidFill>
                  <a:schemeClr val="bg1"/>
                </a:solidFill>
              </a:rPr>
              <a:t>Erich Hartmann, as de l'aviation allemand</a:t>
            </a:r>
            <a:endParaRPr lang="fr-FR" i="1" dirty="0">
              <a:solidFill>
                <a:schemeClr val="bg1"/>
              </a:solidFill>
            </a:endParaRPr>
          </a:p>
        </p:txBody>
      </p:sp>
      <p:sp>
        <p:nvSpPr>
          <p:cNvPr id="5" name="ZoneTexte 4">
            <a:extLst>
              <a:ext uri="{FF2B5EF4-FFF2-40B4-BE49-F238E27FC236}">
                <a16:creationId xmlns:a16="http://schemas.microsoft.com/office/drawing/2014/main" id="{494053C3-A352-E573-3FFC-D92FE20D8495}"/>
              </a:ext>
            </a:extLst>
          </p:cNvPr>
          <p:cNvSpPr txBox="1"/>
          <p:nvPr/>
        </p:nvSpPr>
        <p:spPr>
          <a:xfrm>
            <a:off x="8448675" y="6488668"/>
            <a:ext cx="3743326" cy="230832"/>
          </a:xfrm>
          <a:prstGeom prst="rect">
            <a:avLst/>
          </a:prstGeom>
          <a:noFill/>
          <a:ln>
            <a:noFill/>
          </a:ln>
        </p:spPr>
        <p:txBody>
          <a:bodyPr wrap="square" rtlCol="0">
            <a:spAutoFit/>
          </a:bodyPr>
          <a:lstStyle/>
          <a:p>
            <a:pPr algn="r"/>
            <a:r>
              <a:rPr lang="fr-FR" sz="900" b="0" i="0" dirty="0">
                <a:effectLst/>
                <a:latin typeface="Arial" panose="020B0604020202020204" pitchFamily="34" charset="0"/>
              </a:rPr>
              <a:t>Le chasseur-bombardier </a:t>
            </a:r>
            <a:r>
              <a:rPr lang="fr-FR" sz="900" b="0" i="1" u="none" strike="noStrike" dirty="0">
                <a:effectLst/>
                <a:latin typeface="Arial" panose="020B0604020202020204" pitchFamily="34" charset="0"/>
              </a:rPr>
              <a:t>“Skua”</a:t>
            </a:r>
            <a:r>
              <a:rPr lang="fr-FR" sz="900" b="0" i="0" dirty="0">
                <a:effectLst/>
                <a:latin typeface="Arial" panose="020B0604020202020204" pitchFamily="34" charset="0"/>
              </a:rPr>
              <a:t>, </a:t>
            </a:r>
            <a:endParaRPr lang="fr-FR" sz="11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6164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6AA5CF20-481C-9D31-305A-C4539DE2D4F9}"/>
              </a:ext>
            </a:extLst>
          </p:cNvPr>
          <p:cNvGrpSpPr/>
          <p:nvPr/>
        </p:nvGrpSpPr>
        <p:grpSpPr>
          <a:xfrm>
            <a:off x="3529012" y="1445403"/>
            <a:ext cx="5133975" cy="3967193"/>
            <a:chOff x="3529012" y="700087"/>
            <a:chExt cx="5133975" cy="3967193"/>
          </a:xfrm>
        </p:grpSpPr>
        <p:pic>
          <p:nvPicPr>
            <p:cNvPr id="3" name="Image 2">
              <a:extLst>
                <a:ext uri="{FF2B5EF4-FFF2-40B4-BE49-F238E27FC236}">
                  <a16:creationId xmlns:a16="http://schemas.microsoft.com/office/drawing/2014/main" id="{5F4AD8FF-BA7C-BF4C-5A40-3B9132417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012" y="700087"/>
              <a:ext cx="5133975" cy="3562668"/>
            </a:xfrm>
            <a:prstGeom prst="rect">
              <a:avLst/>
            </a:prstGeom>
            <a:ln>
              <a:solidFill>
                <a:schemeClr val="tx1"/>
              </a:solidFill>
            </a:ln>
          </p:spPr>
        </p:pic>
        <p:sp>
          <p:nvSpPr>
            <p:cNvPr id="4" name="ZoneTexte 3">
              <a:extLst>
                <a:ext uri="{FF2B5EF4-FFF2-40B4-BE49-F238E27FC236}">
                  <a16:creationId xmlns:a16="http://schemas.microsoft.com/office/drawing/2014/main" id="{BA218359-0C34-E2BF-C6BD-1E6B54BB04C5}"/>
                </a:ext>
              </a:extLst>
            </p:cNvPr>
            <p:cNvSpPr txBox="1"/>
            <p:nvPr/>
          </p:nvSpPr>
          <p:spPr>
            <a:xfrm>
              <a:off x="4705349" y="4267170"/>
              <a:ext cx="2781300" cy="400110"/>
            </a:xfrm>
            <a:prstGeom prst="rect">
              <a:avLst/>
            </a:prstGeom>
            <a:noFill/>
            <a:ln>
              <a:solidFill>
                <a:schemeClr val="tx1"/>
              </a:solidFill>
            </a:ln>
          </p:spPr>
          <p:txBody>
            <a:bodyPr wrap="square" rtlCol="0">
              <a:spAutoFit/>
            </a:bodyPr>
            <a:lstStyle/>
            <a:p>
              <a:pPr algn="ctr"/>
              <a:r>
                <a:rPr lang="fr-FR" sz="1000" i="0" u="none" strike="noStrike" dirty="0">
                  <a:effectLst/>
                  <a:latin typeface="Arial" panose="020B0604020202020204" pitchFamily="34" charset="0"/>
                </a:rPr>
                <a:t>MacArthur</a:t>
              </a:r>
              <a:r>
                <a:rPr lang="fr-FR" sz="1000" i="0" dirty="0">
                  <a:effectLst/>
                  <a:latin typeface="Arial" panose="020B0604020202020204" pitchFamily="34" charset="0"/>
                </a:rPr>
                <a:t> signe les </a:t>
              </a:r>
              <a:r>
                <a:rPr lang="fr-FR" sz="1000" i="0" u="none" strike="noStrike" dirty="0">
                  <a:effectLst/>
                  <a:latin typeface="Arial" panose="020B0604020202020204" pitchFamily="34" charset="0"/>
                </a:rPr>
                <a:t>actes de capitulation du Japon</a:t>
              </a:r>
              <a:r>
                <a:rPr lang="fr-FR" sz="1000" i="0" dirty="0">
                  <a:effectLst/>
                  <a:latin typeface="Arial" panose="020B0604020202020204" pitchFamily="34" charset="0"/>
                </a:rPr>
                <a:t> le 2 septembre 1945.</a:t>
              </a:r>
              <a:endParaRPr lang="fr-FR" sz="1000" dirty="0"/>
            </a:p>
          </p:txBody>
        </p:sp>
      </p:grpSp>
    </p:spTree>
    <p:extLst>
      <p:ext uri="{BB962C8B-B14F-4D97-AF65-F5344CB8AC3E}">
        <p14:creationId xmlns:p14="http://schemas.microsoft.com/office/powerpoint/2010/main" val="3575997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DBF8D-9661-8616-CE5E-4D3631C46F4C}"/>
              </a:ext>
            </a:extLst>
          </p:cNvPr>
          <p:cNvSpPr>
            <a:spLocks noGrp="1"/>
          </p:cNvSpPr>
          <p:nvPr>
            <p:ph type="title"/>
          </p:nvPr>
        </p:nvSpPr>
        <p:spPr/>
        <p:txBody>
          <a:bodyPr/>
          <a:lstStyle/>
          <a:p>
            <a:r>
              <a:rPr lang="fr-FR" dirty="0"/>
              <a:t>Bibliographie</a:t>
            </a:r>
          </a:p>
        </p:txBody>
      </p:sp>
      <p:sp>
        <p:nvSpPr>
          <p:cNvPr id="3" name="ZoneTexte 2">
            <a:extLst>
              <a:ext uri="{FF2B5EF4-FFF2-40B4-BE49-F238E27FC236}">
                <a16:creationId xmlns:a16="http://schemas.microsoft.com/office/drawing/2014/main" id="{079708B0-AC94-642A-72A6-EBC0489CA9EE}"/>
              </a:ext>
            </a:extLst>
          </p:cNvPr>
          <p:cNvSpPr txBox="1"/>
          <p:nvPr/>
        </p:nvSpPr>
        <p:spPr>
          <a:xfrm>
            <a:off x="1018095" y="1508289"/>
            <a:ext cx="10335705" cy="4247317"/>
          </a:xfrm>
          <a:prstGeom prst="rect">
            <a:avLst/>
          </a:prstGeom>
          <a:noFill/>
        </p:spPr>
        <p:txBody>
          <a:bodyPr wrap="square" rtlCol="0">
            <a:spAutoFit/>
          </a:bodyPr>
          <a:lstStyle/>
          <a:p>
            <a:pPr marL="400050" indent="-400050">
              <a:buFont typeface="+mj-lt"/>
              <a:buAutoNum type="romanUcPeriod" startAt="2"/>
            </a:pPr>
            <a:r>
              <a:rPr lang="fr-FR" dirty="0"/>
              <a:t>Le développement technologique</a:t>
            </a:r>
          </a:p>
          <a:p>
            <a:pPr marL="857250" lvl="1" indent="-400050">
              <a:buFont typeface="Arial" panose="020B0604020202020204" pitchFamily="34" charset="0"/>
              <a:buChar char="•"/>
            </a:pPr>
            <a:r>
              <a:rPr lang="fr-FR" dirty="0"/>
              <a:t>Partie 1:</a:t>
            </a:r>
          </a:p>
          <a:p>
            <a:pPr marL="1314450" lvl="2" indent="-400050">
              <a:buFont typeface="Arial" panose="020B0604020202020204" pitchFamily="34" charset="0"/>
              <a:buChar char="•"/>
            </a:pPr>
            <a:r>
              <a:rPr lang="fr-FR" dirty="0">
                <a:hlinkClick r:id="rId2"/>
              </a:rPr>
              <a:t>https://fr.wikipedia.org/wiki/Hawker_Hurricane</a:t>
            </a:r>
            <a:endParaRPr lang="fr-FR" dirty="0"/>
          </a:p>
          <a:p>
            <a:pPr marL="1314450" lvl="2" indent="-400050">
              <a:buFont typeface="Arial" panose="020B0604020202020204" pitchFamily="34" charset="0"/>
              <a:buChar char="•"/>
            </a:pPr>
            <a:r>
              <a:rPr lang="fr-FR" dirty="0">
                <a:hlinkClick r:id="rId3"/>
              </a:rPr>
              <a:t>https://fr.wikipedia.org/wiki/Messerschmitt_Bf_109</a:t>
            </a:r>
            <a:endParaRPr lang="fr-FR" dirty="0"/>
          </a:p>
          <a:p>
            <a:pPr marL="1314450" lvl="2" indent="-400050">
              <a:buFont typeface="Arial" panose="020B0604020202020204" pitchFamily="34" charset="0"/>
              <a:buChar char="•"/>
            </a:pPr>
            <a:r>
              <a:rPr lang="fr-FR" dirty="0">
                <a:hlinkClick r:id="rId4"/>
              </a:rPr>
              <a:t>https://fr.wikipedia.org/wiki/Heinkel_He_111</a:t>
            </a:r>
            <a:endParaRPr lang="fr-FR" dirty="0"/>
          </a:p>
          <a:p>
            <a:pPr marL="1314450" lvl="2" indent="-400050">
              <a:buFont typeface="Arial" panose="020B0604020202020204" pitchFamily="34" charset="0"/>
              <a:buChar char="•"/>
            </a:pPr>
            <a:r>
              <a:rPr lang="fr-FR" dirty="0">
                <a:hlinkClick r:id="rId5"/>
              </a:rPr>
              <a:t>https://fr.wikipedia.org/wiki/Junkers_Ju_87</a:t>
            </a:r>
            <a:endParaRPr lang="fr-FR" dirty="0"/>
          </a:p>
          <a:p>
            <a:pPr marL="1314450" lvl="2" indent="-400050">
              <a:buFont typeface="Arial" panose="020B0604020202020204" pitchFamily="34" charset="0"/>
              <a:buChar char="•"/>
            </a:pPr>
            <a:r>
              <a:rPr lang="fr-FR" dirty="0">
                <a:hlinkClick r:id="rId6"/>
              </a:rPr>
              <a:t>https://fr.wikipedia.org/wiki/Supermarine_Spitfire</a:t>
            </a:r>
            <a:endParaRPr lang="fr-FR" dirty="0"/>
          </a:p>
          <a:p>
            <a:pPr marL="1314450" lvl="2" indent="-400050">
              <a:buFont typeface="Arial" panose="020B0604020202020204" pitchFamily="34" charset="0"/>
              <a:buChar char="•"/>
            </a:pPr>
            <a:r>
              <a:rPr lang="fr-FR" dirty="0">
                <a:hlinkClick r:id="rId7"/>
              </a:rPr>
              <a:t>https://fr.wikipedia.org/wiki/Boeing_B-17_Flying_Fortress</a:t>
            </a:r>
            <a:endParaRPr lang="fr-FR" dirty="0"/>
          </a:p>
          <a:p>
            <a:pPr marL="1314450" lvl="2" indent="-400050">
              <a:buFont typeface="Arial" panose="020B0604020202020204" pitchFamily="34" charset="0"/>
              <a:buChar char="•"/>
            </a:pPr>
            <a:r>
              <a:rPr lang="fr-FR" dirty="0">
                <a:hlinkClick r:id="rId8"/>
              </a:rPr>
              <a:t>https://fr.wikipedia.org/wiki/Mitsubishi_A6M</a:t>
            </a:r>
            <a:endParaRPr lang="fr-FR" dirty="0"/>
          </a:p>
          <a:p>
            <a:pPr marL="1314450" lvl="2" indent="-400050">
              <a:buFont typeface="Arial" panose="020B0604020202020204" pitchFamily="34" charset="0"/>
              <a:buChar char="•"/>
            </a:pPr>
            <a:r>
              <a:rPr lang="fr-FR" dirty="0">
                <a:hlinkClick r:id="rId9"/>
              </a:rPr>
              <a:t>https://fr.wikipedia.org/wiki/Lockheed_P-38_Lightning</a:t>
            </a:r>
            <a:endParaRPr lang="fr-FR" dirty="0"/>
          </a:p>
          <a:p>
            <a:pPr marL="857250" lvl="1" indent="-400050">
              <a:buFont typeface="Arial" panose="020B0604020202020204" pitchFamily="34" charset="0"/>
              <a:buChar char="•"/>
            </a:pPr>
            <a:endParaRPr lang="fr-FR" dirty="0"/>
          </a:p>
          <a:p>
            <a:pPr marL="857250" lvl="1" indent="-400050">
              <a:buFont typeface="Arial" panose="020B0604020202020204" pitchFamily="34" charset="0"/>
              <a:buChar char="•"/>
            </a:pPr>
            <a:r>
              <a:rPr lang="fr-FR" dirty="0"/>
              <a:t>Partie 2:</a:t>
            </a:r>
          </a:p>
          <a:p>
            <a:pPr marL="1314450" lvl="2" indent="-400050">
              <a:buFont typeface="Arial" panose="020B0604020202020204" pitchFamily="34" charset="0"/>
              <a:buChar char="•"/>
            </a:pPr>
            <a:r>
              <a:rPr lang="fr-FR" dirty="0">
                <a:hlinkClick r:id="rId10"/>
              </a:rPr>
              <a:t>https://fr.wikipedia.org/wiki/Radar</a:t>
            </a:r>
            <a:endParaRPr lang="fr-FR" dirty="0"/>
          </a:p>
          <a:p>
            <a:pPr marL="1314450" lvl="2" indent="-400050">
              <a:buFont typeface="Arial" panose="020B0604020202020204" pitchFamily="34" charset="0"/>
              <a:buChar char="•"/>
            </a:pPr>
            <a:r>
              <a:rPr lang="fr-FR" dirty="0">
                <a:hlinkClick r:id="rId11"/>
              </a:rPr>
              <a:t>https://fr.wikipedia.org/wiki/Moteur_%C3%A0_r%C3%A9action</a:t>
            </a:r>
            <a:endParaRPr lang="fr-FR" dirty="0"/>
          </a:p>
          <a:p>
            <a:pPr marL="400050" indent="-400050">
              <a:buFont typeface="+mj-lt"/>
              <a:buAutoNum type="romanUcPeriod" startAt="2"/>
            </a:pPr>
            <a:endParaRPr lang="fr-FR" dirty="0"/>
          </a:p>
        </p:txBody>
      </p:sp>
    </p:spTree>
    <p:extLst>
      <p:ext uri="{BB962C8B-B14F-4D97-AF65-F5344CB8AC3E}">
        <p14:creationId xmlns:p14="http://schemas.microsoft.com/office/powerpoint/2010/main" val="370002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98D0C38-5074-F195-F8B4-AD032D16E158}"/>
              </a:ext>
            </a:extLst>
          </p:cNvPr>
          <p:cNvSpPr txBox="1"/>
          <p:nvPr/>
        </p:nvSpPr>
        <p:spPr>
          <a:xfrm>
            <a:off x="928147" y="216817"/>
            <a:ext cx="10335705" cy="6463308"/>
          </a:xfrm>
          <a:prstGeom prst="rect">
            <a:avLst/>
          </a:prstGeom>
          <a:noFill/>
        </p:spPr>
        <p:txBody>
          <a:bodyPr wrap="square" rtlCol="0">
            <a:spAutoFit/>
          </a:bodyPr>
          <a:lstStyle/>
          <a:p>
            <a:pPr marL="400050" indent="-400050">
              <a:buFont typeface="+mj-lt"/>
              <a:buAutoNum type="romanUcPeriod" startAt="2"/>
            </a:pPr>
            <a:endParaRPr lang="fr-FR" dirty="0"/>
          </a:p>
          <a:p>
            <a:pPr marL="400050" indent="-400050">
              <a:buFont typeface="+mj-lt"/>
              <a:buAutoNum type="romanUcPeriod" startAt="3"/>
            </a:pPr>
            <a:r>
              <a:rPr lang="fr-FR" dirty="0"/>
              <a:t>Rôles clés de l’aviation pendant la guerre</a:t>
            </a:r>
          </a:p>
          <a:p>
            <a:pPr marL="857250" lvl="1" indent="-400050">
              <a:buFont typeface="Arial" panose="020B0604020202020204" pitchFamily="34" charset="0"/>
              <a:buChar char="•"/>
            </a:pPr>
            <a:r>
              <a:rPr lang="fr-FR" dirty="0">
                <a:hlinkClick r:id="rId2"/>
              </a:rPr>
              <a:t>https://fr.wikipedia.org/wiki/Bataille_d'Angleterre</a:t>
            </a:r>
            <a:endParaRPr lang="fr-FR" dirty="0"/>
          </a:p>
          <a:p>
            <a:pPr marL="857250" lvl="1" indent="-400050">
              <a:buFont typeface="Arial" panose="020B0604020202020204" pitchFamily="34" charset="0"/>
              <a:buChar char="•"/>
            </a:pPr>
            <a:r>
              <a:rPr lang="fr-FR" dirty="0">
                <a:hlinkClick r:id="rId3"/>
              </a:rPr>
              <a:t>https://www.histoire-pour-tous.fr/batailles/3094-la-bataille-dangleterre1940-12.html</a:t>
            </a:r>
            <a:endParaRPr lang="fr-FR" dirty="0"/>
          </a:p>
          <a:p>
            <a:pPr marL="857250" lvl="1" indent="-400050">
              <a:buFont typeface="Arial" panose="020B0604020202020204" pitchFamily="34" charset="0"/>
              <a:buChar char="•"/>
            </a:pPr>
            <a:r>
              <a:rPr lang="fr-FR" dirty="0">
                <a:hlinkClick r:id="rId4"/>
              </a:rPr>
              <a:t>https://fr.wikipedia.org/wiki/Blitz</a:t>
            </a:r>
            <a:endParaRPr lang="fr-FR" dirty="0"/>
          </a:p>
          <a:p>
            <a:pPr marL="857250" lvl="1" indent="-400050">
              <a:buFont typeface="Arial" panose="020B0604020202020204" pitchFamily="34" charset="0"/>
              <a:buChar char="•"/>
            </a:pPr>
            <a:r>
              <a:rPr lang="fr-FR" dirty="0">
                <a:hlinkClick r:id="rId5"/>
              </a:rPr>
              <a:t>https://fr.wikipedia.org/wiki/Guerre_du_Pacifique</a:t>
            </a:r>
            <a:endParaRPr lang="fr-FR" dirty="0"/>
          </a:p>
          <a:p>
            <a:pPr marL="857250" lvl="1" indent="-400050">
              <a:buFont typeface="+mj-lt"/>
              <a:buAutoNum type="romanUcPeriod"/>
            </a:pPr>
            <a:endParaRPr lang="fr-FR" dirty="0"/>
          </a:p>
          <a:p>
            <a:pPr marL="400050" indent="-400050">
              <a:buFont typeface="+mj-lt"/>
              <a:buAutoNum type="romanUcPeriod" startAt="3"/>
            </a:pPr>
            <a:r>
              <a:rPr lang="fr-FR" dirty="0"/>
              <a:t>Conséquences de l’aviation pendant la guerre</a:t>
            </a:r>
          </a:p>
          <a:p>
            <a:pPr marL="857250" lvl="1" indent="-400050">
              <a:buFont typeface="Arial" panose="020B0604020202020204" pitchFamily="34" charset="0"/>
              <a:buChar char="•"/>
            </a:pPr>
            <a:r>
              <a:rPr lang="fr-FR" dirty="0">
                <a:hlinkClick r:id="rId6"/>
              </a:rPr>
              <a:t>https://fr.wikipedia.org/wiki/Bombardements_atomiques_d'Hiroshima_et_de_Nagasaki</a:t>
            </a:r>
            <a:endParaRPr lang="fr-FR" dirty="0"/>
          </a:p>
          <a:p>
            <a:pPr marL="857250" lvl="1" indent="-400050">
              <a:buFont typeface="Arial" panose="020B0604020202020204" pitchFamily="34" charset="0"/>
              <a:buChar char="•"/>
            </a:pPr>
            <a:r>
              <a:rPr lang="fr-FR" dirty="0">
                <a:hlinkClick r:id="rId7"/>
              </a:rPr>
              <a:t>https://fr.wikipedia.org/wiki/Little_Boy</a:t>
            </a:r>
            <a:endParaRPr lang="fr-FR" dirty="0"/>
          </a:p>
          <a:p>
            <a:pPr marL="857250" lvl="1" indent="-400050">
              <a:buFont typeface="Arial" panose="020B0604020202020204" pitchFamily="34" charset="0"/>
              <a:buChar char="•"/>
            </a:pPr>
            <a:r>
              <a:rPr lang="fr-FR" dirty="0">
                <a:hlinkClick r:id="rId8"/>
              </a:rPr>
              <a:t>https://fr.wikipedia.org/wiki/Fat_Man</a:t>
            </a:r>
            <a:endParaRPr lang="fr-FR" dirty="0"/>
          </a:p>
          <a:p>
            <a:pPr marL="400050" indent="-400050">
              <a:buFont typeface="+mj-lt"/>
              <a:buAutoNum type="romanUcPeriod"/>
            </a:pPr>
            <a:endParaRPr lang="fr-FR" dirty="0"/>
          </a:p>
          <a:p>
            <a:pPr marL="400050" indent="-400050">
              <a:buFont typeface="+mj-lt"/>
              <a:buAutoNum type="romanUcPeriod" startAt="5"/>
            </a:pPr>
            <a:r>
              <a:rPr lang="fr-FR" dirty="0"/>
              <a:t>Sans sections</a:t>
            </a:r>
          </a:p>
          <a:p>
            <a:pPr marL="857250" lvl="1" indent="-400050">
              <a:buFont typeface="Arial" panose="020B0604020202020204" pitchFamily="34" charset="0"/>
              <a:buChar char="•"/>
            </a:pPr>
            <a:r>
              <a:rPr lang="fr-FR" dirty="0">
                <a:hlinkClick r:id="rId9"/>
              </a:rPr>
              <a:t>https://www.defense.gouv.fr/sites/default/files/cesm/cargo2011-arme-aeronavale.pdf</a:t>
            </a:r>
            <a:endParaRPr lang="fr-FR" dirty="0"/>
          </a:p>
          <a:p>
            <a:pPr marL="857250" lvl="1" indent="-400050">
              <a:buFont typeface="Arial" panose="020B0604020202020204" pitchFamily="34" charset="0"/>
              <a:buChar char="•"/>
            </a:pPr>
            <a:r>
              <a:rPr lang="fr-FR" dirty="0">
                <a:hlinkClick r:id="rId10"/>
              </a:rPr>
              <a:t>https://fr.wikipedia.org/wiki/Op%C3%A9ration_Seel%C3%B6we</a:t>
            </a:r>
            <a:endParaRPr lang="fr-FR" dirty="0"/>
          </a:p>
          <a:p>
            <a:pPr marL="857250" lvl="1" indent="-400050">
              <a:buFont typeface="Arial" panose="020B0604020202020204" pitchFamily="34" charset="0"/>
              <a:buChar char="•"/>
            </a:pPr>
            <a:r>
              <a:rPr lang="fr-FR" dirty="0">
                <a:hlinkClick r:id="rId11"/>
              </a:rPr>
              <a:t>https://fr.wikipedia.org/wiki/Portail:Seconde_Guerre_mondiale</a:t>
            </a:r>
            <a:endParaRPr lang="fr-FR" dirty="0"/>
          </a:p>
          <a:p>
            <a:pPr marL="857250" lvl="1" indent="-400050">
              <a:buFont typeface="Arial" panose="020B0604020202020204" pitchFamily="34" charset="0"/>
              <a:buChar char="•"/>
            </a:pPr>
            <a:r>
              <a:rPr lang="fr-FR" dirty="0">
                <a:hlinkClick r:id="rId12"/>
              </a:rPr>
              <a:t>https://fr.wikipedia.org/wiki/Derniers_jours_d'Adolf_Hitler</a:t>
            </a:r>
            <a:endParaRPr lang="fr-FR" dirty="0"/>
          </a:p>
          <a:p>
            <a:pPr marL="857250" lvl="1" indent="-400050">
              <a:buFont typeface="Arial" panose="020B0604020202020204" pitchFamily="34" charset="0"/>
              <a:buChar char="•"/>
            </a:pPr>
            <a:endParaRPr lang="fr-FR" dirty="0"/>
          </a:p>
          <a:p>
            <a:pPr marL="400050" indent="-400050">
              <a:buFont typeface="+mj-lt"/>
              <a:buAutoNum type="romanUcPeriod" startAt="6"/>
            </a:pPr>
            <a:r>
              <a:rPr lang="fr-FR" dirty="0"/>
              <a:t>Images</a:t>
            </a:r>
          </a:p>
          <a:p>
            <a:pPr marL="742950" lvl="1" indent="-285750">
              <a:buFont typeface="Arial" panose="020B0604020202020204" pitchFamily="34" charset="0"/>
              <a:buChar char="•"/>
            </a:pPr>
            <a:r>
              <a:rPr lang="fr-FR" dirty="0">
                <a:hlinkClick r:id="rId13"/>
              </a:rPr>
              <a:t>https://www.wikimedia.org/</a:t>
            </a:r>
            <a:endParaRPr lang="fr-FR" dirty="0"/>
          </a:p>
          <a:p>
            <a:endParaRPr lang="fr-FR" dirty="0"/>
          </a:p>
          <a:p>
            <a:endParaRPr lang="fr-FR" dirty="0"/>
          </a:p>
          <a:p>
            <a:endParaRPr lang="fr-FR" dirty="0"/>
          </a:p>
        </p:txBody>
      </p:sp>
    </p:spTree>
    <p:extLst>
      <p:ext uri="{BB962C8B-B14F-4D97-AF65-F5344CB8AC3E}">
        <p14:creationId xmlns:p14="http://schemas.microsoft.com/office/powerpoint/2010/main" val="44638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DA633-C29A-8E9D-A2BD-1C7DFF763AB2}"/>
              </a:ext>
            </a:extLst>
          </p:cNvPr>
          <p:cNvSpPr>
            <a:spLocks noGrp="1"/>
          </p:cNvSpPr>
          <p:nvPr>
            <p:ph type="title"/>
          </p:nvPr>
        </p:nvSpPr>
        <p:spPr>
          <a:xfrm>
            <a:off x="838200" y="1294455"/>
            <a:ext cx="10515600" cy="1059573"/>
          </a:xfrm>
        </p:spPr>
        <p:txBody>
          <a:bodyPr>
            <a:normAutofit/>
          </a:bodyPr>
          <a:lstStyle/>
          <a:p>
            <a:pPr algn="r"/>
            <a:r>
              <a:rPr lang="fr-FR" sz="2000" dirty="0"/>
              <a:t>« L’aviation est la branche de l’armée qui a le potentiel de changer le cours d’une guerre, car elle peut frapper là où l’ennemi s’y attend le moins. » </a:t>
            </a:r>
            <a:br>
              <a:rPr lang="fr-FR" sz="2000" dirty="0"/>
            </a:br>
            <a:r>
              <a:rPr lang="fr-FR" sz="2000" dirty="0"/>
              <a:t>Henry H. Arnold, pionnier de l'aviation militaire </a:t>
            </a:r>
          </a:p>
        </p:txBody>
      </p:sp>
      <p:sp>
        <p:nvSpPr>
          <p:cNvPr id="4" name="ZoneTexte 3">
            <a:extLst>
              <a:ext uri="{FF2B5EF4-FFF2-40B4-BE49-F238E27FC236}">
                <a16:creationId xmlns:a16="http://schemas.microsoft.com/office/drawing/2014/main" id="{DD12C413-1A5D-CD3D-F987-B903C01C18DB}"/>
              </a:ext>
            </a:extLst>
          </p:cNvPr>
          <p:cNvSpPr txBox="1"/>
          <p:nvPr/>
        </p:nvSpPr>
        <p:spPr>
          <a:xfrm>
            <a:off x="3047144" y="4827378"/>
            <a:ext cx="6097712" cy="1015663"/>
          </a:xfrm>
          <a:prstGeom prst="rect">
            <a:avLst/>
          </a:prstGeom>
          <a:noFill/>
        </p:spPr>
        <p:txBody>
          <a:bodyPr wrap="square">
            <a:spAutoFit/>
          </a:bodyPr>
          <a:lstStyle/>
          <a:p>
            <a:pPr algn="r"/>
            <a:r>
              <a:rPr lang="fr-FR" sz="2000" dirty="0">
                <a:latin typeface="+mj-lt"/>
                <a:cs typeface="Arial" panose="020B0604020202020204" pitchFamily="34" charset="0"/>
              </a:rPr>
              <a:t>« Maintenant, je suis devenu la Mort, le destructeur des mondes.»</a:t>
            </a:r>
          </a:p>
          <a:p>
            <a:pPr algn="r"/>
            <a:r>
              <a:rPr lang="fr-FR" sz="2000" dirty="0">
                <a:latin typeface="+mj-lt"/>
                <a:cs typeface="Arial" panose="020B0604020202020204" pitchFamily="34" charset="0"/>
              </a:rPr>
              <a:t>J. Robert Oppenheimer</a:t>
            </a:r>
          </a:p>
        </p:txBody>
      </p:sp>
      <p:sp>
        <p:nvSpPr>
          <p:cNvPr id="3" name="Titre 1">
            <a:extLst>
              <a:ext uri="{FF2B5EF4-FFF2-40B4-BE49-F238E27FC236}">
                <a16:creationId xmlns:a16="http://schemas.microsoft.com/office/drawing/2014/main" id="{2F9DB7A2-BFBA-8CA7-40CC-D5055E9AC9CB}"/>
              </a:ext>
            </a:extLst>
          </p:cNvPr>
          <p:cNvSpPr txBox="1">
            <a:spLocks/>
          </p:cNvSpPr>
          <p:nvPr/>
        </p:nvSpPr>
        <p:spPr>
          <a:xfrm>
            <a:off x="838200" y="2899213"/>
            <a:ext cx="10515600" cy="10595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sz="2000" dirty="0"/>
              <a:t>« Les corps brûlaient si vite qu'il ne restait plus que des ombres gravées dans le béton, témoins silencieux de l'horreur nucléaire. »</a:t>
            </a:r>
          </a:p>
          <a:p>
            <a:pPr algn="r"/>
            <a:r>
              <a:rPr lang="fr-FR" sz="2000" dirty="0"/>
              <a:t>John Hersey</a:t>
            </a:r>
          </a:p>
        </p:txBody>
      </p:sp>
    </p:spTree>
    <p:extLst>
      <p:ext uri="{BB962C8B-B14F-4D97-AF65-F5344CB8AC3E}">
        <p14:creationId xmlns:p14="http://schemas.microsoft.com/office/powerpoint/2010/main" val="190701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F82403DC-3339-A8E3-2262-57645DEC6F63}"/>
              </a:ext>
            </a:extLst>
          </p:cNvPr>
          <p:cNvSpPr txBox="1">
            <a:spLocks/>
          </p:cNvSpPr>
          <p:nvPr/>
        </p:nvSpPr>
        <p:spPr>
          <a:xfrm>
            <a:off x="838200" y="1004252"/>
            <a:ext cx="10515600" cy="48494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mj-lt"/>
              <a:buAutoNum type="romanUcPeriod" startAt="3"/>
            </a:pPr>
            <a:r>
              <a:rPr lang="fr-FR" dirty="0"/>
              <a:t>Rôles clés de l’aviation pendant la guerre</a:t>
            </a:r>
          </a:p>
          <a:p>
            <a:pPr lvl="1"/>
            <a:r>
              <a:rPr lang="fr-FR" dirty="0"/>
              <a:t>Bataille d'Angleterre (1940)</a:t>
            </a:r>
          </a:p>
          <a:p>
            <a:pPr lvl="2"/>
            <a:r>
              <a:rPr lang="fr-FR" dirty="0"/>
              <a:t>Blitz</a:t>
            </a:r>
          </a:p>
          <a:p>
            <a:pPr lvl="1"/>
            <a:r>
              <a:rPr lang="fr-FR" dirty="0"/>
              <a:t>Guerre dans le Pacifique</a:t>
            </a:r>
          </a:p>
          <a:p>
            <a:pPr marL="514350" indent="-514350">
              <a:buFont typeface="+mj-lt"/>
              <a:buAutoNum type="romanUcPeriod" startAt="3"/>
            </a:pPr>
            <a:r>
              <a:rPr lang="fr-FR" dirty="0"/>
              <a:t>Conséquences de l'aviation pendant la guerre</a:t>
            </a:r>
          </a:p>
          <a:p>
            <a:pPr lvl="1"/>
            <a:r>
              <a:rPr lang="fr-FR" dirty="0"/>
              <a:t>Le bombardement atomique</a:t>
            </a:r>
          </a:p>
          <a:p>
            <a:pPr marL="514350" indent="-514350">
              <a:buFont typeface="+mj-lt"/>
              <a:buAutoNum type="romanUcPeriod" startAt="3"/>
            </a:pPr>
            <a:r>
              <a:rPr lang="fr-FR" dirty="0"/>
              <a:t>Conclusion</a:t>
            </a:r>
          </a:p>
          <a:p>
            <a:pPr lvl="1"/>
            <a:r>
              <a:rPr lang="fr-FR" dirty="0"/>
              <a:t>Bilan et héritage de l'aviation pendant la Seconde Guerre mondiale</a:t>
            </a:r>
          </a:p>
          <a:p>
            <a:pPr marL="571500" indent="-571500">
              <a:buFont typeface="+mj-lt"/>
              <a:buAutoNum type="romanUcPeriod" startAt="6"/>
            </a:pPr>
            <a:r>
              <a:rPr lang="fr-FR" dirty="0"/>
              <a:t>Bibliographie</a:t>
            </a:r>
          </a:p>
          <a:p>
            <a:pPr lvl="1"/>
            <a:endParaRPr lang="fr-FR" dirty="0"/>
          </a:p>
        </p:txBody>
      </p:sp>
    </p:spTree>
    <p:extLst>
      <p:ext uri="{BB962C8B-B14F-4D97-AF65-F5344CB8AC3E}">
        <p14:creationId xmlns:p14="http://schemas.microsoft.com/office/powerpoint/2010/main" val="135275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D2B95A6B-15F4-EB18-EB4D-D1D020A2F437}"/>
              </a:ext>
            </a:extLst>
          </p:cNvPr>
          <p:cNvGrpSpPr/>
          <p:nvPr/>
        </p:nvGrpSpPr>
        <p:grpSpPr>
          <a:xfrm>
            <a:off x="-57150" y="-803622"/>
            <a:ext cx="12306300" cy="8465243"/>
            <a:chOff x="-57150" y="-803622"/>
            <a:chExt cx="12306300" cy="8465243"/>
          </a:xfrm>
        </p:grpSpPr>
        <p:pic>
          <p:nvPicPr>
            <p:cNvPr id="4" name="Image 3">
              <a:extLst>
                <a:ext uri="{FF2B5EF4-FFF2-40B4-BE49-F238E27FC236}">
                  <a16:creationId xmlns:a16="http://schemas.microsoft.com/office/drawing/2014/main" id="{2E619FB8-3CC3-EBAF-DF3D-A1B7A4018D1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57150" y="-803622"/>
              <a:ext cx="12306300" cy="8465243"/>
            </a:xfrm>
            <a:prstGeom prst="rect">
              <a:avLst/>
            </a:prstGeom>
          </p:spPr>
        </p:pic>
        <p:sp>
          <p:nvSpPr>
            <p:cNvPr id="2" name="Titre 1">
              <a:extLst>
                <a:ext uri="{FF2B5EF4-FFF2-40B4-BE49-F238E27FC236}">
                  <a16:creationId xmlns:a16="http://schemas.microsoft.com/office/drawing/2014/main" id="{55CA6909-0DC6-7B67-57C6-94F88C3215F3}"/>
                </a:ext>
              </a:extLst>
            </p:cNvPr>
            <p:cNvSpPr txBox="1">
              <a:spLocks/>
            </p:cNvSpPr>
            <p:nvPr/>
          </p:nvSpPr>
          <p:spPr>
            <a:xfrm>
              <a:off x="838200" y="27662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lgn="ctr">
                <a:buFont typeface="+mj-lt"/>
                <a:buAutoNum type="romanUcPeriod"/>
              </a:pPr>
              <a:r>
                <a:rPr lang="fr-FR"/>
                <a:t>Introduction</a:t>
              </a:r>
              <a:endParaRPr lang="fr-FR" dirty="0"/>
            </a:p>
          </p:txBody>
        </p:sp>
        <p:sp>
          <p:nvSpPr>
            <p:cNvPr id="3" name="ZoneTexte 2">
              <a:extLst>
                <a:ext uri="{FF2B5EF4-FFF2-40B4-BE49-F238E27FC236}">
                  <a16:creationId xmlns:a16="http://schemas.microsoft.com/office/drawing/2014/main" id="{B5876D52-E5D0-007B-9F5A-16E4CC837968}"/>
                </a:ext>
              </a:extLst>
            </p:cNvPr>
            <p:cNvSpPr txBox="1"/>
            <p:nvPr/>
          </p:nvSpPr>
          <p:spPr>
            <a:xfrm>
              <a:off x="3748088" y="4724400"/>
              <a:ext cx="4695825" cy="646331"/>
            </a:xfrm>
            <a:prstGeom prst="rect">
              <a:avLst/>
            </a:prstGeom>
            <a:noFill/>
          </p:spPr>
          <p:txBody>
            <a:bodyPr wrap="square" rtlCol="0">
              <a:spAutoFit/>
            </a:bodyPr>
            <a:lstStyle/>
            <a:p>
              <a:pPr algn="r"/>
              <a:r>
                <a:rPr lang="fr-FR" i="1" dirty="0"/>
                <a:t>« Celui qui contrôle les airs contrôle la guerre. » </a:t>
              </a:r>
              <a:r>
                <a:rPr lang="fr-FR" dirty="0"/>
                <a:t>Winston Churchill</a:t>
              </a:r>
            </a:p>
          </p:txBody>
        </p:sp>
        <p:sp>
          <p:nvSpPr>
            <p:cNvPr id="5" name="ZoneTexte 4">
              <a:extLst>
                <a:ext uri="{FF2B5EF4-FFF2-40B4-BE49-F238E27FC236}">
                  <a16:creationId xmlns:a16="http://schemas.microsoft.com/office/drawing/2014/main" id="{5B9EA1CA-921F-6742-4FC9-CA80F786EC02}"/>
                </a:ext>
              </a:extLst>
            </p:cNvPr>
            <p:cNvSpPr txBox="1"/>
            <p:nvPr/>
          </p:nvSpPr>
          <p:spPr>
            <a:xfrm>
              <a:off x="10096500" y="6596390"/>
              <a:ext cx="2095499" cy="261610"/>
            </a:xfrm>
            <a:prstGeom prst="rect">
              <a:avLst/>
            </a:prstGeom>
            <a:noFill/>
            <a:ln>
              <a:noFill/>
            </a:ln>
          </p:spPr>
          <p:txBody>
            <a:bodyPr wrap="square" rtlCol="0">
              <a:spAutoFit/>
            </a:bodyPr>
            <a:lstStyle/>
            <a:p>
              <a:pPr algn="l"/>
              <a:r>
                <a:rPr lang="fr-FR" sz="1100" b="0" i="0" dirty="0">
                  <a:effectLst/>
                  <a:latin typeface="Linux Libertine"/>
                </a:rPr>
                <a:t>North American P-51 Mustang</a:t>
              </a:r>
            </a:p>
          </p:txBody>
        </p:sp>
      </p:grpSp>
    </p:spTree>
    <p:extLst>
      <p:ext uri="{BB962C8B-B14F-4D97-AF65-F5344CB8AC3E}">
        <p14:creationId xmlns:p14="http://schemas.microsoft.com/office/powerpoint/2010/main" val="99048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363BF56-DD9B-738A-306E-40F9BA9786E9}"/>
              </a:ext>
            </a:extLst>
          </p:cNvPr>
          <p:cNvSpPr txBox="1"/>
          <p:nvPr/>
        </p:nvSpPr>
        <p:spPr>
          <a:xfrm>
            <a:off x="2456731" y="3105834"/>
            <a:ext cx="7278538" cy="646331"/>
          </a:xfrm>
          <a:prstGeom prst="rect">
            <a:avLst/>
          </a:prstGeom>
          <a:noFill/>
        </p:spPr>
        <p:txBody>
          <a:bodyPr wrap="square">
            <a:spAutoFit/>
          </a:bodyPr>
          <a:lstStyle/>
          <a:p>
            <a:pPr algn="r"/>
            <a:r>
              <a:rPr lang="fr-FR" dirty="0"/>
              <a:t>Dans quelle mesure l’aviation a-t-elle transformé la stratégie militaire et influencé le déroulement et l’issue de la Seconde Guerre mondiale ?</a:t>
            </a:r>
          </a:p>
        </p:txBody>
      </p:sp>
    </p:spTree>
    <p:extLst>
      <p:ext uri="{BB962C8B-B14F-4D97-AF65-F5344CB8AC3E}">
        <p14:creationId xmlns:p14="http://schemas.microsoft.com/office/powerpoint/2010/main" val="96025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A53F59AF-5F69-7B58-213C-C5571A6FB071}"/>
              </a:ext>
            </a:extLst>
          </p:cNvPr>
          <p:cNvGrpSpPr/>
          <p:nvPr/>
        </p:nvGrpSpPr>
        <p:grpSpPr>
          <a:xfrm>
            <a:off x="-253206" y="-301161"/>
            <a:ext cx="12698412" cy="10697451"/>
            <a:chOff x="-253206" y="-301161"/>
            <a:chExt cx="12698412" cy="10697451"/>
          </a:xfrm>
        </p:grpSpPr>
        <p:pic>
          <p:nvPicPr>
            <p:cNvPr id="2" name="Image 1">
              <a:extLst>
                <a:ext uri="{FF2B5EF4-FFF2-40B4-BE49-F238E27FC236}">
                  <a16:creationId xmlns:a16="http://schemas.microsoft.com/office/drawing/2014/main" id="{FD98D43D-B8B9-4842-D6A7-1A62D14FD76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53206" y="-301161"/>
              <a:ext cx="12698412" cy="10697451"/>
            </a:xfrm>
            <a:prstGeom prst="rect">
              <a:avLst/>
            </a:prstGeom>
          </p:spPr>
        </p:pic>
        <p:sp>
          <p:nvSpPr>
            <p:cNvPr id="3" name="Titre 1">
              <a:extLst>
                <a:ext uri="{FF2B5EF4-FFF2-40B4-BE49-F238E27FC236}">
                  <a16:creationId xmlns:a16="http://schemas.microsoft.com/office/drawing/2014/main" id="{CAB226B4-2C89-1107-C10F-27E250A2B422}"/>
                </a:ext>
              </a:extLst>
            </p:cNvPr>
            <p:cNvSpPr txBox="1">
              <a:spLocks/>
            </p:cNvSpPr>
            <p:nvPr/>
          </p:nvSpPr>
          <p:spPr>
            <a:xfrm>
              <a:off x="838200" y="27662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lgn="ctr">
                <a:buFont typeface="+mj-lt"/>
                <a:buAutoNum type="romanUcPeriod" startAt="2"/>
              </a:pPr>
              <a:r>
                <a:rPr lang="fr-FR"/>
                <a:t>Le développement technologique</a:t>
              </a:r>
              <a:endParaRPr lang="fr-FR" dirty="0"/>
            </a:p>
          </p:txBody>
        </p:sp>
        <p:sp>
          <p:nvSpPr>
            <p:cNvPr id="4" name="ZoneTexte 3">
              <a:extLst>
                <a:ext uri="{FF2B5EF4-FFF2-40B4-BE49-F238E27FC236}">
                  <a16:creationId xmlns:a16="http://schemas.microsoft.com/office/drawing/2014/main" id="{8D917BEE-DD1C-F0A1-2989-224FCE2DD589}"/>
                </a:ext>
              </a:extLst>
            </p:cNvPr>
            <p:cNvSpPr txBox="1"/>
            <p:nvPr/>
          </p:nvSpPr>
          <p:spPr>
            <a:xfrm>
              <a:off x="2240757" y="4724400"/>
              <a:ext cx="7710487" cy="923330"/>
            </a:xfrm>
            <a:prstGeom prst="rect">
              <a:avLst/>
            </a:prstGeom>
            <a:noFill/>
          </p:spPr>
          <p:txBody>
            <a:bodyPr wrap="square" rtlCol="0">
              <a:spAutoFit/>
            </a:bodyPr>
            <a:lstStyle/>
            <a:p>
              <a:pPr algn="r"/>
              <a:r>
                <a:rPr lang="fr-FR" i="1" dirty="0"/>
                <a:t>« Chaque jour, nos ingénieurs repoussent les limites de l’impossible pour donner à nos pilotes l’avantage nécessaire dans les airs. »</a:t>
              </a:r>
            </a:p>
            <a:p>
              <a:pPr algn="r"/>
              <a:r>
                <a:rPr lang="sv-SE" dirty="0"/>
                <a:t>Hermann Göring, chef de la Luftwaffe</a:t>
              </a:r>
              <a:endParaRPr lang="fr-FR" dirty="0"/>
            </a:p>
          </p:txBody>
        </p:sp>
        <p:sp>
          <p:nvSpPr>
            <p:cNvPr id="5" name="ZoneTexte 4">
              <a:extLst>
                <a:ext uri="{FF2B5EF4-FFF2-40B4-BE49-F238E27FC236}">
                  <a16:creationId xmlns:a16="http://schemas.microsoft.com/office/drawing/2014/main" id="{24649AAE-F804-202E-0F84-C2DCEFE1A409}"/>
                </a:ext>
              </a:extLst>
            </p:cNvPr>
            <p:cNvSpPr txBox="1"/>
            <p:nvPr/>
          </p:nvSpPr>
          <p:spPr>
            <a:xfrm>
              <a:off x="9772650" y="6596390"/>
              <a:ext cx="2419350" cy="261610"/>
            </a:xfrm>
            <a:prstGeom prst="rect">
              <a:avLst/>
            </a:prstGeom>
            <a:noFill/>
            <a:ln>
              <a:noFill/>
            </a:ln>
          </p:spPr>
          <p:txBody>
            <a:bodyPr wrap="square" rtlCol="0">
              <a:spAutoFit/>
            </a:bodyPr>
            <a:lstStyle/>
            <a:p>
              <a:pPr algn="l"/>
              <a:r>
                <a:rPr lang="it-IT" sz="1100" b="0" i="0" dirty="0">
                  <a:effectLst/>
                  <a:latin typeface="Arial" panose="020B0604020202020204" pitchFamily="34" charset="0"/>
                </a:rPr>
                <a:t>La forteresse volante </a:t>
              </a:r>
              <a:r>
                <a:rPr lang="it-IT" sz="1100" b="0" i="0" u="none" strike="noStrike" dirty="0">
                  <a:effectLst/>
                  <a:latin typeface="Arial" panose="020B0604020202020204" pitchFamily="34" charset="0"/>
                </a:rPr>
                <a:t>Boeing B-17</a:t>
              </a:r>
              <a:r>
                <a:rPr lang="it-IT" sz="1100" b="0" i="0" dirty="0">
                  <a:effectLst/>
                  <a:latin typeface="Arial" panose="020B0604020202020204" pitchFamily="34" charset="0"/>
                </a:rPr>
                <a:t>.</a:t>
              </a:r>
              <a:endParaRPr lang="fr-FR" sz="1100" b="0" i="0" dirty="0">
                <a:effectLst/>
                <a:latin typeface="Linux Libertine"/>
              </a:endParaRPr>
            </a:p>
          </p:txBody>
        </p:sp>
      </p:grpSp>
    </p:spTree>
    <p:extLst>
      <p:ext uri="{BB962C8B-B14F-4D97-AF65-F5344CB8AC3E}">
        <p14:creationId xmlns:p14="http://schemas.microsoft.com/office/powerpoint/2010/main" val="325200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225BEB-1610-3650-5931-8F214DF6BD11}"/>
              </a:ext>
            </a:extLst>
          </p:cNvPr>
          <p:cNvSpPr>
            <a:spLocks noGrp="1"/>
          </p:cNvSpPr>
          <p:nvPr>
            <p:ph type="title"/>
          </p:nvPr>
        </p:nvSpPr>
        <p:spPr/>
        <p:txBody>
          <a:bodyPr/>
          <a:lstStyle/>
          <a:p>
            <a:pPr algn="ctr"/>
            <a:r>
              <a:rPr lang="fr-FR" dirty="0"/>
              <a:t>Les avions au début de la guerre</a:t>
            </a:r>
          </a:p>
        </p:txBody>
      </p:sp>
      <p:graphicFrame>
        <p:nvGraphicFramePr>
          <p:cNvPr id="4" name="Tableau 3">
            <a:extLst>
              <a:ext uri="{FF2B5EF4-FFF2-40B4-BE49-F238E27FC236}">
                <a16:creationId xmlns:a16="http://schemas.microsoft.com/office/drawing/2014/main" id="{21A6835B-2510-809F-F6D2-2CCB8476ACB6}"/>
              </a:ext>
            </a:extLst>
          </p:cNvPr>
          <p:cNvGraphicFramePr>
            <a:graphicFrameLocks noGrp="1"/>
          </p:cNvGraphicFramePr>
          <p:nvPr>
            <p:extLst>
              <p:ext uri="{D42A27DB-BD31-4B8C-83A1-F6EECF244321}">
                <p14:modId xmlns:p14="http://schemas.microsoft.com/office/powerpoint/2010/main" val="936878672"/>
              </p:ext>
            </p:extLst>
          </p:nvPr>
        </p:nvGraphicFramePr>
        <p:xfrm>
          <a:off x="2032000" y="25019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96219346"/>
                    </a:ext>
                  </a:extLst>
                </a:gridCol>
                <a:gridCol w="4064000">
                  <a:extLst>
                    <a:ext uri="{9D8B030D-6E8A-4147-A177-3AD203B41FA5}">
                      <a16:colId xmlns:a16="http://schemas.microsoft.com/office/drawing/2014/main" val="2806665900"/>
                    </a:ext>
                  </a:extLst>
                </a:gridCol>
              </a:tblGrid>
              <a:tr h="370840">
                <a:tc>
                  <a:txBody>
                    <a:bodyPr/>
                    <a:lstStyle/>
                    <a:p>
                      <a:r>
                        <a:rPr lang="fr-FR" dirty="0"/>
                        <a:t>Alliés</a:t>
                      </a:r>
                    </a:p>
                  </a:txBody>
                  <a:tcPr/>
                </a:tc>
                <a:tc>
                  <a:txBody>
                    <a:bodyPr/>
                    <a:lstStyle/>
                    <a:p>
                      <a:r>
                        <a:rPr lang="fr-FR" dirty="0"/>
                        <a:t>Allemands et Japon</a:t>
                      </a:r>
                    </a:p>
                  </a:txBody>
                  <a:tcPr/>
                </a:tc>
                <a:extLst>
                  <a:ext uri="{0D108BD9-81ED-4DB2-BD59-A6C34878D82A}">
                    <a16:rowId xmlns:a16="http://schemas.microsoft.com/office/drawing/2014/main" val="12925893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Hawker</a:t>
                      </a:r>
                      <a:r>
                        <a:rPr lang="fr-FR" dirty="0"/>
                        <a:t> Hurricane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Messerschmitt </a:t>
                      </a:r>
                      <a:r>
                        <a:rPr lang="fr-FR" dirty="0" err="1"/>
                        <a:t>Bf</a:t>
                      </a:r>
                      <a:r>
                        <a:rPr lang="fr-FR" dirty="0"/>
                        <a:t> 109</a:t>
                      </a:r>
                    </a:p>
                  </a:txBody>
                  <a:tcPr/>
                </a:tc>
                <a:extLst>
                  <a:ext uri="{0D108BD9-81ED-4DB2-BD59-A6C34878D82A}">
                    <a16:rowId xmlns:a16="http://schemas.microsoft.com/office/drawing/2014/main" val="1933135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Supermarine</a:t>
                      </a:r>
                      <a:r>
                        <a:rPr lang="fr-FR" dirty="0"/>
                        <a:t> Spitfire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i="0" dirty="0">
                          <a:effectLst/>
                        </a:rPr>
                        <a:t>Heinkel He 111</a:t>
                      </a:r>
                    </a:p>
                  </a:txBody>
                  <a:tcPr/>
                </a:tc>
                <a:extLst>
                  <a:ext uri="{0D108BD9-81ED-4DB2-BD59-A6C34878D82A}">
                    <a16:rowId xmlns:a16="http://schemas.microsoft.com/office/drawing/2014/main" val="24785940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Boeing B-17 </a:t>
                      </a:r>
                      <a:r>
                        <a:rPr lang="fr-FR" dirty="0" err="1"/>
                        <a:t>Flying</a:t>
                      </a:r>
                      <a:r>
                        <a:rPr lang="fr-FR" dirty="0"/>
                        <a:t> </a:t>
                      </a:r>
                      <a:r>
                        <a:rPr lang="fr-FR" dirty="0" err="1"/>
                        <a:t>Fortress</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Junkers Ju 87</a:t>
                      </a:r>
                    </a:p>
                  </a:txBody>
                  <a:tcPr/>
                </a:tc>
                <a:extLst>
                  <a:ext uri="{0D108BD9-81ED-4DB2-BD59-A6C34878D82A}">
                    <a16:rowId xmlns:a16="http://schemas.microsoft.com/office/drawing/2014/main" val="22558892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Lockheed P-38 Lightning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Mitsubishi A6M </a:t>
                      </a:r>
                      <a:r>
                        <a:rPr lang="fr-FR" dirty="0" err="1"/>
                        <a:t>Zero</a:t>
                      </a:r>
                      <a:endParaRPr lang="fr-FR" dirty="0"/>
                    </a:p>
                  </a:txBody>
                  <a:tcPr/>
                </a:tc>
                <a:extLst>
                  <a:ext uri="{0D108BD9-81ED-4DB2-BD59-A6C34878D82A}">
                    <a16:rowId xmlns:a16="http://schemas.microsoft.com/office/drawing/2014/main" val="2104048770"/>
                  </a:ext>
                </a:extLst>
              </a:tr>
            </a:tbl>
          </a:graphicData>
        </a:graphic>
      </p:graphicFrame>
    </p:spTree>
    <p:extLst>
      <p:ext uri="{BB962C8B-B14F-4D97-AF65-F5344CB8AC3E}">
        <p14:creationId xmlns:p14="http://schemas.microsoft.com/office/powerpoint/2010/main" val="300082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AD79E-4E0F-2514-2490-1A1D065F2DE7}"/>
              </a:ext>
            </a:extLst>
          </p:cNvPr>
          <p:cNvSpPr>
            <a:spLocks noGrp="1"/>
          </p:cNvSpPr>
          <p:nvPr>
            <p:ph type="title"/>
          </p:nvPr>
        </p:nvSpPr>
        <p:spPr/>
        <p:txBody>
          <a:bodyPr/>
          <a:lstStyle/>
          <a:p>
            <a:r>
              <a:rPr lang="fr-FR" dirty="0"/>
              <a:t>Alliés</a:t>
            </a:r>
          </a:p>
        </p:txBody>
      </p:sp>
      <p:grpSp>
        <p:nvGrpSpPr>
          <p:cNvPr id="14" name="Groupe 13">
            <a:extLst>
              <a:ext uri="{FF2B5EF4-FFF2-40B4-BE49-F238E27FC236}">
                <a16:creationId xmlns:a16="http://schemas.microsoft.com/office/drawing/2014/main" id="{5242A744-72E6-76AD-1829-401E398FFBCF}"/>
              </a:ext>
            </a:extLst>
          </p:cNvPr>
          <p:cNvGrpSpPr/>
          <p:nvPr/>
        </p:nvGrpSpPr>
        <p:grpSpPr>
          <a:xfrm>
            <a:off x="2004750" y="4174095"/>
            <a:ext cx="2447944" cy="1992699"/>
            <a:chOff x="2257275" y="1564239"/>
            <a:chExt cx="2447944" cy="1992699"/>
          </a:xfrm>
        </p:grpSpPr>
        <p:pic>
          <p:nvPicPr>
            <p:cNvPr id="3" name="Image 2">
              <a:extLst>
                <a:ext uri="{FF2B5EF4-FFF2-40B4-BE49-F238E27FC236}">
                  <a16:creationId xmlns:a16="http://schemas.microsoft.com/office/drawing/2014/main" id="{91AB10B8-8538-B434-6EBC-6465A1C92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22" y="1564239"/>
              <a:ext cx="2283051" cy="1584299"/>
            </a:xfrm>
            <a:prstGeom prst="rect">
              <a:avLst/>
            </a:prstGeom>
            <a:ln>
              <a:solidFill>
                <a:schemeClr val="tx1"/>
              </a:solidFill>
            </a:ln>
          </p:spPr>
        </p:pic>
        <p:sp>
          <p:nvSpPr>
            <p:cNvPr id="4" name="ZoneTexte 3">
              <a:extLst>
                <a:ext uri="{FF2B5EF4-FFF2-40B4-BE49-F238E27FC236}">
                  <a16:creationId xmlns:a16="http://schemas.microsoft.com/office/drawing/2014/main" id="{38CB03B0-4A5B-4306-191C-5364153B099C}"/>
                </a:ext>
              </a:extLst>
            </p:cNvPr>
            <p:cNvSpPr txBox="1"/>
            <p:nvPr/>
          </p:nvSpPr>
          <p:spPr>
            <a:xfrm>
              <a:off x="2257275" y="3156828"/>
              <a:ext cx="2447944" cy="400110"/>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Le prototype du Hurricane avant son premier vol.</a:t>
              </a:r>
              <a:endParaRPr lang="fr-FR" sz="1000" dirty="0"/>
            </a:p>
          </p:txBody>
        </p:sp>
      </p:grpSp>
      <p:grpSp>
        <p:nvGrpSpPr>
          <p:cNvPr id="13" name="Groupe 12">
            <a:extLst>
              <a:ext uri="{FF2B5EF4-FFF2-40B4-BE49-F238E27FC236}">
                <a16:creationId xmlns:a16="http://schemas.microsoft.com/office/drawing/2014/main" id="{632B7A32-630D-A494-D30E-7C53608225E7}"/>
              </a:ext>
            </a:extLst>
          </p:cNvPr>
          <p:cNvGrpSpPr/>
          <p:nvPr/>
        </p:nvGrpSpPr>
        <p:grpSpPr>
          <a:xfrm>
            <a:off x="2004750" y="1448823"/>
            <a:ext cx="2447944" cy="1598771"/>
            <a:chOff x="5111760" y="1564239"/>
            <a:chExt cx="2447944" cy="1598771"/>
          </a:xfrm>
        </p:grpSpPr>
        <p:sp>
          <p:nvSpPr>
            <p:cNvPr id="5" name="ZoneTexte 4">
              <a:extLst>
                <a:ext uri="{FF2B5EF4-FFF2-40B4-BE49-F238E27FC236}">
                  <a16:creationId xmlns:a16="http://schemas.microsoft.com/office/drawing/2014/main" id="{CE4DEFCF-C3AF-1278-4041-B5CB6320EB59}"/>
                </a:ext>
              </a:extLst>
            </p:cNvPr>
            <p:cNvSpPr txBox="1"/>
            <p:nvPr/>
          </p:nvSpPr>
          <p:spPr>
            <a:xfrm>
              <a:off x="5111760" y="2916789"/>
              <a:ext cx="2447944" cy="246221"/>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Spitfire V décollant du HMS eagle </a:t>
              </a:r>
              <a:endParaRPr lang="fr-FR" sz="1000" dirty="0"/>
            </a:p>
          </p:txBody>
        </p:sp>
        <p:pic>
          <p:nvPicPr>
            <p:cNvPr id="7" name="Image 6">
              <a:extLst>
                <a:ext uri="{FF2B5EF4-FFF2-40B4-BE49-F238E27FC236}">
                  <a16:creationId xmlns:a16="http://schemas.microsoft.com/office/drawing/2014/main" id="{9813FB42-672B-2F5C-BF6D-BC94A8284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327" y="1564239"/>
              <a:ext cx="1852808" cy="1352550"/>
            </a:xfrm>
            <a:prstGeom prst="rect">
              <a:avLst/>
            </a:prstGeom>
            <a:ln>
              <a:solidFill>
                <a:schemeClr val="tx1"/>
              </a:solidFill>
            </a:ln>
          </p:spPr>
        </p:pic>
      </p:grpSp>
      <p:grpSp>
        <p:nvGrpSpPr>
          <p:cNvPr id="12" name="Groupe 11">
            <a:extLst>
              <a:ext uri="{FF2B5EF4-FFF2-40B4-BE49-F238E27FC236}">
                <a16:creationId xmlns:a16="http://schemas.microsoft.com/office/drawing/2014/main" id="{4DFD4300-C5B0-D256-D29A-DC85C621856D}"/>
              </a:ext>
            </a:extLst>
          </p:cNvPr>
          <p:cNvGrpSpPr/>
          <p:nvPr/>
        </p:nvGrpSpPr>
        <p:grpSpPr>
          <a:xfrm>
            <a:off x="6597782" y="4276927"/>
            <a:ext cx="2447944" cy="1378634"/>
            <a:chOff x="5121285" y="4513530"/>
            <a:chExt cx="2447944" cy="1378634"/>
          </a:xfrm>
        </p:grpSpPr>
        <p:sp>
          <p:nvSpPr>
            <p:cNvPr id="6" name="ZoneTexte 5">
              <a:extLst>
                <a:ext uri="{FF2B5EF4-FFF2-40B4-BE49-F238E27FC236}">
                  <a16:creationId xmlns:a16="http://schemas.microsoft.com/office/drawing/2014/main" id="{FF25B57C-B7EF-1448-7006-563F3617F0E8}"/>
                </a:ext>
              </a:extLst>
            </p:cNvPr>
            <p:cNvSpPr txBox="1"/>
            <p:nvPr/>
          </p:nvSpPr>
          <p:spPr>
            <a:xfrm>
              <a:off x="5121285" y="5645943"/>
              <a:ext cx="2447944" cy="246221"/>
            </a:xfrm>
            <a:prstGeom prst="rect">
              <a:avLst/>
            </a:prstGeom>
            <a:noFill/>
            <a:ln>
              <a:solidFill>
                <a:schemeClr val="tx1"/>
              </a:solidFill>
            </a:ln>
          </p:spPr>
          <p:txBody>
            <a:bodyPr wrap="square" rtlCol="0">
              <a:spAutoFit/>
            </a:bodyPr>
            <a:lstStyle/>
            <a:p>
              <a:pPr algn="ctr"/>
              <a:r>
                <a:rPr lang="nl-NL" sz="1000" b="0" i="0" dirty="0">
                  <a:effectLst/>
                  <a:latin typeface="Arial" panose="020B0604020202020204" pitchFamily="34" charset="0"/>
                </a:rPr>
                <a:t>Boeing B-17D en vol en 1941.</a:t>
              </a:r>
              <a:endParaRPr lang="fr-FR" sz="1000" dirty="0"/>
            </a:p>
          </p:txBody>
        </p:sp>
        <p:pic>
          <p:nvPicPr>
            <p:cNvPr id="8" name="Image 7">
              <a:extLst>
                <a:ext uri="{FF2B5EF4-FFF2-40B4-BE49-F238E27FC236}">
                  <a16:creationId xmlns:a16="http://schemas.microsoft.com/office/drawing/2014/main" id="{263CF19B-D172-4C75-40AE-2F88BB418D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729" y="4513530"/>
              <a:ext cx="1698004" cy="1132002"/>
            </a:xfrm>
            <a:prstGeom prst="rect">
              <a:avLst/>
            </a:prstGeom>
            <a:ln>
              <a:solidFill>
                <a:schemeClr val="tx1"/>
              </a:solidFill>
            </a:ln>
          </p:spPr>
        </p:pic>
      </p:grpSp>
      <p:grpSp>
        <p:nvGrpSpPr>
          <p:cNvPr id="11" name="Groupe 10">
            <a:extLst>
              <a:ext uri="{FF2B5EF4-FFF2-40B4-BE49-F238E27FC236}">
                <a16:creationId xmlns:a16="http://schemas.microsoft.com/office/drawing/2014/main" id="{45563AA7-8908-F143-BF90-D0AB6CD870F4}"/>
              </a:ext>
            </a:extLst>
          </p:cNvPr>
          <p:cNvGrpSpPr/>
          <p:nvPr/>
        </p:nvGrpSpPr>
        <p:grpSpPr>
          <a:xfrm>
            <a:off x="6597782" y="1396594"/>
            <a:ext cx="2447944" cy="1457007"/>
            <a:chOff x="8628306" y="1690688"/>
            <a:chExt cx="2447944" cy="1457007"/>
          </a:xfrm>
        </p:grpSpPr>
        <p:sp>
          <p:nvSpPr>
            <p:cNvPr id="9" name="ZoneTexte 8">
              <a:extLst>
                <a:ext uri="{FF2B5EF4-FFF2-40B4-BE49-F238E27FC236}">
                  <a16:creationId xmlns:a16="http://schemas.microsoft.com/office/drawing/2014/main" id="{F258C354-46FB-1F03-EDDC-E21BFA92CB2E}"/>
                </a:ext>
              </a:extLst>
            </p:cNvPr>
            <p:cNvSpPr txBox="1"/>
            <p:nvPr/>
          </p:nvSpPr>
          <p:spPr>
            <a:xfrm>
              <a:off x="8628306" y="2901474"/>
              <a:ext cx="2447944" cy="246221"/>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5 000</a:t>
              </a:r>
              <a:r>
                <a:rPr lang="fr-FR" sz="1000" b="0" i="0" baseline="30000" dirty="0">
                  <a:effectLst/>
                  <a:latin typeface="Arial" panose="020B0604020202020204" pitchFamily="34" charset="0"/>
                </a:rPr>
                <a:t>e</a:t>
              </a:r>
              <a:r>
                <a:rPr lang="fr-FR" sz="1000" b="0" i="0" dirty="0">
                  <a:effectLst/>
                  <a:latin typeface="Arial" panose="020B0604020202020204" pitchFamily="34" charset="0"/>
                </a:rPr>
                <a:t> P-38 construit.</a:t>
              </a:r>
              <a:endParaRPr lang="fr-FR" sz="1000" dirty="0"/>
            </a:p>
          </p:txBody>
        </p:sp>
        <p:pic>
          <p:nvPicPr>
            <p:cNvPr id="10" name="Image 9">
              <a:extLst>
                <a:ext uri="{FF2B5EF4-FFF2-40B4-BE49-F238E27FC236}">
                  <a16:creationId xmlns:a16="http://schemas.microsoft.com/office/drawing/2014/main" id="{E3043484-7CFC-1262-7CDB-7A1BB010C8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5490" y="1690688"/>
              <a:ext cx="1933575" cy="1210786"/>
            </a:xfrm>
            <a:prstGeom prst="rect">
              <a:avLst/>
            </a:prstGeom>
            <a:ln>
              <a:solidFill>
                <a:schemeClr val="tx1"/>
              </a:solidFill>
            </a:ln>
          </p:spPr>
        </p:pic>
      </p:grpSp>
    </p:spTree>
    <p:extLst>
      <p:ext uri="{BB962C8B-B14F-4D97-AF65-F5344CB8AC3E}">
        <p14:creationId xmlns:p14="http://schemas.microsoft.com/office/powerpoint/2010/main" val="153113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AD79E-4E0F-2514-2490-1A1D065F2DE7}"/>
              </a:ext>
            </a:extLst>
          </p:cNvPr>
          <p:cNvSpPr>
            <a:spLocks noGrp="1"/>
          </p:cNvSpPr>
          <p:nvPr>
            <p:ph type="title"/>
          </p:nvPr>
        </p:nvSpPr>
        <p:spPr/>
        <p:txBody>
          <a:bodyPr/>
          <a:lstStyle/>
          <a:p>
            <a:r>
              <a:rPr lang="fr-FR" dirty="0"/>
              <a:t>Axe</a:t>
            </a:r>
          </a:p>
        </p:txBody>
      </p:sp>
      <p:grpSp>
        <p:nvGrpSpPr>
          <p:cNvPr id="15" name="Groupe 14">
            <a:extLst>
              <a:ext uri="{FF2B5EF4-FFF2-40B4-BE49-F238E27FC236}">
                <a16:creationId xmlns:a16="http://schemas.microsoft.com/office/drawing/2014/main" id="{D92A60F5-A7A6-6791-291C-83234A31ACC4}"/>
              </a:ext>
            </a:extLst>
          </p:cNvPr>
          <p:cNvGrpSpPr/>
          <p:nvPr/>
        </p:nvGrpSpPr>
        <p:grpSpPr>
          <a:xfrm>
            <a:off x="1991791" y="1697093"/>
            <a:ext cx="2447944" cy="1969021"/>
            <a:chOff x="8394550" y="700263"/>
            <a:chExt cx="2447944" cy="1969021"/>
          </a:xfrm>
        </p:grpSpPr>
        <p:pic>
          <p:nvPicPr>
            <p:cNvPr id="16" name="Image 15">
              <a:extLst>
                <a:ext uri="{FF2B5EF4-FFF2-40B4-BE49-F238E27FC236}">
                  <a16:creationId xmlns:a16="http://schemas.microsoft.com/office/drawing/2014/main" id="{39BEA7AB-3350-CA2C-B60D-3645D9691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345" y="700263"/>
              <a:ext cx="2225406" cy="1568911"/>
            </a:xfrm>
            <a:prstGeom prst="rect">
              <a:avLst/>
            </a:prstGeom>
            <a:ln>
              <a:solidFill>
                <a:schemeClr val="tx1"/>
              </a:solidFill>
            </a:ln>
          </p:spPr>
        </p:pic>
        <p:sp>
          <p:nvSpPr>
            <p:cNvPr id="17" name="ZoneTexte 16">
              <a:extLst>
                <a:ext uri="{FF2B5EF4-FFF2-40B4-BE49-F238E27FC236}">
                  <a16:creationId xmlns:a16="http://schemas.microsoft.com/office/drawing/2014/main" id="{7BB03A33-3626-F47A-06C8-9422AB8E8AEC}"/>
                </a:ext>
              </a:extLst>
            </p:cNvPr>
            <p:cNvSpPr txBox="1"/>
            <p:nvPr/>
          </p:nvSpPr>
          <p:spPr>
            <a:xfrm>
              <a:off x="8394550" y="2269174"/>
              <a:ext cx="2447944" cy="400110"/>
            </a:xfrm>
            <a:prstGeom prst="rect">
              <a:avLst/>
            </a:prstGeom>
            <a:noFill/>
            <a:ln>
              <a:solidFill>
                <a:schemeClr val="tx1"/>
              </a:solidFill>
            </a:ln>
          </p:spPr>
          <p:txBody>
            <a:bodyPr wrap="square" rtlCol="0">
              <a:spAutoFit/>
            </a:bodyPr>
            <a:lstStyle/>
            <a:p>
              <a:pPr algn="ctr"/>
              <a:r>
                <a:rPr lang="fr-FR" sz="1000" i="0" dirty="0">
                  <a:effectLst/>
                  <a:latin typeface="Arial" panose="020B0604020202020204" pitchFamily="34" charset="0"/>
                </a:rPr>
                <a:t>Deux chasseurs Messerschmitt </a:t>
              </a:r>
              <a:r>
                <a:rPr lang="fr-FR" sz="1000" i="0" dirty="0" err="1">
                  <a:effectLst/>
                  <a:latin typeface="Arial" panose="020B0604020202020204" pitchFamily="34" charset="0"/>
                </a:rPr>
                <a:t>Bf</a:t>
              </a:r>
              <a:r>
                <a:rPr lang="fr-FR" sz="1000" i="0" dirty="0">
                  <a:effectLst/>
                  <a:latin typeface="Arial" panose="020B0604020202020204" pitchFamily="34" charset="0"/>
                </a:rPr>
                <a:t> 109 E-4 survolant le ciel de Libye en </a:t>
              </a:r>
              <a:r>
                <a:rPr lang="fr-FR" sz="1000" i="0" u="none" strike="noStrike" dirty="0">
                  <a:effectLst/>
                  <a:latin typeface="Arial" panose="020B0604020202020204" pitchFamily="34" charset="0"/>
                </a:rPr>
                <a:t>1941</a:t>
              </a:r>
              <a:endParaRPr lang="fr-FR" sz="1000" dirty="0"/>
            </a:p>
          </p:txBody>
        </p:sp>
      </p:grpSp>
      <p:grpSp>
        <p:nvGrpSpPr>
          <p:cNvPr id="18" name="Groupe 17">
            <a:extLst>
              <a:ext uri="{FF2B5EF4-FFF2-40B4-BE49-F238E27FC236}">
                <a16:creationId xmlns:a16="http://schemas.microsoft.com/office/drawing/2014/main" id="{EFABC90B-0C5D-A472-B5D7-5EFDF35DEF13}"/>
              </a:ext>
            </a:extLst>
          </p:cNvPr>
          <p:cNvGrpSpPr/>
          <p:nvPr/>
        </p:nvGrpSpPr>
        <p:grpSpPr>
          <a:xfrm>
            <a:off x="6543694" y="1786498"/>
            <a:ext cx="4000500" cy="1380277"/>
            <a:chOff x="7618272" y="1135118"/>
            <a:chExt cx="4000500" cy="1380277"/>
          </a:xfrm>
        </p:grpSpPr>
        <p:sp>
          <p:nvSpPr>
            <p:cNvPr id="19" name="ZoneTexte 18">
              <a:extLst>
                <a:ext uri="{FF2B5EF4-FFF2-40B4-BE49-F238E27FC236}">
                  <a16:creationId xmlns:a16="http://schemas.microsoft.com/office/drawing/2014/main" id="{655196BB-4258-B4B4-831E-8D47A01FAD49}"/>
                </a:ext>
              </a:extLst>
            </p:cNvPr>
            <p:cNvSpPr txBox="1"/>
            <p:nvPr/>
          </p:nvSpPr>
          <p:spPr>
            <a:xfrm>
              <a:off x="8394550" y="2269174"/>
              <a:ext cx="2447944" cy="246221"/>
            </a:xfrm>
            <a:prstGeom prst="rect">
              <a:avLst/>
            </a:prstGeom>
            <a:noFill/>
            <a:ln>
              <a:solidFill>
                <a:schemeClr val="tx1"/>
              </a:solidFill>
            </a:ln>
          </p:spPr>
          <p:txBody>
            <a:bodyPr wrap="square" rtlCol="0">
              <a:spAutoFit/>
            </a:bodyPr>
            <a:lstStyle/>
            <a:p>
              <a:pPr algn="ctr"/>
              <a:r>
                <a:rPr lang="es-ES" sz="1000" dirty="0">
                  <a:effectLst/>
                  <a:latin typeface="Arial" panose="020B0604020202020204" pitchFamily="34" charset="0"/>
                </a:rPr>
                <a:t>Un </a:t>
              </a:r>
              <a:r>
                <a:rPr lang="es-ES" sz="1000" dirty="0" err="1">
                  <a:effectLst/>
                  <a:latin typeface="Arial" panose="020B0604020202020204" pitchFamily="34" charset="0"/>
                </a:rPr>
                <a:t>Heinkel</a:t>
              </a:r>
              <a:r>
                <a:rPr lang="es-ES" sz="1000" dirty="0">
                  <a:effectLst/>
                  <a:latin typeface="Arial" panose="020B0604020202020204" pitchFamily="34" charset="0"/>
                </a:rPr>
                <a:t> He 111 de la </a:t>
              </a:r>
              <a:r>
                <a:rPr lang="es-ES" sz="1000" strike="noStrike" dirty="0">
                  <a:effectLst/>
                  <a:latin typeface="Arial" panose="020B0604020202020204" pitchFamily="34" charset="0"/>
                </a:rPr>
                <a:t>Luftwaffe</a:t>
              </a:r>
              <a:r>
                <a:rPr lang="es-ES" sz="1000" dirty="0">
                  <a:effectLst/>
                  <a:latin typeface="Arial" panose="020B0604020202020204" pitchFamily="34" charset="0"/>
                </a:rPr>
                <a:t>.</a:t>
              </a:r>
              <a:endParaRPr lang="fr-FR" sz="1000" dirty="0"/>
            </a:p>
          </p:txBody>
        </p:sp>
        <p:pic>
          <p:nvPicPr>
            <p:cNvPr id="20" name="Image 19">
              <a:extLst>
                <a:ext uri="{FF2B5EF4-FFF2-40B4-BE49-F238E27FC236}">
                  <a16:creationId xmlns:a16="http://schemas.microsoft.com/office/drawing/2014/main" id="{991748C7-C6AC-A808-F1A4-4866D47F2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8272" y="1135118"/>
              <a:ext cx="4000500" cy="1123950"/>
            </a:xfrm>
            <a:prstGeom prst="rect">
              <a:avLst/>
            </a:prstGeom>
            <a:ln>
              <a:solidFill>
                <a:schemeClr val="tx1"/>
              </a:solidFill>
            </a:ln>
          </p:spPr>
        </p:pic>
      </p:grpSp>
      <p:grpSp>
        <p:nvGrpSpPr>
          <p:cNvPr id="21" name="Groupe 20">
            <a:extLst>
              <a:ext uri="{FF2B5EF4-FFF2-40B4-BE49-F238E27FC236}">
                <a16:creationId xmlns:a16="http://schemas.microsoft.com/office/drawing/2014/main" id="{9494D50D-41E1-D53A-FB43-339D7D7F797C}"/>
              </a:ext>
            </a:extLst>
          </p:cNvPr>
          <p:cNvGrpSpPr/>
          <p:nvPr/>
        </p:nvGrpSpPr>
        <p:grpSpPr>
          <a:xfrm>
            <a:off x="7319972" y="4283572"/>
            <a:ext cx="2447944" cy="1978963"/>
            <a:chOff x="8404075" y="3419475"/>
            <a:chExt cx="2447944" cy="1978963"/>
          </a:xfrm>
        </p:grpSpPr>
        <p:sp>
          <p:nvSpPr>
            <p:cNvPr id="22" name="ZoneTexte 21">
              <a:extLst>
                <a:ext uri="{FF2B5EF4-FFF2-40B4-BE49-F238E27FC236}">
                  <a16:creationId xmlns:a16="http://schemas.microsoft.com/office/drawing/2014/main" id="{7A95B0F6-2A0F-5B75-1895-3C4595D538C9}"/>
                </a:ext>
              </a:extLst>
            </p:cNvPr>
            <p:cNvSpPr txBox="1"/>
            <p:nvPr/>
          </p:nvSpPr>
          <p:spPr>
            <a:xfrm>
              <a:off x="8404075" y="4998328"/>
              <a:ext cx="2447944" cy="400110"/>
            </a:xfrm>
            <a:prstGeom prst="rect">
              <a:avLst/>
            </a:prstGeom>
            <a:noFill/>
            <a:ln>
              <a:solidFill>
                <a:schemeClr val="tx1"/>
              </a:solidFill>
            </a:ln>
          </p:spPr>
          <p:txBody>
            <a:bodyPr wrap="square" rtlCol="0">
              <a:spAutoFit/>
            </a:bodyPr>
            <a:lstStyle/>
            <a:p>
              <a:pPr algn="ctr"/>
              <a:r>
                <a:rPr lang="fr-FR" sz="1000" b="0" i="0" dirty="0">
                  <a:effectLst/>
                  <a:latin typeface="Arial" panose="020B0604020202020204" pitchFamily="34" charset="0"/>
                </a:rPr>
                <a:t>Un Ju 87B allemand larguant ses bombes.</a:t>
              </a:r>
              <a:endParaRPr lang="fr-FR" sz="1000" dirty="0"/>
            </a:p>
          </p:txBody>
        </p:sp>
        <p:pic>
          <p:nvPicPr>
            <p:cNvPr id="23" name="Image 22">
              <a:extLst>
                <a:ext uri="{FF2B5EF4-FFF2-40B4-BE49-F238E27FC236}">
                  <a16:creationId xmlns:a16="http://schemas.microsoft.com/office/drawing/2014/main" id="{05341F1C-7300-4D2D-DD28-B7BA5BA1F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6238" y="3419475"/>
              <a:ext cx="1284567" cy="1584299"/>
            </a:xfrm>
            <a:prstGeom prst="rect">
              <a:avLst/>
            </a:prstGeom>
            <a:ln>
              <a:solidFill>
                <a:schemeClr val="tx1"/>
              </a:solidFill>
            </a:ln>
          </p:spPr>
        </p:pic>
      </p:grpSp>
      <p:grpSp>
        <p:nvGrpSpPr>
          <p:cNvPr id="24" name="Groupe 23">
            <a:extLst>
              <a:ext uri="{FF2B5EF4-FFF2-40B4-BE49-F238E27FC236}">
                <a16:creationId xmlns:a16="http://schemas.microsoft.com/office/drawing/2014/main" id="{0DE85192-FFA6-BB2E-85F1-E735CE2F42BA}"/>
              </a:ext>
            </a:extLst>
          </p:cNvPr>
          <p:cNvGrpSpPr/>
          <p:nvPr/>
        </p:nvGrpSpPr>
        <p:grpSpPr>
          <a:xfrm>
            <a:off x="2001317" y="4610725"/>
            <a:ext cx="2447944" cy="1575426"/>
            <a:chOff x="8394550" y="939969"/>
            <a:chExt cx="2447944" cy="1575426"/>
          </a:xfrm>
        </p:grpSpPr>
        <p:sp>
          <p:nvSpPr>
            <p:cNvPr id="25" name="ZoneTexte 24">
              <a:extLst>
                <a:ext uri="{FF2B5EF4-FFF2-40B4-BE49-F238E27FC236}">
                  <a16:creationId xmlns:a16="http://schemas.microsoft.com/office/drawing/2014/main" id="{A1368A5D-1779-B8CE-1D68-B16B3CCF0806}"/>
                </a:ext>
              </a:extLst>
            </p:cNvPr>
            <p:cNvSpPr txBox="1"/>
            <p:nvPr/>
          </p:nvSpPr>
          <p:spPr>
            <a:xfrm>
              <a:off x="8394550" y="2269174"/>
              <a:ext cx="2447944" cy="246221"/>
            </a:xfrm>
            <a:prstGeom prst="rect">
              <a:avLst/>
            </a:prstGeom>
            <a:noFill/>
            <a:ln>
              <a:solidFill>
                <a:schemeClr val="tx1"/>
              </a:solidFill>
            </a:ln>
          </p:spPr>
          <p:txBody>
            <a:bodyPr wrap="square" rtlCol="0">
              <a:spAutoFit/>
            </a:bodyPr>
            <a:lstStyle/>
            <a:p>
              <a:pPr algn="ctr"/>
              <a:r>
                <a:rPr lang="it-IT" sz="1000" b="0" i="0" dirty="0">
                  <a:effectLst/>
                  <a:latin typeface="Arial" panose="020B0604020202020204" pitchFamily="34" charset="0"/>
                </a:rPr>
                <a:t>Un Mitsubishi A6M3 Modele 32</a:t>
              </a:r>
              <a:endParaRPr lang="fr-FR" sz="1000" dirty="0"/>
            </a:p>
          </p:txBody>
        </p:sp>
        <p:pic>
          <p:nvPicPr>
            <p:cNvPr id="26" name="Image 25">
              <a:extLst>
                <a:ext uri="{FF2B5EF4-FFF2-40B4-BE49-F238E27FC236}">
                  <a16:creationId xmlns:a16="http://schemas.microsoft.com/office/drawing/2014/main" id="{03ACD16D-1D27-1C21-3751-4256F5B991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6474" y="939969"/>
              <a:ext cx="2343146" cy="1324659"/>
            </a:xfrm>
            <a:prstGeom prst="rect">
              <a:avLst/>
            </a:prstGeom>
            <a:ln>
              <a:solidFill>
                <a:schemeClr val="tx1"/>
              </a:solidFill>
            </a:ln>
          </p:spPr>
        </p:pic>
      </p:grpSp>
    </p:spTree>
    <p:extLst>
      <p:ext uri="{BB962C8B-B14F-4D97-AF65-F5344CB8AC3E}">
        <p14:creationId xmlns:p14="http://schemas.microsoft.com/office/powerpoint/2010/main" val="8791158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5736</Words>
  <Application>Microsoft Office PowerPoint</Application>
  <PresentationFormat>Grand écran</PresentationFormat>
  <Paragraphs>509</Paragraphs>
  <Slides>29</Slides>
  <Notes>21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Brown</vt:lpstr>
      <vt:lpstr>Calibri</vt:lpstr>
      <vt:lpstr>Calibri Light</vt:lpstr>
      <vt:lpstr>Linux Libertine</vt:lpstr>
      <vt:lpstr>Thème Office</vt:lpstr>
      <vt:lpstr>Présentation PowerPoint</vt:lpstr>
      <vt:lpstr>Sommaire :</vt:lpstr>
      <vt:lpstr>Présentation PowerPoint</vt:lpstr>
      <vt:lpstr>Présentation PowerPoint</vt:lpstr>
      <vt:lpstr>Présentation PowerPoint</vt:lpstr>
      <vt:lpstr>Présentation PowerPoint</vt:lpstr>
      <vt:lpstr>Les avions au début de la guerre</vt:lpstr>
      <vt:lpstr>Alliés</vt:lpstr>
      <vt:lpstr>Axe</vt:lpstr>
      <vt:lpstr>Introduction aux avancées technologiques</vt:lpstr>
      <vt:lpstr>Radar</vt:lpstr>
      <vt:lpstr>Présentation PowerPoint</vt:lpstr>
      <vt:lpstr>Moteurs à réaction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Bibliographie</vt:lpstr>
      <vt:lpstr>Présentation PowerPoint</vt:lpstr>
      <vt:lpstr>« L’aviation est la branche de l’armée qui a le potentiel de changer le cours d’une guerre, car elle peut frapper là où l’ennemi s’y attend le moins. »  Henry H. Arnold, pionnier de l'aviation militaire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Corentin CHARLES DINAM</dc:creator>
  <cp:lastModifiedBy>Corentin CHARLES DINAM</cp:lastModifiedBy>
  <cp:revision>6</cp:revision>
  <dcterms:created xsi:type="dcterms:W3CDTF">2024-10-15T04:25:20Z</dcterms:created>
  <dcterms:modified xsi:type="dcterms:W3CDTF">2024-10-16T20:46:55Z</dcterms:modified>
</cp:coreProperties>
</file>