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  <p:sldMasterId id="2147483669" r:id="rId3"/>
  </p:sldMasterIdLst>
  <p:notesMasterIdLst>
    <p:notesMasterId r:id="rId43"/>
  </p:notesMasterIdLst>
  <p:sldIdLst>
    <p:sldId id="256" r:id="rId4"/>
    <p:sldId id="301" r:id="rId5"/>
    <p:sldId id="302" r:id="rId6"/>
    <p:sldId id="271" r:id="rId7"/>
    <p:sldId id="272" r:id="rId8"/>
    <p:sldId id="304" r:id="rId9"/>
    <p:sldId id="305" r:id="rId10"/>
    <p:sldId id="306" r:id="rId11"/>
    <p:sldId id="308" r:id="rId12"/>
    <p:sldId id="274" r:id="rId13"/>
    <p:sldId id="309" r:id="rId14"/>
    <p:sldId id="269" r:id="rId15"/>
    <p:sldId id="275" r:id="rId16"/>
    <p:sldId id="276" r:id="rId17"/>
    <p:sldId id="273" r:id="rId18"/>
    <p:sldId id="310" r:id="rId19"/>
    <p:sldId id="325" r:id="rId20"/>
    <p:sldId id="312" r:id="rId21"/>
    <p:sldId id="330" r:id="rId22"/>
    <p:sldId id="331" r:id="rId23"/>
    <p:sldId id="313" r:id="rId24"/>
    <p:sldId id="285" r:id="rId25"/>
    <p:sldId id="282" r:id="rId26"/>
    <p:sldId id="284" r:id="rId27"/>
    <p:sldId id="328" r:id="rId28"/>
    <p:sldId id="329" r:id="rId29"/>
    <p:sldId id="281" r:id="rId30"/>
    <p:sldId id="315" r:id="rId31"/>
    <p:sldId id="292" r:id="rId32"/>
    <p:sldId id="326" r:id="rId33"/>
    <p:sldId id="318" r:id="rId34"/>
    <p:sldId id="316" r:id="rId35"/>
    <p:sldId id="324" r:id="rId36"/>
    <p:sldId id="319" r:id="rId37"/>
    <p:sldId id="295" r:id="rId38"/>
    <p:sldId id="298" r:id="rId39"/>
    <p:sldId id="299" r:id="rId40"/>
    <p:sldId id="327" r:id="rId41"/>
    <p:sldId id="300" r:id="rId42"/>
  </p:sldIdLst>
  <p:sldSz cx="9144000" cy="5143500" type="screen16x9"/>
  <p:notesSz cx="6858000" cy="9144000"/>
  <p:embeddedFontLst>
    <p:embeddedFont>
      <p:font typeface="Lato" panose="020B0604020202020204" charset="0"/>
      <p:regular r:id="rId44"/>
      <p:bold r:id="rId45"/>
      <p:italic r:id="rId46"/>
      <p:boldItalic r:id="rId47"/>
    </p:embeddedFont>
    <p:embeddedFont>
      <p:font typeface="Ubuntu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272727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78438" autoAdjust="0"/>
  </p:normalViewPr>
  <p:slideViewPr>
    <p:cSldViewPr snapToGrid="0">
      <p:cViewPr varScale="1">
        <p:scale>
          <a:sx n="51" d="100"/>
          <a:sy n="51" d="100"/>
        </p:scale>
        <p:origin x="11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5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3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dor\Desktop\tfs_agregado_data_28_06_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dor\Desktop\tfs_agregado_mes_28_06_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Lato"/>
                <a:ea typeface="Lato"/>
                <a:cs typeface="Lato"/>
                <a:sym typeface="Arial"/>
              </a:rPr>
              <a:t>Projeto SEST SENAT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Agregado_data!$A$1:$A$134</c:f>
              <c:numCache>
                <c:formatCode>m/d/yyyy</c:formatCode>
                <c:ptCount val="134"/>
                <c:pt idx="0">
                  <c:v>42914</c:v>
                </c:pt>
                <c:pt idx="1">
                  <c:v>42913</c:v>
                </c:pt>
                <c:pt idx="2">
                  <c:v>42912</c:v>
                </c:pt>
                <c:pt idx="3">
                  <c:v>42909</c:v>
                </c:pt>
                <c:pt idx="4">
                  <c:v>42908</c:v>
                </c:pt>
                <c:pt idx="5">
                  <c:v>42907</c:v>
                </c:pt>
                <c:pt idx="6">
                  <c:v>42906</c:v>
                </c:pt>
                <c:pt idx="7">
                  <c:v>42905</c:v>
                </c:pt>
                <c:pt idx="8">
                  <c:v>42901</c:v>
                </c:pt>
                <c:pt idx="9">
                  <c:v>42900</c:v>
                </c:pt>
                <c:pt idx="10">
                  <c:v>42899</c:v>
                </c:pt>
                <c:pt idx="11">
                  <c:v>42898</c:v>
                </c:pt>
                <c:pt idx="12">
                  <c:v>42895</c:v>
                </c:pt>
                <c:pt idx="13">
                  <c:v>42894</c:v>
                </c:pt>
                <c:pt idx="14">
                  <c:v>42893</c:v>
                </c:pt>
                <c:pt idx="15">
                  <c:v>42892</c:v>
                </c:pt>
                <c:pt idx="16">
                  <c:v>42891</c:v>
                </c:pt>
                <c:pt idx="17">
                  <c:v>42888</c:v>
                </c:pt>
                <c:pt idx="18">
                  <c:v>42887</c:v>
                </c:pt>
                <c:pt idx="19">
                  <c:v>42886</c:v>
                </c:pt>
                <c:pt idx="20">
                  <c:v>42885</c:v>
                </c:pt>
                <c:pt idx="21">
                  <c:v>42884</c:v>
                </c:pt>
                <c:pt idx="22">
                  <c:v>42881</c:v>
                </c:pt>
                <c:pt idx="23">
                  <c:v>42880</c:v>
                </c:pt>
                <c:pt idx="24">
                  <c:v>42879</c:v>
                </c:pt>
                <c:pt idx="25">
                  <c:v>42878</c:v>
                </c:pt>
                <c:pt idx="26">
                  <c:v>42877</c:v>
                </c:pt>
                <c:pt idx="27">
                  <c:v>42874</c:v>
                </c:pt>
                <c:pt idx="28">
                  <c:v>42873</c:v>
                </c:pt>
                <c:pt idx="29">
                  <c:v>42872</c:v>
                </c:pt>
                <c:pt idx="30">
                  <c:v>42871</c:v>
                </c:pt>
                <c:pt idx="31">
                  <c:v>42870</c:v>
                </c:pt>
                <c:pt idx="32">
                  <c:v>42867</c:v>
                </c:pt>
                <c:pt idx="33">
                  <c:v>42866</c:v>
                </c:pt>
                <c:pt idx="34">
                  <c:v>42865</c:v>
                </c:pt>
                <c:pt idx="35">
                  <c:v>42864</c:v>
                </c:pt>
                <c:pt idx="36">
                  <c:v>42863</c:v>
                </c:pt>
                <c:pt idx="37">
                  <c:v>42860</c:v>
                </c:pt>
                <c:pt idx="38">
                  <c:v>42859</c:v>
                </c:pt>
                <c:pt idx="39">
                  <c:v>42858</c:v>
                </c:pt>
                <c:pt idx="40">
                  <c:v>42857</c:v>
                </c:pt>
                <c:pt idx="41">
                  <c:v>42854</c:v>
                </c:pt>
                <c:pt idx="42">
                  <c:v>42853</c:v>
                </c:pt>
                <c:pt idx="43">
                  <c:v>42852</c:v>
                </c:pt>
                <c:pt idx="44">
                  <c:v>42851</c:v>
                </c:pt>
                <c:pt idx="45">
                  <c:v>42850</c:v>
                </c:pt>
                <c:pt idx="46">
                  <c:v>42849</c:v>
                </c:pt>
                <c:pt idx="47">
                  <c:v>42845</c:v>
                </c:pt>
                <c:pt idx="48">
                  <c:v>42844</c:v>
                </c:pt>
                <c:pt idx="49">
                  <c:v>42843</c:v>
                </c:pt>
                <c:pt idx="50">
                  <c:v>42842</c:v>
                </c:pt>
                <c:pt idx="51">
                  <c:v>42838</c:v>
                </c:pt>
                <c:pt idx="52">
                  <c:v>42837</c:v>
                </c:pt>
                <c:pt idx="53">
                  <c:v>42836</c:v>
                </c:pt>
                <c:pt idx="54">
                  <c:v>42835</c:v>
                </c:pt>
                <c:pt idx="55">
                  <c:v>42832</c:v>
                </c:pt>
                <c:pt idx="56">
                  <c:v>42831</c:v>
                </c:pt>
                <c:pt idx="57">
                  <c:v>42830</c:v>
                </c:pt>
                <c:pt idx="58">
                  <c:v>42829</c:v>
                </c:pt>
                <c:pt idx="59">
                  <c:v>42828</c:v>
                </c:pt>
                <c:pt idx="60">
                  <c:v>42825</c:v>
                </c:pt>
                <c:pt idx="61">
                  <c:v>42824</c:v>
                </c:pt>
                <c:pt idx="62">
                  <c:v>42823</c:v>
                </c:pt>
                <c:pt idx="63">
                  <c:v>42822</c:v>
                </c:pt>
                <c:pt idx="64">
                  <c:v>42821</c:v>
                </c:pt>
                <c:pt idx="65">
                  <c:v>42818</c:v>
                </c:pt>
                <c:pt idx="66">
                  <c:v>42817</c:v>
                </c:pt>
                <c:pt idx="67">
                  <c:v>42816</c:v>
                </c:pt>
                <c:pt idx="68">
                  <c:v>42815</c:v>
                </c:pt>
                <c:pt idx="69">
                  <c:v>42814</c:v>
                </c:pt>
                <c:pt idx="70">
                  <c:v>42811</c:v>
                </c:pt>
                <c:pt idx="71">
                  <c:v>42810</c:v>
                </c:pt>
                <c:pt idx="72">
                  <c:v>42809</c:v>
                </c:pt>
                <c:pt idx="73">
                  <c:v>42808</c:v>
                </c:pt>
                <c:pt idx="74">
                  <c:v>42807</c:v>
                </c:pt>
                <c:pt idx="75">
                  <c:v>42804</c:v>
                </c:pt>
                <c:pt idx="76">
                  <c:v>42803</c:v>
                </c:pt>
                <c:pt idx="77">
                  <c:v>42802</c:v>
                </c:pt>
                <c:pt idx="78">
                  <c:v>42801</c:v>
                </c:pt>
                <c:pt idx="79">
                  <c:v>42800</c:v>
                </c:pt>
                <c:pt idx="80">
                  <c:v>42797</c:v>
                </c:pt>
                <c:pt idx="81">
                  <c:v>42796</c:v>
                </c:pt>
                <c:pt idx="82">
                  <c:v>42795</c:v>
                </c:pt>
                <c:pt idx="83">
                  <c:v>42790</c:v>
                </c:pt>
                <c:pt idx="84">
                  <c:v>42789</c:v>
                </c:pt>
                <c:pt idx="85">
                  <c:v>42788</c:v>
                </c:pt>
                <c:pt idx="86">
                  <c:v>42787</c:v>
                </c:pt>
                <c:pt idx="87">
                  <c:v>42786</c:v>
                </c:pt>
                <c:pt idx="88">
                  <c:v>42783</c:v>
                </c:pt>
                <c:pt idx="89">
                  <c:v>42782</c:v>
                </c:pt>
                <c:pt idx="90">
                  <c:v>42780</c:v>
                </c:pt>
                <c:pt idx="91">
                  <c:v>42779</c:v>
                </c:pt>
                <c:pt idx="92">
                  <c:v>42776</c:v>
                </c:pt>
                <c:pt idx="93">
                  <c:v>42775</c:v>
                </c:pt>
                <c:pt idx="94">
                  <c:v>42774</c:v>
                </c:pt>
                <c:pt idx="95">
                  <c:v>42773</c:v>
                </c:pt>
                <c:pt idx="96">
                  <c:v>42772</c:v>
                </c:pt>
                <c:pt idx="97">
                  <c:v>42769</c:v>
                </c:pt>
                <c:pt idx="98">
                  <c:v>42768</c:v>
                </c:pt>
                <c:pt idx="99">
                  <c:v>42767</c:v>
                </c:pt>
                <c:pt idx="100">
                  <c:v>42766</c:v>
                </c:pt>
                <c:pt idx="101">
                  <c:v>42765</c:v>
                </c:pt>
                <c:pt idx="102">
                  <c:v>42761</c:v>
                </c:pt>
                <c:pt idx="103">
                  <c:v>42759</c:v>
                </c:pt>
                <c:pt idx="104">
                  <c:v>42758</c:v>
                </c:pt>
                <c:pt idx="105">
                  <c:v>42755</c:v>
                </c:pt>
                <c:pt idx="106">
                  <c:v>42754</c:v>
                </c:pt>
                <c:pt idx="107">
                  <c:v>42753</c:v>
                </c:pt>
                <c:pt idx="108">
                  <c:v>42752</c:v>
                </c:pt>
                <c:pt idx="109">
                  <c:v>42751</c:v>
                </c:pt>
                <c:pt idx="110">
                  <c:v>42748</c:v>
                </c:pt>
                <c:pt idx="111">
                  <c:v>42747</c:v>
                </c:pt>
                <c:pt idx="112">
                  <c:v>42745</c:v>
                </c:pt>
                <c:pt idx="113">
                  <c:v>42744</c:v>
                </c:pt>
                <c:pt idx="114">
                  <c:v>42741</c:v>
                </c:pt>
                <c:pt idx="115">
                  <c:v>42740</c:v>
                </c:pt>
                <c:pt idx="116">
                  <c:v>42739</c:v>
                </c:pt>
                <c:pt idx="117">
                  <c:v>42738</c:v>
                </c:pt>
                <c:pt idx="118">
                  <c:v>42733</c:v>
                </c:pt>
                <c:pt idx="119">
                  <c:v>42732</c:v>
                </c:pt>
                <c:pt idx="120">
                  <c:v>42731</c:v>
                </c:pt>
                <c:pt idx="121">
                  <c:v>42730</c:v>
                </c:pt>
                <c:pt idx="122">
                  <c:v>42727</c:v>
                </c:pt>
                <c:pt idx="123">
                  <c:v>42726</c:v>
                </c:pt>
                <c:pt idx="124">
                  <c:v>42725</c:v>
                </c:pt>
                <c:pt idx="125">
                  <c:v>42717</c:v>
                </c:pt>
                <c:pt idx="126">
                  <c:v>42716</c:v>
                </c:pt>
                <c:pt idx="127">
                  <c:v>42711</c:v>
                </c:pt>
                <c:pt idx="128">
                  <c:v>42705</c:v>
                </c:pt>
                <c:pt idx="129">
                  <c:v>42702</c:v>
                </c:pt>
                <c:pt idx="130">
                  <c:v>42699</c:v>
                </c:pt>
                <c:pt idx="131">
                  <c:v>42697</c:v>
                </c:pt>
                <c:pt idx="132">
                  <c:v>42696</c:v>
                </c:pt>
                <c:pt idx="133">
                  <c:v>42695</c:v>
                </c:pt>
              </c:numCache>
            </c:numRef>
          </c:cat>
          <c:val>
            <c:numRef>
              <c:f>Agregado_data!$B$1:$B$134</c:f>
              <c:numCache>
                <c:formatCode>General</c:formatCode>
                <c:ptCount val="134"/>
                <c:pt idx="0">
                  <c:v>22</c:v>
                </c:pt>
                <c:pt idx="1">
                  <c:v>22</c:v>
                </c:pt>
                <c:pt idx="2">
                  <c:v>19</c:v>
                </c:pt>
                <c:pt idx="3">
                  <c:v>12</c:v>
                </c:pt>
                <c:pt idx="4">
                  <c:v>23</c:v>
                </c:pt>
                <c:pt idx="5">
                  <c:v>12</c:v>
                </c:pt>
                <c:pt idx="6">
                  <c:v>14</c:v>
                </c:pt>
                <c:pt idx="7">
                  <c:v>9</c:v>
                </c:pt>
                <c:pt idx="8">
                  <c:v>12</c:v>
                </c:pt>
                <c:pt idx="9">
                  <c:v>22</c:v>
                </c:pt>
                <c:pt idx="10">
                  <c:v>27</c:v>
                </c:pt>
                <c:pt idx="11">
                  <c:v>22</c:v>
                </c:pt>
                <c:pt idx="12">
                  <c:v>18</c:v>
                </c:pt>
                <c:pt idx="13">
                  <c:v>20</c:v>
                </c:pt>
                <c:pt idx="14">
                  <c:v>23</c:v>
                </c:pt>
                <c:pt idx="15">
                  <c:v>16</c:v>
                </c:pt>
                <c:pt idx="16">
                  <c:v>18</c:v>
                </c:pt>
                <c:pt idx="17">
                  <c:v>18</c:v>
                </c:pt>
                <c:pt idx="18">
                  <c:v>20</c:v>
                </c:pt>
                <c:pt idx="19">
                  <c:v>12</c:v>
                </c:pt>
                <c:pt idx="20">
                  <c:v>10</c:v>
                </c:pt>
                <c:pt idx="21">
                  <c:v>9</c:v>
                </c:pt>
                <c:pt idx="22">
                  <c:v>17</c:v>
                </c:pt>
                <c:pt idx="23">
                  <c:v>13</c:v>
                </c:pt>
                <c:pt idx="24">
                  <c:v>10</c:v>
                </c:pt>
                <c:pt idx="25">
                  <c:v>11</c:v>
                </c:pt>
                <c:pt idx="26">
                  <c:v>7</c:v>
                </c:pt>
                <c:pt idx="27">
                  <c:v>9</c:v>
                </c:pt>
                <c:pt idx="28">
                  <c:v>19</c:v>
                </c:pt>
                <c:pt idx="29">
                  <c:v>4</c:v>
                </c:pt>
                <c:pt idx="30">
                  <c:v>12</c:v>
                </c:pt>
                <c:pt idx="31">
                  <c:v>3</c:v>
                </c:pt>
                <c:pt idx="32">
                  <c:v>10</c:v>
                </c:pt>
                <c:pt idx="33">
                  <c:v>15</c:v>
                </c:pt>
                <c:pt idx="34">
                  <c:v>13</c:v>
                </c:pt>
                <c:pt idx="35">
                  <c:v>16</c:v>
                </c:pt>
                <c:pt idx="36">
                  <c:v>10</c:v>
                </c:pt>
                <c:pt idx="37">
                  <c:v>21</c:v>
                </c:pt>
                <c:pt idx="38">
                  <c:v>28</c:v>
                </c:pt>
                <c:pt idx="39">
                  <c:v>11</c:v>
                </c:pt>
                <c:pt idx="40">
                  <c:v>5</c:v>
                </c:pt>
                <c:pt idx="41">
                  <c:v>6</c:v>
                </c:pt>
                <c:pt idx="42">
                  <c:v>5</c:v>
                </c:pt>
                <c:pt idx="43">
                  <c:v>14</c:v>
                </c:pt>
                <c:pt idx="44">
                  <c:v>14</c:v>
                </c:pt>
                <c:pt idx="45">
                  <c:v>16</c:v>
                </c:pt>
                <c:pt idx="46">
                  <c:v>16</c:v>
                </c:pt>
                <c:pt idx="47">
                  <c:v>15</c:v>
                </c:pt>
                <c:pt idx="48">
                  <c:v>8</c:v>
                </c:pt>
                <c:pt idx="49">
                  <c:v>7</c:v>
                </c:pt>
                <c:pt idx="50">
                  <c:v>3</c:v>
                </c:pt>
                <c:pt idx="51">
                  <c:v>6</c:v>
                </c:pt>
                <c:pt idx="52">
                  <c:v>12</c:v>
                </c:pt>
                <c:pt idx="53">
                  <c:v>14</c:v>
                </c:pt>
                <c:pt idx="54">
                  <c:v>16</c:v>
                </c:pt>
                <c:pt idx="55">
                  <c:v>11</c:v>
                </c:pt>
                <c:pt idx="56">
                  <c:v>11</c:v>
                </c:pt>
                <c:pt idx="57">
                  <c:v>15</c:v>
                </c:pt>
                <c:pt idx="58">
                  <c:v>24</c:v>
                </c:pt>
                <c:pt idx="59">
                  <c:v>10</c:v>
                </c:pt>
                <c:pt idx="60">
                  <c:v>6</c:v>
                </c:pt>
                <c:pt idx="61">
                  <c:v>5</c:v>
                </c:pt>
                <c:pt idx="62">
                  <c:v>8</c:v>
                </c:pt>
                <c:pt idx="63">
                  <c:v>12</c:v>
                </c:pt>
                <c:pt idx="64">
                  <c:v>18</c:v>
                </c:pt>
                <c:pt idx="65">
                  <c:v>7</c:v>
                </c:pt>
                <c:pt idx="66">
                  <c:v>9</c:v>
                </c:pt>
                <c:pt idx="67">
                  <c:v>11</c:v>
                </c:pt>
                <c:pt idx="68">
                  <c:v>6</c:v>
                </c:pt>
                <c:pt idx="69">
                  <c:v>10</c:v>
                </c:pt>
                <c:pt idx="70">
                  <c:v>6</c:v>
                </c:pt>
                <c:pt idx="71">
                  <c:v>6</c:v>
                </c:pt>
                <c:pt idx="72">
                  <c:v>9</c:v>
                </c:pt>
                <c:pt idx="73">
                  <c:v>9</c:v>
                </c:pt>
                <c:pt idx="74">
                  <c:v>4</c:v>
                </c:pt>
                <c:pt idx="75">
                  <c:v>11</c:v>
                </c:pt>
                <c:pt idx="76">
                  <c:v>11</c:v>
                </c:pt>
                <c:pt idx="77">
                  <c:v>24</c:v>
                </c:pt>
                <c:pt idx="78">
                  <c:v>5</c:v>
                </c:pt>
                <c:pt idx="79">
                  <c:v>4</c:v>
                </c:pt>
                <c:pt idx="80">
                  <c:v>11</c:v>
                </c:pt>
                <c:pt idx="81">
                  <c:v>7</c:v>
                </c:pt>
                <c:pt idx="82">
                  <c:v>12</c:v>
                </c:pt>
                <c:pt idx="83">
                  <c:v>10</c:v>
                </c:pt>
                <c:pt idx="84">
                  <c:v>12</c:v>
                </c:pt>
                <c:pt idx="85">
                  <c:v>14</c:v>
                </c:pt>
                <c:pt idx="86">
                  <c:v>7</c:v>
                </c:pt>
                <c:pt idx="87">
                  <c:v>2</c:v>
                </c:pt>
                <c:pt idx="88">
                  <c:v>8</c:v>
                </c:pt>
                <c:pt idx="89">
                  <c:v>6</c:v>
                </c:pt>
                <c:pt idx="90">
                  <c:v>2</c:v>
                </c:pt>
                <c:pt idx="91">
                  <c:v>2</c:v>
                </c:pt>
                <c:pt idx="92">
                  <c:v>10</c:v>
                </c:pt>
                <c:pt idx="93">
                  <c:v>8</c:v>
                </c:pt>
                <c:pt idx="94">
                  <c:v>4</c:v>
                </c:pt>
                <c:pt idx="95">
                  <c:v>1</c:v>
                </c:pt>
                <c:pt idx="96">
                  <c:v>1</c:v>
                </c:pt>
                <c:pt idx="97">
                  <c:v>3</c:v>
                </c:pt>
                <c:pt idx="98">
                  <c:v>5</c:v>
                </c:pt>
                <c:pt idx="99">
                  <c:v>11</c:v>
                </c:pt>
                <c:pt idx="100">
                  <c:v>2</c:v>
                </c:pt>
                <c:pt idx="101">
                  <c:v>4</c:v>
                </c:pt>
                <c:pt idx="102">
                  <c:v>5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2</c:v>
                </c:pt>
                <c:pt idx="107">
                  <c:v>4</c:v>
                </c:pt>
                <c:pt idx="108">
                  <c:v>2</c:v>
                </c:pt>
                <c:pt idx="109">
                  <c:v>2</c:v>
                </c:pt>
                <c:pt idx="110">
                  <c:v>5</c:v>
                </c:pt>
                <c:pt idx="111">
                  <c:v>2</c:v>
                </c:pt>
                <c:pt idx="112">
                  <c:v>6</c:v>
                </c:pt>
                <c:pt idx="113">
                  <c:v>3</c:v>
                </c:pt>
                <c:pt idx="114">
                  <c:v>5</c:v>
                </c:pt>
                <c:pt idx="115">
                  <c:v>3</c:v>
                </c:pt>
                <c:pt idx="116">
                  <c:v>10</c:v>
                </c:pt>
                <c:pt idx="117">
                  <c:v>5</c:v>
                </c:pt>
                <c:pt idx="118">
                  <c:v>1</c:v>
                </c:pt>
                <c:pt idx="119">
                  <c:v>5</c:v>
                </c:pt>
                <c:pt idx="120">
                  <c:v>6</c:v>
                </c:pt>
                <c:pt idx="121">
                  <c:v>1</c:v>
                </c:pt>
                <c:pt idx="122">
                  <c:v>2</c:v>
                </c:pt>
                <c:pt idx="123">
                  <c:v>4</c:v>
                </c:pt>
                <c:pt idx="124">
                  <c:v>7</c:v>
                </c:pt>
                <c:pt idx="125">
                  <c:v>3</c:v>
                </c:pt>
                <c:pt idx="126">
                  <c:v>4</c:v>
                </c:pt>
                <c:pt idx="127">
                  <c:v>1</c:v>
                </c:pt>
                <c:pt idx="128">
                  <c:v>1</c:v>
                </c:pt>
                <c:pt idx="129">
                  <c:v>3</c:v>
                </c:pt>
                <c:pt idx="130">
                  <c:v>4</c:v>
                </c:pt>
                <c:pt idx="131">
                  <c:v>6</c:v>
                </c:pt>
                <c:pt idx="132">
                  <c:v>4</c:v>
                </c:pt>
                <c:pt idx="13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30407120"/>
        <c:axId val="-830409840"/>
      </c:lineChart>
      <c:dateAx>
        <c:axId val="-83040712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pt-BR"/>
          </a:p>
        </c:txPr>
        <c:crossAx val="-830409840"/>
        <c:crosses val="autoZero"/>
        <c:auto val="1"/>
        <c:lblOffset val="100"/>
        <c:baseTimeUnit val="days"/>
      </c:dateAx>
      <c:valAx>
        <c:axId val="-8304098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830407120"/>
        <c:crosses val="autoZero"/>
        <c:crossBetween val="between"/>
        <c:majorUnit val="1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rPr lang="pt-BR" sz="2400" dirty="0">
                <a:solidFill>
                  <a:srgbClr val="FF0000"/>
                </a:solidFill>
              </a:rPr>
              <a:t>Entregas SEST SENAT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Agregado_mes!$A$1:$A$7</c:f>
              <c:numCache>
                <c:formatCode>mmm\-yy</c:formatCode>
                <c:ptCount val="7"/>
                <c:pt idx="0">
                  <c:v>42887</c:v>
                </c:pt>
                <c:pt idx="1">
                  <c:v>42856</c:v>
                </c:pt>
                <c:pt idx="2">
                  <c:v>42826</c:v>
                </c:pt>
                <c:pt idx="3">
                  <c:v>42795</c:v>
                </c:pt>
                <c:pt idx="4">
                  <c:v>42767</c:v>
                </c:pt>
                <c:pt idx="5">
                  <c:v>42736</c:v>
                </c:pt>
                <c:pt idx="6">
                  <c:v>42675</c:v>
                </c:pt>
              </c:numCache>
            </c:numRef>
          </c:cat>
          <c:val>
            <c:numRef>
              <c:f>Agregado_mes!$B$1:$B$7</c:f>
              <c:numCache>
                <c:formatCode>General</c:formatCode>
                <c:ptCount val="7"/>
                <c:pt idx="0">
                  <c:v>11</c:v>
                </c:pt>
                <c:pt idx="1">
                  <c:v>15</c:v>
                </c:pt>
                <c:pt idx="2">
                  <c:v>10</c:v>
                </c:pt>
                <c:pt idx="3">
                  <c:v>14</c:v>
                </c:pt>
                <c:pt idx="4">
                  <c:v>10</c:v>
                </c:pt>
                <c:pt idx="5">
                  <c:v>6</c:v>
                </c:pt>
                <c:pt idx="6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30417456"/>
        <c:axId val="-830422352"/>
      </c:lineChart>
      <c:dateAx>
        <c:axId val="-83041745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830422352"/>
        <c:crosses val="autoZero"/>
        <c:auto val="1"/>
        <c:lblOffset val="100"/>
        <c:baseTimeUnit val="months"/>
      </c:dateAx>
      <c:valAx>
        <c:axId val="-83042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830417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33020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263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1" baseline="0" dirty="0" smtClean="0"/>
              <a:t>Zandler</a:t>
            </a:r>
          </a:p>
          <a:p>
            <a:pPr marL="0" lv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b="1" dirty="0" smtClean="0"/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Qualidade</a:t>
            </a:r>
            <a:r>
              <a:rPr lang="pt-BR" baseline="0" dirty="0" smtClean="0"/>
              <a:t> </a:t>
            </a:r>
            <a:r>
              <a:rPr lang="pt-BR" baseline="0" dirty="0" smtClean="0"/>
              <a:t>de vida 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 smtClean="0"/>
              <a:t>Seja para criação de </a:t>
            </a:r>
            <a:r>
              <a:rPr lang="pt-BR" baseline="0" dirty="0" smtClean="0"/>
              <a:t>produtos </a:t>
            </a:r>
            <a:r>
              <a:rPr lang="pt-BR" baseline="0" dirty="0" smtClean="0"/>
              <a:t>seja para </a:t>
            </a:r>
            <a:r>
              <a:rPr lang="pt-BR" baseline="0" dirty="0" smtClean="0"/>
              <a:t>desen. </a:t>
            </a:r>
            <a:r>
              <a:rPr lang="pt-BR" baseline="0" dirty="0" smtClean="0"/>
              <a:t>pessoal</a:t>
            </a:r>
          </a:p>
          <a:p>
            <a:pPr lvl="0">
              <a:spcBef>
                <a:spcPts val="0"/>
              </a:spcBef>
              <a:buNone/>
            </a:pP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282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r>
              <a:rPr lang="pt-BR" sz="1200" b="1" i="0" dirty="0" smtClean="0">
                <a:solidFill>
                  <a:srgbClr val="202020"/>
                </a:solidFill>
                <a:latin typeface="Ubuntu"/>
                <a:ea typeface="Ubuntu"/>
                <a:cs typeface="Ubuntu"/>
                <a:sym typeface="Ubuntu"/>
              </a:rPr>
              <a:t>Zandler</a:t>
            </a:r>
            <a:endParaRPr lang="pt-BR" sz="1200" b="1" i="0" dirty="0" smtClean="0">
              <a:solidFill>
                <a:srgbClr val="20202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 b="1" i="1" dirty="0" smtClean="0">
                <a:solidFill>
                  <a:srgbClr val="202020"/>
                </a:solidFill>
                <a:latin typeface="Ubuntu"/>
                <a:ea typeface="Ubuntu"/>
                <a:cs typeface="Ubuntu"/>
                <a:sym typeface="Ubuntu"/>
              </a:rPr>
              <a:t>"</a:t>
            </a:r>
            <a:r>
              <a:rPr lang="pt-BR" sz="1200" b="1" i="1" dirty="0">
                <a:solidFill>
                  <a:srgbClr val="007CBA"/>
                </a:solidFill>
                <a:latin typeface="Ubuntu"/>
                <a:ea typeface="Ubuntu"/>
                <a:cs typeface="Ubuntu"/>
                <a:sym typeface="Ubuntu"/>
              </a:rPr>
              <a:t>Automatizar</a:t>
            </a:r>
            <a:r>
              <a:rPr lang="pt-BR" sz="1200" b="1" i="1" dirty="0">
                <a:solidFill>
                  <a:srgbClr val="202020"/>
                </a:solidFill>
                <a:latin typeface="Ubuntu"/>
                <a:ea typeface="Ubuntu"/>
                <a:cs typeface="Ubuntu"/>
                <a:sym typeface="Ubuntu"/>
              </a:rPr>
              <a:t> tudo que não agregue valor pro cliente, aumentando a</a:t>
            </a:r>
            <a:r>
              <a:rPr lang="pt-BR" sz="1200" b="1" i="1" dirty="0">
                <a:solidFill>
                  <a:srgbClr val="FF441E"/>
                </a:solidFill>
                <a:latin typeface="Ubuntu"/>
                <a:ea typeface="Ubuntu"/>
                <a:cs typeface="Ubuntu"/>
                <a:sym typeface="Ubuntu"/>
              </a:rPr>
              <a:t> qualidade</a:t>
            </a:r>
            <a:r>
              <a:rPr lang="pt-BR" sz="1200" b="1" i="1" dirty="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200" b="1" i="1" dirty="0">
                <a:solidFill>
                  <a:srgbClr val="20202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lang="pt-BR" sz="1200" b="1" i="1" dirty="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200" b="1" i="1" dirty="0">
                <a:solidFill>
                  <a:srgbClr val="007CBA"/>
                </a:solidFill>
                <a:latin typeface="Ubuntu"/>
                <a:ea typeface="Ubuntu"/>
                <a:cs typeface="Ubuntu"/>
                <a:sym typeface="Ubuntu"/>
              </a:rPr>
              <a:t>previsibilidade</a:t>
            </a:r>
            <a:r>
              <a:rPr lang="pt-BR" sz="1200" b="1" i="1" dirty="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200" b="1" i="1" dirty="0">
                <a:solidFill>
                  <a:srgbClr val="202020"/>
                </a:solidFill>
                <a:latin typeface="Ubuntu"/>
                <a:ea typeface="Ubuntu"/>
                <a:cs typeface="Ubuntu"/>
                <a:sym typeface="Ubuntu"/>
              </a:rPr>
              <a:t>das entregas"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13665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1" dirty="0" smtClean="0"/>
              <a:t>Zandler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Processos </a:t>
            </a:r>
            <a:r>
              <a:rPr lang="pt-BR" dirty="0"/>
              <a:t>que podem ser automatizados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92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1" dirty="0" smtClean="0"/>
              <a:t>Filipe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77771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Filipe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78091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49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Filipe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977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 smtClean="0"/>
              <a:t>Filipe</a:t>
            </a:r>
            <a:endParaRPr lang="pt-BR" dirty="0" smtClean="0"/>
          </a:p>
          <a:p>
            <a:r>
              <a:rPr lang="pt-BR" dirty="0" smtClean="0"/>
              <a:t>Tornar</a:t>
            </a:r>
            <a:r>
              <a:rPr lang="pt-BR" baseline="0" dirty="0" smtClean="0"/>
              <a:t> o Trabalho visível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947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 smtClean="0"/>
              <a:t>Filipe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172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 smtClean="0"/>
              <a:t>Filipe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r>
              <a:rPr lang="pt-BR" dirty="0" smtClean="0"/>
              <a:t>Organizações </a:t>
            </a:r>
            <a:r>
              <a:rPr lang="pt-BR" dirty="0" smtClean="0"/>
              <a:t>burocráticas</a:t>
            </a:r>
          </a:p>
          <a:p>
            <a:pPr lvl="1"/>
            <a:r>
              <a:rPr lang="pt-BR" dirty="0" smtClean="0"/>
              <a:t>Processo de aprovação grande</a:t>
            </a:r>
          </a:p>
          <a:p>
            <a:pPr lvl="1"/>
            <a:r>
              <a:rPr lang="pt-BR" dirty="0" smtClean="0"/>
              <a:t>Várias partes envolvidas</a:t>
            </a:r>
          </a:p>
          <a:p>
            <a:r>
              <a:rPr lang="pt-BR" dirty="0" smtClean="0"/>
              <a:t>Pouca ou nenhuma automatização de Testes</a:t>
            </a:r>
          </a:p>
          <a:p>
            <a:r>
              <a:rPr lang="pt-BR" dirty="0" smtClean="0"/>
              <a:t>Arquiteturas de sistemas extremamente acopladas</a:t>
            </a:r>
          </a:p>
          <a:p>
            <a:r>
              <a:rPr lang="pt-BR" dirty="0" smtClean="0"/>
              <a:t>Demora em replicação de ambientes</a:t>
            </a:r>
          </a:p>
          <a:p>
            <a:r>
              <a:rPr lang="pt-BR" dirty="0" smtClean="0"/>
              <a:t>Times fazem merge de código apenas quando irão publicar</a:t>
            </a:r>
          </a:p>
          <a:p>
            <a:pPr lvl="1"/>
            <a:r>
              <a:rPr lang="pt-BR" dirty="0" smtClean="0"/>
              <a:t>Código não funciona mais</a:t>
            </a:r>
          </a:p>
          <a:p>
            <a:pPr lvl="1"/>
            <a:r>
              <a:rPr lang="pt-BR" dirty="0" smtClean="0"/>
              <a:t>Leva-se dias ou semanas para descobrir o problema</a:t>
            </a:r>
          </a:p>
          <a:p>
            <a:pPr lvl="1"/>
            <a:r>
              <a:rPr lang="pt-BR" dirty="0" smtClean="0"/>
              <a:t>Entrega é feita com defeitos</a:t>
            </a:r>
          </a:p>
          <a:p>
            <a:endParaRPr lang="pt-BR" dirty="0" smtClean="0"/>
          </a:p>
          <a:p>
            <a:r>
              <a:rPr lang="pt-BR" dirty="0" smtClean="0"/>
              <a:t>Filipe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B45C03F-D1A1-45F4-8742-B987FD712557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92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Contextualização </a:t>
            </a:r>
            <a:r>
              <a:rPr lang="pt-BR" dirty="0" smtClean="0"/>
              <a:t>do ambiente de desenvolvimento e operação caótico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err="1" smtClean="0"/>
              <a:t>zandler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412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8519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1" dirty="0" smtClean="0"/>
              <a:t>Zandler </a:t>
            </a:r>
          </a:p>
          <a:p>
            <a:pPr lvl="0">
              <a:spcBef>
                <a:spcPts val="0"/>
              </a:spcBef>
              <a:buNone/>
            </a:pPr>
            <a:endParaRPr lang="pt-BR" dirty="0" smtClean="0"/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Vídeo </a:t>
            </a:r>
            <a:r>
              <a:rPr lang="pt-BR" dirty="0" smtClean="0"/>
              <a:t>deploy ansible jboss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425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 smtClean="0"/>
              <a:t>Filipe</a:t>
            </a:r>
            <a:endParaRPr lang="pt-BR" b="1" dirty="0" smtClean="0"/>
          </a:p>
          <a:p>
            <a:r>
              <a:rPr lang="pt-BR" dirty="0" smtClean="0"/>
              <a:t>Limitar WIP (Work in Progress)</a:t>
            </a:r>
          </a:p>
          <a:p>
            <a:r>
              <a:rPr lang="pt-BR" dirty="0" smtClean="0"/>
              <a:t>Definir um fluxo real com quadro Kanban</a:t>
            </a:r>
          </a:p>
          <a:p>
            <a:r>
              <a:rPr lang="pt-BR" dirty="0" smtClean="0"/>
              <a:t>Diminuir tamanho das entregas e tarefas</a:t>
            </a:r>
          </a:p>
          <a:p>
            <a:r>
              <a:rPr lang="pt-BR" dirty="0" smtClean="0"/>
              <a:t>Diminuir transferência de tarefas</a:t>
            </a:r>
          </a:p>
          <a:p>
            <a:r>
              <a:rPr lang="pt-BR" dirty="0" smtClean="0"/>
              <a:t>Identificar restrições</a:t>
            </a:r>
          </a:p>
          <a:p>
            <a:pPr lvl="1"/>
            <a:r>
              <a:rPr lang="pt-BR" dirty="0" smtClean="0"/>
              <a:t>Criação de ambientes</a:t>
            </a:r>
          </a:p>
          <a:p>
            <a:pPr lvl="1"/>
            <a:r>
              <a:rPr lang="pt-BR" dirty="0" smtClean="0"/>
              <a:t>Publicação de código</a:t>
            </a:r>
          </a:p>
          <a:p>
            <a:pPr lvl="1"/>
            <a:r>
              <a:rPr lang="pt-BR" dirty="0" smtClean="0"/>
              <a:t>Execução de Testes</a:t>
            </a:r>
          </a:p>
          <a:p>
            <a:pPr lvl="1"/>
            <a:r>
              <a:rPr lang="pt-BR" dirty="0" smtClean="0"/>
              <a:t>Arquitetura excessivamente acoplada</a:t>
            </a:r>
          </a:p>
          <a:p>
            <a:r>
              <a:rPr lang="pt-BR" dirty="0" smtClean="0"/>
              <a:t>Trabalho parcialmente pronto</a:t>
            </a:r>
          </a:p>
          <a:p>
            <a:r>
              <a:rPr lang="pt-BR" dirty="0" smtClean="0"/>
              <a:t>Processos extra</a:t>
            </a:r>
          </a:p>
          <a:p>
            <a:r>
              <a:rPr lang="pt-BR" dirty="0" smtClean="0"/>
              <a:t>Funcionalidades extra</a:t>
            </a:r>
          </a:p>
          <a:p>
            <a:r>
              <a:rPr lang="pt-BR" dirty="0" smtClean="0"/>
              <a:t>Mudanças de tarefas</a:t>
            </a:r>
          </a:p>
          <a:p>
            <a:r>
              <a:rPr lang="pt-BR" dirty="0" smtClean="0"/>
              <a:t>Espera</a:t>
            </a:r>
          </a:p>
          <a:p>
            <a:r>
              <a:rPr lang="pt-BR" dirty="0" smtClean="0"/>
              <a:t>Movimento</a:t>
            </a:r>
          </a:p>
          <a:p>
            <a:r>
              <a:rPr lang="pt-BR" dirty="0" smtClean="0"/>
              <a:t>Defeitos</a:t>
            </a:r>
          </a:p>
          <a:p>
            <a:r>
              <a:rPr lang="pt-BR" dirty="0" smtClean="0"/>
              <a:t>Trabalhos Manuais</a:t>
            </a:r>
          </a:p>
          <a:p>
            <a:r>
              <a:rPr lang="pt-BR" dirty="0" smtClean="0"/>
              <a:t>Heroísmo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629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1" dirty="0" smtClean="0"/>
              <a:t>Filipe</a:t>
            </a:r>
          </a:p>
          <a:p>
            <a:pPr lvl="0" rtl="0">
              <a:spcBef>
                <a:spcPts val="0"/>
              </a:spcBef>
              <a:buNone/>
            </a:pPr>
            <a:endParaRPr lang="pt-BR" dirty="0" smtClean="0"/>
          </a:p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Antes: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1 semana = 1 entrega.</a:t>
            </a:r>
          </a:p>
          <a:p>
            <a:pPr lvl="0" rtl="0">
              <a:spcBef>
                <a:spcPts val="0"/>
              </a:spcBef>
              <a:buNone/>
            </a:pPr>
            <a:endParaRPr lang="pt-BR" dirty="0" smtClean="0"/>
          </a:p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Después: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1 semana = 30 entregas.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635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Filipe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696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1" dirty="0" smtClean="0"/>
              <a:t>Zandler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Overview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804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Zandler</a:t>
            </a:r>
          </a:p>
          <a:p>
            <a:r>
              <a:rPr lang="pt-BR" dirty="0" smtClean="0"/>
              <a:t>Enquanto </a:t>
            </a:r>
            <a:r>
              <a:rPr lang="pt-BR" dirty="0"/>
              <a:t>o principio do Fluxo fala em melhorar o fluxo da esquerda para a direta, o principio do feedback torna visível o fluxo da direta para esquerda com dados que ajudam a manter os sistemas complexos seguros de serem alterados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B45C03F-D1A1-45F4-8742-B987FD712557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539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Zandler elk rodando</a:t>
            </a:r>
          </a:p>
          <a:p>
            <a:endParaRPr lang="pt-BR" dirty="0" smtClean="0"/>
          </a:p>
          <a:p>
            <a:r>
              <a:rPr lang="pt-BR" dirty="0" smtClean="0"/>
              <a:t>Coletar o máximo de informações possíveis</a:t>
            </a:r>
          </a:p>
          <a:p>
            <a:pPr lvl="1"/>
            <a:r>
              <a:rPr lang="pt-BR" dirty="0" smtClean="0"/>
              <a:t>Lógica de Negócio</a:t>
            </a:r>
          </a:p>
          <a:p>
            <a:pPr lvl="1"/>
            <a:r>
              <a:rPr lang="pt-BR" dirty="0" smtClean="0"/>
              <a:t>Aplicativo</a:t>
            </a:r>
          </a:p>
          <a:p>
            <a:pPr lvl="1"/>
            <a:r>
              <a:rPr lang="pt-BR" dirty="0" smtClean="0"/>
              <a:t>Ambientes</a:t>
            </a:r>
          </a:p>
          <a:p>
            <a:pPr lvl="1"/>
            <a:r>
              <a:rPr lang="pt-BR" dirty="0" smtClean="0"/>
              <a:t>Latência de rede</a:t>
            </a:r>
          </a:p>
          <a:p>
            <a:pPr lvl="1"/>
            <a:r>
              <a:rPr lang="pt-BR" dirty="0" smtClean="0"/>
              <a:t>Sistemas Operacionais</a:t>
            </a:r>
          </a:p>
          <a:p>
            <a:pPr lvl="1"/>
            <a:r>
              <a:rPr lang="pt-BR" dirty="0" smtClean="0"/>
              <a:t>Tempo de resposta Banco de Dados</a:t>
            </a:r>
          </a:p>
          <a:p>
            <a:pPr lvl="1"/>
            <a:r>
              <a:rPr lang="pt-BR" dirty="0" smtClean="0"/>
              <a:t>Falhas</a:t>
            </a:r>
          </a:p>
          <a:p>
            <a:pPr lvl="1"/>
            <a:r>
              <a:rPr lang="pt-BR" dirty="0" smtClean="0"/>
              <a:t>Alteração de Dados</a:t>
            </a:r>
          </a:p>
          <a:p>
            <a:pPr lvl="1"/>
            <a:r>
              <a:rPr lang="pt-BR" dirty="0" smtClean="0"/>
              <a:t>Deployment Pipeline</a:t>
            </a:r>
          </a:p>
          <a:p>
            <a:pPr lvl="1"/>
            <a:r>
              <a:rPr lang="pt-BR" dirty="0" smtClean="0"/>
              <a:t>Qualidade do Código Fonte</a:t>
            </a:r>
          </a:p>
          <a:p>
            <a:pPr lvl="1"/>
            <a:r>
              <a:rPr lang="pt-BR" dirty="0" smtClean="0"/>
              <a:t>etc.</a:t>
            </a:r>
            <a:endParaRPr lang="pt-BR" dirty="0" smtClean="0"/>
          </a:p>
          <a:p>
            <a:r>
              <a:rPr lang="pt-BR" dirty="0" smtClean="0"/>
              <a:t>Defeitos encontrados</a:t>
            </a:r>
          </a:p>
          <a:p>
            <a:r>
              <a:rPr lang="pt-BR" dirty="0" smtClean="0"/>
              <a:t>Frequência de alertas</a:t>
            </a:r>
          </a:p>
          <a:p>
            <a:r>
              <a:rPr lang="pt-BR" dirty="0" smtClean="0"/>
              <a:t>Cobertura de testes</a:t>
            </a:r>
          </a:p>
          <a:p>
            <a:r>
              <a:rPr lang="pt-BR" dirty="0" smtClean="0"/>
              <a:t>Arquitetura do Sistema</a:t>
            </a:r>
          </a:p>
          <a:p>
            <a:r>
              <a:rPr lang="pt-BR" dirty="0" smtClean="0"/>
              <a:t>Automatização do processo de publicação</a:t>
            </a:r>
          </a:p>
          <a:p>
            <a:r>
              <a:rPr lang="pt-BR" dirty="0" smtClean="0"/>
              <a:t>Higiene do ambiente de Produção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383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1" dirty="0" smtClean="0"/>
              <a:t>Zandler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93391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Filipe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33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srgbClr val="FF441E"/>
                </a:solidFill>
                <a:latin typeface="Ubuntu"/>
                <a:ea typeface="Ubuntu"/>
                <a:cs typeface="Ubuntu"/>
                <a:sym typeface="Ubuntu"/>
              </a:rPr>
              <a:t>Filipe</a:t>
            </a:r>
            <a:endParaRPr lang="pt-BR" sz="1200" b="1" dirty="0" smtClean="0">
              <a:solidFill>
                <a:srgbClr val="FF441E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 b="1" dirty="0" smtClean="0">
                <a:solidFill>
                  <a:srgbClr val="FF441E"/>
                </a:solidFill>
                <a:latin typeface="Ubuntu"/>
                <a:ea typeface="Ubuntu"/>
                <a:cs typeface="Ubuntu"/>
                <a:sym typeface="Ubuntu"/>
              </a:rPr>
              <a:t>é</a:t>
            </a:r>
            <a:r>
              <a:rPr lang="pt-BR" sz="1200" b="1" dirty="0" smtClean="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200" b="1" dirty="0">
                <a:solidFill>
                  <a:srgbClr val="746970"/>
                </a:solidFill>
                <a:latin typeface="Ubuntu"/>
                <a:ea typeface="Ubuntu"/>
                <a:cs typeface="Ubuntu"/>
                <a:sym typeface="Ubuntu"/>
              </a:rPr>
              <a:t>uma cultura.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 b="1" dirty="0">
                <a:solidFill>
                  <a:srgbClr val="FF441E"/>
                </a:solidFill>
                <a:latin typeface="Ubuntu"/>
                <a:ea typeface="Ubuntu"/>
                <a:cs typeface="Ubuntu"/>
                <a:sym typeface="Ubuntu"/>
              </a:rPr>
              <a:t>é</a:t>
            </a:r>
            <a:r>
              <a:rPr lang="pt-BR" sz="1200" b="1" dirty="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200" b="1" dirty="0">
                <a:solidFill>
                  <a:srgbClr val="746970"/>
                </a:solidFill>
                <a:latin typeface="Ubuntu"/>
                <a:ea typeface="Ubuntu"/>
                <a:cs typeface="Ubuntu"/>
                <a:sym typeface="Ubuntu"/>
              </a:rPr>
              <a:t>uma metodologia.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 b="1" dirty="0">
                <a:solidFill>
                  <a:srgbClr val="FF441E"/>
                </a:solidFill>
                <a:latin typeface="Ubuntu"/>
                <a:ea typeface="Ubuntu"/>
                <a:cs typeface="Ubuntu"/>
                <a:sym typeface="Ubuntu"/>
              </a:rPr>
              <a:t>é</a:t>
            </a:r>
            <a:r>
              <a:rPr lang="pt-BR" sz="1200" b="1" dirty="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200" b="1" dirty="0">
                <a:solidFill>
                  <a:srgbClr val="746970"/>
                </a:solidFill>
                <a:latin typeface="Ubuntu"/>
                <a:ea typeface="Ubuntu"/>
                <a:cs typeface="Ubuntu"/>
                <a:sym typeface="Ubuntu"/>
              </a:rPr>
              <a:t>trabalho em equipe.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 b="1" dirty="0">
                <a:solidFill>
                  <a:srgbClr val="FF441E"/>
                </a:solidFill>
                <a:latin typeface="Ubuntu"/>
                <a:ea typeface="Ubuntu"/>
                <a:cs typeface="Ubuntu"/>
                <a:sym typeface="Ubuntu"/>
              </a:rPr>
              <a:t>é</a:t>
            </a:r>
            <a:r>
              <a:rPr lang="pt-BR" sz="1200" b="1" dirty="0">
                <a:solidFill>
                  <a:srgbClr val="746970"/>
                </a:solidFill>
                <a:latin typeface="Ubuntu"/>
                <a:ea typeface="Ubuntu"/>
                <a:cs typeface="Ubuntu"/>
                <a:sym typeface="Ubuntu"/>
              </a:rPr>
              <a:t> ser Ágil / Lean.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 b="1" dirty="0">
                <a:solidFill>
                  <a:srgbClr val="FF441E"/>
                </a:solidFill>
                <a:latin typeface="Ubuntu"/>
                <a:ea typeface="Ubuntu"/>
                <a:cs typeface="Ubuntu"/>
                <a:sym typeface="Ubuntu"/>
              </a:rPr>
              <a:t>é</a:t>
            </a:r>
            <a:r>
              <a:rPr lang="pt-BR" sz="1200" b="1" dirty="0">
                <a:solidFill>
                  <a:srgbClr val="746970"/>
                </a:solidFill>
                <a:latin typeface="Ubuntu"/>
                <a:ea typeface="Ubuntu"/>
                <a:cs typeface="Ubuntu"/>
                <a:sym typeface="Ubuntu"/>
              </a:rPr>
              <a:t> a arte de aumentar a </a:t>
            </a:r>
            <a:r>
              <a:rPr lang="pt-BR" sz="1200" b="1" dirty="0">
                <a:solidFill>
                  <a:srgbClr val="007CBA"/>
                </a:solidFill>
                <a:latin typeface="Ubuntu"/>
                <a:ea typeface="Ubuntu"/>
                <a:cs typeface="Ubuntu"/>
                <a:sym typeface="Ubuntu"/>
              </a:rPr>
              <a:t>eficiência</a:t>
            </a:r>
            <a:r>
              <a:rPr lang="pt-BR" sz="1200" b="1" dirty="0">
                <a:solidFill>
                  <a:srgbClr val="746970"/>
                </a:solidFill>
                <a:latin typeface="Ubuntu"/>
                <a:ea typeface="Ubuntu"/>
                <a:cs typeface="Ubuntu"/>
                <a:sym typeface="Ubuntu"/>
              </a:rPr>
              <a:t> e </a:t>
            </a:r>
            <a:r>
              <a:rPr lang="pt-BR" sz="1200" b="1" dirty="0">
                <a:solidFill>
                  <a:srgbClr val="007CBA"/>
                </a:solidFill>
                <a:latin typeface="Ubuntu"/>
                <a:ea typeface="Ubuntu"/>
                <a:cs typeface="Ubuntu"/>
                <a:sym typeface="Ubuntu"/>
              </a:rPr>
              <a:t>qualidade</a:t>
            </a:r>
            <a:r>
              <a:rPr lang="pt-BR" sz="1200" b="1" dirty="0">
                <a:solidFill>
                  <a:srgbClr val="74697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247986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Filipe</a:t>
            </a:r>
          </a:p>
          <a:p>
            <a:endParaRPr lang="pt-BR" dirty="0" smtClean="0"/>
          </a:p>
          <a:p>
            <a:r>
              <a:rPr lang="pt-BR" dirty="0" smtClean="0"/>
              <a:t>Puxe </a:t>
            </a:r>
            <a:r>
              <a:rPr lang="pt-BR" dirty="0" smtClean="0"/>
              <a:t>o cordão de Andon</a:t>
            </a:r>
          </a:p>
          <a:p>
            <a:r>
              <a:rPr lang="pt-BR" dirty="0" err="1" smtClean="0"/>
              <a:t>Swarm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324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1" dirty="0" smtClean="0"/>
              <a:t>Zandler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66053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Filipe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1689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1" dirty="0" smtClean="0"/>
              <a:t>Zandler </a:t>
            </a:r>
          </a:p>
          <a:p>
            <a:pPr lvl="0" rtl="0">
              <a:spcBef>
                <a:spcPts val="0"/>
              </a:spcBef>
              <a:buNone/>
            </a:pPr>
            <a:endParaRPr lang="pt-BR" dirty="0" smtClean="0"/>
          </a:p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Manifesto ágil 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693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Filipe</a:t>
            </a:r>
          </a:p>
          <a:p>
            <a:endParaRPr lang="pt-BR" dirty="0" smtClean="0"/>
          </a:p>
          <a:p>
            <a:r>
              <a:rPr lang="pt-BR" dirty="0" smtClean="0"/>
              <a:t>Melhorar cobertura de código</a:t>
            </a:r>
          </a:p>
          <a:p>
            <a:r>
              <a:rPr lang="pt-BR" dirty="0" smtClean="0"/>
              <a:t>Pagar Tech Debt</a:t>
            </a:r>
          </a:p>
          <a:p>
            <a:r>
              <a:rPr lang="pt-BR" dirty="0" smtClean="0"/>
              <a:t>Buscar novas práticas e padrões</a:t>
            </a:r>
          </a:p>
          <a:p>
            <a:r>
              <a:rPr lang="pt-BR" dirty="0" smtClean="0"/>
              <a:t>Utilizar novas ferramentas e tecnologias</a:t>
            </a:r>
          </a:p>
          <a:p>
            <a:r>
              <a:rPr lang="pt-BR" dirty="0" smtClean="0"/>
              <a:t>Preencher gaps na Telemetria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043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1" dirty="0" smtClean="0"/>
              <a:t>Zandler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Vídeo </a:t>
            </a:r>
            <a:r>
              <a:rPr lang="pt-BR" dirty="0" smtClean="0"/>
              <a:t>jenkins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141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Filipe</a:t>
            </a:r>
          </a:p>
          <a:p>
            <a:endParaRPr lang="pt-BR" dirty="0" smtClean="0"/>
          </a:p>
          <a:p>
            <a:r>
              <a:rPr lang="pt-BR" dirty="0" smtClean="0"/>
              <a:t>Transforme descobertas locais em conhecimento global</a:t>
            </a:r>
          </a:p>
          <a:p>
            <a:pPr lvl="1"/>
            <a:r>
              <a:rPr lang="pt-BR" dirty="0" smtClean="0"/>
              <a:t>Disseminar conhecimento entre times</a:t>
            </a:r>
          </a:p>
          <a:p>
            <a:r>
              <a:rPr lang="pt-BR" dirty="0" smtClean="0"/>
              <a:t>Criar mais resiliência para o sistemas e o times</a:t>
            </a:r>
          </a:p>
          <a:p>
            <a:pPr lvl="1"/>
            <a:r>
              <a:rPr lang="pt-BR" dirty="0" smtClean="0"/>
              <a:t>Introduzir erros nos sistemas (Chaos Monkey)</a:t>
            </a:r>
          </a:p>
          <a:p>
            <a:pPr lvl="1"/>
            <a:r>
              <a:rPr lang="pt-BR" dirty="0" smtClean="0"/>
              <a:t>Aplicar Swarming para resolver o problema</a:t>
            </a:r>
          </a:p>
          <a:p>
            <a:r>
              <a:rPr lang="pt-BR" dirty="0" smtClean="0"/>
              <a:t>Fazer líderes reforçarem a cultura da aprendizagem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2704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88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100" b="1" dirty="0" smtClean="0">
                <a:solidFill>
                  <a:schemeClr val="accent3"/>
                </a:solidFill>
                <a:latin typeface="Lato"/>
                <a:sym typeface="Lato"/>
              </a:rPr>
              <a:t>Filipe</a:t>
            </a:r>
            <a:endParaRPr lang="pt-BR" dirty="0" smtClean="0"/>
          </a:p>
          <a:p>
            <a:endParaRPr lang="pt-BR" sz="1100" b="1" dirty="0" smtClean="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 sz="1100" b="1" dirty="0" smtClean="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Aprenda</a:t>
            </a:r>
            <a:r>
              <a:rPr lang="pt-BR" sz="1100" b="1" dirty="0" smtClean="0">
                <a:solidFill>
                  <a:srgbClr val="7D7D7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100" b="1" dirty="0" smtClean="0">
                <a:solidFill>
                  <a:srgbClr val="7D7D7D"/>
                </a:solidFill>
                <a:latin typeface="Lato"/>
                <a:ea typeface="Lato"/>
                <a:cs typeface="Lato"/>
                <a:sym typeface="Lato"/>
              </a:rPr>
              <a:t>de seus </a:t>
            </a:r>
            <a:r>
              <a:rPr lang="pt-BR" sz="1100" b="1" dirty="0" smtClean="0">
                <a:solidFill>
                  <a:srgbClr val="FF441E"/>
                </a:solidFill>
                <a:latin typeface="Lato"/>
                <a:ea typeface="Lato"/>
                <a:cs typeface="Lato"/>
                <a:sym typeface="Lato"/>
              </a:rPr>
              <a:t>erros</a:t>
            </a:r>
            <a:r>
              <a:rPr lang="pt-BR" sz="1100" b="1" dirty="0" smtClean="0">
                <a:solidFill>
                  <a:srgbClr val="7D7D7D"/>
                </a:solidFill>
                <a:latin typeface="Lato"/>
                <a:ea typeface="Lato"/>
                <a:cs typeface="Lato"/>
                <a:sym typeface="Lato"/>
              </a:rPr>
              <a:t>, mas, foque nos </a:t>
            </a:r>
            <a:r>
              <a:rPr lang="pt-BR" sz="1100" b="1" dirty="0" smtClean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acertos</a:t>
            </a:r>
          </a:p>
          <a:p>
            <a:endParaRPr lang="pt-BR" sz="1100" b="1" dirty="0" smtClean="0">
              <a:solidFill>
                <a:schemeClr val="accent3"/>
              </a:solidFill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9730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Zandler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30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Filipe</a:t>
            </a:r>
            <a:endParaRPr lang="pt-BR" b="1" dirty="0" smtClean="0"/>
          </a:p>
          <a:p>
            <a:r>
              <a:rPr lang="pt-BR" dirty="0" smtClean="0"/>
              <a:t>Manifesto </a:t>
            </a:r>
            <a:r>
              <a:rPr lang="pt-BR" dirty="0"/>
              <a:t>ágil foi escrito em 2001 pelos 17 mais influentes na área de desenvolvimento de software da época</a:t>
            </a:r>
          </a:p>
          <a:p>
            <a:r>
              <a:rPr lang="pt-BR" dirty="0"/>
              <a:t>Uncle Bob ou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 Cecil Martin é o principal influenciador do movimento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método ágil defende que sejam deixados de lados Waterfall e RUP para processo incremental, com iterações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menores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B45C03F-D1A1-45F4-8742-B987FD71255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267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Zandler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B45C03F-D1A1-45F4-8742-B987FD71255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58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Zandler e </a:t>
            </a:r>
            <a:r>
              <a:rPr lang="pt-BR" dirty="0" smtClean="0"/>
              <a:t>Filipe </a:t>
            </a:r>
            <a:r>
              <a:rPr lang="pt-BR" dirty="0" smtClean="0"/>
              <a:t>falar sobre </a:t>
            </a:r>
            <a:r>
              <a:rPr lang="pt-BR" dirty="0" smtClean="0"/>
              <a:t>unidade </a:t>
            </a:r>
            <a:r>
              <a:rPr lang="pt-BR" dirty="0" smtClean="0"/>
              <a:t>no processo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38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Filipe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4126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5546"/>
            <a:ext cx="8229600" cy="3942438"/>
          </a:xfrm>
        </p:spPr>
        <p:txBody>
          <a:bodyPr anchor="t"/>
          <a:lstStyle>
            <a:lvl1pPr marL="137160" indent="-137160" algn="l">
              <a:buSzPct val="100000"/>
              <a:buFont typeface="Arial" panose="020B0604020202020204" pitchFamily="34" charset="0"/>
              <a:buChar char="•"/>
              <a:defRPr/>
            </a:lvl1pPr>
            <a:lvl2pPr marL="342900" indent="-137160" algn="l">
              <a:buSzPct val="100000"/>
              <a:buFont typeface="Arial" panose="020B0604020202020204" pitchFamily="34" charset="0"/>
              <a:buChar char="•"/>
              <a:defRPr/>
            </a:lvl2pPr>
            <a:lvl3pPr marL="548640" indent="-137160" algn="l">
              <a:buSzPct val="100000"/>
              <a:buFont typeface="Arial" panose="020B0604020202020204" pitchFamily="34" charset="0"/>
              <a:buChar char="•"/>
              <a:defRPr/>
            </a:lvl3pPr>
            <a:lvl4pPr marL="754380" indent="-137160" algn="l">
              <a:buSzPct val="100000"/>
              <a:buFont typeface="Arial" panose="020B0604020202020204" pitchFamily="34" charset="0"/>
              <a:buChar char="•"/>
              <a:defRPr/>
            </a:lvl4pPr>
            <a:lvl5pPr marL="891540" indent="-102870" algn="l"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569472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7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bg>
      <p:bgPr>
        <a:noFill/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Domine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1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</a:pPr>
            <a:endParaRPr dirty="0"/>
          </a:p>
          <a:p>
            <a:pPr marL="457200" marR="0" lvl="1" indent="0" algn="l" rtl="0">
              <a:spcBef>
                <a:spcPts val="0"/>
              </a:spcBef>
            </a:pPr>
            <a:endParaRPr dirty="0"/>
          </a:p>
          <a:p>
            <a:pPr marL="914400" marR="0" lvl="2" indent="0" algn="l" rtl="0">
              <a:spcBef>
                <a:spcPts val="0"/>
              </a:spcBef>
            </a:pPr>
            <a:endParaRPr dirty="0"/>
          </a:p>
          <a:p>
            <a:pPr marL="1371600" marR="0" lvl="3" indent="0" algn="l" rtl="0">
              <a:spcBef>
                <a:spcPts val="0"/>
              </a:spcBef>
            </a:pPr>
            <a:endParaRPr dirty="0"/>
          </a:p>
          <a:p>
            <a:pPr marL="1828800" marR="0" lvl="4" indent="0" algn="l" rtl="0">
              <a:spcBef>
                <a:spcPts val="0"/>
              </a:spcBef>
            </a:pPr>
            <a:endParaRPr dirty="0"/>
          </a:p>
          <a:p>
            <a:pPr marL="2286000" marR="0" lvl="5" indent="0" algn="l" rtl="0">
              <a:spcBef>
                <a:spcPts val="0"/>
              </a:spcBef>
            </a:pPr>
            <a:endParaRPr dirty="0"/>
          </a:p>
          <a:p>
            <a:pPr marL="2743200" marR="0" lvl="6" indent="0" algn="l" rtl="0">
              <a:spcBef>
                <a:spcPts val="0"/>
              </a:spcBef>
            </a:pPr>
            <a:endParaRPr dirty="0"/>
          </a:p>
          <a:p>
            <a:pPr marL="3200400" marR="0" lvl="7" indent="0" algn="l" rtl="0">
              <a:spcBef>
                <a:spcPts val="0"/>
              </a:spcBef>
            </a:pPr>
            <a:endParaRPr dirty="0"/>
          </a:p>
          <a:p>
            <a:pPr marL="3657600" marR="0" lvl="8" indent="0" algn="l" rtl="0">
              <a:spcBef>
                <a:spcPts val="0"/>
              </a:spcBef>
            </a:pP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79506" y="2247712"/>
            <a:ext cx="277800" cy="564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274320" lvl="0" indent="-148844" algn="l" rtl="0">
              <a:spcBef>
                <a:spcPts val="600"/>
              </a:spcBef>
              <a:buClr>
                <a:schemeClr val="accent1"/>
              </a:buClr>
              <a:buFont typeface="Cabin"/>
              <a:buChar char=""/>
              <a:defRPr/>
            </a:lvl1pPr>
            <a:lvl2pPr marL="548640" lvl="1" indent="-170942" algn="l" rtl="0">
              <a:spcBef>
                <a:spcPts val="500"/>
              </a:spcBef>
              <a:buClr>
                <a:schemeClr val="accent2"/>
              </a:buClr>
              <a:buFont typeface="Cabin"/>
              <a:buChar char=""/>
              <a:defRPr/>
            </a:lvl2pPr>
            <a:lvl3pPr marL="822960" lvl="2" indent="-142240" algn="l" rtl="0">
              <a:spcBef>
                <a:spcPts val="500"/>
              </a:spcBef>
              <a:buClr>
                <a:srgbClr val="BBBBBB"/>
              </a:buClr>
              <a:buFont typeface="Cabin"/>
              <a:buChar char=""/>
              <a:defRPr/>
            </a:lvl3pPr>
            <a:lvl4pPr marL="1097280" lvl="3" indent="-153669" algn="l" rtl="0">
              <a:spcBef>
                <a:spcPts val="400"/>
              </a:spcBef>
              <a:buClr>
                <a:srgbClr val="8CA2B4"/>
              </a:buClr>
              <a:buFont typeface="Cabin"/>
              <a:buChar char="◻"/>
              <a:defRPr/>
            </a:lvl4pPr>
            <a:lvl5pPr marL="1371600" lvl="4" indent="-157480" algn="l" rtl="0">
              <a:spcBef>
                <a:spcPts val="300"/>
              </a:spcBef>
              <a:buClr>
                <a:schemeClr val="accent2"/>
              </a:buClr>
              <a:buFont typeface="Cabin"/>
              <a:buChar char="◻"/>
              <a:defRPr/>
            </a:lvl5pPr>
            <a:lvl6pPr marL="1645920" lvl="5" indent="-109220" algn="l" rtl="0">
              <a:spcBef>
                <a:spcPts val="300"/>
              </a:spcBef>
              <a:buClr>
                <a:srgbClr val="8CA2B4"/>
              </a:buClr>
              <a:buFont typeface="Cabin"/>
              <a:buChar char=""/>
              <a:defRPr/>
            </a:lvl6pPr>
            <a:lvl7pPr marL="1828800" lvl="6" indent="-123825" algn="l" rtl="0">
              <a:spcBef>
                <a:spcPts val="300"/>
              </a:spcBef>
              <a:buClr>
                <a:srgbClr val="646D8F"/>
              </a:buClr>
              <a:buFont typeface="Cabin"/>
              <a:buChar char=""/>
              <a:defRPr/>
            </a:lvl7pPr>
            <a:lvl8pPr marL="2011679" lvl="7" indent="-116204" algn="l" rtl="0">
              <a:spcBef>
                <a:spcPts val="300"/>
              </a:spcBef>
              <a:buClr>
                <a:srgbClr val="BBBBBB"/>
              </a:buClr>
              <a:buFont typeface="Cabin"/>
              <a:buChar char=""/>
              <a:defRPr/>
            </a:lvl8pPr>
            <a:lvl9pPr marL="2194560" lvl="8" indent="-130810" algn="l" rtl="0">
              <a:spcBef>
                <a:spcPts val="300"/>
              </a:spcBef>
              <a:buClr>
                <a:srgbClr val="9FB8CD"/>
              </a:buClr>
              <a:buFont typeface="Cabin"/>
              <a:buChar char="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9552"/>
            <a:ext cx="4038600" cy="388843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89552"/>
            <a:ext cx="4038600" cy="388843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4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70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02" descr="devop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8769"/>
            <a:ext cx="3622369" cy="34319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3622369" y="939326"/>
            <a:ext cx="6284100" cy="194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800" b="1" dirty="0" smtClean="0">
                <a:solidFill>
                  <a:srgbClr val="4E0002"/>
                </a:solidFill>
                <a:latin typeface="Lato"/>
                <a:ea typeface="Lato"/>
                <a:cs typeface="Lato"/>
                <a:sym typeface="Lato"/>
              </a:rPr>
              <a:t>DevOps,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800" b="1" dirty="0" smtClean="0">
                <a:solidFill>
                  <a:srgbClr val="4E0002"/>
                </a:solidFill>
                <a:latin typeface="Lato"/>
                <a:ea typeface="Lato"/>
                <a:cs typeface="Lato"/>
                <a:sym typeface="Lato"/>
              </a:rPr>
              <a:t>por onde começar?</a:t>
            </a:r>
            <a:endParaRPr lang="pt-BR" sz="4800" b="1" dirty="0">
              <a:solidFill>
                <a:srgbClr val="4E000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622369" y="2880025"/>
            <a:ext cx="5193899" cy="6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 b="1" i="1" dirty="0">
                <a:solidFill>
                  <a:srgbClr val="74697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pt-BR" sz="3000" i="1" dirty="0">
                <a:solidFill>
                  <a:srgbClr val="746970"/>
                </a:solidFill>
                <a:latin typeface="Lato"/>
                <a:ea typeface="Lato"/>
                <a:cs typeface="Lato"/>
                <a:sym typeface="Lato"/>
              </a:rPr>
              <a:t>elhoria </a:t>
            </a:r>
            <a:r>
              <a:rPr lang="pt-BR" sz="3000" b="1" i="1" dirty="0">
                <a:solidFill>
                  <a:srgbClr val="74697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pt-BR" sz="3000" i="1" dirty="0">
                <a:solidFill>
                  <a:srgbClr val="746970"/>
                </a:solidFill>
                <a:latin typeface="Lato"/>
                <a:ea typeface="Lato"/>
                <a:cs typeface="Lato"/>
                <a:sym typeface="Lato"/>
              </a:rPr>
              <a:t>ontínua em </a:t>
            </a:r>
            <a:r>
              <a:rPr lang="pt-BR" sz="3000" b="1" i="1" dirty="0">
                <a:solidFill>
                  <a:srgbClr val="74697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pt-BR" sz="3000" i="1" dirty="0">
                <a:solidFill>
                  <a:srgbClr val="746970"/>
                </a:solidFill>
                <a:latin typeface="Lato"/>
                <a:ea typeface="Lato"/>
                <a:cs typeface="Lato"/>
                <a:sym typeface="Lato"/>
              </a:rPr>
              <a:t>quipe!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413300" y="200850"/>
            <a:ext cx="8324699" cy="30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007CBA"/>
                </a:solidFill>
                <a:latin typeface="Lato"/>
                <a:ea typeface="Lato"/>
                <a:cs typeface="Lato"/>
                <a:sym typeface="Lato"/>
              </a:rPr>
              <a:t>Desenvolvedores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+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FF441E"/>
                </a:solidFill>
                <a:latin typeface="Lato"/>
                <a:ea typeface="Lato"/>
                <a:cs typeface="Lato"/>
                <a:sym typeface="Lato"/>
              </a:rPr>
              <a:t>Operações</a:t>
            </a:r>
            <a:r>
              <a:rPr lang="pt-BR" sz="6000" i="1" dirty="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 (infra)</a:t>
            </a:r>
          </a:p>
        </p:txBody>
      </p:sp>
      <p:pic>
        <p:nvPicPr>
          <p:cNvPr id="196" name="Shape 196" descr="gabinete-gigante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799" y="3100525"/>
            <a:ext cx="2553708" cy="20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 descr="conexao-peq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507" y="3100525"/>
            <a:ext cx="2042966" cy="20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00419C0D-7C60-4F45-B8BB-3BE81B8A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03" y="1181351"/>
            <a:ext cx="8107967" cy="3795763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Sistema de Produção Toyota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Focado em melhorias: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Melhoria diária do trabalho humano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Foco em resultados semanais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Incentivo à solução de problemas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Incentivo à melhoria de processos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Swarming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Aprendizagem contínua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B1381567-D593-481E-8588-88358EFF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FF0000"/>
                </a:solidFill>
              </a:rPr>
              <a:t>Toyota Kata</a:t>
            </a:r>
          </a:p>
        </p:txBody>
      </p:sp>
      <p:pic>
        <p:nvPicPr>
          <p:cNvPr id="4098" name="Picture 2" descr="http://cdn.toyota.com.br/wp-content/themes/toyota/desktop-images/toyota-logo.jpg">
            <a:extLst>
              <a:ext uri="{FF2B5EF4-FFF2-40B4-BE49-F238E27FC236}">
                <a16:creationId xmlns="" xmlns:a16="http://schemas.microsoft.com/office/drawing/2014/main" id="{CC27FA86-06FA-47B8-8D2C-30E8902E3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7" t="-1461" r="21621" b="1461"/>
          <a:stretch/>
        </p:blipFill>
        <p:spPr bwMode="auto">
          <a:xfrm>
            <a:off x="6626368" y="1181351"/>
            <a:ext cx="1736340" cy="15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>
            <a:alpha val="64999"/>
          </a:srgb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-50" y="-13075"/>
            <a:ext cx="9144000" cy="5156699"/>
          </a:xfrm>
          <a:prstGeom prst="rect">
            <a:avLst/>
          </a:prstGeom>
          <a:solidFill>
            <a:srgbClr val="007CBA">
              <a:alpha val="9154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 txBox="1"/>
          <p:nvPr/>
        </p:nvSpPr>
        <p:spPr>
          <a:xfrm>
            <a:off x="572750" y="729075"/>
            <a:ext cx="7979699" cy="299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Hora </a:t>
            </a:r>
            <a:r>
              <a:rPr lang="pt-BR" sz="6000" b="1" dirty="0">
                <a:solidFill>
                  <a:srgbClr val="F9C03F"/>
                </a:solidFill>
                <a:latin typeface="Lato"/>
                <a:ea typeface="Lato"/>
                <a:cs typeface="Lato"/>
                <a:sym typeface="Lato"/>
              </a:rPr>
              <a:t>humana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deve ser aproveitada</a:t>
            </a:r>
            <a:r>
              <a:rPr lang="pt-BR" sz="6000" b="1" dirty="0">
                <a:solidFill>
                  <a:srgbClr val="F9C03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6000" b="1" i="1" dirty="0">
                <a:solidFill>
                  <a:srgbClr val="F9C03F"/>
                </a:solidFill>
                <a:latin typeface="Lato"/>
                <a:ea typeface="Lato"/>
                <a:cs typeface="Lato"/>
                <a:sym typeface="Lato"/>
              </a:rPr>
              <a:t>para criar!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 descr="devop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75" y="-37513"/>
            <a:ext cx="6163650" cy="521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 descr="DevOps-infinity-loo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25" y="581025"/>
            <a:ext cx="690562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2D6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 descr="no-pc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0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5083350" y="1242350"/>
            <a:ext cx="3045300" cy="121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7200" b="1" i="1" dirty="0" smtClean="0">
                <a:solidFill>
                  <a:srgbClr val="D71F3C"/>
                </a:solidFill>
                <a:latin typeface="Lato"/>
                <a:ea typeface="Lato"/>
                <a:cs typeface="Lato"/>
                <a:sym typeface="Lato"/>
              </a:rPr>
              <a:t>Como?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0E1EC0F7-CDB5-40A2-A506-75904F37A8B5}"/>
              </a:ext>
            </a:extLst>
          </p:cNvPr>
          <p:cNvSpPr/>
          <p:nvPr/>
        </p:nvSpPr>
        <p:spPr>
          <a:xfrm>
            <a:off x="3186381" y="1093554"/>
            <a:ext cx="2311209" cy="103089"/>
          </a:xfrm>
          <a:custGeom>
            <a:avLst/>
            <a:gdLst>
              <a:gd name="connsiteX0" fmla="*/ 0 w 5241852"/>
              <a:gd name="connsiteY0" fmla="*/ 85060 h 882862"/>
              <a:gd name="connsiteX1" fmla="*/ 2626242 w 5241852"/>
              <a:gd name="connsiteY1" fmla="*/ 882502 h 882862"/>
              <a:gd name="connsiteX2" fmla="*/ 5241852 w 5241852"/>
              <a:gd name="connsiteY2" fmla="*/ 0 h 8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1852" h="882862">
                <a:moveTo>
                  <a:pt x="0" y="85060"/>
                </a:moveTo>
                <a:cubicBezTo>
                  <a:pt x="876300" y="490869"/>
                  <a:pt x="1752600" y="896679"/>
                  <a:pt x="2626242" y="882502"/>
                </a:cubicBezTo>
                <a:cubicBezTo>
                  <a:pt x="3499884" y="868325"/>
                  <a:pt x="5241852" y="0"/>
                  <a:pt x="5241852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F3462BA5-0092-41A8-B3BF-F52BACEBDFD8}"/>
              </a:ext>
            </a:extLst>
          </p:cNvPr>
          <p:cNvSpPr txBox="1"/>
          <p:nvPr/>
        </p:nvSpPr>
        <p:spPr>
          <a:xfrm>
            <a:off x="2640796" y="897564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Dev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257F2C05-4FEC-45C1-AEE8-C84C55132195}"/>
              </a:ext>
            </a:extLst>
          </p:cNvPr>
          <p:cNvSpPr txBox="1"/>
          <p:nvPr/>
        </p:nvSpPr>
        <p:spPr>
          <a:xfrm>
            <a:off x="5557120" y="919644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Ops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="" xmlns:a16="http://schemas.microsoft.com/office/drawing/2014/main" id="{EEF405D6-9927-4595-92C6-3F5D3FE27752}"/>
              </a:ext>
            </a:extLst>
          </p:cNvPr>
          <p:cNvSpPr/>
          <p:nvPr/>
        </p:nvSpPr>
        <p:spPr>
          <a:xfrm>
            <a:off x="3186381" y="2684685"/>
            <a:ext cx="2311209" cy="81009"/>
          </a:xfrm>
          <a:custGeom>
            <a:avLst/>
            <a:gdLst>
              <a:gd name="connsiteX0" fmla="*/ 0 w 5241852"/>
              <a:gd name="connsiteY0" fmla="*/ 85060 h 882862"/>
              <a:gd name="connsiteX1" fmla="*/ 2626242 w 5241852"/>
              <a:gd name="connsiteY1" fmla="*/ 882502 h 882862"/>
              <a:gd name="connsiteX2" fmla="*/ 5241852 w 5241852"/>
              <a:gd name="connsiteY2" fmla="*/ 0 h 8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1852" h="882862">
                <a:moveTo>
                  <a:pt x="0" y="85060"/>
                </a:moveTo>
                <a:cubicBezTo>
                  <a:pt x="876300" y="490869"/>
                  <a:pt x="1752600" y="896679"/>
                  <a:pt x="2626242" y="882502"/>
                </a:cubicBezTo>
                <a:cubicBezTo>
                  <a:pt x="3499884" y="868325"/>
                  <a:pt x="5241852" y="0"/>
                  <a:pt x="5241852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052E5EC8-407E-4488-91BF-508C8617DE98}"/>
              </a:ext>
            </a:extLst>
          </p:cNvPr>
          <p:cNvSpPr txBox="1"/>
          <p:nvPr/>
        </p:nvSpPr>
        <p:spPr>
          <a:xfrm>
            <a:off x="2640796" y="2488695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Dev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EDB91FF8-BAC2-4ADF-AD0C-22D7DD064357}"/>
              </a:ext>
            </a:extLst>
          </p:cNvPr>
          <p:cNvSpPr txBox="1"/>
          <p:nvPr/>
        </p:nvSpPr>
        <p:spPr>
          <a:xfrm>
            <a:off x="5557120" y="2510775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Ops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="" xmlns:a16="http://schemas.microsoft.com/office/drawing/2014/main" id="{675857C6-7444-4FBC-9D5E-A63A13BAA867}"/>
              </a:ext>
            </a:extLst>
          </p:cNvPr>
          <p:cNvSpPr/>
          <p:nvPr/>
        </p:nvSpPr>
        <p:spPr>
          <a:xfrm>
            <a:off x="2191880" y="2270051"/>
            <a:ext cx="4391354" cy="358911"/>
          </a:xfrm>
          <a:custGeom>
            <a:avLst/>
            <a:gdLst>
              <a:gd name="connsiteX0" fmla="*/ 5130807 w 5875792"/>
              <a:gd name="connsiteY0" fmla="*/ 446650 h 478548"/>
              <a:gd name="connsiteX1" fmla="*/ 5736863 w 5875792"/>
              <a:gd name="connsiteY1" fmla="*/ 180836 h 478548"/>
              <a:gd name="connsiteX2" fmla="*/ 2802277 w 5875792"/>
              <a:gd name="connsiteY2" fmla="*/ 83 h 478548"/>
              <a:gd name="connsiteX3" fmla="*/ 101607 w 5875792"/>
              <a:gd name="connsiteY3" fmla="*/ 202101 h 478548"/>
              <a:gd name="connsiteX4" fmla="*/ 590705 w 5875792"/>
              <a:gd name="connsiteY4" fmla="*/ 478548 h 47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5792" h="478548">
                <a:moveTo>
                  <a:pt x="5130807" y="446650"/>
                </a:moveTo>
                <a:cubicBezTo>
                  <a:pt x="5627879" y="350957"/>
                  <a:pt x="6124951" y="255264"/>
                  <a:pt x="5736863" y="180836"/>
                </a:cubicBezTo>
                <a:cubicBezTo>
                  <a:pt x="5348775" y="106408"/>
                  <a:pt x="3741486" y="-3461"/>
                  <a:pt x="2802277" y="83"/>
                </a:cubicBezTo>
                <a:cubicBezTo>
                  <a:pt x="1863068" y="3627"/>
                  <a:pt x="470202" y="122357"/>
                  <a:pt x="101607" y="202101"/>
                </a:cubicBezTo>
                <a:cubicBezTo>
                  <a:pt x="-266988" y="281845"/>
                  <a:pt x="477291" y="414753"/>
                  <a:pt x="590705" y="478548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5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="" xmlns:a16="http://schemas.microsoft.com/office/drawing/2014/main" id="{6FF2B758-57BD-443B-AFC0-34B86B3DDD67}"/>
              </a:ext>
            </a:extLst>
          </p:cNvPr>
          <p:cNvSpPr/>
          <p:nvPr/>
        </p:nvSpPr>
        <p:spPr>
          <a:xfrm>
            <a:off x="3186381" y="4120510"/>
            <a:ext cx="2311209" cy="81009"/>
          </a:xfrm>
          <a:custGeom>
            <a:avLst/>
            <a:gdLst>
              <a:gd name="connsiteX0" fmla="*/ 0 w 5241852"/>
              <a:gd name="connsiteY0" fmla="*/ 85060 h 882862"/>
              <a:gd name="connsiteX1" fmla="*/ 2626242 w 5241852"/>
              <a:gd name="connsiteY1" fmla="*/ 882502 h 882862"/>
              <a:gd name="connsiteX2" fmla="*/ 5241852 w 5241852"/>
              <a:gd name="connsiteY2" fmla="*/ 0 h 8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1852" h="882862">
                <a:moveTo>
                  <a:pt x="0" y="85060"/>
                </a:moveTo>
                <a:cubicBezTo>
                  <a:pt x="876300" y="490869"/>
                  <a:pt x="1752600" y="896679"/>
                  <a:pt x="2626242" y="882502"/>
                </a:cubicBezTo>
                <a:cubicBezTo>
                  <a:pt x="3499884" y="868325"/>
                  <a:pt x="5241852" y="0"/>
                  <a:pt x="5241852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963F3187-8A45-4E2F-B8A1-C1CFFC808204}"/>
              </a:ext>
            </a:extLst>
          </p:cNvPr>
          <p:cNvSpPr txBox="1"/>
          <p:nvPr/>
        </p:nvSpPr>
        <p:spPr>
          <a:xfrm>
            <a:off x="2640796" y="3924520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Dev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66FB7BDC-04E3-4D1A-A67B-6273C3E590A5}"/>
              </a:ext>
            </a:extLst>
          </p:cNvPr>
          <p:cNvSpPr txBox="1"/>
          <p:nvPr/>
        </p:nvSpPr>
        <p:spPr>
          <a:xfrm>
            <a:off x="5557120" y="3946600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Ops</a:t>
            </a:r>
          </a:p>
        </p:txBody>
      </p:sp>
      <p:sp>
        <p:nvSpPr>
          <p:cNvPr id="13" name="Forma Livre: Forma 12">
            <a:extLst>
              <a:ext uri="{FF2B5EF4-FFF2-40B4-BE49-F238E27FC236}">
                <a16:creationId xmlns="" xmlns:a16="http://schemas.microsoft.com/office/drawing/2014/main" id="{53F9878A-048B-4B9E-A59D-8690BEA735AC}"/>
              </a:ext>
            </a:extLst>
          </p:cNvPr>
          <p:cNvSpPr/>
          <p:nvPr/>
        </p:nvSpPr>
        <p:spPr>
          <a:xfrm>
            <a:off x="2191880" y="3705876"/>
            <a:ext cx="4391354" cy="358911"/>
          </a:xfrm>
          <a:custGeom>
            <a:avLst/>
            <a:gdLst>
              <a:gd name="connsiteX0" fmla="*/ 5130807 w 5875792"/>
              <a:gd name="connsiteY0" fmla="*/ 446650 h 478548"/>
              <a:gd name="connsiteX1" fmla="*/ 5736863 w 5875792"/>
              <a:gd name="connsiteY1" fmla="*/ 180836 h 478548"/>
              <a:gd name="connsiteX2" fmla="*/ 2802277 w 5875792"/>
              <a:gd name="connsiteY2" fmla="*/ 83 h 478548"/>
              <a:gd name="connsiteX3" fmla="*/ 101607 w 5875792"/>
              <a:gd name="connsiteY3" fmla="*/ 202101 h 478548"/>
              <a:gd name="connsiteX4" fmla="*/ 590705 w 5875792"/>
              <a:gd name="connsiteY4" fmla="*/ 478548 h 47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5792" h="478548">
                <a:moveTo>
                  <a:pt x="5130807" y="446650"/>
                </a:moveTo>
                <a:cubicBezTo>
                  <a:pt x="5627879" y="350957"/>
                  <a:pt x="6124951" y="255264"/>
                  <a:pt x="5736863" y="180836"/>
                </a:cubicBezTo>
                <a:cubicBezTo>
                  <a:pt x="5348775" y="106408"/>
                  <a:pt x="3741486" y="-3461"/>
                  <a:pt x="2802277" y="83"/>
                </a:cubicBezTo>
                <a:cubicBezTo>
                  <a:pt x="1863068" y="3627"/>
                  <a:pt x="470202" y="122357"/>
                  <a:pt x="101607" y="202101"/>
                </a:cubicBezTo>
                <a:cubicBezTo>
                  <a:pt x="-266988" y="281845"/>
                  <a:pt x="477291" y="414753"/>
                  <a:pt x="590705" y="478548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50" dirty="0"/>
          </a:p>
        </p:txBody>
      </p:sp>
      <p:sp>
        <p:nvSpPr>
          <p:cNvPr id="14" name="Seta: Circular 13">
            <a:extLst>
              <a:ext uri="{FF2B5EF4-FFF2-40B4-BE49-F238E27FC236}">
                <a16:creationId xmlns="" xmlns:a16="http://schemas.microsoft.com/office/drawing/2014/main" id="{7D0980E2-72BC-4975-BA19-C020697872BA}"/>
              </a:ext>
            </a:extLst>
          </p:cNvPr>
          <p:cNvSpPr/>
          <p:nvPr/>
        </p:nvSpPr>
        <p:spPr>
          <a:xfrm flipH="1">
            <a:off x="3372639" y="3735499"/>
            <a:ext cx="648072" cy="378042"/>
          </a:xfrm>
          <a:prstGeom prst="circularArrow">
            <a:avLst>
              <a:gd name="adj1" fmla="val 0"/>
              <a:gd name="adj2" fmla="val 2702370"/>
              <a:gd name="adj3" fmla="val 3988020"/>
              <a:gd name="adj4" fmla="val 8271286"/>
              <a:gd name="adj5" fmla="val 16023"/>
            </a:avLst>
          </a:prstGeom>
          <a:solidFill>
            <a:schemeClr val="accent1">
              <a:lumMod val="75000"/>
            </a:schemeClr>
          </a:solidFill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5" name="Seta: Circular 14">
            <a:extLst>
              <a:ext uri="{FF2B5EF4-FFF2-40B4-BE49-F238E27FC236}">
                <a16:creationId xmlns="" xmlns:a16="http://schemas.microsoft.com/office/drawing/2014/main" id="{E8091D37-F7F6-438C-9608-C9044FA6464B}"/>
              </a:ext>
            </a:extLst>
          </p:cNvPr>
          <p:cNvSpPr/>
          <p:nvPr/>
        </p:nvSpPr>
        <p:spPr>
          <a:xfrm flipH="1">
            <a:off x="3777684" y="3735499"/>
            <a:ext cx="648072" cy="378042"/>
          </a:xfrm>
          <a:prstGeom prst="circularArrow">
            <a:avLst>
              <a:gd name="adj1" fmla="val 0"/>
              <a:gd name="adj2" fmla="val 2702370"/>
              <a:gd name="adj3" fmla="val 3988020"/>
              <a:gd name="adj4" fmla="val 8271286"/>
              <a:gd name="adj5" fmla="val 16023"/>
            </a:avLst>
          </a:prstGeom>
          <a:solidFill>
            <a:schemeClr val="accent1">
              <a:lumMod val="75000"/>
            </a:schemeClr>
          </a:solidFill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6" name="Seta: Circular 15">
            <a:extLst>
              <a:ext uri="{FF2B5EF4-FFF2-40B4-BE49-F238E27FC236}">
                <a16:creationId xmlns="" xmlns:a16="http://schemas.microsoft.com/office/drawing/2014/main" id="{FCDCC132-42F7-4D6C-A155-1093A32E7960}"/>
              </a:ext>
            </a:extLst>
          </p:cNvPr>
          <p:cNvSpPr/>
          <p:nvPr/>
        </p:nvSpPr>
        <p:spPr>
          <a:xfrm flipH="1">
            <a:off x="4181064" y="3735499"/>
            <a:ext cx="648072" cy="378042"/>
          </a:xfrm>
          <a:prstGeom prst="circularArrow">
            <a:avLst>
              <a:gd name="adj1" fmla="val 0"/>
              <a:gd name="adj2" fmla="val 2702370"/>
              <a:gd name="adj3" fmla="val 3988020"/>
              <a:gd name="adj4" fmla="val 8271286"/>
              <a:gd name="adj5" fmla="val 16023"/>
            </a:avLst>
          </a:prstGeom>
          <a:solidFill>
            <a:schemeClr val="accent1">
              <a:lumMod val="75000"/>
            </a:schemeClr>
          </a:solidFill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Seta: Circular 16">
            <a:extLst>
              <a:ext uri="{FF2B5EF4-FFF2-40B4-BE49-F238E27FC236}">
                <a16:creationId xmlns="" xmlns:a16="http://schemas.microsoft.com/office/drawing/2014/main" id="{29E6424E-6028-45FD-B491-EAF184E5ABA1}"/>
              </a:ext>
            </a:extLst>
          </p:cNvPr>
          <p:cNvSpPr/>
          <p:nvPr/>
        </p:nvSpPr>
        <p:spPr>
          <a:xfrm flipH="1">
            <a:off x="4585012" y="3742468"/>
            <a:ext cx="648072" cy="378042"/>
          </a:xfrm>
          <a:prstGeom prst="circularArrow">
            <a:avLst>
              <a:gd name="adj1" fmla="val 0"/>
              <a:gd name="adj2" fmla="val 2702370"/>
              <a:gd name="adj3" fmla="val 3988020"/>
              <a:gd name="adj4" fmla="val 8271286"/>
              <a:gd name="adj5" fmla="val 16023"/>
            </a:avLst>
          </a:prstGeom>
          <a:solidFill>
            <a:schemeClr val="accent1">
              <a:lumMod val="75000"/>
            </a:schemeClr>
          </a:solidFill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-50" y="-13075"/>
            <a:ext cx="9144000" cy="5156699"/>
          </a:xfrm>
          <a:prstGeom prst="rect">
            <a:avLst/>
          </a:prstGeom>
          <a:solidFill>
            <a:srgbClr val="007CBA">
              <a:alpha val="9154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61" name="Shape 361" descr="logo-taller-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4400" y="886926"/>
            <a:ext cx="3381725" cy="498191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210065" y="2039076"/>
            <a:ext cx="8649729" cy="10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pt-BR" sz="6000" b="1" dirty="0">
                <a:solidFill>
                  <a:srgbClr val="F9C03F"/>
                </a:solidFill>
                <a:latin typeface="Lato"/>
                <a:ea typeface="Lato"/>
                <a:cs typeface="Lato"/>
              </a:rPr>
              <a:t>O princípio</a:t>
            </a:r>
            <a:r>
              <a:rPr lang="pt-BR" sz="6000" dirty="0"/>
              <a:t> </a:t>
            </a:r>
            <a:r>
              <a:rPr lang="pt-BR" sz="6000" b="1" dirty="0" smtClean="0">
                <a:solidFill>
                  <a:srgbClr val="F3F3F3"/>
                </a:solidFill>
                <a:latin typeface="Lato"/>
                <a:ea typeface="Lato"/>
                <a:cs typeface="Lato"/>
              </a:rPr>
              <a:t>do Fluxo</a:t>
            </a:r>
            <a:endParaRPr lang="pt-BR" sz="6000" b="1" dirty="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Shape 363" descr="vertical-invertida.png"/>
          <p:cNvPicPr preferRelativeResize="0"/>
          <p:nvPr/>
        </p:nvPicPr>
        <p:blipFill rotWithShape="1">
          <a:blip r:embed="rId4">
            <a:alphaModFix/>
          </a:blip>
          <a:srcRect l="-3982" b="17191"/>
          <a:stretch/>
        </p:blipFill>
        <p:spPr>
          <a:xfrm>
            <a:off x="8457050" y="4429499"/>
            <a:ext cx="281024" cy="413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7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451B9E85-9E33-41D4-85CE-488079BD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172621"/>
            <a:ext cx="8188990" cy="2274914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Acelerar a entrega de valor no produto para o cliente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Proteger o Time de desenvolvimento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Tornar o trabalho visível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D91695C1-67B9-4483-90B0-90A36246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FF0000"/>
                </a:solidFill>
              </a:rPr>
              <a:t>Objetivo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="" xmlns:a16="http://schemas.microsoft.com/office/drawing/2014/main" id="{5A3C7443-2CDB-4E0A-8E0A-7E57AD54F508}"/>
              </a:ext>
            </a:extLst>
          </p:cNvPr>
          <p:cNvSpPr/>
          <p:nvPr/>
        </p:nvSpPr>
        <p:spPr>
          <a:xfrm>
            <a:off x="3281381" y="4108482"/>
            <a:ext cx="2311209" cy="103089"/>
          </a:xfrm>
          <a:custGeom>
            <a:avLst/>
            <a:gdLst>
              <a:gd name="connsiteX0" fmla="*/ 0 w 5241852"/>
              <a:gd name="connsiteY0" fmla="*/ 85060 h 882862"/>
              <a:gd name="connsiteX1" fmla="*/ 2626242 w 5241852"/>
              <a:gd name="connsiteY1" fmla="*/ 882502 h 882862"/>
              <a:gd name="connsiteX2" fmla="*/ 5241852 w 5241852"/>
              <a:gd name="connsiteY2" fmla="*/ 0 h 8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1852" h="882862">
                <a:moveTo>
                  <a:pt x="0" y="85060"/>
                </a:moveTo>
                <a:cubicBezTo>
                  <a:pt x="876300" y="490869"/>
                  <a:pt x="1752600" y="896679"/>
                  <a:pt x="2626242" y="882502"/>
                </a:cubicBezTo>
                <a:cubicBezTo>
                  <a:pt x="3499884" y="868325"/>
                  <a:pt x="5241852" y="0"/>
                  <a:pt x="5241852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355C30ED-8CB7-4384-BAA6-67B120D50200}"/>
              </a:ext>
            </a:extLst>
          </p:cNvPr>
          <p:cNvSpPr txBox="1"/>
          <p:nvPr/>
        </p:nvSpPr>
        <p:spPr>
          <a:xfrm>
            <a:off x="2735796" y="3912492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Dev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05982B4-ED70-4EAA-BF3C-A0B68D3D5105}"/>
              </a:ext>
            </a:extLst>
          </p:cNvPr>
          <p:cNvSpPr txBox="1"/>
          <p:nvPr/>
        </p:nvSpPr>
        <p:spPr>
          <a:xfrm>
            <a:off x="5652120" y="3934572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34287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65" y="-17931"/>
            <a:ext cx="9144000" cy="54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17994" y="1255014"/>
            <a:ext cx="3954674" cy="3422970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rgbClr val="F9C03F"/>
                </a:solidFill>
                <a:latin typeface="Lato"/>
                <a:ea typeface="Lato"/>
                <a:cs typeface="Lato"/>
              </a:rPr>
              <a:t>Filipe Augusto Lima de Souza</a:t>
            </a:r>
          </a:p>
          <a:p>
            <a:r>
              <a:rPr lang="pt-BR" sz="1800" dirty="0" smtClean="0">
                <a:solidFill>
                  <a:schemeClr val="bg1"/>
                </a:solidFill>
              </a:rPr>
              <a:t>Arquiteto </a:t>
            </a:r>
            <a:r>
              <a:rPr lang="pt-BR" sz="1800" dirty="0">
                <a:solidFill>
                  <a:schemeClr val="bg1"/>
                </a:solidFill>
              </a:rPr>
              <a:t>Software</a:t>
            </a:r>
          </a:p>
          <a:p>
            <a:r>
              <a:rPr lang="pt-BR" sz="1350" dirty="0" smtClean="0">
                <a:solidFill>
                  <a:schemeClr val="bg1"/>
                </a:solidFill>
              </a:rPr>
              <a:t>      </a:t>
            </a:r>
            <a:endParaRPr lang="pt-BR" sz="1350" dirty="0">
              <a:solidFill>
                <a:schemeClr val="bg1"/>
              </a:solidFill>
            </a:endParaRPr>
          </a:p>
          <a:p>
            <a:r>
              <a:rPr lang="pt-BR" sz="1350" dirty="0" smtClean="0">
                <a:solidFill>
                  <a:schemeClr val="bg1"/>
                </a:solidFill>
              </a:rPr>
              <a:t>       </a:t>
            </a:r>
            <a:r>
              <a:rPr lang="pt-BR" sz="1600" dirty="0">
                <a:solidFill>
                  <a:schemeClr val="bg1"/>
                </a:solidFill>
              </a:rPr>
              <a:t>fals_xp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  http://codingfirst.azurewebsites.net/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  fals.xp@gmail.com</a:t>
            </a:r>
          </a:p>
          <a:p>
            <a:endParaRPr lang="en-US" dirty="0"/>
          </a:p>
        </p:txBody>
      </p:sp>
      <p:sp>
        <p:nvSpPr>
          <p:cNvPr id="12" name="Espaço Reservado para Conteúdo 3"/>
          <p:cNvSpPr txBox="1">
            <a:spLocks/>
          </p:cNvSpPr>
          <p:nvPr/>
        </p:nvSpPr>
        <p:spPr>
          <a:xfrm>
            <a:off x="526410" y="1243439"/>
            <a:ext cx="3744647" cy="3422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pt-BR" sz="1800" b="1" dirty="0">
                <a:solidFill>
                  <a:srgbClr val="F9C03F"/>
                </a:solidFill>
                <a:latin typeface="Lato"/>
                <a:ea typeface="Lato"/>
                <a:cs typeface="Lato"/>
                <a:sym typeface="Lato"/>
              </a:rPr>
              <a:t>Zandler Oliveira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pt-BR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Arquiteto </a:t>
            </a:r>
            <a:r>
              <a:rPr lang="pt-B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de </a:t>
            </a:r>
            <a:r>
              <a:rPr lang="pt-BR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Infraestrutura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sym typeface="Ubuntu"/>
              </a:rPr>
              <a:t>zandler.oliveira@gmail.com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sym typeface="Ubuntu"/>
              </a:rPr>
              <a:t>Zandler</a:t>
            </a:r>
          </a:p>
          <a:p>
            <a:pPr lvl="0"/>
            <a:r>
              <a:rPr lang="pt-BR" sz="1600" dirty="0">
                <a:solidFill>
                  <a:schemeClr val="bg1"/>
                </a:solidFill>
                <a:sym typeface="Ubuntu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sym typeface="Ubuntu"/>
              </a:rPr>
              <a:t>   @</a:t>
            </a:r>
            <a:r>
              <a:rPr lang="pt-BR" sz="1600" dirty="0" err="1">
                <a:solidFill>
                  <a:schemeClr val="bg1"/>
                </a:solidFill>
                <a:sym typeface="Ubuntu"/>
              </a:rPr>
              <a:t>zandler</a:t>
            </a:r>
            <a:endParaRPr lang="pt-BR" sz="1600" dirty="0">
              <a:solidFill>
                <a:schemeClr val="bg1"/>
              </a:solidFill>
              <a:sym typeface="Ubuntu"/>
            </a:endParaRPr>
          </a:p>
          <a:p>
            <a:endParaRPr lang="pt-BR" sz="24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/>
            <a:endParaRPr lang="pt-BR" sz="2400" dirty="0" smtClean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17" y="2226917"/>
            <a:ext cx="364173" cy="36417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43" y="2962423"/>
            <a:ext cx="364173" cy="36417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41" y="2594222"/>
            <a:ext cx="364173" cy="364173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1" y="2283237"/>
            <a:ext cx="364173" cy="36417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7" y="3018743"/>
            <a:ext cx="364173" cy="364173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5" y="2650542"/>
            <a:ext cx="364173" cy="36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áfico 4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14" y="0"/>
            <a:ext cx="674245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9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A70DC6D2-C43B-4283-896B-E72A310A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FF0000"/>
                </a:solidFill>
              </a:rPr>
              <a:t>Lead Time X Process Time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="" xmlns:a16="http://schemas.microsoft.com/office/drawing/2014/main" id="{2B6FD990-6905-425B-8C51-2B832E21D917}"/>
              </a:ext>
            </a:extLst>
          </p:cNvPr>
          <p:cNvCxnSpPr/>
          <p:nvPr/>
        </p:nvCxnSpPr>
        <p:spPr>
          <a:xfrm>
            <a:off x="2195736" y="2303025"/>
            <a:ext cx="4428492" cy="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35A318CD-5F90-4480-BDC9-6D72208DAB12}"/>
              </a:ext>
            </a:extLst>
          </p:cNvPr>
          <p:cNvSpPr/>
          <p:nvPr/>
        </p:nvSpPr>
        <p:spPr>
          <a:xfrm>
            <a:off x="5004048" y="2249019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8E962114-646C-492F-AF03-EE86B877D6AD}"/>
              </a:ext>
            </a:extLst>
          </p:cNvPr>
          <p:cNvSpPr txBox="1"/>
          <p:nvPr/>
        </p:nvSpPr>
        <p:spPr>
          <a:xfrm>
            <a:off x="1709682" y="2519049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Ticket</a:t>
            </a:r>
            <a:br>
              <a:rPr lang="pt-BR" sz="1050" dirty="0"/>
            </a:br>
            <a:r>
              <a:rPr lang="pt-BR" sz="1050" dirty="0"/>
              <a:t>Criado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7530749C-518C-4963-BA3C-CE9A10B04BBB}"/>
              </a:ext>
            </a:extLst>
          </p:cNvPr>
          <p:cNvSpPr txBox="1"/>
          <p:nvPr/>
        </p:nvSpPr>
        <p:spPr>
          <a:xfrm>
            <a:off x="4517994" y="2519049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Inicio Trabalho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D1A52845-57B1-4045-A3FC-FFF5D44D185B}"/>
              </a:ext>
            </a:extLst>
          </p:cNvPr>
          <p:cNvSpPr txBox="1"/>
          <p:nvPr/>
        </p:nvSpPr>
        <p:spPr>
          <a:xfrm>
            <a:off x="6138174" y="2519049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Trabalho Concluído</a:t>
            </a:r>
          </a:p>
        </p:txBody>
      </p:sp>
      <p:sp>
        <p:nvSpPr>
          <p:cNvPr id="11" name="Chave Esquerda 10">
            <a:extLst>
              <a:ext uri="{FF2B5EF4-FFF2-40B4-BE49-F238E27FC236}">
                <a16:creationId xmlns="" xmlns:a16="http://schemas.microsoft.com/office/drawing/2014/main" id="{D3FF6461-BAC7-40F8-A5BB-E1DB4402CFBE}"/>
              </a:ext>
            </a:extLst>
          </p:cNvPr>
          <p:cNvSpPr/>
          <p:nvPr/>
        </p:nvSpPr>
        <p:spPr>
          <a:xfrm rot="5400000">
            <a:off x="4247964" y="-343269"/>
            <a:ext cx="324036" cy="44284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2" name="Chave Direita 11">
            <a:extLst>
              <a:ext uri="{FF2B5EF4-FFF2-40B4-BE49-F238E27FC236}">
                <a16:creationId xmlns="" xmlns:a16="http://schemas.microsoft.com/office/drawing/2014/main" id="{CF31B674-BE1F-460E-9DAD-37A692D6B724}"/>
              </a:ext>
            </a:extLst>
          </p:cNvPr>
          <p:cNvSpPr/>
          <p:nvPr/>
        </p:nvSpPr>
        <p:spPr>
          <a:xfrm rot="5400000">
            <a:off x="5679776" y="2383382"/>
            <a:ext cx="268724" cy="1620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2DEF73BD-56D8-4987-89F1-639D5CE1B274}"/>
              </a:ext>
            </a:extLst>
          </p:cNvPr>
          <p:cNvSpPr txBox="1"/>
          <p:nvPr/>
        </p:nvSpPr>
        <p:spPr>
          <a:xfrm>
            <a:off x="3209973" y="1268637"/>
            <a:ext cx="2388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Lead Time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89EFABB5-D12A-4087-B6A8-55FF4F1D1C60}"/>
              </a:ext>
            </a:extLst>
          </p:cNvPr>
          <p:cNvSpPr txBox="1"/>
          <p:nvPr/>
        </p:nvSpPr>
        <p:spPr>
          <a:xfrm>
            <a:off x="4626006" y="3435846"/>
            <a:ext cx="2388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Process Time</a:t>
            </a:r>
          </a:p>
        </p:txBody>
      </p:sp>
    </p:spTree>
    <p:extLst>
      <p:ext uri="{BB962C8B-B14F-4D97-AF65-F5344CB8AC3E}">
        <p14:creationId xmlns:p14="http://schemas.microsoft.com/office/powerpoint/2010/main" val="28847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>
            <a:alpha val="64999"/>
          </a:srgbClr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-50" y="-13075"/>
            <a:ext cx="9144000" cy="5156699"/>
          </a:xfrm>
          <a:prstGeom prst="rect">
            <a:avLst/>
          </a:prstGeom>
          <a:solidFill>
            <a:srgbClr val="007CBA">
              <a:alpha val="9154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88" name="Shape 388" descr="logo-taller-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4400" y="886926"/>
            <a:ext cx="3381725" cy="498191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 txBox="1"/>
          <p:nvPr/>
        </p:nvSpPr>
        <p:spPr>
          <a:xfrm>
            <a:off x="1029000" y="1406100"/>
            <a:ext cx="7085999" cy="23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Cultura de </a:t>
            </a:r>
            <a:r>
              <a:rPr lang="pt-BR" sz="6000" b="1" dirty="0">
                <a:solidFill>
                  <a:srgbClr val="F9C03F"/>
                </a:solidFill>
                <a:latin typeface="Lato"/>
                <a:ea typeface="Lato"/>
                <a:cs typeface="Lato"/>
                <a:sym typeface="Lato"/>
              </a:rPr>
              <a:t>automatização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Shape 368" descr="batman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72777"/>
            <a:ext cx="9143998" cy="552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 descr="vertical-invertida.png"/>
          <p:cNvPicPr preferRelativeResize="0"/>
          <p:nvPr/>
        </p:nvPicPr>
        <p:blipFill rotWithShape="1">
          <a:blip r:embed="rId3">
            <a:alphaModFix amt="65000"/>
          </a:blip>
          <a:srcRect l="-3982" b="17191"/>
          <a:stretch/>
        </p:blipFill>
        <p:spPr>
          <a:xfrm>
            <a:off x="8457050" y="4429499"/>
            <a:ext cx="281024" cy="41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 descr="value_stream_map_big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917599"/>
            <a:ext cx="8047875" cy="303052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4542625" y="4429500"/>
            <a:ext cx="3380699" cy="60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 b="1" i="1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pt-BR" sz="1800" b="1" i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 sz="1800" b="1" i="1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agileweboperations</a:t>
            </a:r>
            <a:endParaRPr lang="pt-BR" sz="1800" b="1" i="1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5349" y="-24715"/>
          <a:ext cx="8726712" cy="5453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4201295" y="518983"/>
            <a:ext cx="24466" cy="38235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582560" y="469556"/>
            <a:ext cx="25312" cy="38919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6"/>
          <p:cNvSpPr txBox="1"/>
          <p:nvPr/>
        </p:nvSpPr>
        <p:spPr>
          <a:xfrm>
            <a:off x="1141720" y="518983"/>
            <a:ext cx="1288257" cy="49242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Trunk</a:t>
            </a:r>
            <a:r>
              <a:rPr lang="pt-BR" sz="1100" baseline="0" dirty="0"/>
              <a:t> </a:t>
            </a:r>
            <a:r>
              <a:rPr lang="pt-BR" sz="1100" baseline="0" dirty="0"/>
              <a:t>based</a:t>
            </a:r>
            <a:r>
              <a:rPr lang="pt-BR" sz="1100" baseline="0" dirty="0"/>
              <a:t> </a:t>
            </a:r>
            <a:r>
              <a:rPr lang="pt-BR" sz="1100" baseline="0" dirty="0"/>
              <a:t>pattern</a:t>
            </a:r>
            <a:endParaRPr lang="pt-BR" sz="1100" dirty="0"/>
          </a:p>
        </p:txBody>
      </p:sp>
      <p:sp>
        <p:nvSpPr>
          <p:cNvPr id="9" name="CaixaDeTexto 7"/>
          <p:cNvSpPr txBox="1"/>
          <p:nvPr/>
        </p:nvSpPr>
        <p:spPr>
          <a:xfrm>
            <a:off x="3175686" y="518983"/>
            <a:ext cx="847714" cy="39541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CI</a:t>
            </a:r>
            <a:r>
              <a:rPr lang="pt-BR" sz="1400" b="1" baseline="0" dirty="0"/>
              <a:t> / CD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2072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/>
          </p:nvPr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37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>
            <a:alpha val="64999"/>
          </a:srgbClr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-50" y="-13075"/>
            <a:ext cx="9144000" cy="5156699"/>
          </a:xfrm>
          <a:prstGeom prst="rect">
            <a:avLst/>
          </a:prstGeom>
          <a:solidFill>
            <a:srgbClr val="007CBA">
              <a:alpha val="9154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61" name="Shape 361" descr="logo-taller-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4400" y="886926"/>
            <a:ext cx="3381725" cy="498191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210065" y="2039076"/>
            <a:ext cx="8649729" cy="10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pt-BR" sz="6000" b="1" dirty="0">
                <a:solidFill>
                  <a:srgbClr val="F9C03F"/>
                </a:solidFill>
                <a:latin typeface="Lato"/>
                <a:ea typeface="Lato"/>
                <a:cs typeface="Lato"/>
              </a:rPr>
              <a:t>O princípio</a:t>
            </a:r>
            <a:r>
              <a:rPr lang="pt-BR" sz="6000" dirty="0"/>
              <a:t> </a:t>
            </a:r>
            <a:r>
              <a:rPr lang="pt-BR" sz="6000" b="1" dirty="0" smtClean="0">
                <a:solidFill>
                  <a:srgbClr val="F3F3F3"/>
                </a:solidFill>
                <a:latin typeface="Lato"/>
                <a:ea typeface="Lato"/>
                <a:cs typeface="Lato"/>
              </a:rPr>
              <a:t>do </a:t>
            </a:r>
            <a:r>
              <a:rPr lang="pt-BR" sz="6000" b="1" dirty="0">
                <a:solidFill>
                  <a:srgbClr val="F3F3F3"/>
                </a:solidFill>
                <a:latin typeface="Lato"/>
                <a:ea typeface="Lato"/>
                <a:cs typeface="Lato"/>
              </a:rPr>
              <a:t>Feedback</a:t>
            </a:r>
            <a:endParaRPr lang="pt-BR" sz="6000" b="1" dirty="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Shape 363" descr="vertical-invertida.png"/>
          <p:cNvPicPr preferRelativeResize="0"/>
          <p:nvPr/>
        </p:nvPicPr>
        <p:blipFill rotWithShape="1">
          <a:blip r:embed="rId4">
            <a:alphaModFix/>
          </a:blip>
          <a:srcRect l="-3982" b="17191"/>
          <a:stretch/>
        </p:blipFill>
        <p:spPr>
          <a:xfrm>
            <a:off x="8457050" y="4429499"/>
            <a:ext cx="281024" cy="41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A8FA8C6C-A40C-43D3-80D1-EB57B9E9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05" y="1036740"/>
            <a:ext cx="8304737" cy="3065703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Evitar catástrofes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Criar ambientes de trabalho seguros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Tornar os problemas visíveis o mais cedo possível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Melhorar a qualidade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E1367E7D-C3AD-4294-9223-94F58B44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FF0000"/>
                </a:solidFill>
              </a:rPr>
              <a:t>Objetivo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="" xmlns:a16="http://schemas.microsoft.com/office/drawing/2014/main" id="{3C523130-44FE-4762-A69D-B951F5E2B004}"/>
              </a:ext>
            </a:extLst>
          </p:cNvPr>
          <p:cNvSpPr/>
          <p:nvPr/>
        </p:nvSpPr>
        <p:spPr>
          <a:xfrm>
            <a:off x="3058955" y="4434337"/>
            <a:ext cx="2311209" cy="81009"/>
          </a:xfrm>
          <a:custGeom>
            <a:avLst/>
            <a:gdLst>
              <a:gd name="connsiteX0" fmla="*/ 0 w 5241852"/>
              <a:gd name="connsiteY0" fmla="*/ 85060 h 882862"/>
              <a:gd name="connsiteX1" fmla="*/ 2626242 w 5241852"/>
              <a:gd name="connsiteY1" fmla="*/ 882502 h 882862"/>
              <a:gd name="connsiteX2" fmla="*/ 5241852 w 5241852"/>
              <a:gd name="connsiteY2" fmla="*/ 0 h 8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1852" h="882862">
                <a:moveTo>
                  <a:pt x="0" y="85060"/>
                </a:moveTo>
                <a:cubicBezTo>
                  <a:pt x="876300" y="490869"/>
                  <a:pt x="1752600" y="896679"/>
                  <a:pt x="2626242" y="882502"/>
                </a:cubicBezTo>
                <a:cubicBezTo>
                  <a:pt x="3499884" y="868325"/>
                  <a:pt x="5241852" y="0"/>
                  <a:pt x="5241852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496018C8-04CB-47AB-A27E-B080490C4F98}"/>
              </a:ext>
            </a:extLst>
          </p:cNvPr>
          <p:cNvSpPr txBox="1"/>
          <p:nvPr/>
        </p:nvSpPr>
        <p:spPr>
          <a:xfrm>
            <a:off x="2513370" y="4238347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Dev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2A341C69-F44C-4C10-B657-ABE3DB93DC62}"/>
              </a:ext>
            </a:extLst>
          </p:cNvPr>
          <p:cNvSpPr txBox="1"/>
          <p:nvPr/>
        </p:nvSpPr>
        <p:spPr>
          <a:xfrm>
            <a:off x="5429694" y="4260427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Ops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="" xmlns:a16="http://schemas.microsoft.com/office/drawing/2014/main" id="{479E838C-DC60-4A6C-B61D-E2773EA8AB3B}"/>
              </a:ext>
            </a:extLst>
          </p:cNvPr>
          <p:cNvSpPr/>
          <p:nvPr/>
        </p:nvSpPr>
        <p:spPr>
          <a:xfrm>
            <a:off x="2064454" y="4019703"/>
            <a:ext cx="4391354" cy="358911"/>
          </a:xfrm>
          <a:custGeom>
            <a:avLst/>
            <a:gdLst>
              <a:gd name="connsiteX0" fmla="*/ 5130807 w 5875792"/>
              <a:gd name="connsiteY0" fmla="*/ 446650 h 478548"/>
              <a:gd name="connsiteX1" fmla="*/ 5736863 w 5875792"/>
              <a:gd name="connsiteY1" fmla="*/ 180836 h 478548"/>
              <a:gd name="connsiteX2" fmla="*/ 2802277 w 5875792"/>
              <a:gd name="connsiteY2" fmla="*/ 83 h 478548"/>
              <a:gd name="connsiteX3" fmla="*/ 101607 w 5875792"/>
              <a:gd name="connsiteY3" fmla="*/ 202101 h 478548"/>
              <a:gd name="connsiteX4" fmla="*/ 590705 w 5875792"/>
              <a:gd name="connsiteY4" fmla="*/ 478548 h 47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5792" h="478548">
                <a:moveTo>
                  <a:pt x="5130807" y="446650"/>
                </a:moveTo>
                <a:cubicBezTo>
                  <a:pt x="5627879" y="350957"/>
                  <a:pt x="6124951" y="255264"/>
                  <a:pt x="5736863" y="180836"/>
                </a:cubicBezTo>
                <a:cubicBezTo>
                  <a:pt x="5348775" y="106408"/>
                  <a:pt x="3741486" y="-3461"/>
                  <a:pt x="2802277" y="83"/>
                </a:cubicBezTo>
                <a:cubicBezTo>
                  <a:pt x="1863068" y="3627"/>
                  <a:pt x="470202" y="122357"/>
                  <a:pt x="101607" y="202101"/>
                </a:cubicBezTo>
                <a:cubicBezTo>
                  <a:pt x="-266988" y="281845"/>
                  <a:pt x="477291" y="414753"/>
                  <a:pt x="590705" y="478548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1903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>
            <a:alpha val="64999"/>
          </a:srgbClr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-50" y="-13075"/>
            <a:ext cx="9144000" cy="5156699"/>
          </a:xfrm>
          <a:prstGeom prst="rect">
            <a:avLst/>
          </a:prstGeom>
          <a:solidFill>
            <a:srgbClr val="007CBA">
              <a:alpha val="9154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28" name="Shape 428" descr="logo-taller-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4400" y="886926"/>
            <a:ext cx="3381725" cy="498191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1029000" y="1406100"/>
            <a:ext cx="7085999" cy="23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Cultura de </a:t>
            </a:r>
            <a:r>
              <a:rPr lang="pt-BR" sz="6000" b="1" dirty="0" smtClean="0">
                <a:solidFill>
                  <a:srgbClr val="F9C03F"/>
                </a:solidFill>
                <a:latin typeface="Lato"/>
                <a:ea typeface="Lato"/>
                <a:cs typeface="Lato"/>
                <a:sym typeface="Lato"/>
              </a:rPr>
              <a:t>monitoramento</a:t>
            </a:r>
            <a:endParaRPr lang="pt-BR" sz="6000" b="1" dirty="0">
              <a:solidFill>
                <a:srgbClr val="F9C03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5680"/>
            <a:ext cx="8229600" cy="3942438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O que é DevOps?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O princípio do Fluxo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O princípio do Feedback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O princípio da Aprendizagem Contínua e Experimentação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851640"/>
          </a:xfrm>
        </p:spPr>
        <p:txBody>
          <a:bodyPr/>
          <a:lstStyle/>
          <a:p>
            <a:r>
              <a:rPr lang="pt-BR" sz="4800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Tópicos</a:t>
            </a:r>
            <a:endParaRPr lang="pt-BR" sz="4000" dirty="0">
              <a:solidFill>
                <a:srgbClr val="FF0000"/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360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-50" y="-13075"/>
            <a:ext cx="9144000" cy="5156699"/>
          </a:xfrm>
          <a:prstGeom prst="rect">
            <a:avLst/>
          </a:prstGeom>
          <a:solidFill>
            <a:srgbClr val="007CBA">
              <a:alpha val="9154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61" name="Shape 361" descr="logo-taller-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4400" y="886926"/>
            <a:ext cx="3381725" cy="498191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-50" y="1606593"/>
            <a:ext cx="9143999" cy="2458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pt-BR" sz="5400" b="1" dirty="0">
                <a:solidFill>
                  <a:srgbClr val="F9C03F"/>
                </a:solidFill>
                <a:latin typeface="Lato"/>
                <a:ea typeface="Lato"/>
                <a:cs typeface="Lato"/>
              </a:rPr>
              <a:t>O princípio da Aprendizagem </a:t>
            </a:r>
            <a:endParaRPr lang="pt-BR" sz="5400" b="1" dirty="0" smtClean="0">
              <a:solidFill>
                <a:srgbClr val="F9C03F"/>
              </a:solidFill>
              <a:latin typeface="Lato"/>
              <a:ea typeface="Lato"/>
              <a:cs typeface="Lato"/>
            </a:endParaRPr>
          </a:p>
          <a:p>
            <a:pPr lvl="0" algn="ctr"/>
            <a:r>
              <a:rPr lang="pt-BR" sz="5400" b="1" dirty="0" smtClean="0">
                <a:solidFill>
                  <a:srgbClr val="F3F3F3"/>
                </a:solidFill>
                <a:latin typeface="Lato"/>
                <a:ea typeface="Lato"/>
                <a:cs typeface="Lato"/>
              </a:rPr>
              <a:t>Contínua </a:t>
            </a:r>
            <a:r>
              <a:rPr lang="pt-BR" sz="5400" b="1" dirty="0">
                <a:solidFill>
                  <a:srgbClr val="F3F3F3"/>
                </a:solidFill>
                <a:latin typeface="Lato"/>
                <a:ea typeface="Lato"/>
                <a:cs typeface="Lato"/>
              </a:rPr>
              <a:t>e Experimentação</a:t>
            </a:r>
            <a:endParaRPr lang="pt-BR" sz="5400" b="1" dirty="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Shape 363" descr="vertical-invertida.png"/>
          <p:cNvPicPr preferRelativeResize="0"/>
          <p:nvPr/>
        </p:nvPicPr>
        <p:blipFill rotWithShape="1">
          <a:blip r:embed="rId4">
            <a:alphaModFix/>
          </a:blip>
          <a:srcRect l="-3982" b="17191"/>
          <a:stretch/>
        </p:blipFill>
        <p:spPr>
          <a:xfrm>
            <a:off x="8457050" y="4429499"/>
            <a:ext cx="281024" cy="413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5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3B7C588A-C21F-45AF-9DC1-6699EB88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dirty="0"/>
              <a:t>Criar uma cultura de confiança mútua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dirty="0"/>
              <a:t>Ajudar o desenvolvimento da organização utilizando método científico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dirty="0"/>
              <a:t>Permitir que riscos sejam tomados diariamente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dirty="0"/>
              <a:t>Tornar o conhecimento global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0E09B41-D8C0-4564-9E4B-3FCFFE09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FF0000"/>
                </a:solidFill>
              </a:rPr>
              <a:t>Objetivo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="" xmlns:a16="http://schemas.microsoft.com/office/drawing/2014/main" id="{A2175078-2928-4D6D-BD0D-CE9AEAA467B2}"/>
              </a:ext>
            </a:extLst>
          </p:cNvPr>
          <p:cNvSpPr/>
          <p:nvPr/>
        </p:nvSpPr>
        <p:spPr>
          <a:xfrm>
            <a:off x="2996373" y="4596975"/>
            <a:ext cx="2311209" cy="81009"/>
          </a:xfrm>
          <a:custGeom>
            <a:avLst/>
            <a:gdLst>
              <a:gd name="connsiteX0" fmla="*/ 0 w 5241852"/>
              <a:gd name="connsiteY0" fmla="*/ 85060 h 882862"/>
              <a:gd name="connsiteX1" fmla="*/ 2626242 w 5241852"/>
              <a:gd name="connsiteY1" fmla="*/ 882502 h 882862"/>
              <a:gd name="connsiteX2" fmla="*/ 5241852 w 5241852"/>
              <a:gd name="connsiteY2" fmla="*/ 0 h 8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1852" h="882862">
                <a:moveTo>
                  <a:pt x="0" y="85060"/>
                </a:moveTo>
                <a:cubicBezTo>
                  <a:pt x="876300" y="490869"/>
                  <a:pt x="1752600" y="896679"/>
                  <a:pt x="2626242" y="882502"/>
                </a:cubicBezTo>
                <a:cubicBezTo>
                  <a:pt x="3499884" y="868325"/>
                  <a:pt x="5241852" y="0"/>
                  <a:pt x="5241852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D9DF08E3-AC10-408E-9702-2E0A7221B216}"/>
              </a:ext>
            </a:extLst>
          </p:cNvPr>
          <p:cNvSpPr txBox="1"/>
          <p:nvPr/>
        </p:nvSpPr>
        <p:spPr>
          <a:xfrm>
            <a:off x="2450788" y="4400985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Dev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A73EFAC7-B4ED-42D9-89F3-FE60C1D672CD}"/>
              </a:ext>
            </a:extLst>
          </p:cNvPr>
          <p:cNvSpPr txBox="1"/>
          <p:nvPr/>
        </p:nvSpPr>
        <p:spPr>
          <a:xfrm>
            <a:off x="5367112" y="4423065"/>
            <a:ext cx="486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Ops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="" xmlns:a16="http://schemas.microsoft.com/office/drawing/2014/main" id="{620B0DE6-0B3A-4668-AD07-EA608C208FB8}"/>
              </a:ext>
            </a:extLst>
          </p:cNvPr>
          <p:cNvSpPr/>
          <p:nvPr/>
        </p:nvSpPr>
        <p:spPr>
          <a:xfrm>
            <a:off x="2001872" y="4182341"/>
            <a:ext cx="4391354" cy="358911"/>
          </a:xfrm>
          <a:custGeom>
            <a:avLst/>
            <a:gdLst>
              <a:gd name="connsiteX0" fmla="*/ 5130807 w 5875792"/>
              <a:gd name="connsiteY0" fmla="*/ 446650 h 478548"/>
              <a:gd name="connsiteX1" fmla="*/ 5736863 w 5875792"/>
              <a:gd name="connsiteY1" fmla="*/ 180836 h 478548"/>
              <a:gd name="connsiteX2" fmla="*/ 2802277 w 5875792"/>
              <a:gd name="connsiteY2" fmla="*/ 83 h 478548"/>
              <a:gd name="connsiteX3" fmla="*/ 101607 w 5875792"/>
              <a:gd name="connsiteY3" fmla="*/ 202101 h 478548"/>
              <a:gd name="connsiteX4" fmla="*/ 590705 w 5875792"/>
              <a:gd name="connsiteY4" fmla="*/ 478548 h 47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5792" h="478548">
                <a:moveTo>
                  <a:pt x="5130807" y="446650"/>
                </a:moveTo>
                <a:cubicBezTo>
                  <a:pt x="5627879" y="350957"/>
                  <a:pt x="6124951" y="255264"/>
                  <a:pt x="5736863" y="180836"/>
                </a:cubicBezTo>
                <a:cubicBezTo>
                  <a:pt x="5348775" y="106408"/>
                  <a:pt x="3741486" y="-3461"/>
                  <a:pt x="2802277" y="83"/>
                </a:cubicBezTo>
                <a:cubicBezTo>
                  <a:pt x="1863068" y="3627"/>
                  <a:pt x="470202" y="122357"/>
                  <a:pt x="101607" y="202101"/>
                </a:cubicBezTo>
                <a:cubicBezTo>
                  <a:pt x="-266988" y="281845"/>
                  <a:pt x="477291" y="414753"/>
                  <a:pt x="590705" y="478548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50" dirty="0"/>
          </a:p>
        </p:txBody>
      </p:sp>
      <p:sp>
        <p:nvSpPr>
          <p:cNvPr id="8" name="Seta: Circular 7">
            <a:extLst>
              <a:ext uri="{FF2B5EF4-FFF2-40B4-BE49-F238E27FC236}">
                <a16:creationId xmlns="" xmlns:a16="http://schemas.microsoft.com/office/drawing/2014/main" id="{100AB058-A70B-44BE-A358-F3578EFC00C1}"/>
              </a:ext>
            </a:extLst>
          </p:cNvPr>
          <p:cNvSpPr/>
          <p:nvPr/>
        </p:nvSpPr>
        <p:spPr>
          <a:xfrm flipH="1">
            <a:off x="3182631" y="4211964"/>
            <a:ext cx="648072" cy="378042"/>
          </a:xfrm>
          <a:prstGeom prst="circularArrow">
            <a:avLst>
              <a:gd name="adj1" fmla="val 0"/>
              <a:gd name="adj2" fmla="val 2702370"/>
              <a:gd name="adj3" fmla="val 3988020"/>
              <a:gd name="adj4" fmla="val 8271286"/>
              <a:gd name="adj5" fmla="val 16023"/>
            </a:avLst>
          </a:prstGeom>
          <a:solidFill>
            <a:schemeClr val="accent1">
              <a:lumMod val="75000"/>
            </a:schemeClr>
          </a:solidFill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9" name="Seta: Circular 8">
            <a:extLst>
              <a:ext uri="{FF2B5EF4-FFF2-40B4-BE49-F238E27FC236}">
                <a16:creationId xmlns="" xmlns:a16="http://schemas.microsoft.com/office/drawing/2014/main" id="{0457482C-32B9-48F1-AFC0-5307B87C662F}"/>
              </a:ext>
            </a:extLst>
          </p:cNvPr>
          <p:cNvSpPr/>
          <p:nvPr/>
        </p:nvSpPr>
        <p:spPr>
          <a:xfrm flipH="1">
            <a:off x="3587676" y="4211964"/>
            <a:ext cx="648072" cy="378042"/>
          </a:xfrm>
          <a:prstGeom prst="circularArrow">
            <a:avLst>
              <a:gd name="adj1" fmla="val 0"/>
              <a:gd name="adj2" fmla="val 2702370"/>
              <a:gd name="adj3" fmla="val 3988020"/>
              <a:gd name="adj4" fmla="val 8271286"/>
              <a:gd name="adj5" fmla="val 16023"/>
            </a:avLst>
          </a:prstGeom>
          <a:solidFill>
            <a:schemeClr val="accent1">
              <a:lumMod val="75000"/>
            </a:schemeClr>
          </a:solidFill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Seta: Circular 9">
            <a:extLst>
              <a:ext uri="{FF2B5EF4-FFF2-40B4-BE49-F238E27FC236}">
                <a16:creationId xmlns="" xmlns:a16="http://schemas.microsoft.com/office/drawing/2014/main" id="{EE18AD8B-71DE-435B-B3D1-45E709C4E77D}"/>
              </a:ext>
            </a:extLst>
          </p:cNvPr>
          <p:cNvSpPr/>
          <p:nvPr/>
        </p:nvSpPr>
        <p:spPr>
          <a:xfrm flipH="1">
            <a:off x="3991056" y="4211964"/>
            <a:ext cx="648072" cy="378042"/>
          </a:xfrm>
          <a:prstGeom prst="circularArrow">
            <a:avLst>
              <a:gd name="adj1" fmla="val 0"/>
              <a:gd name="adj2" fmla="val 2702370"/>
              <a:gd name="adj3" fmla="val 3988020"/>
              <a:gd name="adj4" fmla="val 8271286"/>
              <a:gd name="adj5" fmla="val 16023"/>
            </a:avLst>
          </a:prstGeom>
          <a:solidFill>
            <a:schemeClr val="accent1">
              <a:lumMod val="75000"/>
            </a:schemeClr>
          </a:solidFill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1" name="Seta: Circular 10">
            <a:extLst>
              <a:ext uri="{FF2B5EF4-FFF2-40B4-BE49-F238E27FC236}">
                <a16:creationId xmlns="" xmlns:a16="http://schemas.microsoft.com/office/drawing/2014/main" id="{EFF109CF-36D1-44EF-A71D-0EF4B6A24605}"/>
              </a:ext>
            </a:extLst>
          </p:cNvPr>
          <p:cNvSpPr/>
          <p:nvPr/>
        </p:nvSpPr>
        <p:spPr>
          <a:xfrm flipH="1">
            <a:off x="4395004" y="4218933"/>
            <a:ext cx="648072" cy="378042"/>
          </a:xfrm>
          <a:prstGeom prst="circularArrow">
            <a:avLst>
              <a:gd name="adj1" fmla="val 0"/>
              <a:gd name="adj2" fmla="val 2702370"/>
              <a:gd name="adj3" fmla="val 3988020"/>
              <a:gd name="adj4" fmla="val 8271286"/>
              <a:gd name="adj5" fmla="val 16023"/>
            </a:avLst>
          </a:prstGeom>
          <a:solidFill>
            <a:schemeClr val="accent1">
              <a:lumMod val="75000"/>
            </a:schemeClr>
          </a:solidFill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27"/>
          <p:cNvSpPr/>
          <p:nvPr/>
        </p:nvSpPr>
        <p:spPr>
          <a:xfrm>
            <a:off x="-50" y="-13075"/>
            <a:ext cx="9144000" cy="5156699"/>
          </a:xfrm>
          <a:prstGeom prst="rect">
            <a:avLst/>
          </a:prstGeom>
          <a:solidFill>
            <a:srgbClr val="007CBA">
              <a:alpha val="9154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122" name="Picture 2" descr="https://blog.versionone.com/wp-content/uploads/sites/3/2014/07/swarming4.png">
            <a:extLst>
              <a:ext uri="{FF2B5EF4-FFF2-40B4-BE49-F238E27FC236}">
                <a16:creationId xmlns="" xmlns:a16="http://schemas.microsoft.com/office/drawing/2014/main" id="{9018DBDF-9C5C-401E-951D-7AC6BAAE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1" y="1"/>
            <a:ext cx="7696139" cy="513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>
            <a:alpha val="64999"/>
          </a:srgbClr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-50" y="-13075"/>
            <a:ext cx="9144000" cy="5156699"/>
          </a:xfrm>
          <a:prstGeom prst="rect">
            <a:avLst/>
          </a:prstGeom>
          <a:solidFill>
            <a:srgbClr val="007CBA">
              <a:alpha val="9154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61" name="Shape 361" descr="logo-taller-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4400" y="886926"/>
            <a:ext cx="3381725" cy="498191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1029000" y="2039076"/>
            <a:ext cx="7085999" cy="10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F9C03F"/>
                </a:solidFill>
                <a:latin typeface="Lato"/>
                <a:ea typeface="Lato"/>
                <a:cs typeface="Lato"/>
                <a:sym typeface="Lato"/>
              </a:rPr>
              <a:t>Cultura </a:t>
            </a:r>
            <a:r>
              <a:rPr lang="pt-BR" sz="6000" b="1" dirty="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pt-BR" sz="6000" b="1" dirty="0">
                <a:solidFill>
                  <a:srgbClr val="F9C03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6000" b="1" dirty="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Princípios</a:t>
            </a:r>
          </a:p>
        </p:txBody>
      </p:sp>
      <p:pic>
        <p:nvPicPr>
          <p:cNvPr id="363" name="Shape 363" descr="vertical-invertida.png"/>
          <p:cNvPicPr preferRelativeResize="0"/>
          <p:nvPr/>
        </p:nvPicPr>
        <p:blipFill rotWithShape="1">
          <a:blip r:embed="rId4">
            <a:alphaModFix/>
          </a:blip>
          <a:srcRect l="-3982" b="17191"/>
          <a:stretch/>
        </p:blipFill>
        <p:spPr>
          <a:xfrm>
            <a:off x="8457050" y="4429499"/>
            <a:ext cx="281024" cy="413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4859FDA0-89AE-4CD1-89E0-FA82A128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>
                <a:solidFill>
                  <a:srgbClr val="FF0000"/>
                </a:solidFill>
              </a:rPr>
              <a:t>Cultura </a:t>
            </a:r>
            <a:r>
              <a:rPr lang="pt-BR" sz="4000" dirty="0">
                <a:solidFill>
                  <a:srgbClr val="FF0000"/>
                </a:solidFill>
              </a:rPr>
              <a:t>nas organizações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="" xmlns:a16="http://schemas.microsoft.com/office/drawing/2014/main" id="{E7879BEF-1039-42E1-B30D-ED6C23F2A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98042"/>
              </p:ext>
            </p:extLst>
          </p:nvPr>
        </p:nvGraphicFramePr>
        <p:xfrm>
          <a:off x="320631" y="854851"/>
          <a:ext cx="8502734" cy="4055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2">
                  <a:extLst>
                    <a:ext uri="{9D8B030D-6E8A-4147-A177-3AD203B41FA5}">
                      <a16:colId xmlns="" xmlns:a16="http://schemas.microsoft.com/office/drawing/2014/main" val="3062887756"/>
                    </a:ext>
                  </a:extLst>
                </a:gridCol>
                <a:gridCol w="2808002">
                  <a:extLst>
                    <a:ext uri="{9D8B030D-6E8A-4147-A177-3AD203B41FA5}">
                      <a16:colId xmlns="" xmlns:a16="http://schemas.microsoft.com/office/drawing/2014/main" val="3534975677"/>
                    </a:ext>
                  </a:extLst>
                </a:gridCol>
                <a:gridCol w="2886730">
                  <a:extLst>
                    <a:ext uri="{9D8B030D-6E8A-4147-A177-3AD203B41FA5}">
                      <a16:colId xmlns="" xmlns:a16="http://schemas.microsoft.com/office/drawing/2014/main" val="1385662901"/>
                    </a:ext>
                  </a:extLst>
                </a:gridCol>
              </a:tblGrid>
              <a:tr h="36723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Patológica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Burocrática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Geradora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296340956"/>
                  </a:ext>
                </a:extLst>
              </a:tr>
              <a:tr h="573492">
                <a:tc>
                  <a:txBody>
                    <a:bodyPr/>
                    <a:lstStyle/>
                    <a:p>
                      <a:r>
                        <a:rPr lang="pt-BR" sz="1600" dirty="0"/>
                        <a:t>Informação é escondida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Informação é ignorada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Informação é sempre solicitada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639361548"/>
                  </a:ext>
                </a:extLst>
              </a:tr>
              <a:tr h="573492">
                <a:tc>
                  <a:txBody>
                    <a:bodyPr/>
                    <a:lstStyle/>
                    <a:p>
                      <a:r>
                        <a:rPr lang="pt-BR" sz="1600" dirty="0"/>
                        <a:t>Mensageiros são “baleados”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Mensageiros são tolerados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Mensageiros são treinados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58557620"/>
                  </a:ext>
                </a:extLst>
              </a:tr>
              <a:tr h="573492">
                <a:tc>
                  <a:txBody>
                    <a:bodyPr/>
                    <a:lstStyle/>
                    <a:p>
                      <a:r>
                        <a:rPr lang="pt-BR" sz="1600" dirty="0"/>
                        <a:t>Pessoas esquivam das responsabilidades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Responsabilidades são  compartimentadas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Responsabilidades são compartilhadas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196481050"/>
                  </a:ext>
                </a:extLst>
              </a:tr>
              <a:tr h="814963">
                <a:tc>
                  <a:txBody>
                    <a:bodyPr/>
                    <a:lstStyle/>
                    <a:p>
                      <a:r>
                        <a:rPr lang="pt-BR" sz="1600" dirty="0"/>
                        <a:t>Pontes entre times é desencorajado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Pontes entre times é permitido mas desencorajado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Ponte entre times é recompensado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200710360"/>
                  </a:ext>
                </a:extLst>
              </a:tr>
              <a:tr h="573492"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fracasso é apenas coberto</a:t>
                      </a:r>
                      <a:endParaRPr lang="pt-BR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organização é justa e misericordiosa</a:t>
                      </a:r>
                      <a:endParaRPr lang="pt-BR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P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 provoca inquérito</a:t>
                      </a:r>
                      <a:r>
                        <a:rPr lang="pt-PT" sz="1600" dirty="0"/>
                        <a:t/>
                      </a:r>
                      <a:br>
                        <a:rPr lang="pt-PT" sz="1600" dirty="0"/>
                      </a:br>
                      <a:endParaRPr lang="pt-BR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820199757"/>
                  </a:ext>
                </a:extLst>
              </a:tr>
              <a:tr h="573492">
                <a:tc>
                  <a:txBody>
                    <a:bodyPr/>
                    <a:lstStyle/>
                    <a:p>
                      <a:r>
                        <a:rPr lang="pt-BR" sz="1600" dirty="0"/>
                        <a:t>Novas ideias são destruídas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Novas ideias criam problemas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600" u="none" dirty="0"/>
                        <a:t>Novas</a:t>
                      </a:r>
                      <a:r>
                        <a:rPr lang="pt-BR" sz="1600" dirty="0"/>
                        <a:t> ideias são bem vindas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92777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0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/>
        </p:nvSpPr>
        <p:spPr>
          <a:xfrm>
            <a:off x="678950" y="378300"/>
            <a:ext cx="4472400" cy="133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007CBA"/>
                </a:solidFill>
                <a:latin typeface="Lato"/>
                <a:ea typeface="Lato"/>
                <a:cs typeface="Lato"/>
                <a:sym typeface="Lato"/>
              </a:rPr>
              <a:t>Confiança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007CBA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007CBA"/>
                </a:solidFill>
                <a:latin typeface="Lato"/>
                <a:ea typeface="Lato"/>
                <a:cs typeface="Lato"/>
                <a:sym typeface="Lato"/>
              </a:rPr>
              <a:t>Respeito</a:t>
            </a:r>
          </a:p>
        </p:txBody>
      </p:sp>
      <p:pic>
        <p:nvPicPr>
          <p:cNvPr id="447" name="Shape 447" descr="Devops-mã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900" y="117149"/>
            <a:ext cx="3136524" cy="50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/>
        </p:nvSpPr>
        <p:spPr>
          <a:xfrm>
            <a:off x="1209475" y="1273650"/>
            <a:ext cx="6556499" cy="246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9600" b="1" i="1" dirty="0">
                <a:solidFill>
                  <a:srgbClr val="746970"/>
                </a:solidFill>
                <a:latin typeface="Lato"/>
                <a:ea typeface="Lato"/>
                <a:cs typeface="Lato"/>
                <a:sym typeface="Lato"/>
              </a:rPr>
              <a:t>Inovação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Shape 470" descr="roda-quadrad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4" y="1204200"/>
            <a:ext cx="8788750" cy="348619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4371825" y="2455000"/>
            <a:ext cx="1135199" cy="5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Não,</a:t>
            </a:r>
            <a:b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obrigado.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372625" y="3854100"/>
            <a:ext cx="1008300" cy="41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Estamos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muito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ocupados!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3374075" y="373775"/>
            <a:ext cx="4830600" cy="84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4800" b="1" dirty="0">
                <a:solidFill>
                  <a:srgbClr val="746970"/>
                </a:solidFill>
                <a:latin typeface="Lato"/>
                <a:ea typeface="Lato"/>
                <a:cs typeface="Lato"/>
                <a:sym typeface="Lato"/>
              </a:rPr>
              <a:t>você 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 flipH="1">
            <a:off x="2627825" y="1045474"/>
            <a:ext cx="632999" cy="32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475" name="Shape 475"/>
          <p:cNvSpPr txBox="1"/>
          <p:nvPr/>
        </p:nvSpPr>
        <p:spPr>
          <a:xfrm>
            <a:off x="3503550" y="4488074"/>
            <a:ext cx="2430599" cy="41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800" i="1" dirty="0">
                <a:solidFill>
                  <a:srgbClr val="746970"/>
                </a:solidFill>
                <a:latin typeface="Lato"/>
                <a:ea typeface="Lato"/>
                <a:cs typeface="Lato"/>
                <a:sym typeface="Lato"/>
              </a:rPr>
              <a:t>Processo tradicional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4402125" y="2607400"/>
            <a:ext cx="1135199" cy="5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No, </a:t>
            </a: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thanks</a:t>
            </a: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7448825" y="3974450"/>
            <a:ext cx="857099" cy="4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</a:t>
            </a: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are </a:t>
            </a: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</a:t>
            </a: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busy</a:t>
            </a:r>
            <a:r>
              <a:rPr lang="pt-BR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</a:p>
        </p:txBody>
      </p:sp>
      <p:sp>
        <p:nvSpPr>
          <p:cNvPr id="464" name="Shape 464"/>
          <p:cNvSpPr/>
          <p:nvPr/>
        </p:nvSpPr>
        <p:spPr>
          <a:xfrm>
            <a:off x="2664425" y="1772425"/>
            <a:ext cx="5711099" cy="3081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5" name="Shape 465"/>
          <p:cNvSpPr txBox="1"/>
          <p:nvPr/>
        </p:nvSpPr>
        <p:spPr>
          <a:xfrm>
            <a:off x="1209475" y="1273650"/>
            <a:ext cx="6556499" cy="246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5400" b="1" i="1" dirty="0" smtClean="0">
                <a:solidFill>
                  <a:srgbClr val="746970"/>
                </a:solidFill>
                <a:latin typeface="Lato"/>
                <a:ea typeface="Lato"/>
                <a:cs typeface="Lato"/>
                <a:sym typeface="Lato"/>
              </a:rPr>
              <a:t>Torne o conhecimento global</a:t>
            </a:r>
            <a:endParaRPr lang="pt-BR" sz="5400" b="1" i="1" dirty="0">
              <a:solidFill>
                <a:srgbClr val="74697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795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/>
        </p:nvSpPr>
        <p:spPr>
          <a:xfrm>
            <a:off x="3807425" y="718800"/>
            <a:ext cx="4762499" cy="37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7200" b="1" dirty="0">
                <a:solidFill>
                  <a:srgbClr val="003864"/>
                </a:solidFill>
                <a:latin typeface="Lato"/>
                <a:ea typeface="Lato"/>
                <a:cs typeface="Lato"/>
                <a:sym typeface="Lato"/>
              </a:rPr>
              <a:t>Obrigado!!</a:t>
            </a:r>
          </a:p>
          <a:p>
            <a:pPr lvl="0" rtl="0">
              <a:spcBef>
                <a:spcPts val="0"/>
              </a:spcBef>
              <a:buNone/>
            </a:pPr>
            <a:endParaRPr sz="7200" b="1" i="1" dirty="0">
              <a:solidFill>
                <a:srgbClr val="003864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6000" b="1" i="1" dirty="0">
                <a:solidFill>
                  <a:srgbClr val="003864"/>
                </a:solidFill>
                <a:latin typeface="Lato"/>
                <a:ea typeface="Lato"/>
                <a:cs typeface="Lato"/>
                <a:sym typeface="Lato"/>
              </a:rPr>
              <a:t>… perguntas?</a:t>
            </a:r>
          </a:p>
        </p:txBody>
      </p:sp>
      <p:pic>
        <p:nvPicPr>
          <p:cNvPr id="481" name="Shape 481" descr="coffee-time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2100" y="3810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-100" y="270525"/>
            <a:ext cx="9144000" cy="8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4800" b="1" dirty="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Você se encontra assim ?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546850" y="21783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8" name="Shape 178" descr="sebas_grr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025" y="1167225"/>
            <a:ext cx="5521951" cy="36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 descr="Devops-mã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900" y="117149"/>
            <a:ext cx="3136524" cy="50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23425" y="1318450"/>
            <a:ext cx="4430099" cy="17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 sz="3000" dirty="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Apresento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pt-BR" sz="8800" b="1" dirty="0">
                <a:solidFill>
                  <a:srgbClr val="F9C03F"/>
                </a:solidFill>
                <a:latin typeface="Lato"/>
                <a:ea typeface="Lato"/>
                <a:cs typeface="Lato"/>
                <a:sym typeface="Lato"/>
              </a:rPr>
              <a:t>DevOps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 dirty="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805FC706-358F-4B01-B5E5-AF7BE8A3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05" y="1041722"/>
            <a:ext cx="8779299" cy="3808070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9200" dirty="0"/>
              <a:t>DevOps é um acrônimo para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9200" dirty="0"/>
              <a:t>Development and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9200" dirty="0"/>
              <a:t>Une todos os envolvidos no Stream de Valor: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9200" dirty="0"/>
              <a:t>Gerentes de Projetos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9200" dirty="0"/>
              <a:t>Analistas (requisitos e negócio)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9200" dirty="0"/>
              <a:t>Desenvolvedores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9200" dirty="0"/>
              <a:t>QA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9200" dirty="0"/>
              <a:t>Infraestrutura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9200" dirty="0"/>
              <a:t>Segurança da Informação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9200" dirty="0"/>
              <a:t>Clientes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5F25EF77-47E1-4723-8F5F-3F571E3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7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00419C0D-7C60-4F45-B8BB-3BE81B8A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8" y="1067094"/>
            <a:ext cx="8594104" cy="3724825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Diminuir Lead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Mapear Stream de Valor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Utilizar quadros Kanban para gerenciar atividades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Garantir qualidade diretamente no código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Liderar com humildade e respeitando cada individuo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B1381567-D593-481E-8588-88358EFF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Movimento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sz="4800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Lean</a:t>
            </a:r>
          </a:p>
        </p:txBody>
      </p:sp>
    </p:spTree>
    <p:extLst>
      <p:ext uri="{BB962C8B-B14F-4D97-AF65-F5344CB8AC3E}">
        <p14:creationId xmlns:p14="http://schemas.microsoft.com/office/powerpoint/2010/main" val="16978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00419C0D-7C60-4F45-B8BB-3BE81B8A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06" y="1101815"/>
            <a:ext cx="8316312" cy="3701675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Veio com Manifesto Ágil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Defende incrementos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frequentes no </a:t>
            </a:r>
            <a:r>
              <a:rPr lang="pt-BR" dirty="0"/>
              <a:t>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Iterações devem ser pequenas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Pequenas entregas em semanas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Cada entrega ser a menor possível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Documentação enxuta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B1381567-D593-481E-8588-88358EFF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Movimento Ágil</a:t>
            </a:r>
          </a:p>
        </p:txBody>
      </p:sp>
      <p:pic>
        <p:nvPicPr>
          <p:cNvPr id="3074" name="Picture 2" descr="uncle-bob.jpg (400×400)">
            <a:extLst>
              <a:ext uri="{FF2B5EF4-FFF2-40B4-BE49-F238E27FC236}">
                <a16:creationId xmlns="" xmlns:a16="http://schemas.microsoft.com/office/drawing/2014/main" id="{B9093E0D-23EC-4E4E-91F4-9A41BAD79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7907" r="7391" b="7045"/>
          <a:stretch/>
        </p:blipFill>
        <p:spPr bwMode="auto">
          <a:xfrm>
            <a:off x="5980134" y="403720"/>
            <a:ext cx="2706666" cy="270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B1381567-D593-481E-8588-88358EF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522"/>
            <a:ext cx="8229600" cy="569472"/>
          </a:xfrm>
        </p:spPr>
        <p:txBody>
          <a:bodyPr/>
          <a:lstStyle/>
          <a:p>
            <a:r>
              <a:rPr lang="pt-BR" sz="4000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Movimento de Entrega Contínua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00419C0D-7C60-4F45-B8BB-3BE81B8AE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28146"/>
            <a:ext cx="8229600" cy="4241568"/>
          </a:xfrm>
          <a:ln>
            <a:noFill/>
          </a:ln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Criado por Jez Humble e David Farley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Criou uma disciplina em que o código </a:t>
            </a:r>
            <a:br>
              <a:rPr lang="pt-BR" dirty="0"/>
            </a:br>
            <a:r>
              <a:rPr lang="pt-BR" dirty="0"/>
              <a:t>é continuamente: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3000" dirty="0"/>
              <a:t>Compilado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3000" dirty="0"/>
              <a:t>Testado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3000" dirty="0"/>
              <a:t>Integrado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Todo código e infraestrutura sempre devem estar em um estado de “Entregável”</a:t>
            </a:r>
          </a:p>
        </p:txBody>
      </p:sp>
      <p:pic>
        <p:nvPicPr>
          <p:cNvPr id="2050" name="Picture 2" descr="image-f639be79e266e576b98a6fbd1321f505.jpeg (435×290)">
            <a:extLst>
              <a:ext uri="{FF2B5EF4-FFF2-40B4-BE49-F238E27FC236}">
                <a16:creationId xmlns="" xmlns:a16="http://schemas.microsoft.com/office/drawing/2014/main" id="{5C13A93E-00FD-4C8F-9BC4-B7C9FF87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83" y="1947076"/>
            <a:ext cx="2835315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93761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919</Words>
  <Application>Microsoft Office PowerPoint</Application>
  <PresentationFormat>Apresentação na tela (16:9)</PresentationFormat>
  <Paragraphs>284</Paragraphs>
  <Slides>39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39</vt:i4>
      </vt:variant>
    </vt:vector>
  </HeadingPairs>
  <TitlesOfParts>
    <vt:vector size="49" baseType="lpstr">
      <vt:lpstr>Arial</vt:lpstr>
      <vt:lpstr>Domine</vt:lpstr>
      <vt:lpstr>Lato</vt:lpstr>
      <vt:lpstr>Ubuntu</vt:lpstr>
      <vt:lpstr>Cabin</vt:lpstr>
      <vt:lpstr>Courier New</vt:lpstr>
      <vt:lpstr>Wingdings</vt:lpstr>
      <vt:lpstr>simple-light</vt:lpstr>
      <vt:lpstr>Custom Theme</vt:lpstr>
      <vt:lpstr>simple-light</vt:lpstr>
      <vt:lpstr>Apresentação do PowerPoint</vt:lpstr>
      <vt:lpstr>Apresentação do PowerPoint</vt:lpstr>
      <vt:lpstr>Tópicos</vt:lpstr>
      <vt:lpstr>Apresentação do PowerPoint</vt:lpstr>
      <vt:lpstr>Apresentação do PowerPoint</vt:lpstr>
      <vt:lpstr>Apresentação do PowerPoint</vt:lpstr>
      <vt:lpstr>Movimento Lean</vt:lpstr>
      <vt:lpstr>Movimento Ágil</vt:lpstr>
      <vt:lpstr>Movimento de Entrega Contínua</vt:lpstr>
      <vt:lpstr>Apresentação do PowerPoint</vt:lpstr>
      <vt:lpstr>Toyota Kata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Objetivo</vt:lpstr>
      <vt:lpstr>Apresentação do PowerPoint</vt:lpstr>
      <vt:lpstr>Apresentação do PowerPoint</vt:lpstr>
      <vt:lpstr>Lead Time X Process Time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Objetivo</vt:lpstr>
      <vt:lpstr>Apresentação do PowerPoint</vt:lpstr>
      <vt:lpstr>Apresentação do PowerPoint</vt:lpstr>
      <vt:lpstr>Objetivo</vt:lpstr>
      <vt:lpstr>Apresentação do PowerPoint</vt:lpstr>
      <vt:lpstr>Apresentação do PowerPoint</vt:lpstr>
      <vt:lpstr>Cultura nas organizações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Filipe Augusto Lima de Souza</cp:lastModifiedBy>
  <cp:revision>21</cp:revision>
  <dcterms:modified xsi:type="dcterms:W3CDTF">2017-07-27T13:00:05Z</dcterms:modified>
</cp:coreProperties>
</file>