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2" r:id="rId2"/>
    <p:sldId id="285" r:id="rId3"/>
    <p:sldId id="288" r:id="rId4"/>
    <p:sldId id="287" r:id="rId5"/>
    <p:sldId id="302" r:id="rId6"/>
    <p:sldId id="290" r:id="rId7"/>
    <p:sldId id="293" r:id="rId8"/>
    <p:sldId id="306" r:id="rId9"/>
    <p:sldId id="292" r:id="rId10"/>
    <p:sldId id="300" r:id="rId11"/>
    <p:sldId id="291" r:id="rId12"/>
    <p:sldId id="303" r:id="rId13"/>
    <p:sldId id="308" r:id="rId14"/>
    <p:sldId id="307" r:id="rId15"/>
    <p:sldId id="309" r:id="rId16"/>
    <p:sldId id="310" r:id="rId17"/>
    <p:sldId id="312" r:id="rId18"/>
    <p:sldId id="311" r:id="rId19"/>
    <p:sldId id="297" r:id="rId20"/>
  </p:sldIdLst>
  <p:sldSz cx="9144000" cy="5143500" type="screen16x9"/>
  <p:notesSz cx="6858000" cy="9144000"/>
  <p:defaultTextStyle>
    <a:defPPr>
      <a:defRPr lang="en-US"/>
    </a:defPPr>
    <a:lvl1pPr marL="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D35400"/>
    <a:srgbClr val="2DAAE1"/>
    <a:srgbClr val="2C3E50"/>
    <a:srgbClr val="0173B2"/>
    <a:srgbClr val="66FF99"/>
    <a:srgbClr val="57FFA3"/>
    <a:srgbClr val="F63E28"/>
    <a:srgbClr val="FDB9B9"/>
    <a:srgbClr val="3C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5411" autoAdjust="0"/>
  </p:normalViewPr>
  <p:slideViewPr>
    <p:cSldViewPr>
      <p:cViewPr varScale="1">
        <p:scale>
          <a:sx n="113" d="100"/>
          <a:sy n="113" d="100"/>
        </p:scale>
        <p:origin x="710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kgu\AppData\Local\Packages\microsoft.windowscommunicationsapps_8wekyb3d8bbwe\LocalState\Files\S0\44\Attachments\Tracking%20Error%20Fund%20vs%20BigHigh%5b462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kgu\Desktop\wrds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kgu\Downloads\FAMA%20International%20and%20small%20ca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kgu\Downloads\FAMA%20International%20and%20small%20ca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kgu\Downloads\FAMA%20International%20and%20small%20ca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BigHighPrior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Sheet1!$A$2:$A$118</c:f>
              <c:strCache>
                <c:ptCount val="117"/>
                <c:pt idx="0">
                  <c:v>10/30/2009</c:v>
                </c:pt>
                <c:pt idx="1">
                  <c:v>11/30/2009</c:v>
                </c:pt>
                <c:pt idx="2">
                  <c:v>12/31/2009</c:v>
                </c:pt>
                <c:pt idx="3">
                  <c:v>01/29/2010</c:v>
                </c:pt>
                <c:pt idx="4">
                  <c:v>02/26/2010</c:v>
                </c:pt>
                <c:pt idx="5">
                  <c:v>03/31/2010</c:v>
                </c:pt>
                <c:pt idx="6">
                  <c:v>04/30/2010</c:v>
                </c:pt>
                <c:pt idx="7">
                  <c:v>05/28/2010</c:v>
                </c:pt>
                <c:pt idx="8">
                  <c:v>06/30/2010</c:v>
                </c:pt>
                <c:pt idx="9">
                  <c:v>07/30/2010</c:v>
                </c:pt>
                <c:pt idx="10">
                  <c:v>08/31/2010</c:v>
                </c:pt>
                <c:pt idx="11">
                  <c:v>09/30/2010</c:v>
                </c:pt>
                <c:pt idx="12">
                  <c:v>10/29/2010</c:v>
                </c:pt>
                <c:pt idx="13">
                  <c:v>11/30/2010</c:v>
                </c:pt>
                <c:pt idx="14">
                  <c:v>12/31/2010</c:v>
                </c:pt>
                <c:pt idx="15">
                  <c:v>01/31/2011</c:v>
                </c:pt>
                <c:pt idx="16">
                  <c:v>02/28/2011</c:v>
                </c:pt>
                <c:pt idx="17">
                  <c:v>03/31/2011</c:v>
                </c:pt>
                <c:pt idx="18">
                  <c:v>04/29/2011</c:v>
                </c:pt>
                <c:pt idx="19">
                  <c:v>05/31/2011</c:v>
                </c:pt>
                <c:pt idx="20">
                  <c:v>06/30/2011</c:v>
                </c:pt>
                <c:pt idx="21">
                  <c:v>07/29/2011</c:v>
                </c:pt>
                <c:pt idx="22">
                  <c:v>08/31/2011</c:v>
                </c:pt>
                <c:pt idx="23">
                  <c:v>09/30/2011</c:v>
                </c:pt>
                <c:pt idx="24">
                  <c:v>10/31/2011</c:v>
                </c:pt>
                <c:pt idx="25">
                  <c:v>11/30/2011</c:v>
                </c:pt>
                <c:pt idx="26">
                  <c:v>12/30/2011</c:v>
                </c:pt>
                <c:pt idx="27">
                  <c:v>01/31/2012</c:v>
                </c:pt>
                <c:pt idx="28">
                  <c:v>02/29/2012</c:v>
                </c:pt>
                <c:pt idx="29">
                  <c:v>03/30/2012</c:v>
                </c:pt>
                <c:pt idx="30">
                  <c:v>04/30/2012</c:v>
                </c:pt>
                <c:pt idx="31">
                  <c:v>05/31/2012</c:v>
                </c:pt>
                <c:pt idx="32">
                  <c:v>06/29/2012</c:v>
                </c:pt>
                <c:pt idx="33">
                  <c:v>07/31/2012</c:v>
                </c:pt>
                <c:pt idx="34">
                  <c:v>08/31/2012</c:v>
                </c:pt>
                <c:pt idx="35">
                  <c:v>09/28/2012</c:v>
                </c:pt>
                <c:pt idx="36">
                  <c:v>10/31/2012</c:v>
                </c:pt>
                <c:pt idx="37">
                  <c:v>11/30/2012</c:v>
                </c:pt>
                <c:pt idx="38">
                  <c:v>12/31/2012</c:v>
                </c:pt>
                <c:pt idx="39">
                  <c:v>01/31/2013</c:v>
                </c:pt>
                <c:pt idx="40">
                  <c:v>02/28/2013</c:v>
                </c:pt>
                <c:pt idx="41">
                  <c:v>03/28/2013</c:v>
                </c:pt>
                <c:pt idx="42">
                  <c:v>04/30/2013</c:v>
                </c:pt>
                <c:pt idx="43">
                  <c:v>05/31/2013</c:v>
                </c:pt>
                <c:pt idx="44">
                  <c:v>06/28/2013</c:v>
                </c:pt>
                <c:pt idx="45">
                  <c:v>07/31/2013</c:v>
                </c:pt>
                <c:pt idx="46">
                  <c:v>08/30/2013</c:v>
                </c:pt>
                <c:pt idx="47">
                  <c:v>09/30/2013</c:v>
                </c:pt>
                <c:pt idx="48">
                  <c:v>10/31/2013</c:v>
                </c:pt>
                <c:pt idx="49">
                  <c:v>11/29/2013</c:v>
                </c:pt>
                <c:pt idx="50">
                  <c:v>12/31/2013</c:v>
                </c:pt>
                <c:pt idx="51">
                  <c:v>01/31/2014</c:v>
                </c:pt>
                <c:pt idx="52">
                  <c:v>02/28/2014</c:v>
                </c:pt>
                <c:pt idx="53">
                  <c:v>03/31/2014</c:v>
                </c:pt>
                <c:pt idx="54">
                  <c:v>04/30/2014</c:v>
                </c:pt>
                <c:pt idx="55">
                  <c:v>05/30/2014</c:v>
                </c:pt>
                <c:pt idx="56">
                  <c:v>06/30/2014</c:v>
                </c:pt>
                <c:pt idx="57">
                  <c:v>07/31/2014</c:v>
                </c:pt>
                <c:pt idx="58">
                  <c:v>08/29/2014</c:v>
                </c:pt>
                <c:pt idx="59">
                  <c:v>09/30/2014</c:v>
                </c:pt>
                <c:pt idx="60">
                  <c:v>10/31/2014</c:v>
                </c:pt>
                <c:pt idx="61">
                  <c:v>11/28/2014</c:v>
                </c:pt>
                <c:pt idx="62">
                  <c:v>12/31/2014</c:v>
                </c:pt>
                <c:pt idx="63">
                  <c:v>01/30/2015</c:v>
                </c:pt>
                <c:pt idx="64">
                  <c:v>02/27/2015</c:v>
                </c:pt>
                <c:pt idx="65">
                  <c:v>03/31/2015</c:v>
                </c:pt>
                <c:pt idx="66">
                  <c:v>04/30/2015</c:v>
                </c:pt>
                <c:pt idx="67">
                  <c:v>05/29/2015</c:v>
                </c:pt>
                <c:pt idx="68">
                  <c:v>06/30/2015</c:v>
                </c:pt>
                <c:pt idx="69">
                  <c:v>07/31/2015</c:v>
                </c:pt>
                <c:pt idx="70">
                  <c:v>08/31/2015</c:v>
                </c:pt>
                <c:pt idx="71">
                  <c:v>09/30/2015</c:v>
                </c:pt>
                <c:pt idx="72">
                  <c:v>10/30/2015</c:v>
                </c:pt>
                <c:pt idx="73">
                  <c:v>11/30/2015</c:v>
                </c:pt>
                <c:pt idx="74">
                  <c:v>12/31/2015</c:v>
                </c:pt>
                <c:pt idx="75">
                  <c:v>01/29/2016</c:v>
                </c:pt>
                <c:pt idx="76">
                  <c:v>02/29/2016</c:v>
                </c:pt>
                <c:pt idx="77">
                  <c:v>03/31/2016</c:v>
                </c:pt>
                <c:pt idx="78">
                  <c:v>04/29/2016</c:v>
                </c:pt>
                <c:pt idx="79">
                  <c:v>05/31/2016</c:v>
                </c:pt>
                <c:pt idx="80">
                  <c:v>06/30/2016</c:v>
                </c:pt>
                <c:pt idx="81">
                  <c:v>07/29/2016</c:v>
                </c:pt>
                <c:pt idx="82">
                  <c:v>08/31/2016</c:v>
                </c:pt>
                <c:pt idx="83">
                  <c:v>09/30/2016</c:v>
                </c:pt>
                <c:pt idx="84">
                  <c:v>10/31/2016</c:v>
                </c:pt>
                <c:pt idx="85">
                  <c:v>11/30/2016</c:v>
                </c:pt>
                <c:pt idx="86">
                  <c:v>12/30/2016</c:v>
                </c:pt>
                <c:pt idx="87">
                  <c:v>01/31/2017</c:v>
                </c:pt>
                <c:pt idx="88">
                  <c:v>02/28/2017</c:v>
                </c:pt>
                <c:pt idx="89">
                  <c:v>03/31/2017</c:v>
                </c:pt>
                <c:pt idx="90">
                  <c:v>04/28/2017</c:v>
                </c:pt>
                <c:pt idx="91">
                  <c:v>05/31/2017</c:v>
                </c:pt>
                <c:pt idx="92">
                  <c:v>06/30/2017</c:v>
                </c:pt>
                <c:pt idx="93">
                  <c:v>07/31/2017</c:v>
                </c:pt>
                <c:pt idx="94">
                  <c:v>08/31/2017</c:v>
                </c:pt>
                <c:pt idx="95">
                  <c:v>09/29/2017</c:v>
                </c:pt>
                <c:pt idx="96">
                  <c:v>10/31/2017</c:v>
                </c:pt>
                <c:pt idx="97">
                  <c:v>11/30/2017</c:v>
                </c:pt>
                <c:pt idx="98">
                  <c:v>12/29/2017</c:v>
                </c:pt>
                <c:pt idx="99">
                  <c:v>01/31/2018</c:v>
                </c:pt>
                <c:pt idx="100">
                  <c:v>02/28/2018</c:v>
                </c:pt>
                <c:pt idx="101">
                  <c:v>03/29/2018</c:v>
                </c:pt>
                <c:pt idx="102">
                  <c:v>04/30/2018</c:v>
                </c:pt>
                <c:pt idx="103">
                  <c:v>05/31/2018</c:v>
                </c:pt>
                <c:pt idx="104">
                  <c:v>06/29/2018</c:v>
                </c:pt>
                <c:pt idx="105">
                  <c:v>07/31/2018</c:v>
                </c:pt>
                <c:pt idx="106">
                  <c:v>08/31/2018</c:v>
                </c:pt>
                <c:pt idx="107">
                  <c:v>09/28/2018</c:v>
                </c:pt>
                <c:pt idx="108">
                  <c:v>10/31/2018</c:v>
                </c:pt>
                <c:pt idx="109">
                  <c:v>11/30/2018</c:v>
                </c:pt>
                <c:pt idx="110">
                  <c:v>12/31/2018</c:v>
                </c:pt>
                <c:pt idx="111">
                  <c:v>01/31/2019</c:v>
                </c:pt>
                <c:pt idx="112">
                  <c:v>02/28/2019</c:v>
                </c:pt>
                <c:pt idx="113">
                  <c:v>03/29/2019</c:v>
                </c:pt>
                <c:pt idx="114">
                  <c:v>04/30/2019</c:v>
                </c:pt>
                <c:pt idx="115">
                  <c:v>05/31/2019</c:v>
                </c:pt>
                <c:pt idx="116">
                  <c:v>06/28/2019</c:v>
                </c:pt>
              </c:strCache>
            </c:strRef>
          </c:cat>
          <c:val>
            <c:numRef>
              <c:f>Sheet1!$C$2:$C$118</c:f>
              <c:numCache>
                <c:formatCode>General</c:formatCode>
                <c:ptCount val="117"/>
                <c:pt idx="0">
                  <c:v>-1.2800000000000001E-2</c:v>
                </c:pt>
                <c:pt idx="1">
                  <c:v>5.8099999999999999E-2</c:v>
                </c:pt>
                <c:pt idx="2">
                  <c:v>4.3799999999999999E-2</c:v>
                </c:pt>
                <c:pt idx="3">
                  <c:v>-7.0400000000000004E-2</c:v>
                </c:pt>
                <c:pt idx="4">
                  <c:v>5.45E-2</c:v>
                </c:pt>
                <c:pt idx="5">
                  <c:v>0.10619999999999999</c:v>
                </c:pt>
                <c:pt idx="6">
                  <c:v>4.9200000000000001E-2</c:v>
                </c:pt>
                <c:pt idx="7">
                  <c:v>-8.1699999999999995E-2</c:v>
                </c:pt>
                <c:pt idx="8">
                  <c:v>-6.7599999999999993E-2</c:v>
                </c:pt>
                <c:pt idx="9">
                  <c:v>8.1300000000000011E-2</c:v>
                </c:pt>
                <c:pt idx="10">
                  <c:v>-4.9000000000000002E-2</c:v>
                </c:pt>
                <c:pt idx="11">
                  <c:v>0.11470000000000001</c:v>
                </c:pt>
                <c:pt idx="12">
                  <c:v>4.3200000000000002E-2</c:v>
                </c:pt>
                <c:pt idx="13">
                  <c:v>2.8399999999999998E-2</c:v>
                </c:pt>
                <c:pt idx="14">
                  <c:v>5.6100000000000004E-2</c:v>
                </c:pt>
                <c:pt idx="15">
                  <c:v>9.300000000000001E-3</c:v>
                </c:pt>
                <c:pt idx="16">
                  <c:v>3.39E-2</c:v>
                </c:pt>
                <c:pt idx="17">
                  <c:v>1.3300000000000001E-2</c:v>
                </c:pt>
                <c:pt idx="18">
                  <c:v>2.41E-2</c:v>
                </c:pt>
                <c:pt idx="19">
                  <c:v>-1.89E-2</c:v>
                </c:pt>
                <c:pt idx="20">
                  <c:v>-1.0800000000000001E-2</c:v>
                </c:pt>
                <c:pt idx="21">
                  <c:v>-2.35E-2</c:v>
                </c:pt>
                <c:pt idx="22">
                  <c:v>-7.0300000000000001E-2</c:v>
                </c:pt>
                <c:pt idx="23">
                  <c:v>-9.8599999999999993E-2</c:v>
                </c:pt>
                <c:pt idx="24">
                  <c:v>0.1002</c:v>
                </c:pt>
                <c:pt idx="25">
                  <c:v>7.6E-3</c:v>
                </c:pt>
                <c:pt idx="26">
                  <c:v>4.7999999999999996E-3</c:v>
                </c:pt>
                <c:pt idx="27">
                  <c:v>2.5399999999999999E-2</c:v>
                </c:pt>
                <c:pt idx="28">
                  <c:v>4.5100000000000001E-2</c:v>
                </c:pt>
                <c:pt idx="29">
                  <c:v>4.1900000000000007E-2</c:v>
                </c:pt>
                <c:pt idx="30">
                  <c:v>2.5000000000000001E-3</c:v>
                </c:pt>
                <c:pt idx="31">
                  <c:v>-4.1599999999999998E-2</c:v>
                </c:pt>
                <c:pt idx="32">
                  <c:v>3.0800000000000001E-2</c:v>
                </c:pt>
                <c:pt idx="33">
                  <c:v>1.4999999999999999E-2</c:v>
                </c:pt>
                <c:pt idx="34">
                  <c:v>1.29E-2</c:v>
                </c:pt>
                <c:pt idx="35">
                  <c:v>2.4500000000000001E-2</c:v>
                </c:pt>
                <c:pt idx="36">
                  <c:v>-2.4199999999999999E-2</c:v>
                </c:pt>
                <c:pt idx="37">
                  <c:v>1.0800000000000001E-2</c:v>
                </c:pt>
                <c:pt idx="38">
                  <c:v>2.7000000000000001E-3</c:v>
                </c:pt>
                <c:pt idx="39">
                  <c:v>3.5699999999999996E-2</c:v>
                </c:pt>
                <c:pt idx="40">
                  <c:v>1.6200000000000003E-2</c:v>
                </c:pt>
                <c:pt idx="41">
                  <c:v>5.1200000000000002E-2</c:v>
                </c:pt>
                <c:pt idx="42">
                  <c:v>1.7100000000000001E-2</c:v>
                </c:pt>
                <c:pt idx="43">
                  <c:v>2.7799999999999998E-2</c:v>
                </c:pt>
                <c:pt idx="44">
                  <c:v>-2.1499999999999998E-2</c:v>
                </c:pt>
                <c:pt idx="45">
                  <c:v>7.0699999999999999E-2</c:v>
                </c:pt>
                <c:pt idx="46">
                  <c:v>-2.98E-2</c:v>
                </c:pt>
                <c:pt idx="47">
                  <c:v>5.5800000000000002E-2</c:v>
                </c:pt>
                <c:pt idx="48">
                  <c:v>3.7200000000000004E-2</c:v>
                </c:pt>
                <c:pt idx="49">
                  <c:v>3.4500000000000003E-2</c:v>
                </c:pt>
                <c:pt idx="50">
                  <c:v>2.9900000000000003E-2</c:v>
                </c:pt>
                <c:pt idx="51">
                  <c:v>-1.66E-2</c:v>
                </c:pt>
                <c:pt idx="52">
                  <c:v>6.6400000000000001E-2</c:v>
                </c:pt>
                <c:pt idx="53">
                  <c:v>-2.64E-2</c:v>
                </c:pt>
                <c:pt idx="54">
                  <c:v>-2.2599999999999999E-2</c:v>
                </c:pt>
                <c:pt idx="55">
                  <c:v>3.4799999999999998E-2</c:v>
                </c:pt>
                <c:pt idx="56">
                  <c:v>2.9600000000000001E-2</c:v>
                </c:pt>
                <c:pt idx="57">
                  <c:v>-1.4800000000000001E-2</c:v>
                </c:pt>
                <c:pt idx="58">
                  <c:v>4.3499999999999997E-2</c:v>
                </c:pt>
                <c:pt idx="59">
                  <c:v>-1.6299999999999999E-2</c:v>
                </c:pt>
                <c:pt idx="60">
                  <c:v>2.06E-2</c:v>
                </c:pt>
                <c:pt idx="61">
                  <c:v>3.3700000000000001E-2</c:v>
                </c:pt>
                <c:pt idx="62">
                  <c:v>-7.4999999999999997E-3</c:v>
                </c:pt>
                <c:pt idx="63">
                  <c:v>-1.3999999999999999E-2</c:v>
                </c:pt>
                <c:pt idx="64">
                  <c:v>5.7200000000000001E-2</c:v>
                </c:pt>
                <c:pt idx="65">
                  <c:v>-6.0000000000000001E-3</c:v>
                </c:pt>
                <c:pt idx="66">
                  <c:v>-1.46E-2</c:v>
                </c:pt>
                <c:pt idx="67">
                  <c:v>3.4099999999999998E-2</c:v>
                </c:pt>
                <c:pt idx="68">
                  <c:v>-0.01</c:v>
                </c:pt>
                <c:pt idx="69">
                  <c:v>3.5000000000000003E-2</c:v>
                </c:pt>
                <c:pt idx="70">
                  <c:v>-6.5199999999999994E-2</c:v>
                </c:pt>
                <c:pt idx="71">
                  <c:v>-2.76E-2</c:v>
                </c:pt>
                <c:pt idx="72">
                  <c:v>6.8000000000000005E-2</c:v>
                </c:pt>
                <c:pt idx="73">
                  <c:v>7.9000000000000008E-3</c:v>
                </c:pt>
                <c:pt idx="74">
                  <c:v>-4.8999999999999998E-3</c:v>
                </c:pt>
                <c:pt idx="75">
                  <c:v>-5.5399999999999998E-2</c:v>
                </c:pt>
                <c:pt idx="76">
                  <c:v>-0.02</c:v>
                </c:pt>
                <c:pt idx="77">
                  <c:v>5.9299999999999999E-2</c:v>
                </c:pt>
                <c:pt idx="78">
                  <c:v>-7.1999999999999998E-3</c:v>
                </c:pt>
                <c:pt idx="79">
                  <c:v>2.2499999999999999E-2</c:v>
                </c:pt>
                <c:pt idx="80">
                  <c:v>2.4799999999999999E-2</c:v>
                </c:pt>
                <c:pt idx="81">
                  <c:v>3.0299999999999997E-2</c:v>
                </c:pt>
                <c:pt idx="82">
                  <c:v>-1.03E-2</c:v>
                </c:pt>
                <c:pt idx="83">
                  <c:v>3.8E-3</c:v>
                </c:pt>
                <c:pt idx="84">
                  <c:v>-2.6499999999999999E-2</c:v>
                </c:pt>
                <c:pt idx="85">
                  <c:v>1.47E-2</c:v>
                </c:pt>
                <c:pt idx="86">
                  <c:v>1.21E-2</c:v>
                </c:pt>
                <c:pt idx="87">
                  <c:v>1.95E-2</c:v>
                </c:pt>
                <c:pt idx="88">
                  <c:v>2.7900000000000001E-2</c:v>
                </c:pt>
                <c:pt idx="89">
                  <c:v>-3.4000000000000002E-3</c:v>
                </c:pt>
                <c:pt idx="90">
                  <c:v>8.5000000000000006E-3</c:v>
                </c:pt>
                <c:pt idx="91">
                  <c:v>2.86E-2</c:v>
                </c:pt>
                <c:pt idx="92">
                  <c:v>2.5000000000000001E-3</c:v>
                </c:pt>
                <c:pt idx="93">
                  <c:v>3.6000000000000004E-2</c:v>
                </c:pt>
                <c:pt idx="94">
                  <c:v>1.34E-2</c:v>
                </c:pt>
                <c:pt idx="95">
                  <c:v>1.5300000000000001E-2</c:v>
                </c:pt>
                <c:pt idx="96">
                  <c:v>4.3499999999999997E-2</c:v>
                </c:pt>
                <c:pt idx="97">
                  <c:v>3.32E-2</c:v>
                </c:pt>
                <c:pt idx="98">
                  <c:v>1.9E-3</c:v>
                </c:pt>
                <c:pt idx="99">
                  <c:v>8.3800000000000013E-2</c:v>
                </c:pt>
                <c:pt idx="100">
                  <c:v>-1.6500000000000001E-2</c:v>
                </c:pt>
                <c:pt idx="101">
                  <c:v>-2.8999999999999998E-2</c:v>
                </c:pt>
                <c:pt idx="102">
                  <c:v>6.4000000000000003E-3</c:v>
                </c:pt>
                <c:pt idx="103">
                  <c:v>3.8399999999999997E-2</c:v>
                </c:pt>
                <c:pt idx="104">
                  <c:v>-3.4999999999999996E-3</c:v>
                </c:pt>
                <c:pt idx="105">
                  <c:v>1.7100000000000001E-2</c:v>
                </c:pt>
                <c:pt idx="106">
                  <c:v>7.6399999999999996E-2</c:v>
                </c:pt>
                <c:pt idx="107">
                  <c:v>7.0999999999999995E-3</c:v>
                </c:pt>
                <c:pt idx="108">
                  <c:v>-9.2300000000000007E-2</c:v>
                </c:pt>
                <c:pt idx="109">
                  <c:v>-4.0000000000000002E-4</c:v>
                </c:pt>
                <c:pt idx="110">
                  <c:v>-8.5600000000000009E-2</c:v>
                </c:pt>
                <c:pt idx="111">
                  <c:v>7.3899999999999993E-2</c:v>
                </c:pt>
                <c:pt idx="112">
                  <c:v>3.8599999999999995E-2</c:v>
                </c:pt>
                <c:pt idx="113">
                  <c:v>2.5099999999999997E-2</c:v>
                </c:pt>
                <c:pt idx="114">
                  <c:v>2.52E-2</c:v>
                </c:pt>
                <c:pt idx="115">
                  <c:v>-5.1100000000000007E-2</c:v>
                </c:pt>
                <c:pt idx="116">
                  <c:v>6.5299999999999997E-2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442A-AE88-290FE62DCCC6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AMOMX Mo. Returns</c:v>
                </c:pt>
              </c:strCache>
            </c:strRef>
          </c:tx>
          <c:spPr>
            <a:ln w="28575" cap="rnd">
              <a:solidFill>
                <a:srgbClr val="FFFF00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Sheet1!$A$2:$A$118</c:f>
              <c:strCache>
                <c:ptCount val="117"/>
                <c:pt idx="0">
                  <c:v>10/30/2009</c:v>
                </c:pt>
                <c:pt idx="1">
                  <c:v>11/30/2009</c:v>
                </c:pt>
                <c:pt idx="2">
                  <c:v>12/31/2009</c:v>
                </c:pt>
                <c:pt idx="3">
                  <c:v>01/29/2010</c:v>
                </c:pt>
                <c:pt idx="4">
                  <c:v>02/26/2010</c:v>
                </c:pt>
                <c:pt idx="5">
                  <c:v>03/31/2010</c:v>
                </c:pt>
                <c:pt idx="6">
                  <c:v>04/30/2010</c:v>
                </c:pt>
                <c:pt idx="7">
                  <c:v>05/28/2010</c:v>
                </c:pt>
                <c:pt idx="8">
                  <c:v>06/30/2010</c:v>
                </c:pt>
                <c:pt idx="9">
                  <c:v>07/30/2010</c:v>
                </c:pt>
                <c:pt idx="10">
                  <c:v>08/31/2010</c:v>
                </c:pt>
                <c:pt idx="11">
                  <c:v>09/30/2010</c:v>
                </c:pt>
                <c:pt idx="12">
                  <c:v>10/29/2010</c:v>
                </c:pt>
                <c:pt idx="13">
                  <c:v>11/30/2010</c:v>
                </c:pt>
                <c:pt idx="14">
                  <c:v>12/31/2010</c:v>
                </c:pt>
                <c:pt idx="15">
                  <c:v>01/31/2011</c:v>
                </c:pt>
                <c:pt idx="16">
                  <c:v>02/28/2011</c:v>
                </c:pt>
                <c:pt idx="17">
                  <c:v>03/31/2011</c:v>
                </c:pt>
                <c:pt idx="18">
                  <c:v>04/29/2011</c:v>
                </c:pt>
                <c:pt idx="19">
                  <c:v>05/31/2011</c:v>
                </c:pt>
                <c:pt idx="20">
                  <c:v>06/30/2011</c:v>
                </c:pt>
                <c:pt idx="21">
                  <c:v>07/29/2011</c:v>
                </c:pt>
                <c:pt idx="22">
                  <c:v>08/31/2011</c:v>
                </c:pt>
                <c:pt idx="23">
                  <c:v>09/30/2011</c:v>
                </c:pt>
                <c:pt idx="24">
                  <c:v>10/31/2011</c:v>
                </c:pt>
                <c:pt idx="25">
                  <c:v>11/30/2011</c:v>
                </c:pt>
                <c:pt idx="26">
                  <c:v>12/30/2011</c:v>
                </c:pt>
                <c:pt idx="27">
                  <c:v>01/31/2012</c:v>
                </c:pt>
                <c:pt idx="28">
                  <c:v>02/29/2012</c:v>
                </c:pt>
                <c:pt idx="29">
                  <c:v>03/30/2012</c:v>
                </c:pt>
                <c:pt idx="30">
                  <c:v>04/30/2012</c:v>
                </c:pt>
                <c:pt idx="31">
                  <c:v>05/31/2012</c:v>
                </c:pt>
                <c:pt idx="32">
                  <c:v>06/29/2012</c:v>
                </c:pt>
                <c:pt idx="33">
                  <c:v>07/31/2012</c:v>
                </c:pt>
                <c:pt idx="34">
                  <c:v>08/31/2012</c:v>
                </c:pt>
                <c:pt idx="35">
                  <c:v>09/28/2012</c:v>
                </c:pt>
                <c:pt idx="36">
                  <c:v>10/31/2012</c:v>
                </c:pt>
                <c:pt idx="37">
                  <c:v>11/30/2012</c:v>
                </c:pt>
                <c:pt idx="38">
                  <c:v>12/31/2012</c:v>
                </c:pt>
                <c:pt idx="39">
                  <c:v>01/31/2013</c:v>
                </c:pt>
                <c:pt idx="40">
                  <c:v>02/28/2013</c:v>
                </c:pt>
                <c:pt idx="41">
                  <c:v>03/28/2013</c:v>
                </c:pt>
                <c:pt idx="42">
                  <c:v>04/30/2013</c:v>
                </c:pt>
                <c:pt idx="43">
                  <c:v>05/31/2013</c:v>
                </c:pt>
                <c:pt idx="44">
                  <c:v>06/28/2013</c:v>
                </c:pt>
                <c:pt idx="45">
                  <c:v>07/31/2013</c:v>
                </c:pt>
                <c:pt idx="46">
                  <c:v>08/30/2013</c:v>
                </c:pt>
                <c:pt idx="47">
                  <c:v>09/30/2013</c:v>
                </c:pt>
                <c:pt idx="48">
                  <c:v>10/31/2013</c:v>
                </c:pt>
                <c:pt idx="49">
                  <c:v>11/29/2013</c:v>
                </c:pt>
                <c:pt idx="50">
                  <c:v>12/31/2013</c:v>
                </c:pt>
                <c:pt idx="51">
                  <c:v>01/31/2014</c:v>
                </c:pt>
                <c:pt idx="52">
                  <c:v>02/28/2014</c:v>
                </c:pt>
                <c:pt idx="53">
                  <c:v>03/31/2014</c:v>
                </c:pt>
                <c:pt idx="54">
                  <c:v>04/30/2014</c:v>
                </c:pt>
                <c:pt idx="55">
                  <c:v>05/30/2014</c:v>
                </c:pt>
                <c:pt idx="56">
                  <c:v>06/30/2014</c:v>
                </c:pt>
                <c:pt idx="57">
                  <c:v>07/31/2014</c:v>
                </c:pt>
                <c:pt idx="58">
                  <c:v>08/29/2014</c:v>
                </c:pt>
                <c:pt idx="59">
                  <c:v>09/30/2014</c:v>
                </c:pt>
                <c:pt idx="60">
                  <c:v>10/31/2014</c:v>
                </c:pt>
                <c:pt idx="61">
                  <c:v>11/28/2014</c:v>
                </c:pt>
                <c:pt idx="62">
                  <c:v>12/31/2014</c:v>
                </c:pt>
                <c:pt idx="63">
                  <c:v>01/30/2015</c:v>
                </c:pt>
                <c:pt idx="64">
                  <c:v>02/27/2015</c:v>
                </c:pt>
                <c:pt idx="65">
                  <c:v>03/31/2015</c:v>
                </c:pt>
                <c:pt idx="66">
                  <c:v>04/30/2015</c:v>
                </c:pt>
                <c:pt idx="67">
                  <c:v>05/29/2015</c:v>
                </c:pt>
                <c:pt idx="68">
                  <c:v>06/30/2015</c:v>
                </c:pt>
                <c:pt idx="69">
                  <c:v>07/31/2015</c:v>
                </c:pt>
                <c:pt idx="70">
                  <c:v>08/31/2015</c:v>
                </c:pt>
                <c:pt idx="71">
                  <c:v>09/30/2015</c:v>
                </c:pt>
                <c:pt idx="72">
                  <c:v>10/30/2015</c:v>
                </c:pt>
                <c:pt idx="73">
                  <c:v>11/30/2015</c:v>
                </c:pt>
                <c:pt idx="74">
                  <c:v>12/31/2015</c:v>
                </c:pt>
                <c:pt idx="75">
                  <c:v>01/29/2016</c:v>
                </c:pt>
                <c:pt idx="76">
                  <c:v>02/29/2016</c:v>
                </c:pt>
                <c:pt idx="77">
                  <c:v>03/31/2016</c:v>
                </c:pt>
                <c:pt idx="78">
                  <c:v>04/29/2016</c:v>
                </c:pt>
                <c:pt idx="79">
                  <c:v>05/31/2016</c:v>
                </c:pt>
                <c:pt idx="80">
                  <c:v>06/30/2016</c:v>
                </c:pt>
                <c:pt idx="81">
                  <c:v>07/29/2016</c:v>
                </c:pt>
                <c:pt idx="82">
                  <c:v>08/31/2016</c:v>
                </c:pt>
                <c:pt idx="83">
                  <c:v>09/30/2016</c:v>
                </c:pt>
                <c:pt idx="84">
                  <c:v>10/31/2016</c:v>
                </c:pt>
                <c:pt idx="85">
                  <c:v>11/30/2016</c:v>
                </c:pt>
                <c:pt idx="86">
                  <c:v>12/30/2016</c:v>
                </c:pt>
                <c:pt idx="87">
                  <c:v>01/31/2017</c:v>
                </c:pt>
                <c:pt idx="88">
                  <c:v>02/28/2017</c:v>
                </c:pt>
                <c:pt idx="89">
                  <c:v>03/31/2017</c:v>
                </c:pt>
                <c:pt idx="90">
                  <c:v>04/28/2017</c:v>
                </c:pt>
                <c:pt idx="91">
                  <c:v>05/31/2017</c:v>
                </c:pt>
                <c:pt idx="92">
                  <c:v>06/30/2017</c:v>
                </c:pt>
                <c:pt idx="93">
                  <c:v>07/31/2017</c:v>
                </c:pt>
                <c:pt idx="94">
                  <c:v>08/31/2017</c:v>
                </c:pt>
                <c:pt idx="95">
                  <c:v>09/29/2017</c:v>
                </c:pt>
                <c:pt idx="96">
                  <c:v>10/31/2017</c:v>
                </c:pt>
                <c:pt idx="97">
                  <c:v>11/30/2017</c:v>
                </c:pt>
                <c:pt idx="98">
                  <c:v>12/29/2017</c:v>
                </c:pt>
                <c:pt idx="99">
                  <c:v>01/31/2018</c:v>
                </c:pt>
                <c:pt idx="100">
                  <c:v>02/28/2018</c:v>
                </c:pt>
                <c:pt idx="101">
                  <c:v>03/29/2018</c:v>
                </c:pt>
                <c:pt idx="102">
                  <c:v>04/30/2018</c:v>
                </c:pt>
                <c:pt idx="103">
                  <c:v>05/31/2018</c:v>
                </c:pt>
                <c:pt idx="104">
                  <c:v>06/29/2018</c:v>
                </c:pt>
                <c:pt idx="105">
                  <c:v>07/31/2018</c:v>
                </c:pt>
                <c:pt idx="106">
                  <c:v>08/31/2018</c:v>
                </c:pt>
                <c:pt idx="107">
                  <c:v>09/28/2018</c:v>
                </c:pt>
                <c:pt idx="108">
                  <c:v>10/31/2018</c:v>
                </c:pt>
                <c:pt idx="109">
                  <c:v>11/30/2018</c:v>
                </c:pt>
                <c:pt idx="110">
                  <c:v>12/31/2018</c:v>
                </c:pt>
                <c:pt idx="111">
                  <c:v>01/31/2019</c:v>
                </c:pt>
                <c:pt idx="112">
                  <c:v>02/28/2019</c:v>
                </c:pt>
                <c:pt idx="113">
                  <c:v>03/29/2019</c:v>
                </c:pt>
                <c:pt idx="114">
                  <c:v>04/30/2019</c:v>
                </c:pt>
                <c:pt idx="115">
                  <c:v>05/31/2019</c:v>
                </c:pt>
                <c:pt idx="116">
                  <c:v>06/28/2019</c:v>
                </c:pt>
              </c:strCache>
            </c:strRef>
          </c:cat>
          <c:val>
            <c:numRef>
              <c:f>Sheet1!$B$2:$B$118</c:f>
              <c:numCache>
                <c:formatCode>General</c:formatCode>
                <c:ptCount val="117"/>
                <c:pt idx="0">
                  <c:v>-1.3055000000000001E-2</c:v>
                </c:pt>
                <c:pt idx="1">
                  <c:v>6.0846999999999998E-2</c:v>
                </c:pt>
                <c:pt idx="2">
                  <c:v>4.3868999999999998E-2</c:v>
                </c:pt>
                <c:pt idx="3">
                  <c:v>-6.6447999999999993E-2</c:v>
                </c:pt>
                <c:pt idx="4">
                  <c:v>4.9209000000000003E-2</c:v>
                </c:pt>
                <c:pt idx="5">
                  <c:v>7.1189000000000002E-2</c:v>
                </c:pt>
                <c:pt idx="6">
                  <c:v>4.1438999999999997E-2</c:v>
                </c:pt>
                <c:pt idx="7">
                  <c:v>-8.2583000000000004E-2</c:v>
                </c:pt>
                <c:pt idx="8">
                  <c:v>-7.5286000000000006E-2</c:v>
                </c:pt>
                <c:pt idx="9">
                  <c:v>8.7610999999999994E-2</c:v>
                </c:pt>
                <c:pt idx="10">
                  <c:v>-5.3702E-2</c:v>
                </c:pt>
                <c:pt idx="11">
                  <c:v>0.119518</c:v>
                </c:pt>
                <c:pt idx="12">
                  <c:v>4.3778999999999998E-2</c:v>
                </c:pt>
                <c:pt idx="13">
                  <c:v>1.6924000000000002E-2</c:v>
                </c:pt>
                <c:pt idx="14">
                  <c:v>4.6078000000000001E-2</c:v>
                </c:pt>
                <c:pt idx="15">
                  <c:v>1.4583E-2</c:v>
                </c:pt>
                <c:pt idx="16">
                  <c:v>4.3805999999999998E-2</c:v>
                </c:pt>
                <c:pt idx="17">
                  <c:v>1.2459E-2</c:v>
                </c:pt>
                <c:pt idx="18">
                  <c:v>2.0725E-2</c:v>
                </c:pt>
                <c:pt idx="19">
                  <c:v>-1.7766000000000001E-2</c:v>
                </c:pt>
                <c:pt idx="20">
                  <c:v>-1.2919999999999999E-2</c:v>
                </c:pt>
                <c:pt idx="21">
                  <c:v>-2.4215E-2</c:v>
                </c:pt>
                <c:pt idx="22">
                  <c:v>-7.5117000000000003E-2</c:v>
                </c:pt>
                <c:pt idx="23">
                  <c:v>-9.3546000000000004E-2</c:v>
                </c:pt>
                <c:pt idx="24">
                  <c:v>0.1128</c:v>
                </c:pt>
                <c:pt idx="25">
                  <c:v>-1.438E-3</c:v>
                </c:pt>
                <c:pt idx="26">
                  <c:v>8.914E-3</c:v>
                </c:pt>
                <c:pt idx="27">
                  <c:v>3.3117000000000001E-2</c:v>
                </c:pt>
                <c:pt idx="28">
                  <c:v>5.0174000000000003E-2</c:v>
                </c:pt>
                <c:pt idx="29">
                  <c:v>3.6496000000000001E-2</c:v>
                </c:pt>
                <c:pt idx="30">
                  <c:v>1.1524E-2</c:v>
                </c:pt>
                <c:pt idx="31">
                  <c:v>-4.5569999999999999E-2</c:v>
                </c:pt>
                <c:pt idx="32">
                  <c:v>2.9177999999999999E-2</c:v>
                </c:pt>
                <c:pt idx="33">
                  <c:v>1.3531E-2</c:v>
                </c:pt>
                <c:pt idx="34">
                  <c:v>2.1614999999999999E-2</c:v>
                </c:pt>
                <c:pt idx="35">
                  <c:v>1.9290999999999999E-2</c:v>
                </c:pt>
                <c:pt idx="36">
                  <c:v>-1.9536000000000001E-2</c:v>
                </c:pt>
                <c:pt idx="37">
                  <c:v>1.0585000000000001E-2</c:v>
                </c:pt>
                <c:pt idx="38">
                  <c:v>-1.0474000000000001E-2</c:v>
                </c:pt>
                <c:pt idx="39">
                  <c:v>4.1096000000000001E-2</c:v>
                </c:pt>
                <c:pt idx="40">
                  <c:v>1.0766E-2</c:v>
                </c:pt>
                <c:pt idx="41">
                  <c:v>4.0237000000000002E-2</c:v>
                </c:pt>
                <c:pt idx="42">
                  <c:v>2.1614999999999999E-2</c:v>
                </c:pt>
                <c:pt idx="43">
                  <c:v>2.784E-2</c:v>
                </c:pt>
                <c:pt idx="44">
                  <c:v>-1.8418E-2</c:v>
                </c:pt>
                <c:pt idx="45">
                  <c:v>6.2913999999999998E-2</c:v>
                </c:pt>
                <c:pt idx="46">
                  <c:v>-3.0633000000000001E-2</c:v>
                </c:pt>
                <c:pt idx="47">
                  <c:v>5.2491000000000003E-2</c:v>
                </c:pt>
                <c:pt idx="48">
                  <c:v>3.7150000000000002E-2</c:v>
                </c:pt>
                <c:pt idx="49">
                  <c:v>3.3366E-2</c:v>
                </c:pt>
                <c:pt idx="50">
                  <c:v>3.0620000000000001E-2</c:v>
                </c:pt>
                <c:pt idx="51">
                  <c:v>-1.6916E-2</c:v>
                </c:pt>
                <c:pt idx="52">
                  <c:v>6.0963999999999997E-2</c:v>
                </c:pt>
                <c:pt idx="53">
                  <c:v>-2.5950000000000001E-2</c:v>
                </c:pt>
                <c:pt idx="54">
                  <c:v>-2.3310999999999998E-2</c:v>
                </c:pt>
                <c:pt idx="55">
                  <c:v>3.4583999999999997E-2</c:v>
                </c:pt>
                <c:pt idx="56">
                  <c:v>3.7193999999999998E-2</c:v>
                </c:pt>
                <c:pt idx="57">
                  <c:v>-2.1335E-2</c:v>
                </c:pt>
                <c:pt idx="58">
                  <c:v>4.7773999999999997E-2</c:v>
                </c:pt>
                <c:pt idx="59">
                  <c:v>-3.0987000000000001E-2</c:v>
                </c:pt>
                <c:pt idx="60">
                  <c:v>1.9643999999999998E-2</c:v>
                </c:pt>
                <c:pt idx="61">
                  <c:v>2.6882E-2</c:v>
                </c:pt>
                <c:pt idx="62">
                  <c:v>-8.737E-3</c:v>
                </c:pt>
                <c:pt idx="63">
                  <c:v>-7.737E-3</c:v>
                </c:pt>
                <c:pt idx="64">
                  <c:v>4.5809000000000002E-2</c:v>
                </c:pt>
                <c:pt idx="65">
                  <c:v>-6.058E-3</c:v>
                </c:pt>
                <c:pt idx="66">
                  <c:v>-1.6878000000000001E-2</c:v>
                </c:pt>
                <c:pt idx="67">
                  <c:v>2.9565999999999999E-2</c:v>
                </c:pt>
                <c:pt idx="68">
                  <c:v>-1.4357999999999999E-2</c:v>
                </c:pt>
                <c:pt idx="69">
                  <c:v>3.1015000000000001E-2</c:v>
                </c:pt>
                <c:pt idx="70">
                  <c:v>-6.3354999999999995E-2</c:v>
                </c:pt>
                <c:pt idx="71">
                  <c:v>-2.8709999999999999E-2</c:v>
                </c:pt>
                <c:pt idx="72">
                  <c:v>7.2144E-2</c:v>
                </c:pt>
                <c:pt idx="73">
                  <c:v>6.0749999999999997E-3</c:v>
                </c:pt>
                <c:pt idx="74">
                  <c:v>-1.1136E-2</c:v>
                </c:pt>
                <c:pt idx="75">
                  <c:v>-5.5045999999999998E-2</c:v>
                </c:pt>
                <c:pt idx="76">
                  <c:v>-1.4024E-2</c:v>
                </c:pt>
                <c:pt idx="77">
                  <c:v>6.2363000000000002E-2</c:v>
                </c:pt>
                <c:pt idx="78">
                  <c:v>-3.0899999999999999E-3</c:v>
                </c:pt>
                <c:pt idx="79">
                  <c:v>1.9112000000000001E-2</c:v>
                </c:pt>
                <c:pt idx="80">
                  <c:v>1.9259999999999999E-2</c:v>
                </c:pt>
                <c:pt idx="81">
                  <c:v>2.7349999999999999E-2</c:v>
                </c:pt>
                <c:pt idx="82">
                  <c:v>-1.1133000000000001E-2</c:v>
                </c:pt>
                <c:pt idx="83">
                  <c:v>4.8899999999999996E-4</c:v>
                </c:pt>
                <c:pt idx="84">
                  <c:v>-2.2505000000000001E-2</c:v>
                </c:pt>
                <c:pt idx="85">
                  <c:v>1.5015000000000001E-2</c:v>
                </c:pt>
                <c:pt idx="86">
                  <c:v>1.2394000000000001E-2</c:v>
                </c:pt>
                <c:pt idx="87">
                  <c:v>2.7383000000000001E-2</c:v>
                </c:pt>
                <c:pt idx="88">
                  <c:v>3.0241000000000001E-2</c:v>
                </c:pt>
                <c:pt idx="89">
                  <c:v>2.9849999999999998E-3</c:v>
                </c:pt>
                <c:pt idx="90">
                  <c:v>8.9289999999999994E-3</c:v>
                </c:pt>
                <c:pt idx="91">
                  <c:v>1.6223999999999999E-2</c:v>
                </c:pt>
                <c:pt idx="92">
                  <c:v>4.8380000000000003E-3</c:v>
                </c:pt>
                <c:pt idx="93">
                  <c:v>2.7924999999999998E-2</c:v>
                </c:pt>
                <c:pt idx="94">
                  <c:v>1.1240999999999999E-2</c:v>
                </c:pt>
                <c:pt idx="95">
                  <c:v>1.899E-2</c:v>
                </c:pt>
                <c:pt idx="96">
                  <c:v>4.0454999999999998E-2</c:v>
                </c:pt>
                <c:pt idx="97">
                  <c:v>2.5774999999999999E-2</c:v>
                </c:pt>
                <c:pt idx="98">
                  <c:v>1.9090000000000001E-3</c:v>
                </c:pt>
                <c:pt idx="99">
                  <c:v>7.0965E-2</c:v>
                </c:pt>
                <c:pt idx="100">
                  <c:v>-2.0788000000000001E-2</c:v>
                </c:pt>
                <c:pt idx="101">
                  <c:v>-2.3883000000000001E-2</c:v>
                </c:pt>
                <c:pt idx="102">
                  <c:v>5.437E-3</c:v>
                </c:pt>
                <c:pt idx="103">
                  <c:v>3.7855E-2</c:v>
                </c:pt>
                <c:pt idx="104">
                  <c:v>-1.737E-3</c:v>
                </c:pt>
                <c:pt idx="105">
                  <c:v>2.5228E-2</c:v>
                </c:pt>
                <c:pt idx="106">
                  <c:v>5.7276000000000001E-2</c:v>
                </c:pt>
                <c:pt idx="107">
                  <c:v>2.8089999999999999E-3</c:v>
                </c:pt>
                <c:pt idx="108">
                  <c:v>-9.8039000000000001E-2</c:v>
                </c:pt>
                <c:pt idx="109">
                  <c:v>7.0980000000000001E-3</c:v>
                </c:pt>
                <c:pt idx="110">
                  <c:v>-8.6645E-2</c:v>
                </c:pt>
                <c:pt idx="111">
                  <c:v>8.0130000000000007E-2</c:v>
                </c:pt>
                <c:pt idx="112">
                  <c:v>4.0099999999999997E-2</c:v>
                </c:pt>
                <c:pt idx="113">
                  <c:v>1.9758999999999999E-2</c:v>
                </c:pt>
                <c:pt idx="114">
                  <c:v>2.9301000000000001E-2</c:v>
                </c:pt>
                <c:pt idx="115">
                  <c:v>-3.2599000000000003E-2</c:v>
                </c:pt>
                <c:pt idx="116">
                  <c:v>5.7902000000000002E-2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442A-AE88-290FE62DC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6245344"/>
        <c:axId val="536240752"/>
      </c:lineChart>
      <c:catAx>
        <c:axId val="53624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36240752"/>
        <c:crosses val="autoZero"/>
        <c:auto val="1"/>
        <c:lblAlgn val="ctr"/>
        <c:lblOffset val="100"/>
        <c:tickLblSkip val="10"/>
        <c:noMultiLvlLbl val="0"/>
      </c:catAx>
      <c:valAx>
        <c:axId val="536240752"/>
        <c:scaling>
          <c:orientation val="minMax"/>
          <c:min val="-0.11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36245344"/>
        <c:crosses val="autoZero"/>
        <c:crossBetween val="between"/>
      </c:valAx>
      <c:spPr>
        <a:solidFill>
          <a:schemeClr val="tx1">
            <a:lumMod val="85000"/>
            <a:lumOff val="1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 sz="105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 b="1" dirty="0"/>
              <a:t>AQR Momentum Large Cap Mutual Fund Revenue to Total Net Assets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972045847216888E-2"/>
          <c:y val="0.15207079699825812"/>
          <c:w val="0.84376104380194683"/>
          <c:h val="0.57804466683663913"/>
        </c:manualLayout>
      </c:layout>
      <c:barChart>
        <c:barDir val="col"/>
        <c:grouping val="clustered"/>
        <c:varyColors val="0"/>
        <c:ser>
          <c:idx val="0"/>
          <c:order val="0"/>
          <c:tx>
            <c:v>Total Net Assets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CONCLUSIONS!$A$23:$A$62</c:f>
              <c:numCache>
                <c:formatCode>m/d/yyyy</c:formatCode>
                <c:ptCount val="40"/>
                <c:pt idx="0">
                  <c:v>40086</c:v>
                </c:pt>
                <c:pt idx="1">
                  <c:v>40178</c:v>
                </c:pt>
                <c:pt idx="2">
                  <c:v>40268</c:v>
                </c:pt>
                <c:pt idx="3">
                  <c:v>40359</c:v>
                </c:pt>
                <c:pt idx="4">
                  <c:v>40451</c:v>
                </c:pt>
                <c:pt idx="5">
                  <c:v>40543</c:v>
                </c:pt>
                <c:pt idx="6">
                  <c:v>40633</c:v>
                </c:pt>
                <c:pt idx="7">
                  <c:v>40724</c:v>
                </c:pt>
                <c:pt idx="8">
                  <c:v>40816</c:v>
                </c:pt>
                <c:pt idx="9">
                  <c:v>40907</c:v>
                </c:pt>
                <c:pt idx="10">
                  <c:v>40998</c:v>
                </c:pt>
                <c:pt idx="11">
                  <c:v>41089</c:v>
                </c:pt>
                <c:pt idx="12">
                  <c:v>41180</c:v>
                </c:pt>
                <c:pt idx="13">
                  <c:v>41274</c:v>
                </c:pt>
                <c:pt idx="14">
                  <c:v>41361</c:v>
                </c:pt>
                <c:pt idx="15">
                  <c:v>41453</c:v>
                </c:pt>
                <c:pt idx="16">
                  <c:v>41547</c:v>
                </c:pt>
                <c:pt idx="17">
                  <c:v>41639</c:v>
                </c:pt>
                <c:pt idx="18">
                  <c:v>41729</c:v>
                </c:pt>
                <c:pt idx="19">
                  <c:v>41820</c:v>
                </c:pt>
                <c:pt idx="20">
                  <c:v>41912</c:v>
                </c:pt>
                <c:pt idx="21">
                  <c:v>42004</c:v>
                </c:pt>
                <c:pt idx="22">
                  <c:v>42094</c:v>
                </c:pt>
                <c:pt idx="23">
                  <c:v>42185</c:v>
                </c:pt>
                <c:pt idx="24">
                  <c:v>42277</c:v>
                </c:pt>
                <c:pt idx="25">
                  <c:v>42369</c:v>
                </c:pt>
                <c:pt idx="26">
                  <c:v>42460</c:v>
                </c:pt>
                <c:pt idx="27">
                  <c:v>42551</c:v>
                </c:pt>
                <c:pt idx="28">
                  <c:v>42643</c:v>
                </c:pt>
                <c:pt idx="29">
                  <c:v>42734</c:v>
                </c:pt>
                <c:pt idx="30">
                  <c:v>42825</c:v>
                </c:pt>
                <c:pt idx="31">
                  <c:v>42916</c:v>
                </c:pt>
                <c:pt idx="32">
                  <c:v>43007</c:v>
                </c:pt>
                <c:pt idx="33">
                  <c:v>43098</c:v>
                </c:pt>
                <c:pt idx="34">
                  <c:v>43188</c:v>
                </c:pt>
                <c:pt idx="35">
                  <c:v>43280</c:v>
                </c:pt>
                <c:pt idx="36">
                  <c:v>43371</c:v>
                </c:pt>
                <c:pt idx="37">
                  <c:v>43465</c:v>
                </c:pt>
                <c:pt idx="38">
                  <c:v>43553</c:v>
                </c:pt>
                <c:pt idx="39">
                  <c:v>43644</c:v>
                </c:pt>
              </c:numCache>
            </c:numRef>
          </c:cat>
          <c:val>
            <c:numRef>
              <c:f>CONCLUSIONS!$B$23:$B$62</c:f>
              <c:numCache>
                <c:formatCode>_(* #,##0.0000_);_(* \(#,##0.0000\);_(* "-"??_);_(@_)</c:formatCode>
                <c:ptCount val="40"/>
                <c:pt idx="0">
                  <c:v>4</c:v>
                </c:pt>
                <c:pt idx="1">
                  <c:v>6.9</c:v>
                </c:pt>
                <c:pt idx="2">
                  <c:v>9</c:v>
                </c:pt>
                <c:pt idx="3">
                  <c:v>20.399999999999999</c:v>
                </c:pt>
                <c:pt idx="4">
                  <c:v>54.3</c:v>
                </c:pt>
                <c:pt idx="5">
                  <c:v>124.4</c:v>
                </c:pt>
                <c:pt idx="6">
                  <c:v>181.7</c:v>
                </c:pt>
                <c:pt idx="7">
                  <c:v>265</c:v>
                </c:pt>
                <c:pt idx="8">
                  <c:v>239.9</c:v>
                </c:pt>
                <c:pt idx="9">
                  <c:v>303.3</c:v>
                </c:pt>
                <c:pt idx="10">
                  <c:v>426.8</c:v>
                </c:pt>
                <c:pt idx="11">
                  <c:v>443.3</c:v>
                </c:pt>
                <c:pt idx="12">
                  <c:v>488.5</c:v>
                </c:pt>
                <c:pt idx="13">
                  <c:v>491.7</c:v>
                </c:pt>
                <c:pt idx="14">
                  <c:v>570.6</c:v>
                </c:pt>
                <c:pt idx="15">
                  <c:v>615.29999999999995</c:v>
                </c:pt>
                <c:pt idx="16">
                  <c:v>719.4</c:v>
                </c:pt>
                <c:pt idx="17">
                  <c:v>843.5</c:v>
                </c:pt>
                <c:pt idx="18">
                  <c:v>889.9</c:v>
                </c:pt>
                <c:pt idx="19">
                  <c:v>967.3</c:v>
                </c:pt>
                <c:pt idx="20">
                  <c:v>952.6</c:v>
                </c:pt>
                <c:pt idx="21">
                  <c:v>989.6</c:v>
                </c:pt>
                <c:pt idx="22">
                  <c:v>968.9</c:v>
                </c:pt>
                <c:pt idx="23">
                  <c:v>942.4</c:v>
                </c:pt>
                <c:pt idx="24">
                  <c:v>874.7</c:v>
                </c:pt>
                <c:pt idx="25">
                  <c:v>890.5</c:v>
                </c:pt>
                <c:pt idx="26">
                  <c:v>865.6</c:v>
                </c:pt>
                <c:pt idx="27">
                  <c:v>858.6</c:v>
                </c:pt>
                <c:pt idx="28">
                  <c:v>820.6</c:v>
                </c:pt>
                <c:pt idx="29">
                  <c:v>782.9</c:v>
                </c:pt>
                <c:pt idx="30">
                  <c:v>814.5</c:v>
                </c:pt>
                <c:pt idx="31">
                  <c:v>826.1</c:v>
                </c:pt>
                <c:pt idx="32">
                  <c:v>870.2</c:v>
                </c:pt>
                <c:pt idx="33">
                  <c:v>893.6</c:v>
                </c:pt>
                <c:pt idx="34">
                  <c:v>902.3</c:v>
                </c:pt>
                <c:pt idx="35">
                  <c:v>928.2</c:v>
                </c:pt>
                <c:pt idx="36">
                  <c:v>991.2</c:v>
                </c:pt>
                <c:pt idx="37">
                  <c:v>655.9</c:v>
                </c:pt>
                <c:pt idx="38">
                  <c:v>753.7</c:v>
                </c:pt>
                <c:pt idx="39">
                  <c:v>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7B-4AD8-AAC4-DFAA4FB92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2819711"/>
        <c:axId val="1259428191"/>
      </c:barChart>
      <c:lineChart>
        <c:grouping val="standard"/>
        <c:varyColors val="0"/>
        <c:ser>
          <c:idx val="2"/>
          <c:order val="2"/>
          <c:tx>
            <c:v>AQR Revenue</c:v>
          </c:tx>
          <c:spPr>
            <a:ln w="28575" cap="rnd">
              <a:solidFill>
                <a:srgbClr val="66FF99"/>
              </a:solidFill>
              <a:round/>
            </a:ln>
            <a:effectLst/>
          </c:spPr>
          <c:marker>
            <c:symbol val="none"/>
          </c:marker>
          <c:cat>
            <c:numRef>
              <c:f>CONCLUSIONS!$A$23:$A$62</c:f>
              <c:numCache>
                <c:formatCode>m/d/yyyy</c:formatCode>
                <c:ptCount val="40"/>
                <c:pt idx="0">
                  <c:v>40086</c:v>
                </c:pt>
                <c:pt idx="1">
                  <c:v>40178</c:v>
                </c:pt>
                <c:pt idx="2">
                  <c:v>40268</c:v>
                </c:pt>
                <c:pt idx="3">
                  <c:v>40359</c:v>
                </c:pt>
                <c:pt idx="4">
                  <c:v>40451</c:v>
                </c:pt>
                <c:pt idx="5">
                  <c:v>40543</c:v>
                </c:pt>
                <c:pt idx="6">
                  <c:v>40633</c:v>
                </c:pt>
                <c:pt idx="7">
                  <c:v>40724</c:v>
                </c:pt>
                <c:pt idx="8">
                  <c:v>40816</c:v>
                </c:pt>
                <c:pt idx="9">
                  <c:v>40907</c:v>
                </c:pt>
                <c:pt idx="10">
                  <c:v>40998</c:v>
                </c:pt>
                <c:pt idx="11">
                  <c:v>41089</c:v>
                </c:pt>
                <c:pt idx="12">
                  <c:v>41180</c:v>
                </c:pt>
                <c:pt idx="13">
                  <c:v>41274</c:v>
                </c:pt>
                <c:pt idx="14">
                  <c:v>41361</c:v>
                </c:pt>
                <c:pt idx="15">
                  <c:v>41453</c:v>
                </c:pt>
                <c:pt idx="16">
                  <c:v>41547</c:v>
                </c:pt>
                <c:pt idx="17">
                  <c:v>41639</c:v>
                </c:pt>
                <c:pt idx="18">
                  <c:v>41729</c:v>
                </c:pt>
                <c:pt idx="19">
                  <c:v>41820</c:v>
                </c:pt>
                <c:pt idx="20">
                  <c:v>41912</c:v>
                </c:pt>
                <c:pt idx="21">
                  <c:v>42004</c:v>
                </c:pt>
                <c:pt idx="22">
                  <c:v>42094</c:v>
                </c:pt>
                <c:pt idx="23">
                  <c:v>42185</c:v>
                </c:pt>
                <c:pt idx="24">
                  <c:v>42277</c:v>
                </c:pt>
                <c:pt idx="25">
                  <c:v>42369</c:v>
                </c:pt>
                <c:pt idx="26">
                  <c:v>42460</c:v>
                </c:pt>
                <c:pt idx="27">
                  <c:v>42551</c:v>
                </c:pt>
                <c:pt idx="28">
                  <c:v>42643</c:v>
                </c:pt>
                <c:pt idx="29">
                  <c:v>42734</c:v>
                </c:pt>
                <c:pt idx="30">
                  <c:v>42825</c:v>
                </c:pt>
                <c:pt idx="31">
                  <c:v>42916</c:v>
                </c:pt>
                <c:pt idx="32">
                  <c:v>43007</c:v>
                </c:pt>
                <c:pt idx="33">
                  <c:v>43098</c:v>
                </c:pt>
                <c:pt idx="34">
                  <c:v>43188</c:v>
                </c:pt>
                <c:pt idx="35">
                  <c:v>43280</c:v>
                </c:pt>
                <c:pt idx="36">
                  <c:v>43371</c:v>
                </c:pt>
                <c:pt idx="37">
                  <c:v>43465</c:v>
                </c:pt>
                <c:pt idx="38">
                  <c:v>43553</c:v>
                </c:pt>
                <c:pt idx="39">
                  <c:v>43644</c:v>
                </c:pt>
              </c:numCache>
            </c:numRef>
          </c:cat>
          <c:val>
            <c:numRef>
              <c:f>CONCLUSIONS!$D$23:$D$62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0.60955999999999999</c:v>
                </c:pt>
                <c:pt idx="6">
                  <c:v>0.89032999999999995</c:v>
                </c:pt>
                <c:pt idx="7">
                  <c:v>1.2985</c:v>
                </c:pt>
                <c:pt idx="8">
                  <c:v>1.1755100000000001</c:v>
                </c:pt>
                <c:pt idx="9">
                  <c:v>1.48617</c:v>
                </c:pt>
                <c:pt idx="10">
                  <c:v>2.0913200000000001</c:v>
                </c:pt>
                <c:pt idx="11">
                  <c:v>2.1721699999999999</c:v>
                </c:pt>
                <c:pt idx="12">
                  <c:v>2.3936500000000001</c:v>
                </c:pt>
                <c:pt idx="13">
                  <c:v>2.4584999999999999</c:v>
                </c:pt>
                <c:pt idx="14">
                  <c:v>2.8530000000000002</c:v>
                </c:pt>
                <c:pt idx="15">
                  <c:v>3.0764999999999998</c:v>
                </c:pt>
                <c:pt idx="16">
                  <c:v>3.597</c:v>
                </c:pt>
                <c:pt idx="17">
                  <c:v>4.1331499999999997</c:v>
                </c:pt>
                <c:pt idx="18">
                  <c:v>4.3605099999999997</c:v>
                </c:pt>
                <c:pt idx="19">
                  <c:v>4.73977</c:v>
                </c:pt>
                <c:pt idx="20">
                  <c:v>4.6677400000000002</c:v>
                </c:pt>
                <c:pt idx="21">
                  <c:v>4.8490399999999996</c:v>
                </c:pt>
                <c:pt idx="22">
                  <c:v>4.7476099999999999</c:v>
                </c:pt>
                <c:pt idx="23">
                  <c:v>4.6177599999999996</c:v>
                </c:pt>
                <c:pt idx="24">
                  <c:v>3.93615</c:v>
                </c:pt>
                <c:pt idx="25">
                  <c:v>4.00725</c:v>
                </c:pt>
                <c:pt idx="26">
                  <c:v>3.8952</c:v>
                </c:pt>
                <c:pt idx="27">
                  <c:v>3.8636999999999997</c:v>
                </c:pt>
                <c:pt idx="28">
                  <c:v>3.2824</c:v>
                </c:pt>
                <c:pt idx="29">
                  <c:v>3.1316000000000002</c:v>
                </c:pt>
                <c:pt idx="30">
                  <c:v>3.258</c:v>
                </c:pt>
                <c:pt idx="31">
                  <c:v>3.3044000000000002</c:v>
                </c:pt>
                <c:pt idx="32">
                  <c:v>3.4808000000000003</c:v>
                </c:pt>
                <c:pt idx="33">
                  <c:v>3.5744000000000002</c:v>
                </c:pt>
                <c:pt idx="34">
                  <c:v>3.6092</c:v>
                </c:pt>
                <c:pt idx="35">
                  <c:v>3.7128000000000001</c:v>
                </c:pt>
                <c:pt idx="36">
                  <c:v>3.9648000000000003</c:v>
                </c:pt>
                <c:pt idx="37">
                  <c:v>2.5580099999999999</c:v>
                </c:pt>
                <c:pt idx="38">
                  <c:v>2.9394300000000002</c:v>
                </c:pt>
                <c:pt idx="39">
                  <c:v>3.0966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7B-4AD8-AAC4-DFAA4FB92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3399183"/>
        <c:axId val="1550818271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CONCLUSIONS!$A$23:$A$62</c15:sqref>
                        </c15:formulaRef>
                      </c:ext>
                    </c:extLst>
                    <c:numCache>
                      <c:formatCode>m/d/yyyy</c:formatCode>
                      <c:ptCount val="40"/>
                      <c:pt idx="0">
                        <c:v>40086</c:v>
                      </c:pt>
                      <c:pt idx="1">
                        <c:v>40178</c:v>
                      </c:pt>
                      <c:pt idx="2">
                        <c:v>40268</c:v>
                      </c:pt>
                      <c:pt idx="3">
                        <c:v>40359</c:v>
                      </c:pt>
                      <c:pt idx="4">
                        <c:v>40451</c:v>
                      </c:pt>
                      <c:pt idx="5">
                        <c:v>40543</c:v>
                      </c:pt>
                      <c:pt idx="6">
                        <c:v>40633</c:v>
                      </c:pt>
                      <c:pt idx="7">
                        <c:v>40724</c:v>
                      </c:pt>
                      <c:pt idx="8">
                        <c:v>40816</c:v>
                      </c:pt>
                      <c:pt idx="9">
                        <c:v>40907</c:v>
                      </c:pt>
                      <c:pt idx="10">
                        <c:v>40998</c:v>
                      </c:pt>
                      <c:pt idx="11">
                        <c:v>41089</c:v>
                      </c:pt>
                      <c:pt idx="12">
                        <c:v>41180</c:v>
                      </c:pt>
                      <c:pt idx="13">
                        <c:v>41274</c:v>
                      </c:pt>
                      <c:pt idx="14">
                        <c:v>41361</c:v>
                      </c:pt>
                      <c:pt idx="15">
                        <c:v>41453</c:v>
                      </c:pt>
                      <c:pt idx="16">
                        <c:v>41547</c:v>
                      </c:pt>
                      <c:pt idx="17">
                        <c:v>41639</c:v>
                      </c:pt>
                      <c:pt idx="18">
                        <c:v>41729</c:v>
                      </c:pt>
                      <c:pt idx="19">
                        <c:v>41820</c:v>
                      </c:pt>
                      <c:pt idx="20">
                        <c:v>41912</c:v>
                      </c:pt>
                      <c:pt idx="21">
                        <c:v>42004</c:v>
                      </c:pt>
                      <c:pt idx="22">
                        <c:v>42094</c:v>
                      </c:pt>
                      <c:pt idx="23">
                        <c:v>42185</c:v>
                      </c:pt>
                      <c:pt idx="24">
                        <c:v>42277</c:v>
                      </c:pt>
                      <c:pt idx="25">
                        <c:v>42369</c:v>
                      </c:pt>
                      <c:pt idx="26">
                        <c:v>42460</c:v>
                      </c:pt>
                      <c:pt idx="27">
                        <c:v>42551</c:v>
                      </c:pt>
                      <c:pt idx="28">
                        <c:v>42643</c:v>
                      </c:pt>
                      <c:pt idx="29">
                        <c:v>42734</c:v>
                      </c:pt>
                      <c:pt idx="30">
                        <c:v>42825</c:v>
                      </c:pt>
                      <c:pt idx="31">
                        <c:v>42916</c:v>
                      </c:pt>
                      <c:pt idx="32">
                        <c:v>43007</c:v>
                      </c:pt>
                      <c:pt idx="33">
                        <c:v>43098</c:v>
                      </c:pt>
                      <c:pt idx="34">
                        <c:v>43188</c:v>
                      </c:pt>
                      <c:pt idx="35">
                        <c:v>43280</c:v>
                      </c:pt>
                      <c:pt idx="36">
                        <c:v>43371</c:v>
                      </c:pt>
                      <c:pt idx="37">
                        <c:v>43465</c:v>
                      </c:pt>
                      <c:pt idx="38">
                        <c:v>43553</c:v>
                      </c:pt>
                      <c:pt idx="39">
                        <c:v>43644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CONCLUSIONS!$C$23:$C$62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5" formatCode="_(* #,##0.0000_);_(* \(#,##0.0000\);_(* &quot;-&quot;??_);_(@_)">
                        <c:v>4.8999999999999998E-3</c:v>
                      </c:pt>
                      <c:pt idx="6" formatCode="_(* #,##0.0000_);_(* \(#,##0.0000\);_(* &quot;-&quot;??_);_(@_)">
                        <c:v>4.8999999999999998E-3</c:v>
                      </c:pt>
                      <c:pt idx="7" formatCode="_(* #,##0.0000_);_(* \(#,##0.0000\);_(* &quot;-&quot;??_);_(@_)">
                        <c:v>4.8999999999999998E-3</c:v>
                      </c:pt>
                      <c:pt idx="8" formatCode="_(* #,##0.0000_);_(* \(#,##0.0000\);_(* &quot;-&quot;??_);_(@_)">
                        <c:v>4.8999999999999998E-3</c:v>
                      </c:pt>
                      <c:pt idx="9" formatCode="_(* #,##0.0000_);_(* \(#,##0.0000\);_(* &quot;-&quot;??_);_(@_)">
                        <c:v>4.8999999999999998E-3</c:v>
                      </c:pt>
                      <c:pt idx="10" formatCode="_(* #,##0.0000_);_(* \(#,##0.0000\);_(* &quot;-&quot;??_);_(@_)">
                        <c:v>4.8999999999999998E-3</c:v>
                      </c:pt>
                      <c:pt idx="11" formatCode="_(* #,##0.0000_);_(* \(#,##0.0000\);_(* &quot;-&quot;??_);_(@_)">
                        <c:v>4.8999999999999998E-3</c:v>
                      </c:pt>
                      <c:pt idx="12" formatCode="_(* #,##0.0000_);_(* \(#,##0.0000\);_(* &quot;-&quot;??_);_(@_)">
                        <c:v>4.8999999999999998E-3</c:v>
                      </c:pt>
                      <c:pt idx="13" formatCode="_(* #,##0.0000_);_(* \(#,##0.0000\);_(* &quot;-&quot;??_);_(@_)">
                        <c:v>5.0000000000000001E-3</c:v>
                      </c:pt>
                      <c:pt idx="14" formatCode="_(* #,##0.0000_);_(* \(#,##0.0000\);_(* &quot;-&quot;??_);_(@_)">
                        <c:v>5.0000000000000001E-3</c:v>
                      </c:pt>
                      <c:pt idx="15" formatCode="_(* #,##0.0000_);_(* \(#,##0.0000\);_(* &quot;-&quot;??_);_(@_)">
                        <c:v>5.0000000000000001E-3</c:v>
                      </c:pt>
                      <c:pt idx="16" formatCode="_(* #,##0.0000_);_(* \(#,##0.0000\);_(* &quot;-&quot;??_);_(@_)">
                        <c:v>5.0000000000000001E-3</c:v>
                      </c:pt>
                      <c:pt idx="17" formatCode="_(* #,##0.0000_);_(* \(#,##0.0000\);_(* &quot;-&quot;??_);_(@_)">
                        <c:v>4.8999999999999998E-3</c:v>
                      </c:pt>
                      <c:pt idx="18" formatCode="_(* #,##0.0000_);_(* \(#,##0.0000\);_(* &quot;-&quot;??_);_(@_)">
                        <c:v>4.8999999999999998E-3</c:v>
                      </c:pt>
                      <c:pt idx="19" formatCode="_(* #,##0.0000_);_(* \(#,##0.0000\);_(* &quot;-&quot;??_);_(@_)">
                        <c:v>4.8999999999999998E-3</c:v>
                      </c:pt>
                      <c:pt idx="20" formatCode="_(* #,##0.0000_);_(* \(#,##0.0000\);_(* &quot;-&quot;??_);_(@_)">
                        <c:v>4.8999999999999998E-3</c:v>
                      </c:pt>
                      <c:pt idx="21" formatCode="_(* #,##0.0000_);_(* \(#,##0.0000\);_(* &quot;-&quot;??_);_(@_)">
                        <c:v>4.8999999999999998E-3</c:v>
                      </c:pt>
                      <c:pt idx="22" formatCode="_(* #,##0.0000_);_(* \(#,##0.0000\);_(* &quot;-&quot;??_);_(@_)">
                        <c:v>4.8999999999999998E-3</c:v>
                      </c:pt>
                      <c:pt idx="23" formatCode="_(* #,##0.0000_);_(* \(#,##0.0000\);_(* &quot;-&quot;??_);_(@_)">
                        <c:v>4.8999999999999998E-3</c:v>
                      </c:pt>
                      <c:pt idx="24" formatCode="_(* #,##0.0000_);_(* \(#,##0.0000\);_(* &quot;-&quot;??_);_(@_)">
                        <c:v>4.4999999999999997E-3</c:v>
                      </c:pt>
                      <c:pt idx="25" formatCode="_(* #,##0.0000_);_(* \(#,##0.0000\);_(* &quot;-&quot;??_);_(@_)">
                        <c:v>4.4999999999999997E-3</c:v>
                      </c:pt>
                      <c:pt idx="26" formatCode="_(* #,##0.0000_);_(* \(#,##0.0000\);_(* &quot;-&quot;??_);_(@_)">
                        <c:v>4.4999999999999997E-3</c:v>
                      </c:pt>
                      <c:pt idx="27" formatCode="_(* #,##0.0000_);_(* \(#,##0.0000\);_(* &quot;-&quot;??_);_(@_)">
                        <c:v>4.4999999999999997E-3</c:v>
                      </c:pt>
                      <c:pt idx="28" formatCode="_(* #,##0.0000_);_(* \(#,##0.0000\);_(* &quot;-&quot;??_);_(@_)">
                        <c:v>4.0000000000000001E-3</c:v>
                      </c:pt>
                      <c:pt idx="29" formatCode="_(* #,##0.0000_);_(* \(#,##0.0000\);_(* &quot;-&quot;??_);_(@_)">
                        <c:v>4.0000000000000001E-3</c:v>
                      </c:pt>
                      <c:pt idx="30" formatCode="_(* #,##0.0000_);_(* \(#,##0.0000\);_(* &quot;-&quot;??_);_(@_)">
                        <c:v>4.0000000000000001E-3</c:v>
                      </c:pt>
                      <c:pt idx="31" formatCode="_(* #,##0.0000_);_(* \(#,##0.0000\);_(* &quot;-&quot;??_);_(@_)">
                        <c:v>4.0000000000000001E-3</c:v>
                      </c:pt>
                      <c:pt idx="32" formatCode="_(* #,##0.0000_);_(* \(#,##0.0000\);_(* &quot;-&quot;??_);_(@_)">
                        <c:v>4.0000000000000001E-3</c:v>
                      </c:pt>
                      <c:pt idx="33" formatCode="_(* #,##0.0000_);_(* \(#,##0.0000\);_(* &quot;-&quot;??_);_(@_)">
                        <c:v>4.0000000000000001E-3</c:v>
                      </c:pt>
                      <c:pt idx="34" formatCode="_(* #,##0.0000_);_(* \(#,##0.0000\);_(* &quot;-&quot;??_);_(@_)">
                        <c:v>4.0000000000000001E-3</c:v>
                      </c:pt>
                      <c:pt idx="35" formatCode="_(* #,##0.0000_);_(* \(#,##0.0000\);_(* &quot;-&quot;??_);_(@_)">
                        <c:v>4.0000000000000001E-3</c:v>
                      </c:pt>
                      <c:pt idx="36" formatCode="_(* #,##0.0000_);_(* \(#,##0.0000\);_(* &quot;-&quot;??_);_(@_)">
                        <c:v>4.0000000000000001E-3</c:v>
                      </c:pt>
                      <c:pt idx="37" formatCode="_(* #,##0.0000_);_(* \(#,##0.0000\);_(* &quot;-&quot;??_);_(@_)">
                        <c:v>3.8999999999999998E-3</c:v>
                      </c:pt>
                      <c:pt idx="38" formatCode="_(* #,##0.0000_);_(* \(#,##0.0000\);_(* &quot;-&quot;??_);_(@_)">
                        <c:v>3.8999999999999998E-3</c:v>
                      </c:pt>
                      <c:pt idx="39" formatCode="_(* #,##0.0000_);_(* \(#,##0.0000\);_(* &quot;-&quot;??_);_(@_)">
                        <c:v>3.8999999999999998E-3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97B-4AD8-AAC4-DFAA4FB929D0}"/>
                  </c:ext>
                </c:extLst>
              </c15:ser>
            </c15:filteredLineSeries>
          </c:ext>
        </c:extLst>
      </c:lineChart>
      <c:dateAx>
        <c:axId val="1262819711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1259428191"/>
        <c:crosses val="autoZero"/>
        <c:auto val="1"/>
        <c:lblOffset val="100"/>
        <c:baseTimeUnit val="months"/>
        <c:majorUnit val="6"/>
        <c:majorTimeUnit val="months"/>
      </c:dateAx>
      <c:valAx>
        <c:axId val="1259428191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b="1" dirty="0"/>
                  <a:t>Total Net Assets (in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1262819711"/>
        <c:crosses val="autoZero"/>
        <c:crossBetween val="between"/>
        <c:majorUnit val="250"/>
      </c:valAx>
      <c:valAx>
        <c:axId val="155081827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b="1" dirty="0"/>
                  <a:t>Net Revenue (in 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1263399183"/>
        <c:crosses val="max"/>
        <c:crossBetween val="between"/>
      </c:valAx>
      <c:dateAx>
        <c:axId val="126339918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550818271"/>
        <c:crosses val="autoZero"/>
        <c:auto val="1"/>
        <c:lblOffset val="100"/>
        <c:baseTimeUnit val="months"/>
      </c:dateAx>
      <c:spPr>
        <a:solidFill>
          <a:schemeClr val="tx1">
            <a:lumMod val="75000"/>
            <a:lumOff val="25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98051555811969"/>
          <c:y val="0.17728598882307231"/>
          <c:w val="0.15194352605218425"/>
          <c:h val="0.198369139519264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 dirty="0"/>
              <a:t>AQR Momentum Fund Revenues 2015-2019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NAVs!$H$1</c:f>
              <c:strCache>
                <c:ptCount val="1"/>
                <c:pt idx="0">
                  <c:v>Small cap revs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NAVs!$E$2:$E$55</c:f>
              <c:numCache>
                <c:formatCode>m/d/yyyy</c:formatCode>
                <c:ptCount val="53"/>
                <c:pt idx="0">
                  <c:v>42062</c:v>
                </c:pt>
                <c:pt idx="1">
                  <c:v>42094</c:v>
                </c:pt>
                <c:pt idx="2">
                  <c:v>42124</c:v>
                </c:pt>
                <c:pt idx="3">
                  <c:v>42153</c:v>
                </c:pt>
                <c:pt idx="4">
                  <c:v>42185</c:v>
                </c:pt>
                <c:pt idx="5">
                  <c:v>42216</c:v>
                </c:pt>
                <c:pt idx="6">
                  <c:v>42247</c:v>
                </c:pt>
                <c:pt idx="7">
                  <c:v>42277</c:v>
                </c:pt>
                <c:pt idx="8">
                  <c:v>42307</c:v>
                </c:pt>
                <c:pt idx="9">
                  <c:v>42338</c:v>
                </c:pt>
                <c:pt idx="10">
                  <c:v>42369</c:v>
                </c:pt>
                <c:pt idx="11">
                  <c:v>42398</c:v>
                </c:pt>
                <c:pt idx="12">
                  <c:v>42429</c:v>
                </c:pt>
                <c:pt idx="13">
                  <c:v>42460</c:v>
                </c:pt>
                <c:pt idx="14">
                  <c:v>42489</c:v>
                </c:pt>
                <c:pt idx="15">
                  <c:v>42521</c:v>
                </c:pt>
                <c:pt idx="16">
                  <c:v>42551</c:v>
                </c:pt>
                <c:pt idx="17">
                  <c:v>42580</c:v>
                </c:pt>
                <c:pt idx="18">
                  <c:v>42613</c:v>
                </c:pt>
                <c:pt idx="19">
                  <c:v>42643</c:v>
                </c:pt>
                <c:pt idx="20">
                  <c:v>42674</c:v>
                </c:pt>
                <c:pt idx="21">
                  <c:v>42704</c:v>
                </c:pt>
                <c:pt idx="22">
                  <c:v>42734</c:v>
                </c:pt>
                <c:pt idx="23">
                  <c:v>42766</c:v>
                </c:pt>
                <c:pt idx="24">
                  <c:v>42794</c:v>
                </c:pt>
                <c:pt idx="25">
                  <c:v>42825</c:v>
                </c:pt>
                <c:pt idx="26">
                  <c:v>42853</c:v>
                </c:pt>
                <c:pt idx="27">
                  <c:v>42886</c:v>
                </c:pt>
                <c:pt idx="28">
                  <c:v>42916</c:v>
                </c:pt>
                <c:pt idx="29">
                  <c:v>42947</c:v>
                </c:pt>
                <c:pt idx="30">
                  <c:v>42978</c:v>
                </c:pt>
                <c:pt idx="31">
                  <c:v>43007</c:v>
                </c:pt>
                <c:pt idx="32">
                  <c:v>43039</c:v>
                </c:pt>
                <c:pt idx="33">
                  <c:v>43069</c:v>
                </c:pt>
                <c:pt idx="34">
                  <c:v>43098</c:v>
                </c:pt>
                <c:pt idx="35">
                  <c:v>43131</c:v>
                </c:pt>
                <c:pt idx="36">
                  <c:v>43159</c:v>
                </c:pt>
                <c:pt idx="37">
                  <c:v>43188</c:v>
                </c:pt>
                <c:pt idx="38">
                  <c:v>43220</c:v>
                </c:pt>
                <c:pt idx="39">
                  <c:v>43251</c:v>
                </c:pt>
                <c:pt idx="40">
                  <c:v>43280</c:v>
                </c:pt>
                <c:pt idx="41">
                  <c:v>43312</c:v>
                </c:pt>
                <c:pt idx="42">
                  <c:v>43343</c:v>
                </c:pt>
                <c:pt idx="43">
                  <c:v>43371</c:v>
                </c:pt>
                <c:pt idx="44">
                  <c:v>43404</c:v>
                </c:pt>
                <c:pt idx="45">
                  <c:v>43434</c:v>
                </c:pt>
                <c:pt idx="46">
                  <c:v>43465</c:v>
                </c:pt>
                <c:pt idx="47">
                  <c:v>43496</c:v>
                </c:pt>
                <c:pt idx="48">
                  <c:v>43524</c:v>
                </c:pt>
                <c:pt idx="49">
                  <c:v>43553</c:v>
                </c:pt>
                <c:pt idx="50">
                  <c:v>43585</c:v>
                </c:pt>
                <c:pt idx="51">
                  <c:v>43616</c:v>
                </c:pt>
                <c:pt idx="52">
                  <c:v>43644</c:v>
                </c:pt>
              </c:numCache>
              <c:extLst/>
            </c:numRef>
          </c:cat>
          <c:val>
            <c:numRef>
              <c:f>NAVs!$H$2:$H$55</c:f>
              <c:numCache>
                <c:formatCode>General</c:formatCode>
                <c:ptCount val="53"/>
                <c:pt idx="0">
                  <c:v>2.4198300000000001</c:v>
                </c:pt>
                <c:pt idx="1">
                  <c:v>2.6693099999999998</c:v>
                </c:pt>
                <c:pt idx="2">
                  <c:v>2.5659900000000002</c:v>
                </c:pt>
                <c:pt idx="3">
                  <c:v>2.1785399999999999</c:v>
                </c:pt>
                <c:pt idx="4">
                  <c:v>2.2056300000000002</c:v>
                </c:pt>
                <c:pt idx="5">
                  <c:v>2.2364999999999999</c:v>
                </c:pt>
                <c:pt idx="6">
                  <c:v>2.08656</c:v>
                </c:pt>
                <c:pt idx="7">
                  <c:v>1.9914300000000003</c:v>
                </c:pt>
                <c:pt idx="8">
                  <c:v>2.1054599999999999</c:v>
                </c:pt>
                <c:pt idx="9">
                  <c:v>2.1722399999999999</c:v>
                </c:pt>
                <c:pt idx="10">
                  <c:v>2.0103300000000002</c:v>
                </c:pt>
                <c:pt idx="11">
                  <c:v>1.7028000000000001</c:v>
                </c:pt>
                <c:pt idx="12">
                  <c:v>1.6788000000000001</c:v>
                </c:pt>
                <c:pt idx="13">
                  <c:v>1.7969999999999999</c:v>
                </c:pt>
                <c:pt idx="14">
                  <c:v>1.7916000000000001</c:v>
                </c:pt>
                <c:pt idx="15">
                  <c:v>1.8288000000000002</c:v>
                </c:pt>
                <c:pt idx="16">
                  <c:v>1.8480000000000001</c:v>
                </c:pt>
                <c:pt idx="17">
                  <c:v>1.8858000000000001</c:v>
                </c:pt>
                <c:pt idx="18">
                  <c:v>1.887</c:v>
                </c:pt>
                <c:pt idx="19">
                  <c:v>1.9008</c:v>
                </c:pt>
                <c:pt idx="20">
                  <c:v>1.7922</c:v>
                </c:pt>
                <c:pt idx="21">
                  <c:v>1.9470000000000001</c:v>
                </c:pt>
                <c:pt idx="22">
                  <c:v>1.9638000000000002</c:v>
                </c:pt>
                <c:pt idx="23">
                  <c:v>1.9788000000000001</c:v>
                </c:pt>
                <c:pt idx="24">
                  <c:v>2.0070000000000001</c:v>
                </c:pt>
                <c:pt idx="25">
                  <c:v>2.0034000000000001</c:v>
                </c:pt>
                <c:pt idx="26">
                  <c:v>2.0226000000000002</c:v>
                </c:pt>
                <c:pt idx="27">
                  <c:v>1.9643999999999999</c:v>
                </c:pt>
                <c:pt idx="28">
                  <c:v>2.0376000000000003</c:v>
                </c:pt>
                <c:pt idx="29">
                  <c:v>2.0663999999999998</c:v>
                </c:pt>
                <c:pt idx="30">
                  <c:v>2.0651999999999999</c:v>
                </c:pt>
                <c:pt idx="31">
                  <c:v>2.1581999999999999</c:v>
                </c:pt>
                <c:pt idx="32">
                  <c:v>2.1696</c:v>
                </c:pt>
                <c:pt idx="33">
                  <c:v>2.2008000000000001</c:v>
                </c:pt>
                <c:pt idx="34">
                  <c:v>2.1503999999999999</c:v>
                </c:pt>
                <c:pt idx="35">
                  <c:v>2.2433999999999998</c:v>
                </c:pt>
                <c:pt idx="36">
                  <c:v>2.1678000000000002</c:v>
                </c:pt>
                <c:pt idx="37">
                  <c:v>2.1648000000000001</c:v>
                </c:pt>
                <c:pt idx="38">
                  <c:v>2.1534</c:v>
                </c:pt>
                <c:pt idx="39">
                  <c:v>2.2560000000000002</c:v>
                </c:pt>
                <c:pt idx="40">
                  <c:v>2.1989999999999998</c:v>
                </c:pt>
                <c:pt idx="41">
                  <c:v>2.1486000000000001</c:v>
                </c:pt>
                <c:pt idx="42">
                  <c:v>2.1989999999999998</c:v>
                </c:pt>
                <c:pt idx="43">
                  <c:v>2.0813999999999999</c:v>
                </c:pt>
                <c:pt idx="44">
                  <c:v>1.7130000000000001</c:v>
                </c:pt>
                <c:pt idx="45">
                  <c:v>1.6721999999999999</c:v>
                </c:pt>
                <c:pt idx="46">
                  <c:v>1.359</c:v>
                </c:pt>
                <c:pt idx="47">
                  <c:v>1.4934000000000001</c:v>
                </c:pt>
                <c:pt idx="48">
                  <c:v>1.5773999999999999</c:v>
                </c:pt>
                <c:pt idx="49">
                  <c:v>1.524</c:v>
                </c:pt>
                <c:pt idx="50">
                  <c:v>1.5402</c:v>
                </c:pt>
                <c:pt idx="51">
                  <c:v>1.4532</c:v>
                </c:pt>
                <c:pt idx="52">
                  <c:v>1.5354000000000001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ED6-405A-AD6B-A819E6AA4A5F}"/>
            </c:ext>
          </c:extLst>
        </c:ser>
        <c:ser>
          <c:idx val="1"/>
          <c:order val="1"/>
          <c:tx>
            <c:strRef>
              <c:f>NAVs!$L$1</c:f>
              <c:strCache>
                <c:ptCount val="1"/>
                <c:pt idx="0">
                  <c:v>International fund Revs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NAVs!$E$2:$E$55</c:f>
              <c:numCache>
                <c:formatCode>m/d/yyyy</c:formatCode>
                <c:ptCount val="53"/>
                <c:pt idx="0">
                  <c:v>42062</c:v>
                </c:pt>
                <c:pt idx="1">
                  <c:v>42094</c:v>
                </c:pt>
                <c:pt idx="2">
                  <c:v>42124</c:v>
                </c:pt>
                <c:pt idx="3">
                  <c:v>42153</c:v>
                </c:pt>
                <c:pt idx="4">
                  <c:v>42185</c:v>
                </c:pt>
                <c:pt idx="5">
                  <c:v>42216</c:v>
                </c:pt>
                <c:pt idx="6">
                  <c:v>42247</c:v>
                </c:pt>
                <c:pt idx="7">
                  <c:v>42277</c:v>
                </c:pt>
                <c:pt idx="8">
                  <c:v>42307</c:v>
                </c:pt>
                <c:pt idx="9">
                  <c:v>42338</c:v>
                </c:pt>
                <c:pt idx="10">
                  <c:v>42369</c:v>
                </c:pt>
                <c:pt idx="11">
                  <c:v>42398</c:v>
                </c:pt>
                <c:pt idx="12">
                  <c:v>42429</c:v>
                </c:pt>
                <c:pt idx="13">
                  <c:v>42460</c:v>
                </c:pt>
                <c:pt idx="14">
                  <c:v>42489</c:v>
                </c:pt>
                <c:pt idx="15">
                  <c:v>42521</c:v>
                </c:pt>
                <c:pt idx="16">
                  <c:v>42551</c:v>
                </c:pt>
                <c:pt idx="17">
                  <c:v>42580</c:v>
                </c:pt>
                <c:pt idx="18">
                  <c:v>42613</c:v>
                </c:pt>
                <c:pt idx="19">
                  <c:v>42643</c:v>
                </c:pt>
                <c:pt idx="20">
                  <c:v>42674</c:v>
                </c:pt>
                <c:pt idx="21">
                  <c:v>42704</c:v>
                </c:pt>
                <c:pt idx="22">
                  <c:v>42734</c:v>
                </c:pt>
                <c:pt idx="23">
                  <c:v>42766</c:v>
                </c:pt>
                <c:pt idx="24">
                  <c:v>42794</c:v>
                </c:pt>
                <c:pt idx="25">
                  <c:v>42825</c:v>
                </c:pt>
                <c:pt idx="26">
                  <c:v>42853</c:v>
                </c:pt>
                <c:pt idx="27">
                  <c:v>42886</c:v>
                </c:pt>
                <c:pt idx="28">
                  <c:v>42916</c:v>
                </c:pt>
                <c:pt idx="29">
                  <c:v>42947</c:v>
                </c:pt>
                <c:pt idx="30">
                  <c:v>42978</c:v>
                </c:pt>
                <c:pt idx="31">
                  <c:v>43007</c:v>
                </c:pt>
                <c:pt idx="32">
                  <c:v>43039</c:v>
                </c:pt>
                <c:pt idx="33">
                  <c:v>43069</c:v>
                </c:pt>
                <c:pt idx="34">
                  <c:v>43098</c:v>
                </c:pt>
                <c:pt idx="35">
                  <c:v>43131</c:v>
                </c:pt>
                <c:pt idx="36">
                  <c:v>43159</c:v>
                </c:pt>
                <c:pt idx="37">
                  <c:v>43188</c:v>
                </c:pt>
                <c:pt idx="38">
                  <c:v>43220</c:v>
                </c:pt>
                <c:pt idx="39">
                  <c:v>43251</c:v>
                </c:pt>
                <c:pt idx="40">
                  <c:v>43280</c:v>
                </c:pt>
                <c:pt idx="41">
                  <c:v>43312</c:v>
                </c:pt>
                <c:pt idx="42">
                  <c:v>43343</c:v>
                </c:pt>
                <c:pt idx="43">
                  <c:v>43371</c:v>
                </c:pt>
                <c:pt idx="44">
                  <c:v>43404</c:v>
                </c:pt>
                <c:pt idx="45">
                  <c:v>43434</c:v>
                </c:pt>
                <c:pt idx="46">
                  <c:v>43465</c:v>
                </c:pt>
                <c:pt idx="47">
                  <c:v>43496</c:v>
                </c:pt>
                <c:pt idx="48">
                  <c:v>43524</c:v>
                </c:pt>
                <c:pt idx="49">
                  <c:v>43553</c:v>
                </c:pt>
                <c:pt idx="50">
                  <c:v>43585</c:v>
                </c:pt>
                <c:pt idx="51">
                  <c:v>43616</c:v>
                </c:pt>
                <c:pt idx="52">
                  <c:v>43644</c:v>
                </c:pt>
              </c:numCache>
              <c:extLst/>
            </c:numRef>
          </c:cat>
          <c:val>
            <c:numRef>
              <c:f>NAVs!$L$2:$L$55</c:f>
              <c:numCache>
                <c:formatCode>General</c:formatCode>
                <c:ptCount val="53"/>
                <c:pt idx="0">
                  <c:v>1.7844</c:v>
                </c:pt>
                <c:pt idx="1">
                  <c:v>1.5948</c:v>
                </c:pt>
                <c:pt idx="2">
                  <c:v>1.6523999999999999</c:v>
                </c:pt>
                <c:pt idx="3">
                  <c:v>1.671</c:v>
                </c:pt>
                <c:pt idx="4">
                  <c:v>1.6481999999999999</c:v>
                </c:pt>
                <c:pt idx="5">
                  <c:v>1.6848000000000001</c:v>
                </c:pt>
                <c:pt idx="6">
                  <c:v>1.5948</c:v>
                </c:pt>
                <c:pt idx="7">
                  <c:v>1.5449999999999999</c:v>
                </c:pt>
                <c:pt idx="8">
                  <c:v>1.6403999999999999</c:v>
                </c:pt>
                <c:pt idx="9">
                  <c:v>1.6326000000000003</c:v>
                </c:pt>
                <c:pt idx="10">
                  <c:v>1.6272</c:v>
                </c:pt>
                <c:pt idx="11">
                  <c:v>1.43275</c:v>
                </c:pt>
                <c:pt idx="12">
                  <c:v>1.4002999999999999</c:v>
                </c:pt>
                <c:pt idx="13">
                  <c:v>1.496</c:v>
                </c:pt>
                <c:pt idx="14">
                  <c:v>1.5262499999999999</c:v>
                </c:pt>
                <c:pt idx="15">
                  <c:v>1.5444</c:v>
                </c:pt>
                <c:pt idx="16">
                  <c:v>1.5036999999999998</c:v>
                </c:pt>
                <c:pt idx="17">
                  <c:v>1.4987499999999998</c:v>
                </c:pt>
                <c:pt idx="18">
                  <c:v>1.4712499999999999</c:v>
                </c:pt>
                <c:pt idx="19">
                  <c:v>1.49655</c:v>
                </c:pt>
                <c:pt idx="20">
                  <c:v>1.4310999999999998</c:v>
                </c:pt>
                <c:pt idx="21">
                  <c:v>1.4002999999999999</c:v>
                </c:pt>
                <c:pt idx="22">
                  <c:v>1.4619</c:v>
                </c:pt>
                <c:pt idx="23">
                  <c:v>1.5476999999999999</c:v>
                </c:pt>
                <c:pt idx="24">
                  <c:v>1.5586999999999998</c:v>
                </c:pt>
                <c:pt idx="25">
                  <c:v>1.6252499999999999</c:v>
                </c:pt>
                <c:pt idx="26">
                  <c:v>1.6598999999999999</c:v>
                </c:pt>
                <c:pt idx="27">
                  <c:v>1.6692499999999999</c:v>
                </c:pt>
                <c:pt idx="28">
                  <c:v>1.6796999999999997</c:v>
                </c:pt>
                <c:pt idx="29">
                  <c:v>1.7423999999999999</c:v>
                </c:pt>
                <c:pt idx="30">
                  <c:v>1.7561499999999999</c:v>
                </c:pt>
                <c:pt idx="31">
                  <c:v>1.79575</c:v>
                </c:pt>
                <c:pt idx="32">
                  <c:v>1.83205</c:v>
                </c:pt>
                <c:pt idx="33">
                  <c:v>1.83755</c:v>
                </c:pt>
                <c:pt idx="34">
                  <c:v>1.8380999999999998</c:v>
                </c:pt>
                <c:pt idx="35">
                  <c:v>1.96075</c:v>
                </c:pt>
                <c:pt idx="36">
                  <c:v>1.8897999999999999</c:v>
                </c:pt>
                <c:pt idx="37">
                  <c:v>1.8788</c:v>
                </c:pt>
                <c:pt idx="38">
                  <c:v>1.9129</c:v>
                </c:pt>
                <c:pt idx="39">
                  <c:v>1.8936500000000001</c:v>
                </c:pt>
                <c:pt idx="40">
                  <c:v>1.8644999999999998</c:v>
                </c:pt>
                <c:pt idx="41">
                  <c:v>1.8886999999999998</c:v>
                </c:pt>
                <c:pt idx="42">
                  <c:v>1.8870500000000001</c:v>
                </c:pt>
                <c:pt idx="43">
                  <c:v>1.9156499999999999</c:v>
                </c:pt>
                <c:pt idx="44">
                  <c:v>1.7049999999999998</c:v>
                </c:pt>
                <c:pt idx="45">
                  <c:v>1.6995</c:v>
                </c:pt>
                <c:pt idx="46">
                  <c:v>1.5565</c:v>
                </c:pt>
                <c:pt idx="47">
                  <c:v>1.67255</c:v>
                </c:pt>
                <c:pt idx="48">
                  <c:v>1.7319499999999999</c:v>
                </c:pt>
                <c:pt idx="49">
                  <c:v>1.7693499999999998</c:v>
                </c:pt>
                <c:pt idx="50">
                  <c:v>1.8023499999999999</c:v>
                </c:pt>
                <c:pt idx="51">
                  <c:v>1.77705</c:v>
                </c:pt>
                <c:pt idx="52">
                  <c:v>1.8705499999999999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5ED6-405A-AD6B-A819E6AA4A5F}"/>
            </c:ext>
          </c:extLst>
        </c:ser>
        <c:ser>
          <c:idx val="2"/>
          <c:order val="2"/>
          <c:tx>
            <c:strRef>
              <c:f>NAVs!$P$1</c:f>
              <c:strCache>
                <c:ptCount val="1"/>
                <c:pt idx="0">
                  <c:v>large cap fund revs</c:v>
                </c:pt>
              </c:strCache>
            </c:strRef>
          </c:tx>
          <c:spPr>
            <a:ln w="28575" cap="rnd">
              <a:solidFill>
                <a:srgbClr val="D35400"/>
              </a:solidFill>
              <a:round/>
            </a:ln>
            <a:effectLst/>
          </c:spPr>
          <c:marker>
            <c:symbol val="none"/>
          </c:marker>
          <c:cat>
            <c:numRef>
              <c:f>NAVs!$E$2:$E$55</c:f>
              <c:numCache>
                <c:formatCode>m/d/yyyy</c:formatCode>
                <c:ptCount val="53"/>
                <c:pt idx="0">
                  <c:v>42062</c:v>
                </c:pt>
                <c:pt idx="1">
                  <c:v>42094</c:v>
                </c:pt>
                <c:pt idx="2">
                  <c:v>42124</c:v>
                </c:pt>
                <c:pt idx="3">
                  <c:v>42153</c:v>
                </c:pt>
                <c:pt idx="4">
                  <c:v>42185</c:v>
                </c:pt>
                <c:pt idx="5">
                  <c:v>42216</c:v>
                </c:pt>
                <c:pt idx="6">
                  <c:v>42247</c:v>
                </c:pt>
                <c:pt idx="7">
                  <c:v>42277</c:v>
                </c:pt>
                <c:pt idx="8">
                  <c:v>42307</c:v>
                </c:pt>
                <c:pt idx="9">
                  <c:v>42338</c:v>
                </c:pt>
                <c:pt idx="10">
                  <c:v>42369</c:v>
                </c:pt>
                <c:pt idx="11">
                  <c:v>42398</c:v>
                </c:pt>
                <c:pt idx="12">
                  <c:v>42429</c:v>
                </c:pt>
                <c:pt idx="13">
                  <c:v>42460</c:v>
                </c:pt>
                <c:pt idx="14">
                  <c:v>42489</c:v>
                </c:pt>
                <c:pt idx="15">
                  <c:v>42521</c:v>
                </c:pt>
                <c:pt idx="16">
                  <c:v>42551</c:v>
                </c:pt>
                <c:pt idx="17">
                  <c:v>42580</c:v>
                </c:pt>
                <c:pt idx="18">
                  <c:v>42613</c:v>
                </c:pt>
                <c:pt idx="19">
                  <c:v>42643</c:v>
                </c:pt>
                <c:pt idx="20">
                  <c:v>42674</c:v>
                </c:pt>
                <c:pt idx="21">
                  <c:v>42704</c:v>
                </c:pt>
                <c:pt idx="22">
                  <c:v>42734</c:v>
                </c:pt>
                <c:pt idx="23">
                  <c:v>42766</c:v>
                </c:pt>
                <c:pt idx="24">
                  <c:v>42794</c:v>
                </c:pt>
                <c:pt idx="25">
                  <c:v>42825</c:v>
                </c:pt>
                <c:pt idx="26">
                  <c:v>42853</c:v>
                </c:pt>
                <c:pt idx="27">
                  <c:v>42886</c:v>
                </c:pt>
                <c:pt idx="28">
                  <c:v>42916</c:v>
                </c:pt>
                <c:pt idx="29">
                  <c:v>42947</c:v>
                </c:pt>
                <c:pt idx="30">
                  <c:v>42978</c:v>
                </c:pt>
                <c:pt idx="31">
                  <c:v>43007</c:v>
                </c:pt>
                <c:pt idx="32">
                  <c:v>43039</c:v>
                </c:pt>
                <c:pt idx="33">
                  <c:v>43069</c:v>
                </c:pt>
                <c:pt idx="34">
                  <c:v>43098</c:v>
                </c:pt>
                <c:pt idx="35">
                  <c:v>43131</c:v>
                </c:pt>
                <c:pt idx="36">
                  <c:v>43159</c:v>
                </c:pt>
                <c:pt idx="37">
                  <c:v>43188</c:v>
                </c:pt>
                <c:pt idx="38">
                  <c:v>43220</c:v>
                </c:pt>
                <c:pt idx="39">
                  <c:v>43251</c:v>
                </c:pt>
                <c:pt idx="40">
                  <c:v>43280</c:v>
                </c:pt>
                <c:pt idx="41">
                  <c:v>43312</c:v>
                </c:pt>
                <c:pt idx="42">
                  <c:v>43343</c:v>
                </c:pt>
                <c:pt idx="43">
                  <c:v>43371</c:v>
                </c:pt>
                <c:pt idx="44">
                  <c:v>43404</c:v>
                </c:pt>
                <c:pt idx="45">
                  <c:v>43434</c:v>
                </c:pt>
                <c:pt idx="46">
                  <c:v>43465</c:v>
                </c:pt>
                <c:pt idx="47">
                  <c:v>43496</c:v>
                </c:pt>
                <c:pt idx="48">
                  <c:v>43524</c:v>
                </c:pt>
                <c:pt idx="49">
                  <c:v>43553</c:v>
                </c:pt>
                <c:pt idx="50">
                  <c:v>43585</c:v>
                </c:pt>
                <c:pt idx="51">
                  <c:v>43616</c:v>
                </c:pt>
                <c:pt idx="52">
                  <c:v>43644</c:v>
                </c:pt>
              </c:numCache>
              <c:extLst/>
            </c:numRef>
          </c:cat>
          <c:val>
            <c:numRef>
              <c:f>NAVs!$P$2:$P$55</c:f>
              <c:numCache>
                <c:formatCode>General</c:formatCode>
                <c:ptCount val="53"/>
                <c:pt idx="0">
                  <c:v>4.6178999999999997</c:v>
                </c:pt>
                <c:pt idx="1">
                  <c:v>4.3600499999999993</c:v>
                </c:pt>
                <c:pt idx="2">
                  <c:v>4.1593499999999999</c:v>
                </c:pt>
                <c:pt idx="3">
                  <c:v>4.2943499999999997</c:v>
                </c:pt>
                <c:pt idx="4">
                  <c:v>4.2407999999999992</c:v>
                </c:pt>
                <c:pt idx="5">
                  <c:v>4.3870499999999995</c:v>
                </c:pt>
                <c:pt idx="6">
                  <c:v>4.0409999999999995</c:v>
                </c:pt>
                <c:pt idx="7">
                  <c:v>3.93615</c:v>
                </c:pt>
                <c:pt idx="8">
                  <c:v>4.1953499999999995</c:v>
                </c:pt>
                <c:pt idx="9">
                  <c:v>4.1849999999999996</c:v>
                </c:pt>
                <c:pt idx="10">
                  <c:v>4.00725</c:v>
                </c:pt>
                <c:pt idx="11">
                  <c:v>3.3651999999999997</c:v>
                </c:pt>
                <c:pt idx="12">
                  <c:v>3.2248000000000001</c:v>
                </c:pt>
                <c:pt idx="13">
                  <c:v>3.4624000000000001</c:v>
                </c:pt>
                <c:pt idx="14">
                  <c:v>3.42</c:v>
                </c:pt>
                <c:pt idx="15">
                  <c:v>3.4592000000000001</c:v>
                </c:pt>
                <c:pt idx="16">
                  <c:v>3.4344000000000001</c:v>
                </c:pt>
                <c:pt idx="17">
                  <c:v>3.4116</c:v>
                </c:pt>
                <c:pt idx="18">
                  <c:v>3.3071999999999999</c:v>
                </c:pt>
                <c:pt idx="19">
                  <c:v>3.2824</c:v>
                </c:pt>
                <c:pt idx="20">
                  <c:v>3.1648000000000001</c:v>
                </c:pt>
                <c:pt idx="21">
                  <c:v>3.1880000000000002</c:v>
                </c:pt>
                <c:pt idx="22">
                  <c:v>3.1316000000000002</c:v>
                </c:pt>
                <c:pt idx="23">
                  <c:v>3.2160000000000002</c:v>
                </c:pt>
                <c:pt idx="24">
                  <c:v>3.2195999999999998</c:v>
                </c:pt>
                <c:pt idx="25">
                  <c:v>3.258</c:v>
                </c:pt>
                <c:pt idx="26">
                  <c:v>3.2555999999999998</c:v>
                </c:pt>
                <c:pt idx="27">
                  <c:v>3.2928000000000002</c:v>
                </c:pt>
                <c:pt idx="28">
                  <c:v>3.3044000000000002</c:v>
                </c:pt>
                <c:pt idx="29">
                  <c:v>3.3971999999999998</c:v>
                </c:pt>
                <c:pt idx="30">
                  <c:v>3.4371999999999998</c:v>
                </c:pt>
                <c:pt idx="31">
                  <c:v>3.4808000000000003</c:v>
                </c:pt>
                <c:pt idx="32">
                  <c:v>3.5964</c:v>
                </c:pt>
                <c:pt idx="33">
                  <c:v>3.6536</c:v>
                </c:pt>
                <c:pt idx="34">
                  <c:v>3.5744000000000002</c:v>
                </c:pt>
                <c:pt idx="35">
                  <c:v>3.7088999999999999</c:v>
                </c:pt>
                <c:pt idx="36">
                  <c:v>3.6141299999999998</c:v>
                </c:pt>
                <c:pt idx="37">
                  <c:v>3.5189699999999995</c:v>
                </c:pt>
                <c:pt idx="38">
                  <c:v>3.52833</c:v>
                </c:pt>
                <c:pt idx="39">
                  <c:v>3.6445499999999997</c:v>
                </c:pt>
                <c:pt idx="40">
                  <c:v>3.61998</c:v>
                </c:pt>
                <c:pt idx="41">
                  <c:v>3.6894</c:v>
                </c:pt>
                <c:pt idx="42">
                  <c:v>3.87114</c:v>
                </c:pt>
                <c:pt idx="43">
                  <c:v>3.8656799999999998</c:v>
                </c:pt>
                <c:pt idx="44">
                  <c:v>3.46008</c:v>
                </c:pt>
                <c:pt idx="45">
                  <c:v>3.0263999999999998</c:v>
                </c:pt>
                <c:pt idx="46">
                  <c:v>2.5580099999999999</c:v>
                </c:pt>
                <c:pt idx="47">
                  <c:v>2.7881099999999996</c:v>
                </c:pt>
                <c:pt idx="48">
                  <c:v>2.9004300000000001</c:v>
                </c:pt>
                <c:pt idx="49">
                  <c:v>2.9394300000000002</c:v>
                </c:pt>
                <c:pt idx="50">
                  <c:v>3.02406</c:v>
                </c:pt>
                <c:pt idx="51">
                  <c:v>2.9351400000000001</c:v>
                </c:pt>
                <c:pt idx="52">
                  <c:v>3.0966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5ED6-405A-AD6B-A819E6AA4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7668384"/>
        <c:axId val="547670680"/>
      </c:lineChart>
      <c:dateAx>
        <c:axId val="5476683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47670680"/>
        <c:crosses val="autoZero"/>
        <c:auto val="1"/>
        <c:lblOffset val="100"/>
        <c:baseTimeUnit val="months"/>
        <c:majorUnit val="6"/>
        <c:majorTimeUnit val="months"/>
      </c:dateAx>
      <c:valAx>
        <c:axId val="547670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dirty="0"/>
                  <a:t>Revenue (in 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47668384"/>
        <c:crosses val="autoZero"/>
        <c:crossBetween val="between"/>
        <c:majorUnit val="2.5"/>
      </c:valAx>
      <c:spPr>
        <a:solidFill>
          <a:schemeClr val="tx1">
            <a:lumMod val="85000"/>
            <a:lumOff val="1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 b="1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 b="1" dirty="0"/>
              <a:t>AQR Small Cap Momentum Fund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98707647081221E-2"/>
          <c:y val="0.25288221784776904"/>
          <c:w val="0.77981660791410046"/>
          <c:h val="0.67072889326334206"/>
        </c:manualLayout>
      </c:layout>
      <c:lineChart>
        <c:grouping val="stacked"/>
        <c:varyColors val="0"/>
        <c:ser>
          <c:idx val="1"/>
          <c:order val="1"/>
          <c:tx>
            <c:strRef>
              <c:f>'Small Cap &amp; International'!$E$1</c:f>
              <c:strCache>
                <c:ptCount val="1"/>
                <c:pt idx="0">
                  <c:v>Small Cap Momentum Fun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'Small Cap &amp; International'!$D$2:$D$55</c:f>
              <c:numCache>
                <c:formatCode>m/d/yyyy</c:formatCode>
                <c:ptCount val="54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</c:numCache>
            </c:numRef>
          </c:cat>
          <c:val>
            <c:numRef>
              <c:f>'Small Cap &amp; International'!$E$2:$E$55</c:f>
              <c:numCache>
                <c:formatCode>General</c:formatCode>
                <c:ptCount val="54"/>
                <c:pt idx="0">
                  <c:v>-2.3311999999999999E-2</c:v>
                </c:pt>
                <c:pt idx="1">
                  <c:v>5.2213000000000002E-2</c:v>
                </c:pt>
                <c:pt idx="2">
                  <c:v>2.0794E-2</c:v>
                </c:pt>
                <c:pt idx="3">
                  <c:v>-4.3055999999999997E-2</c:v>
                </c:pt>
                <c:pt idx="4">
                  <c:v>3.2413999999999998E-2</c:v>
                </c:pt>
                <c:pt idx="5">
                  <c:v>1.2184E-2</c:v>
                </c:pt>
                <c:pt idx="6">
                  <c:v>6.4809999999999998E-3</c:v>
                </c:pt>
                <c:pt idx="7">
                  <c:v>-7.3596999999999996E-2</c:v>
                </c:pt>
                <c:pt idx="8">
                  <c:v>-5.1638999999999997E-2</c:v>
                </c:pt>
                <c:pt idx="9">
                  <c:v>5.0262000000000001E-2</c:v>
                </c:pt>
                <c:pt idx="10">
                  <c:v>3.5892E-2</c:v>
                </c:pt>
                <c:pt idx="11">
                  <c:v>-4.7626000000000002E-2</c:v>
                </c:pt>
                <c:pt idx="12">
                  <c:v>-9.7186999999999996E-2</c:v>
                </c:pt>
                <c:pt idx="13">
                  <c:v>-1.4730999999999999E-2</c:v>
                </c:pt>
                <c:pt idx="14">
                  <c:v>6.7280000000000006E-2</c:v>
                </c:pt>
                <c:pt idx="15">
                  <c:v>8.6210000000000002E-3</c:v>
                </c:pt>
                <c:pt idx="16">
                  <c:v>2.938E-2</c:v>
                </c:pt>
                <c:pt idx="17">
                  <c:v>1.453E-2</c:v>
                </c:pt>
                <c:pt idx="18">
                  <c:v>4.6546999999999998E-2</c:v>
                </c:pt>
                <c:pt idx="19">
                  <c:v>4.3990000000000001E-3</c:v>
                </c:pt>
                <c:pt idx="20">
                  <c:v>1.2165E-2</c:v>
                </c:pt>
                <c:pt idx="21">
                  <c:v>-4.8077000000000002E-2</c:v>
                </c:pt>
                <c:pt idx="22">
                  <c:v>9.5454999999999998E-2</c:v>
                </c:pt>
                <c:pt idx="23">
                  <c:v>2.0733999999999999E-2</c:v>
                </c:pt>
                <c:pt idx="24">
                  <c:v>1.2289E-2</c:v>
                </c:pt>
                <c:pt idx="25">
                  <c:v>2.0233999999999999E-2</c:v>
                </c:pt>
                <c:pt idx="26">
                  <c:v>-3.0850000000000001E-3</c:v>
                </c:pt>
                <c:pt idx="27">
                  <c:v>8.3999999999999995E-3</c:v>
                </c:pt>
                <c:pt idx="28">
                  <c:v>-2.3234999999999999E-2</c:v>
                </c:pt>
                <c:pt idx="29">
                  <c:v>3.7701999999999999E-2</c:v>
                </c:pt>
                <c:pt idx="30">
                  <c:v>1.5138E-2</c:v>
                </c:pt>
                <c:pt idx="31">
                  <c:v>-3.8349999999999999E-3</c:v>
                </c:pt>
                <c:pt idx="32">
                  <c:v>6.2018999999999998E-2</c:v>
                </c:pt>
                <c:pt idx="33">
                  <c:v>2.0539999999999999E-2</c:v>
                </c:pt>
                <c:pt idx="34">
                  <c:v>1.8547999999999999E-2</c:v>
                </c:pt>
                <c:pt idx="35">
                  <c:v>-7.8200000000000003E-4</c:v>
                </c:pt>
                <c:pt idx="36">
                  <c:v>4.2181999999999997E-2</c:v>
                </c:pt>
                <c:pt idx="37">
                  <c:v>-3.1889000000000001E-2</c:v>
                </c:pt>
                <c:pt idx="38">
                  <c:v>5.4900000000000001E-3</c:v>
                </c:pt>
                <c:pt idx="39">
                  <c:v>3.7799999999999999E-3</c:v>
                </c:pt>
                <c:pt idx="40">
                  <c:v>7.4059E-2</c:v>
                </c:pt>
                <c:pt idx="41">
                  <c:v>3.8960000000000002E-3</c:v>
                </c:pt>
                <c:pt idx="42">
                  <c:v>1.7073999999999999E-2</c:v>
                </c:pt>
                <c:pt idx="43">
                  <c:v>6.6387000000000002E-2</c:v>
                </c:pt>
                <c:pt idx="44">
                  <c:v>-2.8979999999999999E-2</c:v>
                </c:pt>
                <c:pt idx="45">
                  <c:v>-0.12564500000000001</c:v>
                </c:pt>
                <c:pt idx="46">
                  <c:v>-5.8999999999999999E-3</c:v>
                </c:pt>
                <c:pt idx="47">
                  <c:v>-0.121018</c:v>
                </c:pt>
                <c:pt idx="48">
                  <c:v>0.10375</c:v>
                </c:pt>
                <c:pt idx="49">
                  <c:v>6.0588999999999997E-2</c:v>
                </c:pt>
                <c:pt idx="50">
                  <c:v>-1.8152999999999999E-2</c:v>
                </c:pt>
                <c:pt idx="51">
                  <c:v>2.6644999999999999E-2</c:v>
                </c:pt>
                <c:pt idx="52">
                  <c:v>-5.2436000000000003E-2</c:v>
                </c:pt>
                <c:pt idx="53">
                  <c:v>6.6517999999999994E-2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19-44EE-A89B-387D42E3EAF5}"/>
            </c:ext>
          </c:extLst>
        </c:ser>
        <c:ser>
          <c:idx val="2"/>
          <c:order val="2"/>
          <c:tx>
            <c:strRef>
              <c:f>'Small Cap &amp; International'!$H$1</c:f>
              <c:strCache>
                <c:ptCount val="1"/>
                <c:pt idx="0">
                  <c:v>Fama for Small cap momentum</c:v>
                </c:pt>
              </c:strCache>
            </c:strRef>
          </c:tx>
          <c:spPr>
            <a:ln w="28575" cap="rnd">
              <a:solidFill>
                <a:srgbClr val="FFFF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'Small Cap &amp; International'!$D$2:$D$55</c:f>
              <c:numCache>
                <c:formatCode>m/d/yyyy</c:formatCode>
                <c:ptCount val="54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</c:numCache>
            </c:numRef>
          </c:cat>
          <c:val>
            <c:numRef>
              <c:f>'Small Cap &amp; International'!$H$2:$H$55</c:f>
              <c:numCache>
                <c:formatCode>General</c:formatCode>
                <c:ptCount val="54"/>
                <c:pt idx="0">
                  <c:v>-2.2000000000000001E-3</c:v>
                </c:pt>
                <c:pt idx="1">
                  <c:v>4.9699999999999994E-2</c:v>
                </c:pt>
                <c:pt idx="2">
                  <c:v>1.1200000000000002E-2</c:v>
                </c:pt>
                <c:pt idx="3">
                  <c:v>0.04</c:v>
                </c:pt>
                <c:pt idx="4">
                  <c:v>3.7400000000000003E-2</c:v>
                </c:pt>
                <c:pt idx="5">
                  <c:v>3.0000000000000001E-3</c:v>
                </c:pt>
                <c:pt idx="6">
                  <c:v>-1.34E-2</c:v>
                </c:pt>
                <c:pt idx="7">
                  <c:v>-6.08E-2</c:v>
                </c:pt>
                <c:pt idx="8">
                  <c:v>-2.9399999999999999E-2</c:v>
                </c:pt>
                <c:pt idx="9">
                  <c:v>4.0099999999999997E-2</c:v>
                </c:pt>
                <c:pt idx="10">
                  <c:v>1.9699999999999999E-2</c:v>
                </c:pt>
                <c:pt idx="11">
                  <c:v>-2.3E-3</c:v>
                </c:pt>
                <c:pt idx="12">
                  <c:v>-8.9800000000000005E-2</c:v>
                </c:pt>
                <c:pt idx="13">
                  <c:v>-9.3999999999999986E-3</c:v>
                </c:pt>
                <c:pt idx="14">
                  <c:v>7.8399999999999997E-2</c:v>
                </c:pt>
                <c:pt idx="15">
                  <c:v>2.7099999999999999E-2</c:v>
                </c:pt>
                <c:pt idx="16">
                  <c:v>1.23E-2</c:v>
                </c:pt>
                <c:pt idx="17">
                  <c:v>-1.1999999999999999E-3</c:v>
                </c:pt>
                <c:pt idx="18">
                  <c:v>5.5899999999999998E-2</c:v>
                </c:pt>
                <c:pt idx="19">
                  <c:v>-8.3999999999999995E-3</c:v>
                </c:pt>
                <c:pt idx="20">
                  <c:v>4.0300000000000002E-2</c:v>
                </c:pt>
                <c:pt idx="21">
                  <c:v>-3.15E-2</c:v>
                </c:pt>
                <c:pt idx="22">
                  <c:v>7.000000000000001E-4</c:v>
                </c:pt>
                <c:pt idx="23">
                  <c:v>1.5700000000000002E-2</c:v>
                </c:pt>
                <c:pt idx="24">
                  <c:v>4.2999999999999997E-2</c:v>
                </c:pt>
                <c:pt idx="25">
                  <c:v>1.1899999999999999E-2</c:v>
                </c:pt>
                <c:pt idx="26">
                  <c:v>1.1599999999999999E-2</c:v>
                </c:pt>
                <c:pt idx="27">
                  <c:v>1.6899999999999998E-2</c:v>
                </c:pt>
                <c:pt idx="28">
                  <c:v>1.9900000000000001E-2</c:v>
                </c:pt>
                <c:pt idx="29">
                  <c:v>2.7999999999999997E-2</c:v>
                </c:pt>
                <c:pt idx="30">
                  <c:v>3.6299999999999999E-2</c:v>
                </c:pt>
                <c:pt idx="31">
                  <c:v>1.1200000000000002E-2</c:v>
                </c:pt>
                <c:pt idx="32">
                  <c:v>4.2199999999999994E-2</c:v>
                </c:pt>
                <c:pt idx="33">
                  <c:v>2.0499999999999997E-2</c:v>
                </c:pt>
                <c:pt idx="34">
                  <c:v>1.89E-2</c:v>
                </c:pt>
                <c:pt idx="35">
                  <c:v>2.4500000000000001E-2</c:v>
                </c:pt>
                <c:pt idx="36">
                  <c:v>5.4199999999999998E-2</c:v>
                </c:pt>
                <c:pt idx="37">
                  <c:v>-2.9500000000000002E-2</c:v>
                </c:pt>
                <c:pt idx="38">
                  <c:v>-1.11E-2</c:v>
                </c:pt>
                <c:pt idx="39">
                  <c:v>2E-3</c:v>
                </c:pt>
                <c:pt idx="40">
                  <c:v>2.98E-2</c:v>
                </c:pt>
                <c:pt idx="41">
                  <c:v>-1.41E-2</c:v>
                </c:pt>
                <c:pt idx="42">
                  <c:v>-1.9E-3</c:v>
                </c:pt>
                <c:pt idx="43">
                  <c:v>1.8700000000000001E-2</c:v>
                </c:pt>
                <c:pt idx="44">
                  <c:v>-5.0000000000000001E-3</c:v>
                </c:pt>
                <c:pt idx="45">
                  <c:v>-0.11749999999999999</c:v>
                </c:pt>
                <c:pt idx="46">
                  <c:v>-2.7000000000000001E-3</c:v>
                </c:pt>
                <c:pt idx="47">
                  <c:v>-8.1600000000000006E-2</c:v>
                </c:pt>
                <c:pt idx="48">
                  <c:v>7.2900000000000006E-2</c:v>
                </c:pt>
                <c:pt idx="49">
                  <c:v>3.5499999999999997E-2</c:v>
                </c:pt>
                <c:pt idx="50">
                  <c:v>3.3E-3</c:v>
                </c:pt>
                <c:pt idx="51">
                  <c:v>1.7600000000000001E-2</c:v>
                </c:pt>
                <c:pt idx="52">
                  <c:v>-2.6499999999999999E-2</c:v>
                </c:pt>
                <c:pt idx="53">
                  <c:v>4.3200000000000002E-2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19-44EE-A89B-387D42E3E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8589536"/>
        <c:axId val="43858855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'Small Cap &amp; International'!$A$1</c15:sqref>
                        </c15:formulaRef>
                      </c:ext>
                    </c:extLst>
                    <c:strCache>
                      <c:ptCount val="1"/>
                      <c:pt idx="0">
                        <c:v>Date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'Small Cap &amp; International'!$D$2:$D$55</c15:sqref>
                        </c15:formulaRef>
                      </c:ext>
                    </c:extLst>
                    <c:numCache>
                      <c:formatCode>m/d/yyyy</c:formatCode>
                      <c:ptCount val="54"/>
                      <c:pt idx="0">
                        <c:v>42005</c:v>
                      </c:pt>
                      <c:pt idx="1">
                        <c:v>42036</c:v>
                      </c:pt>
                      <c:pt idx="2">
                        <c:v>42064</c:v>
                      </c:pt>
                      <c:pt idx="3">
                        <c:v>42095</c:v>
                      </c:pt>
                      <c:pt idx="4">
                        <c:v>42125</c:v>
                      </c:pt>
                      <c:pt idx="5">
                        <c:v>42156</c:v>
                      </c:pt>
                      <c:pt idx="6">
                        <c:v>42186</c:v>
                      </c:pt>
                      <c:pt idx="7">
                        <c:v>42217</c:v>
                      </c:pt>
                      <c:pt idx="8">
                        <c:v>42248</c:v>
                      </c:pt>
                      <c:pt idx="9">
                        <c:v>42278</c:v>
                      </c:pt>
                      <c:pt idx="10">
                        <c:v>42309</c:v>
                      </c:pt>
                      <c:pt idx="11">
                        <c:v>42339</c:v>
                      </c:pt>
                      <c:pt idx="12">
                        <c:v>42370</c:v>
                      </c:pt>
                      <c:pt idx="13">
                        <c:v>42401</c:v>
                      </c:pt>
                      <c:pt idx="14">
                        <c:v>42430</c:v>
                      </c:pt>
                      <c:pt idx="15">
                        <c:v>42461</c:v>
                      </c:pt>
                      <c:pt idx="16">
                        <c:v>42491</c:v>
                      </c:pt>
                      <c:pt idx="17">
                        <c:v>42522</c:v>
                      </c:pt>
                      <c:pt idx="18">
                        <c:v>42552</c:v>
                      </c:pt>
                      <c:pt idx="19">
                        <c:v>42583</c:v>
                      </c:pt>
                      <c:pt idx="20">
                        <c:v>42614</c:v>
                      </c:pt>
                      <c:pt idx="21">
                        <c:v>42644</c:v>
                      </c:pt>
                      <c:pt idx="22">
                        <c:v>42675</c:v>
                      </c:pt>
                      <c:pt idx="23">
                        <c:v>42705</c:v>
                      </c:pt>
                      <c:pt idx="24">
                        <c:v>42736</c:v>
                      </c:pt>
                      <c:pt idx="25">
                        <c:v>42767</c:v>
                      </c:pt>
                      <c:pt idx="26">
                        <c:v>42795</c:v>
                      </c:pt>
                      <c:pt idx="27">
                        <c:v>42826</c:v>
                      </c:pt>
                      <c:pt idx="28">
                        <c:v>42856</c:v>
                      </c:pt>
                      <c:pt idx="29">
                        <c:v>42887</c:v>
                      </c:pt>
                      <c:pt idx="30">
                        <c:v>42917</c:v>
                      </c:pt>
                      <c:pt idx="31">
                        <c:v>42948</c:v>
                      </c:pt>
                      <c:pt idx="32">
                        <c:v>42979</c:v>
                      </c:pt>
                      <c:pt idx="33">
                        <c:v>43009</c:v>
                      </c:pt>
                      <c:pt idx="34">
                        <c:v>43040</c:v>
                      </c:pt>
                      <c:pt idx="35">
                        <c:v>43070</c:v>
                      </c:pt>
                      <c:pt idx="36">
                        <c:v>43101</c:v>
                      </c:pt>
                      <c:pt idx="37">
                        <c:v>43132</c:v>
                      </c:pt>
                      <c:pt idx="38">
                        <c:v>43160</c:v>
                      </c:pt>
                      <c:pt idx="39">
                        <c:v>43191</c:v>
                      </c:pt>
                      <c:pt idx="40">
                        <c:v>43221</c:v>
                      </c:pt>
                      <c:pt idx="41">
                        <c:v>43252</c:v>
                      </c:pt>
                      <c:pt idx="42">
                        <c:v>43282</c:v>
                      </c:pt>
                      <c:pt idx="43">
                        <c:v>43313</c:v>
                      </c:pt>
                      <c:pt idx="44">
                        <c:v>43344</c:v>
                      </c:pt>
                      <c:pt idx="45">
                        <c:v>43374</c:v>
                      </c:pt>
                      <c:pt idx="46">
                        <c:v>43405</c:v>
                      </c:pt>
                      <c:pt idx="47">
                        <c:v>43435</c:v>
                      </c:pt>
                      <c:pt idx="48">
                        <c:v>43466</c:v>
                      </c:pt>
                      <c:pt idx="49">
                        <c:v>43497</c:v>
                      </c:pt>
                      <c:pt idx="50">
                        <c:v>43525</c:v>
                      </c:pt>
                      <c:pt idx="51">
                        <c:v>43556</c:v>
                      </c:pt>
                      <c:pt idx="52">
                        <c:v>43586</c:v>
                      </c:pt>
                      <c:pt idx="53">
                        <c:v>43617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'Small Cap &amp; International'!$A$2:$A$55</c15:sqref>
                        </c15:formulaRef>
                      </c:ext>
                    </c:extLst>
                    <c:numCache>
                      <c:formatCode>General</c:formatCode>
                      <c:ptCount val="54"/>
                      <c:pt idx="0">
                        <c:v>201501</c:v>
                      </c:pt>
                      <c:pt idx="1">
                        <c:v>201502</c:v>
                      </c:pt>
                      <c:pt idx="2">
                        <c:v>201503</c:v>
                      </c:pt>
                      <c:pt idx="3">
                        <c:v>201504</c:v>
                      </c:pt>
                      <c:pt idx="4">
                        <c:v>201505</c:v>
                      </c:pt>
                      <c:pt idx="5">
                        <c:v>201506</c:v>
                      </c:pt>
                      <c:pt idx="6">
                        <c:v>201507</c:v>
                      </c:pt>
                      <c:pt idx="7">
                        <c:v>201508</c:v>
                      </c:pt>
                      <c:pt idx="8">
                        <c:v>201509</c:v>
                      </c:pt>
                      <c:pt idx="9">
                        <c:v>201510</c:v>
                      </c:pt>
                      <c:pt idx="10">
                        <c:v>201511</c:v>
                      </c:pt>
                      <c:pt idx="11">
                        <c:v>201512</c:v>
                      </c:pt>
                      <c:pt idx="12">
                        <c:v>201601</c:v>
                      </c:pt>
                      <c:pt idx="13">
                        <c:v>201602</c:v>
                      </c:pt>
                      <c:pt idx="14">
                        <c:v>201603</c:v>
                      </c:pt>
                      <c:pt idx="15">
                        <c:v>201604</c:v>
                      </c:pt>
                      <c:pt idx="16">
                        <c:v>201605</c:v>
                      </c:pt>
                      <c:pt idx="17">
                        <c:v>201606</c:v>
                      </c:pt>
                      <c:pt idx="18">
                        <c:v>201607</c:v>
                      </c:pt>
                      <c:pt idx="19">
                        <c:v>201608</c:v>
                      </c:pt>
                      <c:pt idx="20">
                        <c:v>201609</c:v>
                      </c:pt>
                      <c:pt idx="21">
                        <c:v>201610</c:v>
                      </c:pt>
                      <c:pt idx="22">
                        <c:v>201611</c:v>
                      </c:pt>
                      <c:pt idx="23">
                        <c:v>201612</c:v>
                      </c:pt>
                      <c:pt idx="24">
                        <c:v>201701</c:v>
                      </c:pt>
                      <c:pt idx="25">
                        <c:v>201702</c:v>
                      </c:pt>
                      <c:pt idx="26">
                        <c:v>201703</c:v>
                      </c:pt>
                      <c:pt idx="27">
                        <c:v>201704</c:v>
                      </c:pt>
                      <c:pt idx="28">
                        <c:v>201705</c:v>
                      </c:pt>
                      <c:pt idx="29">
                        <c:v>201706</c:v>
                      </c:pt>
                      <c:pt idx="30">
                        <c:v>201707</c:v>
                      </c:pt>
                      <c:pt idx="31">
                        <c:v>201708</c:v>
                      </c:pt>
                      <c:pt idx="32">
                        <c:v>201709</c:v>
                      </c:pt>
                      <c:pt idx="33">
                        <c:v>201710</c:v>
                      </c:pt>
                      <c:pt idx="34">
                        <c:v>201711</c:v>
                      </c:pt>
                      <c:pt idx="35">
                        <c:v>201712</c:v>
                      </c:pt>
                      <c:pt idx="36">
                        <c:v>201801</c:v>
                      </c:pt>
                      <c:pt idx="37">
                        <c:v>201802</c:v>
                      </c:pt>
                      <c:pt idx="38">
                        <c:v>201803</c:v>
                      </c:pt>
                      <c:pt idx="39">
                        <c:v>201804</c:v>
                      </c:pt>
                      <c:pt idx="40">
                        <c:v>201805</c:v>
                      </c:pt>
                      <c:pt idx="41">
                        <c:v>201806</c:v>
                      </c:pt>
                      <c:pt idx="42">
                        <c:v>201807</c:v>
                      </c:pt>
                      <c:pt idx="43">
                        <c:v>201808</c:v>
                      </c:pt>
                      <c:pt idx="44">
                        <c:v>201809</c:v>
                      </c:pt>
                      <c:pt idx="45">
                        <c:v>201810</c:v>
                      </c:pt>
                      <c:pt idx="46">
                        <c:v>201811</c:v>
                      </c:pt>
                      <c:pt idx="47">
                        <c:v>201812</c:v>
                      </c:pt>
                      <c:pt idx="48">
                        <c:v>201901</c:v>
                      </c:pt>
                      <c:pt idx="49">
                        <c:v>201902</c:v>
                      </c:pt>
                      <c:pt idx="50">
                        <c:v>201903</c:v>
                      </c:pt>
                      <c:pt idx="51">
                        <c:v>201904</c:v>
                      </c:pt>
                      <c:pt idx="52">
                        <c:v>201905</c:v>
                      </c:pt>
                      <c:pt idx="53">
                        <c:v>201906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E19-44EE-A89B-387D42E3EAF5}"/>
                  </c:ext>
                </c:extLst>
              </c15:ser>
            </c15:filteredLineSeries>
          </c:ext>
        </c:extLst>
      </c:lineChart>
      <c:dateAx>
        <c:axId val="438589536"/>
        <c:scaling>
          <c:orientation val="minMax"/>
        </c:scaling>
        <c:delete val="0"/>
        <c:axPos val="b"/>
        <c:numFmt formatCode="[$-409]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438588552"/>
        <c:crossesAt val="0"/>
        <c:auto val="1"/>
        <c:lblOffset val="100"/>
        <c:baseTimeUnit val="months"/>
        <c:majorUnit val="6"/>
        <c:majorTimeUnit val="months"/>
      </c:dateAx>
      <c:valAx>
        <c:axId val="43858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dirty="0"/>
                  <a:t>Returns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438589536"/>
        <c:crosses val="autoZero"/>
        <c:crossBetween val="between"/>
        <c:majorUnit val="0.1"/>
      </c:valAx>
      <c:spPr>
        <a:solidFill>
          <a:schemeClr val="tx1">
            <a:lumMod val="85000"/>
            <a:lumOff val="15000"/>
          </a:schemeClr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50238096821007"/>
          <c:y val="0.24488243657042869"/>
          <c:w val="0.14128681676728641"/>
          <c:h val="0.672839020122484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 b="1" dirty="0"/>
              <a:t>AQR International Momentum Fund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639778457238968E-2"/>
          <c:y val="0.26387709688462857"/>
          <c:w val="0.76300665587647243"/>
          <c:h val="0.65641275818783518"/>
        </c:manualLayout>
      </c:layout>
      <c:lineChart>
        <c:grouping val="stacked"/>
        <c:varyColors val="0"/>
        <c:ser>
          <c:idx val="0"/>
          <c:order val="0"/>
          <c:tx>
            <c:strRef>
              <c:f>'Small Cap &amp; International'!$N$1</c:f>
              <c:strCache>
                <c:ptCount val="1"/>
                <c:pt idx="0">
                  <c:v>International Momentum Fund</c:v>
                </c:pt>
              </c:strCache>
            </c:strRef>
          </c:tx>
          <c:spPr>
            <a:ln w="28575" cap="rnd">
              <a:solidFill>
                <a:srgbClr val="2DAAE1"/>
              </a:solidFill>
              <a:round/>
            </a:ln>
            <a:effectLst/>
          </c:spPr>
          <c:marker>
            <c:symbol val="none"/>
          </c:marker>
          <c:cat>
            <c:numRef>
              <c:f>'Small Cap &amp; International'!$D$2:$D$55</c:f>
              <c:numCache>
                <c:formatCode>m/d/yyyy</c:formatCode>
                <c:ptCount val="54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</c:numCache>
            </c:numRef>
          </c:cat>
          <c:val>
            <c:numRef>
              <c:f>'Small Cap &amp; International'!$N$2:$N$55</c:f>
              <c:numCache>
                <c:formatCode>General</c:formatCode>
                <c:ptCount val="54"/>
                <c:pt idx="0">
                  <c:v>2.1710000000000002E-3</c:v>
                </c:pt>
                <c:pt idx="1">
                  <c:v>5.0541999999999997E-2</c:v>
                </c:pt>
                <c:pt idx="2">
                  <c:v>-8.2470000000000009E-3</c:v>
                </c:pt>
                <c:pt idx="3">
                  <c:v>2.1482999999999999E-2</c:v>
                </c:pt>
                <c:pt idx="4">
                  <c:v>2.7139999999999998E-3</c:v>
                </c:pt>
                <c:pt idx="5">
                  <c:v>-1.6237999999999999E-2</c:v>
                </c:pt>
                <c:pt idx="6">
                  <c:v>1.5817999999999999E-2</c:v>
                </c:pt>
                <c:pt idx="7">
                  <c:v>-6.6350999999999993E-2</c:v>
                </c:pt>
                <c:pt idx="8">
                  <c:v>-3.9884000000000003E-2</c:v>
                </c:pt>
                <c:pt idx="9">
                  <c:v>5.8911999999999999E-2</c:v>
                </c:pt>
                <c:pt idx="10">
                  <c:v>-1.4270000000000001E-3</c:v>
                </c:pt>
                <c:pt idx="11">
                  <c:v>-1.0489E-2</c:v>
                </c:pt>
                <c:pt idx="12">
                  <c:v>-4.5488000000000001E-2</c:v>
                </c:pt>
                <c:pt idx="13">
                  <c:v>-3.3050999999999997E-2</c:v>
                </c:pt>
                <c:pt idx="14">
                  <c:v>5.8824000000000001E-2</c:v>
                </c:pt>
                <c:pt idx="15">
                  <c:v>1.5015000000000001E-2</c:v>
                </c:pt>
                <c:pt idx="16">
                  <c:v>7.3959999999999998E-3</c:v>
                </c:pt>
                <c:pt idx="17">
                  <c:v>-8.8109999999999994E-3</c:v>
                </c:pt>
                <c:pt idx="18">
                  <c:v>2.5926000000000001E-2</c:v>
                </c:pt>
                <c:pt idx="19">
                  <c:v>-1.7329000000000001E-2</c:v>
                </c:pt>
                <c:pt idx="20">
                  <c:v>1.8369E-2</c:v>
                </c:pt>
                <c:pt idx="21">
                  <c:v>-4.0404000000000002E-2</c:v>
                </c:pt>
                <c:pt idx="22">
                  <c:v>-2.8570999999999999E-2</c:v>
                </c:pt>
                <c:pt idx="23">
                  <c:v>1.6639999999999999E-2</c:v>
                </c:pt>
                <c:pt idx="24">
                  <c:v>4.2154999999999998E-2</c:v>
                </c:pt>
                <c:pt idx="25">
                  <c:v>-3.7450000000000001E-3</c:v>
                </c:pt>
                <c:pt idx="26">
                  <c:v>3.4585999999999999E-2</c:v>
                </c:pt>
                <c:pt idx="27">
                  <c:v>1.6715000000000001E-2</c:v>
                </c:pt>
                <c:pt idx="28">
                  <c:v>2.5017999999999999E-2</c:v>
                </c:pt>
                <c:pt idx="29">
                  <c:v>6.9740000000000002E-3</c:v>
                </c:pt>
                <c:pt idx="30">
                  <c:v>3.6704000000000001E-2</c:v>
                </c:pt>
                <c:pt idx="31">
                  <c:v>6.6800000000000002E-3</c:v>
                </c:pt>
                <c:pt idx="32">
                  <c:v>2.8534E-2</c:v>
                </c:pt>
                <c:pt idx="33">
                  <c:v>2.3226E-2</c:v>
                </c:pt>
                <c:pt idx="34">
                  <c:v>2.5219999999999999E-3</c:v>
                </c:pt>
                <c:pt idx="35">
                  <c:v>9.1070000000000005E-3</c:v>
                </c:pt>
                <c:pt idx="36">
                  <c:v>6.4967999999999998E-2</c:v>
                </c:pt>
                <c:pt idx="37">
                  <c:v>-4.2464000000000002E-2</c:v>
                </c:pt>
                <c:pt idx="38">
                  <c:v>-6.8710000000000004E-3</c:v>
                </c:pt>
                <c:pt idx="39">
                  <c:v>1.1950000000000001E-2</c:v>
                </c:pt>
                <c:pt idx="40">
                  <c:v>-4.9719999999999999E-3</c:v>
                </c:pt>
                <c:pt idx="41">
                  <c:v>-2.3734999999999999E-2</c:v>
                </c:pt>
                <c:pt idx="42">
                  <c:v>1.4715000000000001E-2</c:v>
                </c:pt>
                <c:pt idx="43">
                  <c:v>-1.3240999999999999E-2</c:v>
                </c:pt>
                <c:pt idx="44">
                  <c:v>1.0862999999999999E-2</c:v>
                </c:pt>
                <c:pt idx="45">
                  <c:v>-0.100506</c:v>
                </c:pt>
                <c:pt idx="46">
                  <c:v>-9.8379999999999995E-3</c:v>
                </c:pt>
                <c:pt idx="47">
                  <c:v>-5.5960999999999997E-2</c:v>
                </c:pt>
                <c:pt idx="48">
                  <c:v>6.9891999999999996E-2</c:v>
                </c:pt>
                <c:pt idx="49">
                  <c:v>2.7279000000000001E-2</c:v>
                </c:pt>
                <c:pt idx="50">
                  <c:v>1.9567000000000001E-2</c:v>
                </c:pt>
                <c:pt idx="51">
                  <c:v>1.3023E-2</c:v>
                </c:pt>
                <c:pt idx="52">
                  <c:v>-2.571E-2</c:v>
                </c:pt>
                <c:pt idx="53">
                  <c:v>5.2777999999999999E-2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19-4C22-9D37-F3E8C5B15163}"/>
            </c:ext>
          </c:extLst>
        </c:ser>
        <c:ser>
          <c:idx val="1"/>
          <c:order val="1"/>
          <c:tx>
            <c:strRef>
              <c:f>'Small Cap &amp; International'!$Q$1</c:f>
              <c:strCache>
                <c:ptCount val="1"/>
                <c:pt idx="0">
                  <c:v>Fama for International Momentum</c:v>
                </c:pt>
              </c:strCache>
            </c:strRef>
          </c:tx>
          <c:spPr>
            <a:ln w="28575" cap="rnd">
              <a:solidFill>
                <a:srgbClr val="FFFF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'Small Cap &amp; International'!$D$2:$D$55</c:f>
              <c:numCache>
                <c:formatCode>m/d/yyyy</c:formatCode>
                <c:ptCount val="54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</c:numCache>
            </c:numRef>
          </c:cat>
          <c:val>
            <c:numRef>
              <c:f>'Small Cap &amp; International'!$Q$2:$Q$55</c:f>
              <c:numCache>
                <c:formatCode>General</c:formatCode>
                <c:ptCount val="54"/>
                <c:pt idx="0">
                  <c:v>2.7900000000000001E-2</c:v>
                </c:pt>
                <c:pt idx="1">
                  <c:v>3.85E-2</c:v>
                </c:pt>
                <c:pt idx="2">
                  <c:v>-1.38E-2</c:v>
                </c:pt>
                <c:pt idx="3">
                  <c:v>3.3599999999999998E-2</c:v>
                </c:pt>
                <c:pt idx="4">
                  <c:v>3.0999999999999999E-3</c:v>
                </c:pt>
                <c:pt idx="5">
                  <c:v>-2.6200000000000001E-2</c:v>
                </c:pt>
                <c:pt idx="6">
                  <c:v>1.2800000000000001E-2</c:v>
                </c:pt>
                <c:pt idx="7">
                  <c:v>-6.7199999999999996E-2</c:v>
                </c:pt>
                <c:pt idx="8">
                  <c:v>-4.7800000000000002E-2</c:v>
                </c:pt>
                <c:pt idx="9">
                  <c:v>2.7099999999999999E-2</c:v>
                </c:pt>
                <c:pt idx="10">
                  <c:v>-9.3999999999999986E-3</c:v>
                </c:pt>
                <c:pt idx="11">
                  <c:v>-8.9999999999999998E-4</c:v>
                </c:pt>
                <c:pt idx="12">
                  <c:v>-6.0899999999999996E-2</c:v>
                </c:pt>
                <c:pt idx="13">
                  <c:v>2.0999999999999999E-3</c:v>
                </c:pt>
                <c:pt idx="14">
                  <c:v>6.54E-2</c:v>
                </c:pt>
                <c:pt idx="15">
                  <c:v>2.4700000000000003E-2</c:v>
                </c:pt>
                <c:pt idx="16">
                  <c:v>4.0000000000000001E-3</c:v>
                </c:pt>
                <c:pt idx="17">
                  <c:v>2.1099999999999997E-2</c:v>
                </c:pt>
                <c:pt idx="18">
                  <c:v>3.73E-2</c:v>
                </c:pt>
                <c:pt idx="19">
                  <c:v>-4.9200000000000001E-2</c:v>
                </c:pt>
                <c:pt idx="20">
                  <c:v>2.7999999999999997E-2</c:v>
                </c:pt>
                <c:pt idx="21">
                  <c:v>-2.2099999999999998E-2</c:v>
                </c:pt>
                <c:pt idx="22">
                  <c:v>-4.1700000000000001E-2</c:v>
                </c:pt>
                <c:pt idx="23">
                  <c:v>1E-4</c:v>
                </c:pt>
                <c:pt idx="24">
                  <c:v>5.1299999999999998E-2</c:v>
                </c:pt>
                <c:pt idx="25">
                  <c:v>-1.5300000000000001E-2</c:v>
                </c:pt>
                <c:pt idx="26">
                  <c:v>3.8599999999999995E-2</c:v>
                </c:pt>
                <c:pt idx="27">
                  <c:v>2.0299999999999999E-2</c:v>
                </c:pt>
                <c:pt idx="28">
                  <c:v>2.2499999999999999E-2</c:v>
                </c:pt>
                <c:pt idx="29">
                  <c:v>1.1599999999999999E-2</c:v>
                </c:pt>
                <c:pt idx="30">
                  <c:v>4.0899999999999999E-2</c:v>
                </c:pt>
                <c:pt idx="31">
                  <c:v>3.8E-3</c:v>
                </c:pt>
                <c:pt idx="32">
                  <c:v>3.1200000000000002E-2</c:v>
                </c:pt>
                <c:pt idx="33">
                  <c:v>2.4700000000000003E-2</c:v>
                </c:pt>
                <c:pt idx="34">
                  <c:v>9.3999999999999986E-3</c:v>
                </c:pt>
                <c:pt idx="35">
                  <c:v>4.3E-3</c:v>
                </c:pt>
                <c:pt idx="36">
                  <c:v>7.17E-2</c:v>
                </c:pt>
                <c:pt idx="37">
                  <c:v>-2.9500000000000002E-2</c:v>
                </c:pt>
                <c:pt idx="38">
                  <c:v>-2.1899999999999999E-2</c:v>
                </c:pt>
                <c:pt idx="39">
                  <c:v>2.0099999999999996E-2</c:v>
                </c:pt>
                <c:pt idx="40">
                  <c:v>5.7999999999999996E-3</c:v>
                </c:pt>
                <c:pt idx="41">
                  <c:v>-2.3599999999999999E-2</c:v>
                </c:pt>
                <c:pt idx="42">
                  <c:v>5.5000000000000005E-3</c:v>
                </c:pt>
                <c:pt idx="43">
                  <c:v>-7.4000000000000003E-3</c:v>
                </c:pt>
                <c:pt idx="44">
                  <c:v>2.0199999999999999E-2</c:v>
                </c:pt>
                <c:pt idx="45">
                  <c:v>-0.1124</c:v>
                </c:pt>
                <c:pt idx="46">
                  <c:v>-2.4900000000000002E-2</c:v>
                </c:pt>
                <c:pt idx="47">
                  <c:v>-4.0800000000000003E-2</c:v>
                </c:pt>
                <c:pt idx="48">
                  <c:v>4.9000000000000002E-2</c:v>
                </c:pt>
                <c:pt idx="49">
                  <c:v>3.0699999999999998E-2</c:v>
                </c:pt>
                <c:pt idx="50">
                  <c:v>2.4900000000000002E-2</c:v>
                </c:pt>
                <c:pt idx="51">
                  <c:v>1.21E-2</c:v>
                </c:pt>
                <c:pt idx="52">
                  <c:v>-8.6999999999999994E-3</c:v>
                </c:pt>
                <c:pt idx="53">
                  <c:v>5.3600000000000002E-2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19-4C22-9D37-F3E8C5B15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4814064"/>
        <c:axId val="624813408"/>
      </c:lineChart>
      <c:dateAx>
        <c:axId val="624814064"/>
        <c:scaling>
          <c:orientation val="minMax"/>
        </c:scaling>
        <c:delete val="0"/>
        <c:axPos val="b"/>
        <c:numFmt formatCode="[$-409]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624813408"/>
        <c:crosses val="autoZero"/>
        <c:auto val="1"/>
        <c:lblOffset val="100"/>
        <c:baseTimeUnit val="months"/>
        <c:majorUnit val="6"/>
        <c:majorTimeUnit val="months"/>
      </c:dateAx>
      <c:valAx>
        <c:axId val="624813408"/>
        <c:scaling>
          <c:orientation val="minMax"/>
          <c:max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dirty="0"/>
                  <a:t>Returns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624814064"/>
        <c:crosses val="autoZero"/>
        <c:crossBetween val="between"/>
        <c:majorUnit val="0.1"/>
      </c:valAx>
      <c:spPr>
        <a:solidFill>
          <a:schemeClr val="tx1">
            <a:lumMod val="85000"/>
            <a:lumOff val="15000"/>
          </a:schemeClr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55592933308122"/>
          <c:y val="0.26277587584160678"/>
          <c:w val="0.13202246613791183"/>
          <c:h val="0.607889992011868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59BC-A6C7-4EC6-835D-866420DE0B6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DE0A4-B765-4FC9-BA73-C9A82E423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E0A4-B765-4FC9-BA73-C9A82E4233C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DE0A4-B765-4FC9-BA73-C9A82E4233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4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0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00114"/>
            <a:ext cx="3505200" cy="254555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4" indent="0">
              <a:buNone/>
              <a:defRPr sz="2000" b="1"/>
            </a:lvl2pPr>
            <a:lvl3pPr marL="914198" indent="0">
              <a:buNone/>
              <a:defRPr sz="1800" b="1"/>
            </a:lvl3pPr>
            <a:lvl4pPr marL="1371294" indent="0">
              <a:buNone/>
              <a:defRPr sz="1600" b="1"/>
            </a:lvl4pPr>
            <a:lvl5pPr marL="1828394" indent="0">
              <a:buNone/>
              <a:defRPr sz="1600" b="1"/>
            </a:lvl5pPr>
            <a:lvl6pPr marL="2285487" indent="0">
              <a:buNone/>
              <a:defRPr sz="1600" b="1"/>
            </a:lvl6pPr>
            <a:lvl7pPr marL="2742581" indent="0">
              <a:buNone/>
              <a:defRPr sz="1600" b="1"/>
            </a:lvl7pPr>
            <a:lvl8pPr marL="3199680" indent="0">
              <a:buNone/>
              <a:defRPr sz="1600" b="1"/>
            </a:lvl8pPr>
            <a:lvl9pPr marL="365677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4" indent="0">
              <a:buNone/>
              <a:defRPr sz="2000" b="1"/>
            </a:lvl2pPr>
            <a:lvl3pPr marL="914198" indent="0">
              <a:buNone/>
              <a:defRPr sz="1800" b="1"/>
            </a:lvl3pPr>
            <a:lvl4pPr marL="1371294" indent="0">
              <a:buNone/>
              <a:defRPr sz="1600" b="1"/>
            </a:lvl4pPr>
            <a:lvl5pPr marL="1828394" indent="0">
              <a:buNone/>
              <a:defRPr sz="1600" b="1"/>
            </a:lvl5pPr>
            <a:lvl6pPr marL="2285487" indent="0">
              <a:buNone/>
              <a:defRPr sz="1600" b="1"/>
            </a:lvl6pPr>
            <a:lvl7pPr marL="2742581" indent="0">
              <a:buNone/>
              <a:defRPr sz="1600" b="1"/>
            </a:lvl7pPr>
            <a:lvl8pPr marL="3199680" indent="0">
              <a:buNone/>
              <a:defRPr sz="1600" b="1"/>
            </a:lvl8pPr>
            <a:lvl9pPr marL="36567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206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679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20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94" indent="0">
              <a:buNone/>
              <a:defRPr sz="1200"/>
            </a:lvl2pPr>
            <a:lvl3pPr marL="914198" indent="0">
              <a:buNone/>
              <a:defRPr sz="1000"/>
            </a:lvl3pPr>
            <a:lvl4pPr marL="1371294" indent="0">
              <a:buNone/>
              <a:defRPr sz="900"/>
            </a:lvl4pPr>
            <a:lvl5pPr marL="1828394" indent="0">
              <a:buNone/>
              <a:defRPr sz="900"/>
            </a:lvl5pPr>
            <a:lvl6pPr marL="2285487" indent="0">
              <a:buNone/>
              <a:defRPr sz="900"/>
            </a:lvl6pPr>
            <a:lvl7pPr marL="2742581" indent="0">
              <a:buNone/>
              <a:defRPr sz="900"/>
            </a:lvl7pPr>
            <a:lvl8pPr marL="3199680" indent="0">
              <a:buNone/>
              <a:defRPr sz="900"/>
            </a:lvl8pPr>
            <a:lvl9pPr marL="36567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030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971551"/>
            <a:ext cx="8001000" cy="3733799"/>
          </a:xfrm>
          <a:prstGeom prst="rect">
            <a:avLst/>
          </a:prstGeom>
        </p:spPr>
        <p:txBody>
          <a:bodyPr lIns="91407" tIns="91407" rIns="91407" bIns="91407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6A6AD8-F805-44F5-B945-3BFFE76A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58475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0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0" lvl="0" algn="l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72" y="1200150"/>
            <a:ext cx="8045427" cy="3394472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FCA80-FD74-44BF-A8B3-FFF49C6D0DB0}"/>
              </a:ext>
            </a:extLst>
          </p:cNvPr>
          <p:cNvSpPr/>
          <p:nvPr userDrawn="1"/>
        </p:nvSpPr>
        <p:spPr>
          <a:xfrm>
            <a:off x="0" y="0"/>
            <a:ext cx="457200" cy="371475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2387C3-4D11-4D9F-BD1B-6BF7E5C9B69C}"/>
              </a:ext>
            </a:extLst>
          </p:cNvPr>
          <p:cNvSpPr/>
          <p:nvPr userDrawn="1"/>
        </p:nvSpPr>
        <p:spPr>
          <a:xfrm>
            <a:off x="0" y="3714761"/>
            <a:ext cx="457200" cy="1428749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0E5647-EAB3-490E-9720-B4E5BE4C80DD}"/>
              </a:ext>
            </a:extLst>
          </p:cNvPr>
          <p:cNvCxnSpPr/>
          <p:nvPr userDrawn="1"/>
        </p:nvCxnSpPr>
        <p:spPr>
          <a:xfrm>
            <a:off x="641373" y="4726117"/>
            <a:ext cx="82740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F44273-5386-452D-A2DB-C99381FD25A8}"/>
              </a:ext>
            </a:extLst>
          </p:cNvPr>
          <p:cNvSpPr txBox="1"/>
          <p:nvPr userDrawn="1"/>
        </p:nvSpPr>
        <p:spPr>
          <a:xfrm>
            <a:off x="641372" y="4763115"/>
            <a:ext cx="6750028" cy="26159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AQR Case Study Competition / Team II / Page </a:t>
            </a:r>
            <a:fld id="{0D9BC06A-C00D-46D6-AE45-E57ED3BC7E63}" type="slidenum">
              <a:rPr lang="en-US" sz="11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CD5B5-D415-484B-B171-71EC3BDE93E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763115"/>
            <a:ext cx="2326819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8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198" rtl="0" eaLnBrk="1" latinLnBrk="0" hangingPunct="1">
        <a:spcBef>
          <a:spcPct val="0"/>
        </a:spcBef>
        <a:buNone/>
        <a:defRPr lang="en-US" sz="3200" kern="1200">
          <a:solidFill>
            <a:srgbClr val="2C3E50"/>
          </a:solidFill>
          <a:latin typeface="+mn-lt"/>
          <a:ea typeface="+mn-ea"/>
          <a:cs typeface="+mn-cs"/>
        </a:defRPr>
      </a:lvl1pPr>
    </p:titleStyle>
    <p:bodyStyle>
      <a:lvl1pPr marL="342821" indent="-342821" algn="l" defTabSz="91419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742787" indent="-285687" algn="l" defTabSz="91419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2744" indent="-228546" algn="l" defTabSz="91419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599840" indent="-228546" algn="l" defTabSz="91419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6940" indent="-228546" algn="l" defTabSz="91419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033" indent="-228546" algn="l" defTabSz="9141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4" indent="-228546" algn="l" defTabSz="9141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31" indent="-228546" algn="l" defTabSz="9141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27" indent="-228546" algn="l" defTabSz="9141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8" algn="l" defTabSz="914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4" algn="l" defTabSz="914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4" algn="l" defTabSz="914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7" algn="l" defTabSz="914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1" algn="l" defTabSz="914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0" algn="l" defTabSz="914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7" algn="l" defTabSz="914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38155"/>
            <a:ext cx="8686800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3200" dirty="0">
                <a:solidFill>
                  <a:srgbClr val="34495E"/>
                </a:solidFill>
                <a:latin typeface="+mj-lt"/>
              </a:rPr>
              <a:t>Trailblazing Momentum Strategies in Mutual Funds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23470"/>
            <a:ext cx="8686800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Assessing AQR’s Position and Exposure in 2009 and 2019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754229"/>
            <a:ext cx="8305800" cy="27699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Prepared for: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982837"/>
            <a:ext cx="8305800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/>
            <a:r>
              <a:rPr lang="en-US" sz="1200" b="1" dirty="0">
                <a:solidFill>
                  <a:srgbClr val="34495E"/>
                </a:solidFill>
              </a:rPr>
              <a:t>Cliff Asness</a:t>
            </a:r>
            <a:r>
              <a:rPr lang="en-US" sz="1200" dirty="0">
                <a:solidFill>
                  <a:srgbClr val="34495E"/>
                </a:solidFill>
              </a:rPr>
              <a:t>,</a:t>
            </a:r>
            <a:r>
              <a:rPr lang="en-US" sz="1200" b="1" dirty="0">
                <a:solidFill>
                  <a:srgbClr val="34495E"/>
                </a:solidFill>
              </a:rPr>
              <a:t> </a:t>
            </a:r>
            <a:r>
              <a:rPr lang="en-US" sz="1200" i="1" dirty="0">
                <a:solidFill>
                  <a:srgbClr val="34495E"/>
                </a:solidFill>
              </a:rPr>
              <a:t>Manager</a:t>
            </a:r>
            <a:r>
              <a:rPr lang="en-US" sz="1200" b="1" i="1" dirty="0">
                <a:solidFill>
                  <a:srgbClr val="34495E"/>
                </a:solidFill>
              </a:rPr>
              <a:t> </a:t>
            </a:r>
            <a:r>
              <a:rPr lang="en-US" sz="1200" i="1" dirty="0">
                <a:solidFill>
                  <a:srgbClr val="34495E"/>
                </a:solidFill>
              </a:rPr>
              <a:t>&amp; Founding Principal</a:t>
            </a:r>
          </a:p>
          <a:p>
            <a:pPr algn="r"/>
            <a:r>
              <a:rPr lang="en-US" sz="1200" b="1" dirty="0">
                <a:solidFill>
                  <a:srgbClr val="34495E"/>
                </a:solidFill>
              </a:rPr>
              <a:t>David G. Kabiller</a:t>
            </a:r>
            <a:r>
              <a:rPr lang="en-US" sz="1200" dirty="0">
                <a:solidFill>
                  <a:srgbClr val="34495E"/>
                </a:solidFill>
              </a:rPr>
              <a:t>, </a:t>
            </a:r>
            <a:r>
              <a:rPr lang="en-US" sz="1200" i="1" dirty="0">
                <a:solidFill>
                  <a:srgbClr val="34495E"/>
                </a:solidFill>
              </a:rPr>
              <a:t>Founding Principal</a:t>
            </a:r>
          </a:p>
          <a:p>
            <a:pPr algn="r"/>
            <a:r>
              <a:rPr lang="en-US" sz="1200" b="1" dirty="0">
                <a:solidFill>
                  <a:srgbClr val="34495E"/>
                </a:solidFill>
              </a:rPr>
              <a:t>John Liew</a:t>
            </a:r>
            <a:r>
              <a:rPr lang="en-US" sz="1200" dirty="0">
                <a:solidFill>
                  <a:srgbClr val="34495E"/>
                </a:solidFill>
              </a:rPr>
              <a:t>, </a:t>
            </a:r>
            <a:r>
              <a:rPr lang="en-US" sz="1200" i="1" dirty="0">
                <a:solidFill>
                  <a:srgbClr val="34495E"/>
                </a:solidFill>
              </a:rPr>
              <a:t>Founding Principal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1"/>
          <a:stretch/>
        </p:blipFill>
        <p:spPr>
          <a:xfrm>
            <a:off x="641497" y="3338457"/>
            <a:ext cx="1375735" cy="1363146"/>
          </a:xfrm>
          <a:prstGeom prst="rect">
            <a:avLst/>
          </a:prstGeom>
        </p:spPr>
      </p:pic>
      <p:pic>
        <p:nvPicPr>
          <p:cNvPr id="1026" name="Picture 2" descr="Image result for aqr logo">
            <a:extLst>
              <a:ext uri="{FF2B5EF4-FFF2-40B4-BE49-F238E27FC236}">
                <a16:creationId xmlns:a16="http://schemas.microsoft.com/office/drawing/2014/main" id="{8681289A-3A2B-49B1-9BB3-BBEED8701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7" r="24167"/>
          <a:stretch/>
        </p:blipFill>
        <p:spPr bwMode="auto">
          <a:xfrm>
            <a:off x="7387265" y="2362778"/>
            <a:ext cx="1375735" cy="139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07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BF1-6419-415D-BED1-DFBBFBBB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954089"/>
          </a:xfrm>
        </p:spPr>
        <p:txBody>
          <a:bodyPr/>
          <a:lstStyle/>
          <a:p>
            <a:r>
              <a:rPr lang="en-US" sz="2800" dirty="0"/>
              <a:t>Looking at AMOMX vs. Large Cap Momentum Returns since 2009 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926CCE1-FA1B-4898-BE2E-F8A62EF436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392507"/>
              </p:ext>
            </p:extLst>
          </p:nvPr>
        </p:nvGraphicFramePr>
        <p:xfrm>
          <a:off x="762000" y="1169255"/>
          <a:ext cx="8001000" cy="322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9912972-2710-4DC3-BF96-D7283BFADFF5}"/>
              </a:ext>
            </a:extLst>
          </p:cNvPr>
          <p:cNvSpPr/>
          <p:nvPr/>
        </p:nvSpPr>
        <p:spPr>
          <a:xfrm>
            <a:off x="4734178" y="1160067"/>
            <a:ext cx="4038600" cy="533400"/>
          </a:xfrm>
          <a:prstGeom prst="rect">
            <a:avLst/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AMOMX follows the Large Cap Momentum theoretical strategy closely.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853E-C62F-4C0A-9F53-15C3D3A1A707}"/>
              </a:ext>
            </a:extLst>
          </p:cNvPr>
          <p:cNvSpPr txBox="1"/>
          <p:nvPr/>
        </p:nvSpPr>
        <p:spPr>
          <a:xfrm>
            <a:off x="838200" y="4476750"/>
            <a:ext cx="541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mbria" panose="02040503050406030204" pitchFamily="18" charset="0"/>
                <a:ea typeface="Cambria" panose="02040503050406030204" pitchFamily="18" charset="0"/>
              </a:rPr>
              <a:t>Results from Fama-French Data Library </a:t>
            </a:r>
          </a:p>
        </p:txBody>
      </p:sp>
    </p:spTree>
    <p:extLst>
      <p:ext uri="{BB962C8B-B14F-4D97-AF65-F5344CB8AC3E}">
        <p14:creationId xmlns:p14="http://schemas.microsoft.com/office/powerpoint/2010/main" val="1391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7510-AC86-4C47-A01A-A26E2EBB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550"/>
            <a:ext cx="8001000" cy="954089"/>
          </a:xfrm>
        </p:spPr>
        <p:txBody>
          <a:bodyPr/>
          <a:lstStyle/>
          <a:p>
            <a:r>
              <a:rPr lang="en-US" sz="2800" dirty="0"/>
              <a:t>AQR has Experienced Tremendous Growth Overall.  How has AMOMX Done?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1B5D0924-50E6-48DB-AD7D-04CED2060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949037"/>
              </p:ext>
            </p:extLst>
          </p:nvPr>
        </p:nvGraphicFramePr>
        <p:xfrm>
          <a:off x="457200" y="1891354"/>
          <a:ext cx="8610599" cy="289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0AF37C95-8D48-40F1-8C4C-909940F21F39}"/>
              </a:ext>
            </a:extLst>
          </p:cNvPr>
          <p:cNvGrpSpPr/>
          <p:nvPr/>
        </p:nvGrpSpPr>
        <p:grpSpPr>
          <a:xfrm>
            <a:off x="2133600" y="1352550"/>
            <a:ext cx="5103393" cy="299312"/>
            <a:chOff x="2287004" y="1161685"/>
            <a:chExt cx="5103393" cy="29931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58C8CE-1A3D-4FED-BD86-B3C5E18D1CFD}"/>
                </a:ext>
              </a:extLst>
            </p:cNvPr>
            <p:cNvSpPr/>
            <p:nvPr/>
          </p:nvSpPr>
          <p:spPr>
            <a:xfrm>
              <a:off x="2287004" y="1161685"/>
              <a:ext cx="2057400" cy="2993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$19 billion AUM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F442D0-4C73-469B-B102-D5C81A4808E8}"/>
                </a:ext>
              </a:extLst>
            </p:cNvPr>
            <p:cNvSpPr/>
            <p:nvPr/>
          </p:nvSpPr>
          <p:spPr>
            <a:xfrm>
              <a:off x="5332997" y="1161685"/>
              <a:ext cx="2057400" cy="2993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$185 bn AUM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F3CAE2D6-F8A3-4A71-874A-A836D18FEE3A}"/>
                </a:ext>
              </a:extLst>
            </p:cNvPr>
            <p:cNvSpPr/>
            <p:nvPr/>
          </p:nvSpPr>
          <p:spPr>
            <a:xfrm>
              <a:off x="4419600" y="1161685"/>
              <a:ext cx="838200" cy="299311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4102" name="Picture 6" descr="Image result for money icons">
            <a:extLst>
              <a:ext uri="{FF2B5EF4-FFF2-40B4-BE49-F238E27FC236}">
                <a16:creationId xmlns:a16="http://schemas.microsoft.com/office/drawing/2014/main" id="{35FCF22A-A7F6-444D-B1C2-7D5F0742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56587"/>
            <a:ext cx="543991" cy="54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2D0EE52-1A98-43BB-BDFD-00F7EC685F40}"/>
              </a:ext>
            </a:extLst>
          </p:cNvPr>
          <p:cNvSpPr txBox="1"/>
          <p:nvPr/>
        </p:nvSpPr>
        <p:spPr>
          <a:xfrm>
            <a:off x="838200" y="4476750"/>
            <a:ext cx="541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mbria" panose="02040503050406030204" pitchFamily="18" charset="0"/>
                <a:ea typeface="Cambria" panose="02040503050406030204" pitchFamily="18" charset="0"/>
              </a:rPr>
              <a:t>Results from CRSP Mutual Funds Data from WRDS</a:t>
            </a:r>
          </a:p>
        </p:txBody>
      </p:sp>
    </p:spTree>
    <p:extLst>
      <p:ext uri="{BB962C8B-B14F-4D97-AF65-F5344CB8AC3E}">
        <p14:creationId xmlns:p14="http://schemas.microsoft.com/office/powerpoint/2010/main" val="3842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D428-423B-4CB4-A94B-56BD487C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954089"/>
          </a:xfrm>
        </p:spPr>
        <p:txBody>
          <a:bodyPr/>
          <a:lstStyle/>
          <a:p>
            <a:r>
              <a:rPr lang="en-US" sz="2800" dirty="0"/>
              <a:t>So has the Juice Always been Worth the Squeeze? </a:t>
            </a:r>
            <a:br>
              <a:rPr lang="en-US" sz="2800" dirty="0"/>
            </a:br>
            <a:r>
              <a:rPr lang="en-US" sz="2800" dirty="0"/>
              <a:t>Not for all AQR Momentum Funds.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C6C7B5C-F1F4-4EA8-97BA-4D6ABC669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492864"/>
              </p:ext>
            </p:extLst>
          </p:nvPr>
        </p:nvGraphicFramePr>
        <p:xfrm>
          <a:off x="685800" y="1504950"/>
          <a:ext cx="8224837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0308F0C-0C4C-4383-B3F8-C71F0DFBC2BE}"/>
              </a:ext>
            </a:extLst>
          </p:cNvPr>
          <p:cNvSpPr txBox="1"/>
          <p:nvPr/>
        </p:nvSpPr>
        <p:spPr>
          <a:xfrm>
            <a:off x="838200" y="4476750"/>
            <a:ext cx="792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mbria" panose="02040503050406030204" pitchFamily="18" charset="0"/>
                <a:ea typeface="Cambria" panose="02040503050406030204" pitchFamily="18" charset="0"/>
              </a:rPr>
              <a:t>Results from CRSP Mutual Funds Data from WRDS and Fama-French Data Library . Revenue is a function of net asset value and expense ratio. </a:t>
            </a:r>
          </a:p>
        </p:txBody>
      </p:sp>
    </p:spTree>
    <p:extLst>
      <p:ext uri="{BB962C8B-B14F-4D97-AF65-F5344CB8AC3E}">
        <p14:creationId xmlns:p14="http://schemas.microsoft.com/office/powerpoint/2010/main" val="31111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379B-0393-4BD2-8D1B-BB8D46D6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1077200"/>
          </a:xfrm>
        </p:spPr>
        <p:txBody>
          <a:bodyPr/>
          <a:lstStyle/>
          <a:p>
            <a:r>
              <a:rPr lang="en-US" dirty="0"/>
              <a:t>Tracking Error Returns of Other AQR Momentum Funds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47075EB-CBE8-4B38-8BD4-6C5DC1BF0E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641587"/>
              </p:ext>
            </p:extLst>
          </p:nvPr>
        </p:nvGraphicFramePr>
        <p:xfrm>
          <a:off x="838200" y="1203564"/>
          <a:ext cx="808759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99B9F48-8539-4795-B281-142BB4447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307232"/>
              </p:ext>
            </p:extLst>
          </p:nvPr>
        </p:nvGraphicFramePr>
        <p:xfrm>
          <a:off x="838200" y="2952750"/>
          <a:ext cx="8087590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44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216C74-C772-4CE4-B12B-BD2B607073FD}"/>
              </a:ext>
            </a:extLst>
          </p:cNvPr>
          <p:cNvSpPr/>
          <p:nvPr/>
        </p:nvSpPr>
        <p:spPr>
          <a:xfrm>
            <a:off x="4495800" y="895350"/>
            <a:ext cx="4419600" cy="3505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AQR should have…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C30F7-CE3C-406B-B2C6-03CD47B7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523202"/>
          </a:xfrm>
        </p:spPr>
        <p:txBody>
          <a:bodyPr/>
          <a:lstStyle/>
          <a:p>
            <a:r>
              <a:rPr lang="en-US" sz="2800" dirty="0"/>
              <a:t>AMOMX was the Better Bet for AQR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32D608-B31E-4467-A603-955E1D7FA0B0}"/>
              </a:ext>
            </a:extLst>
          </p:cNvPr>
          <p:cNvSpPr/>
          <p:nvPr/>
        </p:nvSpPr>
        <p:spPr>
          <a:xfrm>
            <a:off x="4800600" y="1428750"/>
            <a:ext cx="1600200" cy="1219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Gone long on AMOMX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1065B-8EB6-41F8-A659-A2C5488B36EF}"/>
              </a:ext>
            </a:extLst>
          </p:cNvPr>
          <p:cNvSpPr/>
          <p:nvPr/>
        </p:nvSpPr>
        <p:spPr>
          <a:xfrm>
            <a:off x="7010400" y="1428750"/>
            <a:ext cx="1600200" cy="1219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Pivoted away from Small Cap and Int’l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9A95C-4638-42BD-BD8F-E549C9A36423}"/>
              </a:ext>
            </a:extLst>
          </p:cNvPr>
          <p:cNvSpPr/>
          <p:nvPr/>
        </p:nvSpPr>
        <p:spPr>
          <a:xfrm>
            <a:off x="838200" y="1428750"/>
            <a:ext cx="3124200" cy="1219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Present Value of Cash Flows (Revenue) </a:t>
            </a:r>
          </a:p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highest for AMOMX 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89CB9D9-F710-4776-8133-576F2611C52C}"/>
              </a:ext>
            </a:extLst>
          </p:cNvPr>
          <p:cNvSpPr/>
          <p:nvPr/>
        </p:nvSpPr>
        <p:spPr>
          <a:xfrm rot="5400000">
            <a:off x="3848100" y="1885950"/>
            <a:ext cx="762000" cy="3048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40BB6-3E1A-4F5B-A74A-938CC64394B5}"/>
              </a:ext>
            </a:extLst>
          </p:cNvPr>
          <p:cNvSpPr/>
          <p:nvPr/>
        </p:nvSpPr>
        <p:spPr>
          <a:xfrm>
            <a:off x="4800600" y="2952750"/>
            <a:ext cx="3810000" cy="1219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Diverted all marketing efforts and resources on AMOMX</a:t>
            </a:r>
          </a:p>
        </p:txBody>
      </p:sp>
    </p:spTree>
    <p:extLst>
      <p:ext uri="{BB962C8B-B14F-4D97-AF65-F5344CB8AC3E}">
        <p14:creationId xmlns:p14="http://schemas.microsoft.com/office/powerpoint/2010/main" val="35162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fik b. hariri building">
            <a:extLst>
              <a:ext uri="{FF2B5EF4-FFF2-40B4-BE49-F238E27FC236}">
                <a16:creationId xmlns:a16="http://schemas.microsoft.com/office/drawing/2014/main" id="{DB4D53E5-8061-49FF-8762-2BBB5CBBA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" b="10471"/>
          <a:stretch/>
        </p:blipFill>
        <p:spPr bwMode="auto">
          <a:xfrm>
            <a:off x="452144" y="1"/>
            <a:ext cx="8686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864E9-DFA0-45C6-858B-77C14865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305176"/>
            <a:ext cx="8416631" cy="1446532"/>
          </a:xfrm>
          <a:solidFill>
            <a:schemeClr val="tx2">
              <a:lumMod val="50000"/>
              <a:alpha val="65000"/>
            </a:schemeClr>
          </a:solidFill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APPENDIX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3893-71CA-4669-98E2-CEC4320B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523202"/>
          </a:xfrm>
        </p:spPr>
        <p:txBody>
          <a:bodyPr/>
          <a:lstStyle/>
          <a:p>
            <a:r>
              <a:rPr lang="en-US" sz="2800" dirty="0"/>
              <a:t>Performance of Other Two AQR Momentum Funds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853198-383D-4535-9021-3961D500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6088"/>
              </p:ext>
            </p:extLst>
          </p:nvPr>
        </p:nvGraphicFramePr>
        <p:xfrm>
          <a:off x="5410200" y="1352548"/>
          <a:ext cx="2971800" cy="1908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726">
                  <a:extLst>
                    <a:ext uri="{9D8B030D-6E8A-4147-A177-3AD203B41FA5}">
                      <a16:colId xmlns:a16="http://schemas.microsoft.com/office/drawing/2014/main" val="1180952578"/>
                    </a:ext>
                  </a:extLst>
                </a:gridCol>
                <a:gridCol w="1812074">
                  <a:extLst>
                    <a:ext uri="{9D8B030D-6E8A-4147-A177-3AD203B41FA5}">
                      <a16:colId xmlns:a16="http://schemas.microsoft.com/office/drawing/2014/main" val="298823498"/>
                    </a:ext>
                  </a:extLst>
                </a:gridCol>
              </a:tblGrid>
              <a:tr h="60960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AQR Fund 2015-2019</a:t>
                      </a:r>
                    </a:p>
                  </a:txBody>
                  <a:tcPr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PV of Generated Revenue</a:t>
                      </a:r>
                    </a:p>
                  </a:txBody>
                  <a:tcPr>
                    <a:solidFill>
                      <a:srgbClr val="34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466739"/>
                  </a:ext>
                </a:extLst>
              </a:tr>
              <a:tr h="4330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Large Cap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$156 million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088138"/>
                  </a:ext>
                </a:extLst>
              </a:tr>
              <a:tr h="4330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Small Cap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$73 million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59544"/>
                  </a:ext>
                </a:extLst>
              </a:tr>
              <a:tr h="4330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Int’l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$87 million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2641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13C9BB-8CA6-4E44-AE77-6007893DED5D}"/>
              </a:ext>
            </a:extLst>
          </p:cNvPr>
          <p:cNvSpPr txBox="1"/>
          <p:nvPr/>
        </p:nvSpPr>
        <p:spPr>
          <a:xfrm>
            <a:off x="838200" y="4476750"/>
            <a:ext cx="792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 from CRSP Mutual Funds Data from WRDS and Fama-French Data Library 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DFF44-D700-41BA-BED4-662455326F67}"/>
              </a:ext>
            </a:extLst>
          </p:cNvPr>
          <p:cNvSpPr txBox="1"/>
          <p:nvPr/>
        </p:nvSpPr>
        <p:spPr>
          <a:xfrm>
            <a:off x="5334000" y="3387947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latin typeface="Cambria" panose="02040503050406030204" pitchFamily="18" charset="0"/>
                <a:ea typeface="Cambria" panose="02040503050406030204" pitchFamily="18" charset="0"/>
              </a:rPr>
              <a:t>Present Value calculated by using a monthly rate of 0.8%, the average return that could have been obtained by investing in the market.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latin typeface="Cambria" panose="02040503050406030204" pitchFamily="18" charset="0"/>
                <a:ea typeface="Cambria" panose="02040503050406030204" pitchFamily="18" charset="0"/>
              </a:rPr>
              <a:t>Revenue is a function of net asset value times the expense ratio.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90CCD9-D429-40EC-A1D1-6D04DC3C2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9237"/>
              </p:ext>
            </p:extLst>
          </p:nvPr>
        </p:nvGraphicFramePr>
        <p:xfrm>
          <a:off x="838200" y="1352550"/>
          <a:ext cx="3581402" cy="1858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52578"/>
                    </a:ext>
                  </a:extLst>
                </a:gridCol>
                <a:gridCol w="1181101">
                  <a:extLst>
                    <a:ext uri="{9D8B030D-6E8A-4147-A177-3AD203B41FA5}">
                      <a16:colId xmlns:a16="http://schemas.microsoft.com/office/drawing/2014/main" val="298823498"/>
                    </a:ext>
                  </a:extLst>
                </a:gridCol>
                <a:gridCol w="1181101">
                  <a:extLst>
                    <a:ext uri="{9D8B030D-6E8A-4147-A177-3AD203B41FA5}">
                      <a16:colId xmlns:a16="http://schemas.microsoft.com/office/drawing/2014/main" val="225768184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2015-2019</a:t>
                      </a:r>
                    </a:p>
                  </a:txBody>
                  <a:tcPr>
                    <a:solidFill>
                      <a:srgbClr val="017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Small Cap Fund</a:t>
                      </a:r>
                    </a:p>
                  </a:txBody>
                  <a:tcPr>
                    <a:solidFill>
                      <a:srgbClr val="017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Int’l Fund</a:t>
                      </a:r>
                    </a:p>
                  </a:txBody>
                  <a:tcPr>
                    <a:solidFill>
                      <a:srgbClr val="017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466739"/>
                  </a:ext>
                </a:extLst>
              </a:tr>
              <a:tr h="41633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Sharpe Ratio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0.0921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1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0.1235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117471"/>
                  </a:ext>
                </a:extLst>
              </a:tr>
              <a:tr h="416331">
                <a:tc>
                  <a:txBody>
                    <a:bodyPr/>
                    <a:lstStyle/>
                    <a:p>
                      <a:r>
                        <a:rPr lang="el-G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α 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-0.0019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-0.0021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088138"/>
                  </a:ext>
                </a:extLst>
              </a:tr>
              <a:tr h="416331">
                <a:tc>
                  <a:txBody>
                    <a:bodyPr/>
                    <a:lstStyle/>
                    <a:p>
                      <a:r>
                        <a:rPr lang="el-GR" sz="14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β</a:t>
                      </a:r>
                      <a:endParaRPr lang="en-US" sz="14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0.9865*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0.8845*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264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297231-6458-4D49-8F09-5F679379F651}"/>
              </a:ext>
            </a:extLst>
          </p:cNvPr>
          <p:cNvSpPr txBox="1"/>
          <p:nvPr/>
        </p:nvSpPr>
        <p:spPr>
          <a:xfrm>
            <a:off x="838201" y="3387948"/>
            <a:ext cx="3581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latin typeface="Cambria" panose="02040503050406030204" pitchFamily="18" charset="0"/>
                <a:ea typeface="Cambria" panose="02040503050406030204" pitchFamily="18" charset="0"/>
              </a:rPr>
              <a:t>* Represents statistical significance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latin typeface="Cambria" panose="02040503050406030204" pitchFamily="18" charset="0"/>
                <a:ea typeface="Cambria" panose="02040503050406030204" pitchFamily="18" charset="0"/>
              </a:rPr>
              <a:t>Small Cap Fund is regressed to Fama-3 Factors.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latin typeface="Cambria" panose="02040503050406030204" pitchFamily="18" charset="0"/>
                <a:ea typeface="Cambria" panose="02040503050406030204" pitchFamily="18" charset="0"/>
              </a:rPr>
              <a:t>International Fund is regressed to the market using the Vanguard World Index Fund minus the U.S. risk-free rate. </a:t>
            </a:r>
          </a:p>
          <a:p>
            <a:r>
              <a:rPr lang="en-US" sz="10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F0E757-6346-4923-9AF3-14004AA6B8DB}"/>
              </a:ext>
            </a:extLst>
          </p:cNvPr>
          <p:cNvSpPr/>
          <p:nvPr/>
        </p:nvSpPr>
        <p:spPr>
          <a:xfrm>
            <a:off x="838200" y="2343150"/>
            <a:ext cx="3581402" cy="374781"/>
          </a:xfrm>
          <a:prstGeom prst="rect">
            <a:avLst/>
          </a:prstGeom>
          <a:noFill/>
          <a:ln>
            <a:solidFill>
              <a:srgbClr val="D35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B5EC92-2D2E-41FA-AA35-541CF9566E62}"/>
              </a:ext>
            </a:extLst>
          </p:cNvPr>
          <p:cNvSpPr/>
          <p:nvPr/>
        </p:nvSpPr>
        <p:spPr>
          <a:xfrm flipH="1">
            <a:off x="7086600" y="1989077"/>
            <a:ext cx="1295400" cy="1222989"/>
          </a:xfrm>
          <a:prstGeom prst="rect">
            <a:avLst/>
          </a:prstGeom>
          <a:noFill/>
          <a:ln>
            <a:solidFill>
              <a:srgbClr val="D35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8AB9-16E1-421D-B915-6566C312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523202"/>
          </a:xfrm>
        </p:spPr>
        <p:txBody>
          <a:bodyPr/>
          <a:lstStyle/>
          <a:p>
            <a:r>
              <a:rPr lang="en-US" sz="2800" dirty="0"/>
              <a:t>Average Differences in Returns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B9AF6-FF83-47C7-A674-C2FE0C06D5C6}"/>
              </a:ext>
            </a:extLst>
          </p:cNvPr>
          <p:cNvSpPr/>
          <p:nvPr/>
        </p:nvSpPr>
        <p:spPr>
          <a:xfrm>
            <a:off x="682428" y="1885950"/>
            <a:ext cx="5486400" cy="523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AQR Small Cap – Expected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Small Returns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A4CEB-5184-4BB2-A172-443E466B507E}"/>
              </a:ext>
            </a:extLst>
          </p:cNvPr>
          <p:cNvSpPr/>
          <p:nvPr/>
        </p:nvSpPr>
        <p:spPr>
          <a:xfrm>
            <a:off x="6397428" y="1885950"/>
            <a:ext cx="2286000" cy="523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-0.0048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B9ECB-3412-48D2-91C9-44B0C9803A1A}"/>
              </a:ext>
            </a:extLst>
          </p:cNvPr>
          <p:cNvSpPr/>
          <p:nvPr/>
        </p:nvSpPr>
        <p:spPr>
          <a:xfrm>
            <a:off x="682428" y="2725936"/>
            <a:ext cx="5486400" cy="52320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AQR Int’l – Expected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Int’l without U.S.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FC8E4-66EB-4F49-AD97-230D5230B0AF}"/>
              </a:ext>
            </a:extLst>
          </p:cNvPr>
          <p:cNvSpPr/>
          <p:nvPr/>
        </p:nvSpPr>
        <p:spPr>
          <a:xfrm>
            <a:off x="6397428" y="2725936"/>
            <a:ext cx="2286000" cy="52320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-0.0086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FB0B81-1106-4155-A80B-EDF41BAA84DC}"/>
              </a:ext>
            </a:extLst>
          </p:cNvPr>
          <p:cNvSpPr/>
          <p:nvPr/>
        </p:nvSpPr>
        <p:spPr>
          <a:xfrm>
            <a:off x="682428" y="1045964"/>
            <a:ext cx="5486400" cy="52320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AQR Large Cap – Expected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Large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11728-8075-4048-B6F2-536048A60890}"/>
              </a:ext>
            </a:extLst>
          </p:cNvPr>
          <p:cNvSpPr/>
          <p:nvPr/>
        </p:nvSpPr>
        <p:spPr>
          <a:xfrm>
            <a:off x="6397428" y="1045964"/>
            <a:ext cx="2286000" cy="52320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-0.0009</a:t>
            </a:r>
          </a:p>
        </p:txBody>
      </p:sp>
    </p:spTree>
    <p:extLst>
      <p:ext uri="{BB962C8B-B14F-4D97-AF65-F5344CB8AC3E}">
        <p14:creationId xmlns:p14="http://schemas.microsoft.com/office/powerpoint/2010/main" val="37714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3893-71CA-4669-98E2-CEC4320B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523202"/>
          </a:xfrm>
        </p:spPr>
        <p:txBody>
          <a:bodyPr/>
          <a:lstStyle/>
          <a:p>
            <a:r>
              <a:rPr lang="en-US" sz="2800" dirty="0"/>
              <a:t>Marketing to the Right People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5503D-45C6-4A07-9BDE-81CE6212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76775"/>
              </p:ext>
            </p:extLst>
          </p:nvPr>
        </p:nvGraphicFramePr>
        <p:xfrm>
          <a:off x="820669" y="895350"/>
          <a:ext cx="7848599" cy="3445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531">
                  <a:extLst>
                    <a:ext uri="{9D8B030D-6E8A-4147-A177-3AD203B41FA5}">
                      <a16:colId xmlns:a16="http://schemas.microsoft.com/office/drawing/2014/main" val="897175282"/>
                    </a:ext>
                  </a:extLst>
                </a:gridCol>
                <a:gridCol w="3344034">
                  <a:extLst>
                    <a:ext uri="{9D8B030D-6E8A-4147-A177-3AD203B41FA5}">
                      <a16:colId xmlns:a16="http://schemas.microsoft.com/office/drawing/2014/main" val="1536997208"/>
                    </a:ext>
                  </a:extLst>
                </a:gridCol>
                <a:gridCol w="3344034">
                  <a:extLst>
                    <a:ext uri="{9D8B030D-6E8A-4147-A177-3AD203B41FA5}">
                      <a16:colId xmlns:a16="http://schemas.microsoft.com/office/drawing/2014/main" val="279348395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08" marR="60608" marT="0" marB="0"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Pros</a:t>
                      </a:r>
                    </a:p>
                  </a:txBody>
                  <a:tcPr marL="60608" marR="60608" marT="0" marB="0" anchor="ctr"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08" marR="60608" marT="0" marB="0" anchor="ctr">
                    <a:solidFill>
                      <a:srgbClr val="2C3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1145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Retail Investor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08" marR="60608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DAAE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Easy to market the benefits for individual investors who have become cynical of the market</a:t>
                      </a: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Would require high volume of investors to affect AUM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08" marR="60608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Taxes to investors because of increased turnover of positions</a:t>
                      </a: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average investor wealth has decreased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08" marR="60608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65740"/>
                  </a:ext>
                </a:extLst>
              </a:tr>
              <a:tr h="16162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Institutional Investor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08" marR="60608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DAAE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 efficient</a:t>
                      </a: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Trades in large quantities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08" marR="60608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Looking for safer investments due to economic climate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Isolated individual investors to momentum strategy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Can lose AUM quickly if a single investor pulls out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08" marR="60608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197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59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3680-D4E9-4BE2-B435-A9176078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954089"/>
          </a:xfrm>
        </p:spPr>
        <p:txBody>
          <a:bodyPr/>
          <a:lstStyle/>
          <a:p>
            <a:r>
              <a:rPr lang="en-US" sz="2800" dirty="0"/>
              <a:t>Investor Trust in Mutual Funds Increase since 2008, but is now on the decline </a:t>
            </a:r>
          </a:p>
        </p:txBody>
      </p:sp>
      <p:pic>
        <p:nvPicPr>
          <p:cNvPr id="7170" name="Picture 2" descr="http://financialtrustindex.org/images/wave27/fti-wave27.2.png">
            <a:extLst>
              <a:ext uri="{FF2B5EF4-FFF2-40B4-BE49-F238E27FC236}">
                <a16:creationId xmlns:a16="http://schemas.microsoft.com/office/drawing/2014/main" id="{0F0AA73E-28B9-43E7-B7D4-2D68A6CC3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4" y="1276350"/>
            <a:ext cx="37623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financialtrustindex.org/images/wave27/fti-wave27.1.png">
            <a:extLst>
              <a:ext uri="{FF2B5EF4-FFF2-40B4-BE49-F238E27FC236}">
                <a16:creationId xmlns:a16="http://schemas.microsoft.com/office/drawing/2014/main" id="{777F1A43-4A91-472C-AC0A-52B3682AE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276350"/>
            <a:ext cx="37719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1B1D8-1765-4FAD-AF4A-B6C112D6705F}"/>
              </a:ext>
            </a:extLst>
          </p:cNvPr>
          <p:cNvSpPr txBox="1"/>
          <p:nvPr/>
        </p:nvSpPr>
        <p:spPr>
          <a:xfrm>
            <a:off x="1066800" y="4400550"/>
            <a:ext cx="518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 from Wave 27 of Financial Trust Index – Booth and Kellogg Schools of Business</a:t>
            </a:r>
          </a:p>
        </p:txBody>
      </p:sp>
    </p:spTree>
    <p:extLst>
      <p:ext uri="{BB962C8B-B14F-4D97-AF65-F5344CB8AC3E}">
        <p14:creationId xmlns:p14="http://schemas.microsoft.com/office/powerpoint/2010/main" val="42726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Image result for georgetown university"/>
          <p:cNvSpPr>
            <a:spLocks noChangeAspect="1" noChangeArrowheads="1"/>
          </p:cNvSpPr>
          <p:nvPr/>
        </p:nvSpPr>
        <p:spPr bwMode="auto">
          <a:xfrm>
            <a:off x="1190625" y="607034"/>
            <a:ext cx="228600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67" tIns="34289" rIns="68567" bIns="34289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41373" y="4717018"/>
            <a:ext cx="82740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251" y="205134"/>
            <a:ext cx="7757951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800" dirty="0">
                <a:solidFill>
                  <a:srgbClr val="2C3E50"/>
                </a:solidFill>
              </a:rPr>
              <a:t>GEORGETOWN MSF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CONSULTING TEAM</a:t>
            </a:r>
            <a:endParaRPr lang="en-US" sz="2800" dirty="0">
              <a:solidFill>
                <a:srgbClr val="2C3E5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514144-3F7B-4511-A560-CE5EDC2FD6F2}"/>
              </a:ext>
            </a:extLst>
          </p:cNvPr>
          <p:cNvSpPr/>
          <p:nvPr/>
        </p:nvSpPr>
        <p:spPr>
          <a:xfrm>
            <a:off x="838200" y="2571750"/>
            <a:ext cx="1295400" cy="2117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b="1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Dilara </a:t>
            </a:r>
          </a:p>
          <a:p>
            <a:pPr algn="ctr"/>
            <a:r>
              <a:rPr lang="en-US" sz="1100" b="1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Akgunduz</a:t>
            </a:r>
          </a:p>
          <a:p>
            <a:pPr algn="ctr"/>
            <a:r>
              <a:rPr lang="en-US" sz="8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da758@Georgetown.edu</a:t>
            </a:r>
          </a:p>
          <a:p>
            <a:endParaRPr lang="en-US" sz="8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MSF VII</a:t>
            </a: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KPMG – Advisory </a:t>
            </a: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Chicago, IL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M&amp;A Consultant – HR Function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Aspiring dog owner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510918-EA8C-4A1A-A0F3-43FE189AFFD6}"/>
              </a:ext>
            </a:extLst>
          </p:cNvPr>
          <p:cNvSpPr/>
          <p:nvPr/>
        </p:nvSpPr>
        <p:spPr>
          <a:xfrm>
            <a:off x="2514600" y="2571749"/>
            <a:ext cx="1295400" cy="2117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b="1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Matthew </a:t>
            </a:r>
          </a:p>
          <a:p>
            <a:pPr algn="ctr"/>
            <a:r>
              <a:rPr lang="en-US" sz="1100" b="1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Hayashi</a:t>
            </a:r>
          </a:p>
          <a:p>
            <a:pPr algn="ctr"/>
            <a:r>
              <a:rPr lang="en-US" sz="8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mth77@Georgetown.edu</a:t>
            </a:r>
          </a:p>
          <a:p>
            <a:endParaRPr lang="en-US" sz="8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MSF VII</a:t>
            </a: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Exiger Diligence</a:t>
            </a: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Washington, D.C.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Intern, Student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Aspiring trophy husband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96A73-54F9-46A0-A5B8-F6C728CE0322}"/>
              </a:ext>
            </a:extLst>
          </p:cNvPr>
          <p:cNvSpPr/>
          <p:nvPr/>
        </p:nvSpPr>
        <p:spPr>
          <a:xfrm>
            <a:off x="4191000" y="2571748"/>
            <a:ext cx="1295400" cy="2117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b="1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Zane </a:t>
            </a:r>
          </a:p>
          <a:p>
            <a:pPr algn="ctr"/>
            <a:r>
              <a:rPr lang="en-US" sz="1100" b="1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Lovell</a:t>
            </a:r>
          </a:p>
          <a:p>
            <a:pPr algn="ctr"/>
            <a:r>
              <a:rPr lang="en-US" sz="8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zl291@Georgetown.edu</a:t>
            </a:r>
          </a:p>
          <a:p>
            <a:endParaRPr lang="en-US" sz="8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MSF VII</a:t>
            </a: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 World AV</a:t>
            </a: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Fayetteville, AR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Analyst/Project Coordinator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Aspiring blueberry farmer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58B9B6-0177-4555-B956-9B007B8E310F}"/>
              </a:ext>
            </a:extLst>
          </p:cNvPr>
          <p:cNvSpPr/>
          <p:nvPr/>
        </p:nvSpPr>
        <p:spPr>
          <a:xfrm>
            <a:off x="5867400" y="2560428"/>
            <a:ext cx="1295400" cy="2117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b="1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Devante Robinson</a:t>
            </a:r>
          </a:p>
          <a:p>
            <a:pPr algn="ctr"/>
            <a:r>
              <a:rPr lang="en-US" sz="8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djr103@Georgetown.edu</a:t>
            </a:r>
          </a:p>
          <a:p>
            <a:endParaRPr lang="en-US" sz="8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MSF VII</a:t>
            </a: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Tampa PD</a:t>
            </a: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Tampa, FL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Law Enforcement Officer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Aspiring fuh-nance assassin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B22BCB-ED75-4D06-A95E-EFFE3C0958BE}"/>
              </a:ext>
            </a:extLst>
          </p:cNvPr>
          <p:cNvSpPr/>
          <p:nvPr/>
        </p:nvSpPr>
        <p:spPr>
          <a:xfrm>
            <a:off x="7543800" y="2560427"/>
            <a:ext cx="1295400" cy="2117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b="1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Michael Robinson</a:t>
            </a:r>
          </a:p>
          <a:p>
            <a:pPr algn="ctr"/>
            <a:r>
              <a:rPr lang="en-US" sz="7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mr1230@Georgetown.edu</a:t>
            </a:r>
          </a:p>
          <a:p>
            <a:endParaRPr lang="en-US" sz="8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MSF VII</a:t>
            </a: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Georgetown U.</a:t>
            </a: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Washington, D.C.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Director of AP</a:t>
            </a:r>
          </a:p>
          <a:p>
            <a:endParaRPr lang="en-US" sz="1100" dirty="0">
              <a:solidFill>
                <a:srgbClr val="3C5B9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dirty="0">
                <a:solidFill>
                  <a:srgbClr val="3C5B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Aspiring official Georgetown Uber driver</a:t>
            </a:r>
          </a:p>
        </p:txBody>
      </p:sp>
      <p:pic>
        <p:nvPicPr>
          <p:cNvPr id="1026" name="Picture 2" descr="Matthew Hayashi">
            <a:extLst>
              <a:ext uri="{FF2B5EF4-FFF2-40B4-BE49-F238E27FC236}">
                <a16:creationId xmlns:a16="http://schemas.microsoft.com/office/drawing/2014/main" id="{F6405109-44D0-467D-89E3-7DE7ECFAF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9111" r="9111"/>
          <a:stretch/>
        </p:blipFill>
        <p:spPr bwMode="auto">
          <a:xfrm>
            <a:off x="2514601" y="893702"/>
            <a:ext cx="1295400" cy="154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ane Lovell">
            <a:extLst>
              <a:ext uri="{FF2B5EF4-FFF2-40B4-BE49-F238E27FC236}">
                <a16:creationId xmlns:a16="http://schemas.microsoft.com/office/drawing/2014/main" id="{13061BE5-BC66-449E-A708-00250A2DF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7" r="11481" b="27778"/>
          <a:stretch/>
        </p:blipFill>
        <p:spPr bwMode="auto">
          <a:xfrm>
            <a:off x="4190999" y="893701"/>
            <a:ext cx="1358500" cy="15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vante Robinson">
            <a:extLst>
              <a:ext uri="{FF2B5EF4-FFF2-40B4-BE49-F238E27FC236}">
                <a16:creationId xmlns:a16="http://schemas.microsoft.com/office/drawing/2014/main" id="{8893A3F4-151A-41E7-814A-D41979EB3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8400" r="24568" b="10000"/>
          <a:stretch/>
        </p:blipFill>
        <p:spPr bwMode="auto">
          <a:xfrm>
            <a:off x="5867399" y="893702"/>
            <a:ext cx="1295401" cy="15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hael Robinson">
            <a:extLst>
              <a:ext uri="{FF2B5EF4-FFF2-40B4-BE49-F238E27FC236}">
                <a16:creationId xmlns:a16="http://schemas.microsoft.com/office/drawing/2014/main" id="{59114B29-CD30-4647-8F71-D0E5B1B0C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8" r="3555"/>
          <a:stretch/>
        </p:blipFill>
        <p:spPr bwMode="auto">
          <a:xfrm>
            <a:off x="7543798" y="896423"/>
            <a:ext cx="1295400" cy="153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38DEE3-2F1E-434C-967D-522D7334274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" r="39902" b="6242"/>
          <a:stretch/>
        </p:blipFill>
        <p:spPr>
          <a:xfrm>
            <a:off x="838200" y="893702"/>
            <a:ext cx="1295399" cy="15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3C8C-25DA-4EB6-90D7-00C99022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954089"/>
          </a:xfrm>
        </p:spPr>
        <p:txBody>
          <a:bodyPr/>
          <a:lstStyle/>
          <a:p>
            <a:r>
              <a:rPr lang="en-US" sz="2800" b="1" dirty="0"/>
              <a:t>Demonstrating the Business Need for a Momentum-Based Mutual Fund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391A2-7762-4DC0-AF3C-F8583FA47CAA}"/>
              </a:ext>
            </a:extLst>
          </p:cNvPr>
          <p:cNvSpPr/>
          <p:nvPr/>
        </p:nvSpPr>
        <p:spPr>
          <a:xfrm>
            <a:off x="788973" y="1428750"/>
            <a:ext cx="7897827" cy="9906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AQR wanted to use momentum strategy to </a:t>
            </a:r>
            <a:r>
              <a:rPr lang="en-US" sz="1600" b="1" i="1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pioneer</a:t>
            </a: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 retail mutual fund market.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would in effect increase AQR’s revenue.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2DC4F-C6D3-4798-BB56-6CED355D9117}"/>
              </a:ext>
            </a:extLst>
          </p:cNvPr>
          <p:cNvSpPr/>
          <p:nvPr/>
        </p:nvSpPr>
        <p:spPr>
          <a:xfrm>
            <a:off x="788972" y="2876550"/>
            <a:ext cx="3249627" cy="1371600"/>
          </a:xfrm>
          <a:prstGeom prst="rect">
            <a:avLst/>
          </a:prstGeom>
          <a:solidFill>
            <a:srgbClr val="2D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Backtesting shows favorable results for investors and AQR.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22FE1-E2D2-452F-BB32-246BD7DE5FAE}"/>
              </a:ext>
            </a:extLst>
          </p:cNvPr>
          <p:cNvSpPr/>
          <p:nvPr/>
        </p:nvSpPr>
        <p:spPr>
          <a:xfrm>
            <a:off x="5437173" y="2876549"/>
            <a:ext cx="3249627" cy="1396045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support the 2009 strategy. BUT!</a:t>
            </a:r>
          </a:p>
          <a:p>
            <a:pPr algn="ctr"/>
            <a:endParaRPr lang="en-US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 is a but…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E995E2F-CF2F-485A-901D-043093547FB0}"/>
              </a:ext>
            </a:extLst>
          </p:cNvPr>
          <p:cNvSpPr/>
          <p:nvPr/>
        </p:nvSpPr>
        <p:spPr>
          <a:xfrm rot="5400000">
            <a:off x="4076700" y="3371850"/>
            <a:ext cx="1371600" cy="381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fik b. hariri building">
            <a:extLst>
              <a:ext uri="{FF2B5EF4-FFF2-40B4-BE49-F238E27FC236}">
                <a16:creationId xmlns:a16="http://schemas.microsoft.com/office/drawing/2014/main" id="{DB4D53E5-8061-49FF-8762-2BBB5CBBA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" b="10471"/>
          <a:stretch/>
        </p:blipFill>
        <p:spPr bwMode="auto">
          <a:xfrm>
            <a:off x="452144" y="1"/>
            <a:ext cx="8686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864E9-DFA0-45C6-858B-77C14865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305176"/>
            <a:ext cx="8416631" cy="1446532"/>
          </a:xfrm>
          <a:solidFill>
            <a:schemeClr val="tx2">
              <a:lumMod val="50000"/>
              <a:alpha val="65000"/>
            </a:schemeClr>
          </a:solidFill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2009: The Year OF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“I Gotta Feeling”</a:t>
            </a:r>
          </a:p>
        </p:txBody>
      </p:sp>
    </p:spTree>
    <p:extLst>
      <p:ext uri="{BB962C8B-B14F-4D97-AF65-F5344CB8AC3E}">
        <p14:creationId xmlns:p14="http://schemas.microsoft.com/office/powerpoint/2010/main" val="293622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F748-5401-416F-B0F3-97B1A81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Strengths Outweigh the Pitfalls?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B21CF0-B49E-423E-9B93-EEC6F40E9B10}"/>
              </a:ext>
            </a:extLst>
          </p:cNvPr>
          <p:cNvSpPr/>
          <p:nvPr/>
        </p:nvSpPr>
        <p:spPr>
          <a:xfrm rot="20900443">
            <a:off x="836484" y="3161715"/>
            <a:ext cx="8001669" cy="1265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FA4898B-1665-41EC-B3A8-6C14BA776206}"/>
              </a:ext>
            </a:extLst>
          </p:cNvPr>
          <p:cNvSpPr/>
          <p:nvPr/>
        </p:nvSpPr>
        <p:spPr>
          <a:xfrm>
            <a:off x="3810000" y="3199894"/>
            <a:ext cx="1899605" cy="10668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VS.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B5FD2-654A-45E0-9806-AD1F6784E7FC}"/>
              </a:ext>
            </a:extLst>
          </p:cNvPr>
          <p:cNvSpPr/>
          <p:nvPr/>
        </p:nvSpPr>
        <p:spPr>
          <a:xfrm>
            <a:off x="843595" y="3047897"/>
            <a:ext cx="22860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Academic Regard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56D8F-B1BB-414C-A77E-D277011593C5}"/>
              </a:ext>
            </a:extLst>
          </p:cNvPr>
          <p:cNvSpPr/>
          <p:nvPr/>
        </p:nvSpPr>
        <p:spPr>
          <a:xfrm>
            <a:off x="843595" y="2327115"/>
            <a:ext cx="22860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Brand of CEO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61A54-A160-49AF-9CF9-43C124F60FF2}"/>
              </a:ext>
            </a:extLst>
          </p:cNvPr>
          <p:cNvSpPr/>
          <p:nvPr/>
        </p:nvSpPr>
        <p:spPr>
          <a:xfrm>
            <a:off x="843595" y="1605737"/>
            <a:ext cx="22860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Untapped Capital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15174-AAA1-4C21-B7FE-4112CE5067E4}"/>
              </a:ext>
            </a:extLst>
          </p:cNvPr>
          <p:cNvSpPr/>
          <p:nvPr/>
        </p:nvSpPr>
        <p:spPr>
          <a:xfrm>
            <a:off x="6400800" y="1923787"/>
            <a:ext cx="2286000" cy="533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Marketing Hurdles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6B647-4F58-4DAA-AADF-4AF620804E62}"/>
              </a:ext>
            </a:extLst>
          </p:cNvPr>
          <p:cNvSpPr/>
          <p:nvPr/>
        </p:nvSpPr>
        <p:spPr>
          <a:xfrm>
            <a:off x="6400800" y="1170149"/>
            <a:ext cx="2286000" cy="533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Liquidity Required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E000F-722E-48EE-8E1F-0AF0F976DD2A}"/>
              </a:ext>
            </a:extLst>
          </p:cNvPr>
          <p:cNvSpPr/>
          <p:nvPr/>
        </p:nvSpPr>
        <p:spPr>
          <a:xfrm rot="20854969">
            <a:off x="564011" y="3856211"/>
            <a:ext cx="2286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Strengths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133A0-B22D-4084-A8F7-2BFC7ACAC701}"/>
              </a:ext>
            </a:extLst>
          </p:cNvPr>
          <p:cNvSpPr/>
          <p:nvPr/>
        </p:nvSpPr>
        <p:spPr>
          <a:xfrm rot="20854969">
            <a:off x="6583811" y="2593814"/>
            <a:ext cx="2286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19254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1A2775-1C16-4CC4-BA00-1F9D4AFF7C21}"/>
              </a:ext>
            </a:extLst>
          </p:cNvPr>
          <p:cNvSpPr/>
          <p:nvPr/>
        </p:nvSpPr>
        <p:spPr>
          <a:xfrm>
            <a:off x="861802" y="1394064"/>
            <a:ext cx="7824998" cy="16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14921-06A1-4F0C-9B2B-C919E406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954089"/>
          </a:xfrm>
        </p:spPr>
        <p:txBody>
          <a:bodyPr/>
          <a:lstStyle/>
          <a:p>
            <a:r>
              <a:rPr lang="en-US" sz="2800" dirty="0"/>
              <a:t>Understanding the 2009 Environment: </a:t>
            </a:r>
            <a:br>
              <a:rPr lang="en-US" sz="2800" dirty="0"/>
            </a:br>
            <a:r>
              <a:rPr lang="en-US" sz="2800" dirty="0"/>
              <a:t>Retailers are Hungry for New Investment Strategies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7A5A6D-1D38-4DBC-A141-0E5F84753DDF}"/>
              </a:ext>
            </a:extLst>
          </p:cNvPr>
          <p:cNvGrpSpPr/>
          <p:nvPr/>
        </p:nvGrpSpPr>
        <p:grpSpPr>
          <a:xfrm>
            <a:off x="1066800" y="1587979"/>
            <a:ext cx="7391400" cy="1288572"/>
            <a:chOff x="635899" y="1504950"/>
            <a:chExt cx="7391400" cy="12885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022730-4034-4DB6-B7BD-65DF2B4BE05D}"/>
                </a:ext>
              </a:extLst>
            </p:cNvPr>
            <p:cNvSpPr/>
            <p:nvPr/>
          </p:nvSpPr>
          <p:spPr>
            <a:xfrm>
              <a:off x="635899" y="1504950"/>
              <a:ext cx="1676400" cy="1288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Fed announces QE round in Q1 2009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EBBB04B-91CF-40B8-903D-CC71926BFA62}"/>
                </a:ext>
              </a:extLst>
            </p:cNvPr>
            <p:cNvSpPr/>
            <p:nvPr/>
          </p:nvSpPr>
          <p:spPr>
            <a:xfrm>
              <a:off x="2477848" y="1976078"/>
              <a:ext cx="8382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AE4599-A250-484B-8259-548F5DBDBF12}"/>
                </a:ext>
              </a:extLst>
            </p:cNvPr>
            <p:cNvSpPr/>
            <p:nvPr/>
          </p:nvSpPr>
          <p:spPr>
            <a:xfrm>
              <a:off x="3505200" y="1504950"/>
              <a:ext cx="1676400" cy="1288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Investors encouraged to spend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8485A-2060-479E-849E-9371C59233F4}"/>
                </a:ext>
              </a:extLst>
            </p:cNvPr>
            <p:cNvSpPr/>
            <p:nvPr/>
          </p:nvSpPr>
          <p:spPr>
            <a:xfrm>
              <a:off x="6350899" y="1504950"/>
              <a:ext cx="1676400" cy="128857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Investors make riskier investments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3C035DE-05B6-4618-BD7A-6C6266B6EAAF}"/>
                </a:ext>
              </a:extLst>
            </p:cNvPr>
            <p:cNvSpPr/>
            <p:nvPr/>
          </p:nvSpPr>
          <p:spPr>
            <a:xfrm>
              <a:off x="5347149" y="1920636"/>
              <a:ext cx="838200" cy="4572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3B04B37-6A66-47DE-8E3B-925DE25EBE43}"/>
              </a:ext>
            </a:extLst>
          </p:cNvPr>
          <p:cNvSpPr/>
          <p:nvPr/>
        </p:nvSpPr>
        <p:spPr>
          <a:xfrm rot="10800000">
            <a:off x="2743200" y="3208416"/>
            <a:ext cx="4114800" cy="292181"/>
          </a:xfrm>
          <a:prstGeom prst="triangle">
            <a:avLst>
              <a:gd name="adj" fmla="val 498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181B57-E4F1-4A8E-A55E-7E439BCE9940}"/>
              </a:ext>
            </a:extLst>
          </p:cNvPr>
          <p:cNvSpPr/>
          <p:nvPr/>
        </p:nvSpPr>
        <p:spPr>
          <a:xfrm>
            <a:off x="861802" y="3714750"/>
            <a:ext cx="3252998" cy="838200"/>
          </a:xfrm>
          <a:prstGeom prst="rect">
            <a:avLst/>
          </a:prstGeom>
          <a:solidFill>
            <a:srgbClr val="2D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positive alpha is desirable for investors.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BD1D0-0504-440D-AF98-157C240752D0}"/>
              </a:ext>
            </a:extLst>
          </p:cNvPr>
          <p:cNvSpPr/>
          <p:nvPr/>
        </p:nvSpPr>
        <p:spPr>
          <a:xfrm>
            <a:off x="5433802" y="3714750"/>
            <a:ext cx="3252998" cy="838200"/>
          </a:xfrm>
          <a:prstGeom prst="rect">
            <a:avLst/>
          </a:prstGeom>
          <a:solidFill>
            <a:srgbClr val="2D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Momentum creates positive alphas. 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0839-D99D-4110-A5F2-3204C00C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954089"/>
          </a:xfrm>
        </p:spPr>
        <p:txBody>
          <a:bodyPr/>
          <a:lstStyle/>
          <a:p>
            <a:r>
              <a:rPr lang="en-US" sz="2800" dirty="0"/>
              <a:t>Evidence Supports Momentum Strategies in Mutual Funds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27560-8C4C-4CBA-96AE-0C2673ED30EB}"/>
              </a:ext>
            </a:extLst>
          </p:cNvPr>
          <p:cNvSpPr txBox="1"/>
          <p:nvPr/>
        </p:nvSpPr>
        <p:spPr>
          <a:xfrm>
            <a:off x="838200" y="4400550"/>
            <a:ext cx="541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mbria" panose="02040503050406030204" pitchFamily="18" charset="0"/>
                <a:ea typeface="Cambria" panose="02040503050406030204" pitchFamily="18" charset="0"/>
              </a:rPr>
              <a:t>Results from Fama-French Data Library, * indicates significance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6B8478-480C-4FB5-BF0A-0936E395C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64173"/>
              </p:ext>
            </p:extLst>
          </p:nvPr>
        </p:nvGraphicFramePr>
        <p:xfrm>
          <a:off x="850675" y="1252877"/>
          <a:ext cx="7671250" cy="3054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9438">
                  <a:extLst>
                    <a:ext uri="{9D8B030D-6E8A-4147-A177-3AD203B41FA5}">
                      <a16:colId xmlns:a16="http://schemas.microsoft.com/office/drawing/2014/main" val="4143037532"/>
                    </a:ext>
                  </a:extLst>
                </a:gridCol>
                <a:gridCol w="2445906">
                  <a:extLst>
                    <a:ext uri="{9D8B030D-6E8A-4147-A177-3AD203B41FA5}">
                      <a16:colId xmlns:a16="http://schemas.microsoft.com/office/drawing/2014/main" val="578389100"/>
                    </a:ext>
                  </a:extLst>
                </a:gridCol>
                <a:gridCol w="2445906">
                  <a:extLst>
                    <a:ext uri="{9D8B030D-6E8A-4147-A177-3AD203B41FA5}">
                      <a16:colId xmlns:a16="http://schemas.microsoft.com/office/drawing/2014/main" val="1032178408"/>
                    </a:ext>
                  </a:extLst>
                </a:gridCol>
              </a:tblGrid>
              <a:tr h="49454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1926-2009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Market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Large Cap Momentum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73133"/>
                  </a:ext>
                </a:extLst>
              </a:tr>
              <a:tr h="30025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Avg monthly return (</a:t>
                      </a:r>
                      <a:r>
                        <a:rPr lang="el-GR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μ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0.88%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1.19%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572932"/>
                  </a:ext>
                </a:extLst>
              </a:tr>
              <a:tr h="30025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Std. Deviation (</a:t>
                      </a:r>
                      <a:r>
                        <a:rPr lang="el-GR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σ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5.49%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5.64%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160498"/>
                  </a:ext>
                </a:extLst>
              </a:tr>
              <a:tr h="30025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Sharpe Ratio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.1042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.1314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45929"/>
                  </a:ext>
                </a:extLst>
              </a:tr>
              <a:tr h="31792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β (</a:t>
                      </a:r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CAPM)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1.0000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0.9617*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734056"/>
                  </a:ext>
                </a:extLst>
              </a:tr>
              <a:tr h="31792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α (</a:t>
                      </a:r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CAPM)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0.0034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105880"/>
                  </a:ext>
                </a:extLst>
              </a:tr>
              <a:tr h="317921">
                <a:tc>
                  <a:txBody>
                    <a:bodyPr/>
                    <a:lstStyle/>
                    <a:p>
                      <a:pPr marL="0" marR="0" lvl="0" indent="0" algn="l" defTabSz="91419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α (</a:t>
                      </a: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Fama3)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0.0038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32780"/>
                  </a:ext>
                </a:extLst>
              </a:tr>
              <a:tr h="31792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α (</a:t>
                      </a: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Fama3 + Mom)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-0.0005*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93017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CBACDA9-F47C-4CEC-893B-2D98830BB36A}"/>
              </a:ext>
            </a:extLst>
          </p:cNvPr>
          <p:cNvSpPr/>
          <p:nvPr/>
        </p:nvSpPr>
        <p:spPr>
          <a:xfrm>
            <a:off x="6705600" y="2419350"/>
            <a:ext cx="1219200" cy="381000"/>
          </a:xfrm>
          <a:prstGeom prst="rect">
            <a:avLst/>
          </a:prstGeom>
          <a:noFill/>
          <a:ln>
            <a:solidFill>
              <a:srgbClr val="F63E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6ECC1-4212-40AD-B9CC-86F97105D4CD}"/>
              </a:ext>
            </a:extLst>
          </p:cNvPr>
          <p:cNvSpPr/>
          <p:nvPr/>
        </p:nvSpPr>
        <p:spPr>
          <a:xfrm>
            <a:off x="6705600" y="3926740"/>
            <a:ext cx="1219200" cy="381000"/>
          </a:xfrm>
          <a:prstGeom prst="rect">
            <a:avLst/>
          </a:prstGeom>
          <a:noFill/>
          <a:ln>
            <a:solidFill>
              <a:srgbClr val="F63E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fik b. hariri building">
            <a:extLst>
              <a:ext uri="{FF2B5EF4-FFF2-40B4-BE49-F238E27FC236}">
                <a16:creationId xmlns:a16="http://schemas.microsoft.com/office/drawing/2014/main" id="{DB4D53E5-8061-49FF-8762-2BBB5CBBA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" b="10471"/>
          <a:stretch/>
        </p:blipFill>
        <p:spPr bwMode="auto">
          <a:xfrm>
            <a:off x="452144" y="1"/>
            <a:ext cx="8686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864E9-DFA0-45C6-858B-77C14865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305176"/>
            <a:ext cx="8416631" cy="769423"/>
          </a:xfrm>
          <a:solidFill>
            <a:schemeClr val="tx2">
              <a:lumMod val="50000"/>
              <a:alpha val="65000"/>
            </a:schemeClr>
          </a:solidFill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coulda, woulda, shoulda </a:t>
            </a:r>
          </a:p>
        </p:txBody>
      </p:sp>
    </p:spTree>
    <p:extLst>
      <p:ext uri="{BB962C8B-B14F-4D97-AF65-F5344CB8AC3E}">
        <p14:creationId xmlns:p14="http://schemas.microsoft.com/office/powerpoint/2010/main" val="36372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0839-D99D-4110-A5F2-3204C00C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978"/>
            <a:ext cx="8001000" cy="523202"/>
          </a:xfrm>
        </p:spPr>
        <p:txBody>
          <a:bodyPr/>
          <a:lstStyle/>
          <a:p>
            <a:r>
              <a:rPr lang="en-US" sz="2800" dirty="0"/>
              <a:t>It is Not Always about the Sharpe Ratio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91A77D-2DA8-4275-9237-F1E92A76B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00404"/>
              </p:ext>
            </p:extLst>
          </p:nvPr>
        </p:nvGraphicFramePr>
        <p:xfrm>
          <a:off x="838201" y="971550"/>
          <a:ext cx="78486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3696">
                  <a:extLst>
                    <a:ext uri="{9D8B030D-6E8A-4147-A177-3AD203B41FA5}">
                      <a16:colId xmlns:a16="http://schemas.microsoft.com/office/drawing/2014/main" val="4143037532"/>
                    </a:ext>
                  </a:extLst>
                </a:gridCol>
                <a:gridCol w="2502452">
                  <a:extLst>
                    <a:ext uri="{9D8B030D-6E8A-4147-A177-3AD203B41FA5}">
                      <a16:colId xmlns:a16="http://schemas.microsoft.com/office/drawing/2014/main" val="578389100"/>
                    </a:ext>
                  </a:extLst>
                </a:gridCol>
                <a:gridCol w="2502452">
                  <a:extLst>
                    <a:ext uri="{9D8B030D-6E8A-4147-A177-3AD203B41FA5}">
                      <a16:colId xmlns:a16="http://schemas.microsoft.com/office/drawing/2014/main" val="10321784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2009-2019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Market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AMOMX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73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Avg monthly return (</a:t>
                      </a:r>
                      <a:r>
                        <a:rPr lang="el-GR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μ)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1.13%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1.12%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5729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Std. Deviation (</a:t>
                      </a:r>
                      <a:r>
                        <a:rPr lang="el-GR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σ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4.01%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160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Sharpe Ratio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.27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459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l-GR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β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(CAPM)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-0.1925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46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α </a:t>
                      </a:r>
                      <a:r>
                        <a:rPr 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(CAPM)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0.01300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0306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l-GR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α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(Fama 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0.01349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9301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B90153-50CC-442F-921F-E6249C46C834}"/>
              </a:ext>
            </a:extLst>
          </p:cNvPr>
          <p:cNvSpPr txBox="1"/>
          <p:nvPr/>
        </p:nvSpPr>
        <p:spPr>
          <a:xfrm>
            <a:off x="838200" y="4400550"/>
            <a:ext cx="541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mbria" panose="02040503050406030204" pitchFamily="18" charset="0"/>
                <a:ea typeface="Cambria" panose="02040503050406030204" pitchFamily="18" charset="0"/>
              </a:rPr>
              <a:t>Results from Fama-French Data Library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79A83-BBD1-4495-8E68-220C438E54CF}"/>
              </a:ext>
            </a:extLst>
          </p:cNvPr>
          <p:cNvSpPr/>
          <p:nvPr/>
        </p:nvSpPr>
        <p:spPr>
          <a:xfrm>
            <a:off x="6858000" y="3735506"/>
            <a:ext cx="1219200" cy="381000"/>
          </a:xfrm>
          <a:prstGeom prst="rect">
            <a:avLst/>
          </a:prstGeom>
          <a:noFill/>
          <a:ln>
            <a:solidFill>
              <a:srgbClr val="F63E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75726-C3F0-46D8-B2E8-1BE0717ABFB4}"/>
              </a:ext>
            </a:extLst>
          </p:cNvPr>
          <p:cNvSpPr/>
          <p:nvPr/>
        </p:nvSpPr>
        <p:spPr>
          <a:xfrm>
            <a:off x="6858000" y="2343150"/>
            <a:ext cx="1219200" cy="381000"/>
          </a:xfrm>
          <a:prstGeom prst="rect">
            <a:avLst/>
          </a:prstGeom>
          <a:noFill/>
          <a:ln>
            <a:solidFill>
              <a:srgbClr val="F63E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10608</TotalTime>
  <Words>907</Words>
  <Application>Microsoft Office PowerPoint</Application>
  <PresentationFormat>On-screen Show (16:9)</PresentationFormat>
  <Paragraphs>218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Symbol</vt:lpstr>
      <vt:lpstr>Office Theme</vt:lpstr>
      <vt:lpstr>PowerPoint Presentation</vt:lpstr>
      <vt:lpstr>PowerPoint Presentation</vt:lpstr>
      <vt:lpstr>Demonstrating the Business Need for a Momentum-Based Mutual Fund</vt:lpstr>
      <vt:lpstr>2009: The Year OF  “I Gotta Feeling”</vt:lpstr>
      <vt:lpstr>Do the Strengths Outweigh the Pitfalls?</vt:lpstr>
      <vt:lpstr>Understanding the 2009 Environment:  Retailers are Hungry for New Investment Strategies</vt:lpstr>
      <vt:lpstr>Evidence Supports Momentum Strategies in Mutual Funds</vt:lpstr>
      <vt:lpstr>coulda, woulda, shoulda </vt:lpstr>
      <vt:lpstr>It is Not Always about the Sharpe Ratio</vt:lpstr>
      <vt:lpstr>Looking at AMOMX vs. Large Cap Momentum Returns since 2009  </vt:lpstr>
      <vt:lpstr>AQR has Experienced Tremendous Growth Overall.  How has AMOMX Done?</vt:lpstr>
      <vt:lpstr>So has the Juice Always been Worth the Squeeze?  Not for all AQR Momentum Funds.</vt:lpstr>
      <vt:lpstr>Tracking Error Returns of Other AQR Momentum Funds</vt:lpstr>
      <vt:lpstr>AMOMX was the Better Bet for AQR</vt:lpstr>
      <vt:lpstr>APPENDIX </vt:lpstr>
      <vt:lpstr>Performance of Other Two AQR Momentum Funds </vt:lpstr>
      <vt:lpstr>Average Differences in Returns</vt:lpstr>
      <vt:lpstr>Marketing to the Right People</vt:lpstr>
      <vt:lpstr>Investor Trust in Mutual Funds Increase since 2008, but is now on the decline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</dc:creator>
  <cp:lastModifiedBy>Zane Lovell</cp:lastModifiedBy>
  <cp:revision>521</cp:revision>
  <dcterms:created xsi:type="dcterms:W3CDTF">2013-09-09T15:48:04Z</dcterms:created>
  <dcterms:modified xsi:type="dcterms:W3CDTF">2020-04-17T18:17:28Z</dcterms:modified>
</cp:coreProperties>
</file>