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69" r:id="rId3"/>
    <p:sldId id="270" r:id="rId4"/>
    <p:sldId id="271" r:id="rId5"/>
    <p:sldId id="272" r:id="rId6"/>
    <p:sldId id="273" r:id="rId7"/>
    <p:sldId id="274" r:id="rId8"/>
    <p:sldId id="275" r:id="rId9"/>
    <p:sldId id="27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111" d="100"/>
          <a:sy n="111"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C6DF0-BFE9-48E5-B5B0-08788AA7286F}" type="datetimeFigureOut">
              <a:rPr lang="en-GB" smtClean="0"/>
              <a:t>20/08/2022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8E5E7-CA9C-4DA3-B463-546CDBA12480}" type="slidenum">
              <a:rPr lang="en-GB" smtClean="0"/>
              <a:t>‹#›</a:t>
            </a:fld>
            <a:endParaRPr lang="en-GB"/>
          </a:p>
        </p:txBody>
      </p:sp>
    </p:spTree>
    <p:extLst>
      <p:ext uri="{BB962C8B-B14F-4D97-AF65-F5344CB8AC3E}">
        <p14:creationId xmlns:p14="http://schemas.microsoft.com/office/powerpoint/2010/main" val="35147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D8E5E7-CA9C-4DA3-B463-546CDBA12480}" type="slidenum">
              <a:rPr lang="en-GB" smtClean="0"/>
              <a:t>4</a:t>
            </a:fld>
            <a:endParaRPr lang="en-GB"/>
          </a:p>
        </p:txBody>
      </p:sp>
    </p:spTree>
    <p:extLst>
      <p:ext uri="{BB962C8B-B14F-4D97-AF65-F5344CB8AC3E}">
        <p14:creationId xmlns:p14="http://schemas.microsoft.com/office/powerpoint/2010/main" val="1338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17/08/2022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89AC129-B0A2-3066-9726-789C87BC8233}"/>
              </a:ext>
            </a:extLst>
          </p:cNvPr>
          <p:cNvSpPr>
            <a:spLocks noGrp="1"/>
          </p:cNvSpPr>
          <p:nvPr>
            <p:ph idx="1"/>
          </p:nvPr>
        </p:nvSpPr>
        <p:spPr>
          <a:xfrm>
            <a:off x="838200" y="1730734"/>
            <a:ext cx="10515600" cy="4351338"/>
          </a:xfrm>
        </p:spPr>
        <p:txBody>
          <a:bodyPr>
            <a:normAutofit/>
          </a:bodyPr>
          <a:lstStyle/>
          <a:p>
            <a:r>
              <a:rPr lang="en-GB" sz="2400"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GB" sz="2400" dirty="0"/>
              <a:t> Objective : Provide actionable insights to help XYZ firm in identifying the right company for making investment.</a:t>
            </a:r>
          </a:p>
        </p:txBody>
      </p:sp>
      <p:pic>
        <p:nvPicPr>
          <p:cNvPr id="8" name="Picture 7">
            <a:extLst>
              <a:ext uri="{FF2B5EF4-FFF2-40B4-BE49-F238E27FC236}">
                <a16:creationId xmlns:a16="http://schemas.microsoft.com/office/drawing/2014/main" id="{C5C8A71F-8173-703B-5F3C-D52F23327F24}"/>
              </a:ext>
            </a:extLst>
          </p:cNvPr>
          <p:cNvPicPr>
            <a:picLocks noChangeAspect="1"/>
          </p:cNvPicPr>
          <p:nvPr/>
        </p:nvPicPr>
        <p:blipFill>
          <a:blip r:embed="rId2"/>
          <a:stretch>
            <a:fillRect/>
          </a:stretch>
        </p:blipFill>
        <p:spPr>
          <a:xfrm>
            <a:off x="0" y="0"/>
            <a:ext cx="12192000" cy="1250830"/>
          </a:xfrm>
          <a:prstGeom prst="rect">
            <a:avLst/>
          </a:prstGeom>
        </p:spPr>
      </p:pic>
    </p:spTree>
    <p:extLst>
      <p:ext uri="{BB962C8B-B14F-4D97-AF65-F5344CB8AC3E}">
        <p14:creationId xmlns:p14="http://schemas.microsoft.com/office/powerpoint/2010/main" val="1363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68219-3587-B057-3C70-EEC9516C663B}"/>
              </a:ext>
            </a:extLst>
          </p:cNvPr>
          <p:cNvSpPr>
            <a:spLocks noGrp="1"/>
          </p:cNvSpPr>
          <p:nvPr>
            <p:ph idx="1"/>
          </p:nvPr>
        </p:nvSpPr>
        <p:spPr/>
        <p:txBody>
          <a:bodyPr>
            <a:normAutofit lnSpcReduction="10000"/>
          </a:bodyPr>
          <a:lstStyle/>
          <a:p>
            <a:pPr algn="l">
              <a:buFont typeface="Arial" panose="020B0604020202020204" pitchFamily="34" charset="0"/>
              <a:buChar char="•"/>
            </a:pPr>
            <a:r>
              <a:rPr lang="en-GB" sz="1800" b="0" i="0" dirty="0">
                <a:solidFill>
                  <a:srgbClr val="2D3B45"/>
                </a:solidFill>
                <a:effectLst/>
                <a:latin typeface="Lato Extended"/>
              </a:rPr>
              <a:t>Review the Source Documentation</a:t>
            </a:r>
          </a:p>
          <a:p>
            <a:pPr algn="l">
              <a:buFont typeface="Arial" panose="020B0604020202020204" pitchFamily="34" charset="0"/>
              <a:buChar char="•"/>
            </a:pPr>
            <a:r>
              <a:rPr lang="en-GB" sz="1800" b="0" i="0" dirty="0">
                <a:solidFill>
                  <a:srgbClr val="2D3B45"/>
                </a:solidFill>
                <a:effectLst/>
                <a:latin typeface="Lato Extended"/>
              </a:rPr>
              <a:t>Understand the data</a:t>
            </a:r>
          </a:p>
          <a:p>
            <a:pPr algn="l">
              <a:buFont typeface="Arial" panose="020B0604020202020204" pitchFamily="34" charset="0"/>
              <a:buChar char="•"/>
            </a:pPr>
            <a:r>
              <a:rPr lang="en-GB" sz="1800" b="0" i="0" dirty="0">
                <a:solidFill>
                  <a:srgbClr val="2D3B45"/>
                </a:solidFill>
                <a:effectLst/>
                <a:latin typeface="Lato Extended"/>
              </a:rPr>
              <a:t>Identify relationships across the data</a:t>
            </a:r>
          </a:p>
          <a:p>
            <a:pPr algn="l">
              <a:buFont typeface="Arial" panose="020B0604020202020204" pitchFamily="34" charset="0"/>
              <a:buChar char="•"/>
            </a:pPr>
            <a:r>
              <a:rPr lang="en-GB" sz="1800" dirty="0">
                <a:solidFill>
                  <a:srgbClr val="2D3B45"/>
                </a:solidFill>
                <a:latin typeface="Lato Extended"/>
              </a:rPr>
              <a:t>Clean the Data</a:t>
            </a:r>
          </a:p>
          <a:p>
            <a:pPr algn="l">
              <a:buFont typeface="Arial" panose="020B0604020202020204" pitchFamily="34" charset="0"/>
              <a:buChar char="•"/>
            </a:pPr>
            <a:r>
              <a:rPr lang="en-GB" sz="1800" dirty="0">
                <a:solidFill>
                  <a:srgbClr val="2D3B45"/>
                </a:solidFill>
                <a:latin typeface="Lato Extended"/>
              </a:rPr>
              <a:t>Analyse the data</a:t>
            </a:r>
          </a:p>
          <a:p>
            <a:pPr algn="l">
              <a:buFont typeface="Arial" panose="020B0604020202020204" pitchFamily="34" charset="0"/>
              <a:buChar char="•"/>
            </a:pPr>
            <a:r>
              <a:rPr lang="en-GB" sz="1800" dirty="0">
                <a:solidFill>
                  <a:srgbClr val="2D3B45"/>
                </a:solidFill>
                <a:latin typeface="Lato Extended"/>
              </a:rPr>
              <a:t>Conclusion/Summary</a:t>
            </a:r>
          </a:p>
          <a:p>
            <a:pPr marL="0" indent="0" algn="l">
              <a:buNone/>
            </a:pPr>
            <a:r>
              <a:rPr lang="en-GB" sz="1800" dirty="0">
                <a:solidFill>
                  <a:srgbClr val="2D3B45"/>
                </a:solidFill>
                <a:latin typeface="Lato Extended"/>
              </a:rPr>
              <a:t>The questions to decide which investment opportunity is better are:</a:t>
            </a:r>
          </a:p>
          <a:p>
            <a:pPr algn="l"/>
            <a:r>
              <a:rPr lang="en-GB" sz="1800" b="1" i="0" dirty="0">
                <a:effectLst/>
                <a:latin typeface="-apple-system"/>
              </a:rPr>
              <a:t>Which is more popular by customers?</a:t>
            </a:r>
          </a:p>
          <a:p>
            <a:pPr algn="l"/>
            <a:r>
              <a:rPr lang="en-GB" sz="1800" b="1" i="0" dirty="0">
                <a:effectLst/>
                <a:latin typeface="-apple-system"/>
              </a:rPr>
              <a:t>Which cab company has more overall Users and covers majority of cities?</a:t>
            </a:r>
          </a:p>
          <a:p>
            <a:pPr algn="l"/>
            <a:r>
              <a:rPr lang="en-GB" sz="1800" b="1" i="0" dirty="0">
                <a:effectLst/>
                <a:latin typeface="-apple-system"/>
              </a:rPr>
              <a:t>Which company has had more profit?</a:t>
            </a:r>
          </a:p>
          <a:p>
            <a:pPr algn="l"/>
            <a:r>
              <a:rPr lang="en-GB" sz="1800" b="1" i="0" dirty="0">
                <a:effectLst/>
                <a:latin typeface="-apple-system"/>
              </a:rPr>
              <a:t>Which Cab Company has more loyal users?</a:t>
            </a:r>
          </a:p>
          <a:p>
            <a:pPr algn="l"/>
            <a:r>
              <a:rPr lang="en-GB" sz="1800" b="1" i="0" dirty="0">
                <a:effectLst/>
                <a:latin typeface="-apple-system"/>
              </a:rPr>
              <a:t>Which company has maximum cab users between 2016 - 2018?</a:t>
            </a:r>
          </a:p>
          <a:p>
            <a:pPr marL="0" indent="0" algn="l">
              <a:buNone/>
            </a:pPr>
            <a:endParaRPr lang="en-GB" sz="1800" dirty="0">
              <a:solidFill>
                <a:srgbClr val="2D3B45"/>
              </a:solidFill>
              <a:latin typeface="Lato Extended"/>
            </a:endParaRPr>
          </a:p>
        </p:txBody>
      </p:sp>
      <p:sp>
        <p:nvSpPr>
          <p:cNvPr id="5" name="Rectangle 4">
            <a:extLst>
              <a:ext uri="{FF2B5EF4-FFF2-40B4-BE49-F238E27FC236}">
                <a16:creationId xmlns:a16="http://schemas.microsoft.com/office/drawing/2014/main" id="{0E3AEEB2-92EA-315F-48CC-E6F23AD1E63F}"/>
              </a:ext>
            </a:extLst>
          </p:cNvPr>
          <p:cNvSpPr/>
          <p:nvPr/>
        </p:nvSpPr>
        <p:spPr>
          <a:xfrm>
            <a:off x="0" y="1"/>
            <a:ext cx="12192000" cy="1325564"/>
          </a:xfrm>
          <a:prstGeom prst="rect">
            <a:avLst/>
          </a:prstGeom>
          <a:solidFill>
            <a:srgbClr val="3B3B3B"/>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a:solidFill>
                  <a:srgbClr val="FF6600"/>
                </a:solidFill>
              </a:rPr>
              <a:t>	Approach</a:t>
            </a:r>
            <a:endParaRPr lang="en-GB" sz="3200" dirty="0"/>
          </a:p>
        </p:txBody>
      </p:sp>
    </p:spTree>
    <p:extLst>
      <p:ext uri="{BB962C8B-B14F-4D97-AF65-F5344CB8AC3E}">
        <p14:creationId xmlns:p14="http://schemas.microsoft.com/office/powerpoint/2010/main" val="282264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55A329-578D-E315-8544-174F1E67CA74}"/>
              </a:ext>
            </a:extLst>
          </p:cNvPr>
          <p:cNvSpPr/>
          <p:nvPr/>
        </p:nvSpPr>
        <p:spPr>
          <a:xfrm>
            <a:off x="0" y="0"/>
            <a:ext cx="12192000" cy="1325564"/>
          </a:xfrm>
          <a:prstGeom prst="rect">
            <a:avLst/>
          </a:prstGeom>
          <a:solidFill>
            <a:srgbClr val="3B3B3B"/>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a:solidFill>
                  <a:srgbClr val="FF6600"/>
                </a:solidFill>
              </a:rPr>
              <a:t>	Which is more popular by customers?</a:t>
            </a:r>
            <a:endParaRPr lang="en-GB" sz="3200" dirty="0"/>
          </a:p>
        </p:txBody>
      </p:sp>
      <p:pic>
        <p:nvPicPr>
          <p:cNvPr id="6" name="Picture 5">
            <a:extLst>
              <a:ext uri="{FF2B5EF4-FFF2-40B4-BE49-F238E27FC236}">
                <a16:creationId xmlns:a16="http://schemas.microsoft.com/office/drawing/2014/main" id="{4F696248-3ED4-8B68-7007-B32954E263A1}"/>
              </a:ext>
            </a:extLst>
          </p:cNvPr>
          <p:cNvPicPr>
            <a:picLocks noChangeAspect="1"/>
          </p:cNvPicPr>
          <p:nvPr/>
        </p:nvPicPr>
        <p:blipFill rotWithShape="1">
          <a:blip r:embed="rId3"/>
          <a:srcRect l="5249" t="2661"/>
          <a:stretch/>
        </p:blipFill>
        <p:spPr>
          <a:xfrm>
            <a:off x="0" y="1391491"/>
            <a:ext cx="6952891" cy="3200490"/>
          </a:xfrm>
          <a:prstGeom prst="rect">
            <a:avLst/>
          </a:prstGeom>
        </p:spPr>
      </p:pic>
      <p:sp>
        <p:nvSpPr>
          <p:cNvPr id="7" name="TextBox 6">
            <a:extLst>
              <a:ext uri="{FF2B5EF4-FFF2-40B4-BE49-F238E27FC236}">
                <a16:creationId xmlns:a16="http://schemas.microsoft.com/office/drawing/2014/main" id="{555232A2-BFB8-F49A-FDBF-67BCBD624C9E}"/>
              </a:ext>
            </a:extLst>
          </p:cNvPr>
          <p:cNvSpPr txBox="1"/>
          <p:nvPr/>
        </p:nvSpPr>
        <p:spPr>
          <a:xfrm>
            <a:off x="6952891" y="1535502"/>
            <a:ext cx="3881886" cy="923330"/>
          </a:xfrm>
          <a:prstGeom prst="rect">
            <a:avLst/>
          </a:prstGeom>
          <a:noFill/>
        </p:spPr>
        <p:txBody>
          <a:bodyPr wrap="square" rtlCol="0">
            <a:spAutoFit/>
          </a:bodyPr>
          <a:lstStyle/>
          <a:p>
            <a:r>
              <a:rPr lang="en-GB" dirty="0"/>
              <a:t>The Yellow Company are shown to have more transactions which shows they are more used than the Pink Cab</a:t>
            </a:r>
          </a:p>
        </p:txBody>
      </p:sp>
      <p:pic>
        <p:nvPicPr>
          <p:cNvPr id="9" name="Picture 8">
            <a:extLst>
              <a:ext uri="{FF2B5EF4-FFF2-40B4-BE49-F238E27FC236}">
                <a16:creationId xmlns:a16="http://schemas.microsoft.com/office/drawing/2014/main" id="{20371909-4CB4-0DC2-B31F-22DA66766AED}"/>
              </a:ext>
            </a:extLst>
          </p:cNvPr>
          <p:cNvPicPr>
            <a:picLocks noChangeAspect="1"/>
          </p:cNvPicPr>
          <p:nvPr/>
        </p:nvPicPr>
        <p:blipFill>
          <a:blip r:embed="rId4"/>
          <a:stretch>
            <a:fillRect/>
          </a:stretch>
        </p:blipFill>
        <p:spPr>
          <a:xfrm>
            <a:off x="6840050" y="4116403"/>
            <a:ext cx="4469180" cy="2741597"/>
          </a:xfrm>
          <a:prstGeom prst="rect">
            <a:avLst/>
          </a:prstGeom>
        </p:spPr>
      </p:pic>
      <p:sp>
        <p:nvSpPr>
          <p:cNvPr id="10" name="TextBox 9">
            <a:extLst>
              <a:ext uri="{FF2B5EF4-FFF2-40B4-BE49-F238E27FC236}">
                <a16:creationId xmlns:a16="http://schemas.microsoft.com/office/drawing/2014/main" id="{ED45ACA3-4234-5C9E-BC3D-F0B603052218}"/>
              </a:ext>
            </a:extLst>
          </p:cNvPr>
          <p:cNvSpPr txBox="1"/>
          <p:nvPr/>
        </p:nvSpPr>
        <p:spPr>
          <a:xfrm>
            <a:off x="3140015" y="4856672"/>
            <a:ext cx="3700035" cy="1200329"/>
          </a:xfrm>
          <a:prstGeom prst="rect">
            <a:avLst/>
          </a:prstGeom>
          <a:noFill/>
        </p:spPr>
        <p:txBody>
          <a:bodyPr wrap="square" rtlCol="0">
            <a:spAutoFit/>
          </a:bodyPr>
          <a:lstStyle/>
          <a:p>
            <a:r>
              <a:rPr lang="en-GB" b="0" i="0" dirty="0">
                <a:effectLst/>
                <a:latin typeface="-apple-system"/>
              </a:rPr>
              <a:t>The most Popular Company looks to be the Yellow Cab Company. They are significantly more popular with men between ages of 20 - 40</a:t>
            </a:r>
            <a:endParaRPr lang="en-GB" dirty="0"/>
          </a:p>
        </p:txBody>
      </p:sp>
    </p:spTree>
    <p:extLst>
      <p:ext uri="{BB962C8B-B14F-4D97-AF65-F5344CB8AC3E}">
        <p14:creationId xmlns:p14="http://schemas.microsoft.com/office/powerpoint/2010/main" val="52258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46BD9B-44D2-4BC7-9D7E-53636460782C}"/>
              </a:ext>
            </a:extLst>
          </p:cNvPr>
          <p:cNvSpPr/>
          <p:nvPr/>
        </p:nvSpPr>
        <p:spPr>
          <a:xfrm>
            <a:off x="0" y="0"/>
            <a:ext cx="12192000" cy="1325564"/>
          </a:xfrm>
          <a:prstGeom prst="rect">
            <a:avLst/>
          </a:prstGeom>
          <a:solidFill>
            <a:srgbClr val="3B3B3B"/>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a:solidFill>
                  <a:srgbClr val="FF6600"/>
                </a:solidFill>
              </a:rPr>
              <a:t>	Which cab company has more overall Users and covers majority of cities?</a:t>
            </a:r>
            <a:endParaRPr lang="en-GB" sz="2800" dirty="0"/>
          </a:p>
        </p:txBody>
      </p:sp>
      <p:pic>
        <p:nvPicPr>
          <p:cNvPr id="6" name="Picture 5">
            <a:extLst>
              <a:ext uri="{FF2B5EF4-FFF2-40B4-BE49-F238E27FC236}">
                <a16:creationId xmlns:a16="http://schemas.microsoft.com/office/drawing/2014/main" id="{61D39F4B-3A30-ED90-37DC-39132EC10173}"/>
              </a:ext>
            </a:extLst>
          </p:cNvPr>
          <p:cNvPicPr>
            <a:picLocks noChangeAspect="1"/>
          </p:cNvPicPr>
          <p:nvPr/>
        </p:nvPicPr>
        <p:blipFill>
          <a:blip r:embed="rId2"/>
          <a:stretch>
            <a:fillRect/>
          </a:stretch>
        </p:blipFill>
        <p:spPr>
          <a:xfrm>
            <a:off x="1" y="1325564"/>
            <a:ext cx="5400135" cy="3267111"/>
          </a:xfrm>
          <a:prstGeom prst="rect">
            <a:avLst/>
          </a:prstGeom>
        </p:spPr>
      </p:pic>
      <p:pic>
        <p:nvPicPr>
          <p:cNvPr id="8" name="Picture 7">
            <a:extLst>
              <a:ext uri="{FF2B5EF4-FFF2-40B4-BE49-F238E27FC236}">
                <a16:creationId xmlns:a16="http://schemas.microsoft.com/office/drawing/2014/main" id="{03DE7135-EF22-C1F8-A33B-F1391BF387CE}"/>
              </a:ext>
            </a:extLst>
          </p:cNvPr>
          <p:cNvPicPr>
            <a:picLocks noChangeAspect="1"/>
          </p:cNvPicPr>
          <p:nvPr/>
        </p:nvPicPr>
        <p:blipFill>
          <a:blip r:embed="rId3"/>
          <a:stretch>
            <a:fillRect/>
          </a:stretch>
        </p:blipFill>
        <p:spPr>
          <a:xfrm>
            <a:off x="5248338" y="1325564"/>
            <a:ext cx="6941897" cy="2616708"/>
          </a:xfrm>
          <a:prstGeom prst="rect">
            <a:avLst/>
          </a:prstGeom>
        </p:spPr>
      </p:pic>
      <p:sp>
        <p:nvSpPr>
          <p:cNvPr id="9" name="TextBox 8">
            <a:extLst>
              <a:ext uri="{FF2B5EF4-FFF2-40B4-BE49-F238E27FC236}">
                <a16:creationId xmlns:a16="http://schemas.microsoft.com/office/drawing/2014/main" id="{15339D35-0844-AB1E-7A39-B6FBF3A8124F}"/>
              </a:ext>
            </a:extLst>
          </p:cNvPr>
          <p:cNvSpPr txBox="1"/>
          <p:nvPr/>
        </p:nvSpPr>
        <p:spPr>
          <a:xfrm>
            <a:off x="3157269" y="4592675"/>
            <a:ext cx="5400135" cy="923330"/>
          </a:xfrm>
          <a:prstGeom prst="rect">
            <a:avLst/>
          </a:prstGeom>
          <a:noFill/>
        </p:spPr>
        <p:txBody>
          <a:bodyPr wrap="square" rtlCol="0">
            <a:spAutoFit/>
          </a:bodyPr>
          <a:lstStyle/>
          <a:p>
            <a:r>
              <a:rPr lang="en-GB" b="0" i="0" dirty="0">
                <a:effectLst/>
                <a:latin typeface="-apple-system"/>
              </a:rPr>
              <a:t>The Yellow Cab covers majority of cities specifically New York. The yellow cab also has more users overall in majority of cities</a:t>
            </a:r>
            <a:endParaRPr lang="en-GB" dirty="0"/>
          </a:p>
        </p:txBody>
      </p:sp>
    </p:spTree>
    <p:extLst>
      <p:ext uri="{BB962C8B-B14F-4D97-AF65-F5344CB8AC3E}">
        <p14:creationId xmlns:p14="http://schemas.microsoft.com/office/powerpoint/2010/main" val="346909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69842-A8C9-557C-8BA8-B66EC458B4CB}"/>
              </a:ext>
            </a:extLst>
          </p:cNvPr>
          <p:cNvSpPr/>
          <p:nvPr/>
        </p:nvSpPr>
        <p:spPr>
          <a:xfrm>
            <a:off x="0" y="0"/>
            <a:ext cx="12192000" cy="1325564"/>
          </a:xfrm>
          <a:prstGeom prst="rect">
            <a:avLst/>
          </a:prstGeom>
          <a:solidFill>
            <a:srgbClr val="3B3B3B"/>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a:solidFill>
                  <a:srgbClr val="FF6600"/>
                </a:solidFill>
              </a:rPr>
              <a:t>	Which company has had more profit?</a:t>
            </a:r>
            <a:endParaRPr lang="en-GB" sz="3200" dirty="0"/>
          </a:p>
        </p:txBody>
      </p:sp>
      <p:pic>
        <p:nvPicPr>
          <p:cNvPr id="6" name="Picture 5">
            <a:extLst>
              <a:ext uri="{FF2B5EF4-FFF2-40B4-BE49-F238E27FC236}">
                <a16:creationId xmlns:a16="http://schemas.microsoft.com/office/drawing/2014/main" id="{D4B0D02C-B9E4-51AD-CF33-7DDD22E90A23}"/>
              </a:ext>
            </a:extLst>
          </p:cNvPr>
          <p:cNvPicPr>
            <a:picLocks noChangeAspect="1"/>
          </p:cNvPicPr>
          <p:nvPr/>
        </p:nvPicPr>
        <p:blipFill>
          <a:blip r:embed="rId2"/>
          <a:stretch>
            <a:fillRect/>
          </a:stretch>
        </p:blipFill>
        <p:spPr>
          <a:xfrm>
            <a:off x="0" y="1415500"/>
            <a:ext cx="6658904" cy="4458322"/>
          </a:xfrm>
          <a:prstGeom prst="rect">
            <a:avLst/>
          </a:prstGeom>
        </p:spPr>
      </p:pic>
      <p:sp>
        <p:nvSpPr>
          <p:cNvPr id="7" name="TextBox 6">
            <a:extLst>
              <a:ext uri="{FF2B5EF4-FFF2-40B4-BE49-F238E27FC236}">
                <a16:creationId xmlns:a16="http://schemas.microsoft.com/office/drawing/2014/main" id="{A9A2ADEC-BCF4-B64D-240E-8CABDED77263}"/>
              </a:ext>
            </a:extLst>
          </p:cNvPr>
          <p:cNvSpPr txBox="1"/>
          <p:nvPr/>
        </p:nvSpPr>
        <p:spPr>
          <a:xfrm>
            <a:off x="5428892" y="2336792"/>
            <a:ext cx="3657600" cy="646331"/>
          </a:xfrm>
          <a:prstGeom prst="rect">
            <a:avLst/>
          </a:prstGeom>
          <a:noFill/>
        </p:spPr>
        <p:txBody>
          <a:bodyPr wrap="square" rtlCol="0">
            <a:spAutoFit/>
          </a:bodyPr>
          <a:lstStyle/>
          <a:p>
            <a:r>
              <a:rPr lang="en-GB" dirty="0">
                <a:latin typeface="-apple-system"/>
              </a:rPr>
              <a:t>T</a:t>
            </a:r>
            <a:r>
              <a:rPr lang="en-GB" b="0" i="0" dirty="0">
                <a:effectLst/>
                <a:latin typeface="-apple-system"/>
              </a:rPr>
              <a:t>he yellow cab has earned more profit than the pink cab by 8.3 times</a:t>
            </a:r>
            <a:endParaRPr lang="en-GB" dirty="0"/>
          </a:p>
        </p:txBody>
      </p:sp>
    </p:spTree>
    <p:extLst>
      <p:ext uri="{BB962C8B-B14F-4D97-AF65-F5344CB8AC3E}">
        <p14:creationId xmlns:p14="http://schemas.microsoft.com/office/powerpoint/2010/main" val="162035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2FD13F-D561-782D-6DA4-4E668B0FE24B}"/>
              </a:ext>
            </a:extLst>
          </p:cNvPr>
          <p:cNvSpPr/>
          <p:nvPr/>
        </p:nvSpPr>
        <p:spPr>
          <a:xfrm>
            <a:off x="0" y="0"/>
            <a:ext cx="12192000" cy="1325564"/>
          </a:xfrm>
          <a:prstGeom prst="rect">
            <a:avLst/>
          </a:prstGeom>
          <a:solidFill>
            <a:srgbClr val="3B3B3B"/>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a:solidFill>
                  <a:srgbClr val="FF6600"/>
                </a:solidFill>
              </a:rPr>
              <a:t>	Which company has more loyal users?</a:t>
            </a:r>
            <a:endParaRPr lang="en-GB" sz="3200" dirty="0"/>
          </a:p>
        </p:txBody>
      </p:sp>
      <p:pic>
        <p:nvPicPr>
          <p:cNvPr id="6" name="Picture 5">
            <a:extLst>
              <a:ext uri="{FF2B5EF4-FFF2-40B4-BE49-F238E27FC236}">
                <a16:creationId xmlns:a16="http://schemas.microsoft.com/office/drawing/2014/main" id="{4F3C29C8-49DA-B4CA-7E84-88ABF8CDC8AD}"/>
              </a:ext>
            </a:extLst>
          </p:cNvPr>
          <p:cNvPicPr>
            <a:picLocks noChangeAspect="1"/>
          </p:cNvPicPr>
          <p:nvPr/>
        </p:nvPicPr>
        <p:blipFill>
          <a:blip r:embed="rId2"/>
          <a:stretch>
            <a:fillRect/>
          </a:stretch>
        </p:blipFill>
        <p:spPr>
          <a:xfrm>
            <a:off x="0" y="1325564"/>
            <a:ext cx="10440857" cy="4153480"/>
          </a:xfrm>
          <a:prstGeom prst="rect">
            <a:avLst/>
          </a:prstGeom>
        </p:spPr>
      </p:pic>
      <p:sp>
        <p:nvSpPr>
          <p:cNvPr id="7" name="TextBox 6">
            <a:extLst>
              <a:ext uri="{FF2B5EF4-FFF2-40B4-BE49-F238E27FC236}">
                <a16:creationId xmlns:a16="http://schemas.microsoft.com/office/drawing/2014/main" id="{61647076-57E7-7A3E-6319-90B519C74CF4}"/>
              </a:ext>
            </a:extLst>
          </p:cNvPr>
          <p:cNvSpPr txBox="1"/>
          <p:nvPr/>
        </p:nvSpPr>
        <p:spPr>
          <a:xfrm>
            <a:off x="2096218" y="5615796"/>
            <a:ext cx="5771072" cy="646331"/>
          </a:xfrm>
          <a:prstGeom prst="rect">
            <a:avLst/>
          </a:prstGeom>
          <a:noFill/>
        </p:spPr>
        <p:txBody>
          <a:bodyPr wrap="square" rtlCol="0">
            <a:spAutoFit/>
          </a:bodyPr>
          <a:lstStyle/>
          <a:p>
            <a:r>
              <a:rPr lang="en-GB" dirty="0"/>
              <a:t>Yellow Cab Company have more loyal riders than Pink Cab Company</a:t>
            </a:r>
          </a:p>
        </p:txBody>
      </p:sp>
    </p:spTree>
    <p:extLst>
      <p:ext uri="{BB962C8B-B14F-4D97-AF65-F5344CB8AC3E}">
        <p14:creationId xmlns:p14="http://schemas.microsoft.com/office/powerpoint/2010/main" val="316682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428352-FBBC-32DA-CD51-6D739C9428C3}"/>
              </a:ext>
            </a:extLst>
          </p:cNvPr>
          <p:cNvSpPr/>
          <p:nvPr/>
        </p:nvSpPr>
        <p:spPr>
          <a:xfrm>
            <a:off x="0" y="0"/>
            <a:ext cx="12192000" cy="1325564"/>
          </a:xfrm>
          <a:prstGeom prst="rect">
            <a:avLst/>
          </a:prstGeom>
          <a:solidFill>
            <a:srgbClr val="3B3B3B"/>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a:solidFill>
                  <a:srgbClr val="FF6600"/>
                </a:solidFill>
              </a:rPr>
              <a:t>	Which company has maximum users between 2016-2018?</a:t>
            </a:r>
            <a:endParaRPr lang="en-GB" sz="3200" dirty="0"/>
          </a:p>
        </p:txBody>
      </p:sp>
      <p:pic>
        <p:nvPicPr>
          <p:cNvPr id="6" name="Picture 5">
            <a:extLst>
              <a:ext uri="{FF2B5EF4-FFF2-40B4-BE49-F238E27FC236}">
                <a16:creationId xmlns:a16="http://schemas.microsoft.com/office/drawing/2014/main" id="{2C42BB1B-C7DD-D80A-6264-43A7B6E2E4FD}"/>
              </a:ext>
            </a:extLst>
          </p:cNvPr>
          <p:cNvPicPr>
            <a:picLocks noChangeAspect="1"/>
          </p:cNvPicPr>
          <p:nvPr/>
        </p:nvPicPr>
        <p:blipFill>
          <a:blip r:embed="rId2"/>
          <a:stretch>
            <a:fillRect/>
          </a:stretch>
        </p:blipFill>
        <p:spPr>
          <a:xfrm>
            <a:off x="0" y="1357023"/>
            <a:ext cx="10459910" cy="4143953"/>
          </a:xfrm>
          <a:prstGeom prst="rect">
            <a:avLst/>
          </a:prstGeom>
        </p:spPr>
      </p:pic>
      <p:sp>
        <p:nvSpPr>
          <p:cNvPr id="7" name="TextBox 6">
            <a:extLst>
              <a:ext uri="{FF2B5EF4-FFF2-40B4-BE49-F238E27FC236}">
                <a16:creationId xmlns:a16="http://schemas.microsoft.com/office/drawing/2014/main" id="{87A6E244-D585-01B3-12CD-C009F3BA573F}"/>
              </a:ext>
            </a:extLst>
          </p:cNvPr>
          <p:cNvSpPr txBox="1"/>
          <p:nvPr/>
        </p:nvSpPr>
        <p:spPr>
          <a:xfrm>
            <a:off x="2139351" y="5676181"/>
            <a:ext cx="6064370" cy="923330"/>
          </a:xfrm>
          <a:prstGeom prst="rect">
            <a:avLst/>
          </a:prstGeom>
          <a:noFill/>
        </p:spPr>
        <p:txBody>
          <a:bodyPr wrap="square" rtlCol="0">
            <a:spAutoFit/>
          </a:bodyPr>
          <a:lstStyle/>
          <a:p>
            <a:r>
              <a:rPr lang="en-GB" dirty="0"/>
              <a:t>The Yellow Cab Company have had an increase in Users since 2016 and has the most users compared to the Pink Cab Company</a:t>
            </a:r>
          </a:p>
        </p:txBody>
      </p:sp>
    </p:spTree>
    <p:extLst>
      <p:ext uri="{BB962C8B-B14F-4D97-AF65-F5344CB8AC3E}">
        <p14:creationId xmlns:p14="http://schemas.microsoft.com/office/powerpoint/2010/main" val="222054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01A09-8BF1-414A-9482-AB086D698353}"/>
              </a:ext>
            </a:extLst>
          </p:cNvPr>
          <p:cNvSpPr>
            <a:spLocks noGrp="1"/>
          </p:cNvSpPr>
          <p:nvPr>
            <p:ph idx="1"/>
          </p:nvPr>
        </p:nvSpPr>
        <p:spPr/>
        <p:txBody>
          <a:bodyPr/>
          <a:lstStyle/>
          <a:p>
            <a:r>
              <a:rPr lang="en-GB" b="0" i="0" dirty="0">
                <a:effectLst/>
                <a:latin typeface="-apple-system"/>
              </a:rPr>
              <a:t>Based on the findings of the analysis. We can confirm that the Yellow Cab company should be invested in because it will generate more profit and have more users in most cities. The Yellow Cab Company has a larger user base than the Pink Cab Company. Yellow Cab has more loyal customers. The Yellow Cab Company provides a broader range of cabs for users to access in various cities. Finally, the Yellow Cab company has seen an increase in users since 2016.</a:t>
            </a:r>
            <a:endParaRPr lang="en-GB" dirty="0"/>
          </a:p>
        </p:txBody>
      </p:sp>
      <p:sp>
        <p:nvSpPr>
          <p:cNvPr id="4" name="Rectangle 3">
            <a:extLst>
              <a:ext uri="{FF2B5EF4-FFF2-40B4-BE49-F238E27FC236}">
                <a16:creationId xmlns:a16="http://schemas.microsoft.com/office/drawing/2014/main" id="{1F3B61DE-2F82-53BA-0D49-B37A7A8728C9}"/>
              </a:ext>
            </a:extLst>
          </p:cNvPr>
          <p:cNvSpPr/>
          <p:nvPr/>
        </p:nvSpPr>
        <p:spPr>
          <a:xfrm>
            <a:off x="0" y="0"/>
            <a:ext cx="12192000" cy="1325564"/>
          </a:xfrm>
          <a:prstGeom prst="rect">
            <a:avLst/>
          </a:prstGeom>
          <a:solidFill>
            <a:srgbClr val="3B3B3B"/>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a:solidFill>
                  <a:srgbClr val="FF6600"/>
                </a:solidFill>
              </a:rPr>
              <a:t>	Recommendation</a:t>
            </a:r>
            <a:endParaRPr lang="en-GB" sz="3200" dirty="0"/>
          </a:p>
        </p:txBody>
      </p:sp>
    </p:spTree>
    <p:extLst>
      <p:ext uri="{BB962C8B-B14F-4D97-AF65-F5344CB8AC3E}">
        <p14:creationId xmlns:p14="http://schemas.microsoft.com/office/powerpoint/2010/main" val="76627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25</TotalTime>
  <Words>422</Words>
  <Application>Microsoft Office PowerPoint</Application>
  <PresentationFormat>Widescreen</PresentationFormat>
  <Paragraphs>34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Lato Extended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zane mehdi</dc:creator>
  <cp:lastModifiedBy>zane mehdi</cp:lastModifiedBy>
  <cp:revision>1</cp:revision>
  <dcterms:created xsi:type="dcterms:W3CDTF">2022-08-20T14:19:38Z</dcterms:created>
  <dcterms:modified xsi:type="dcterms:W3CDTF">2022-08-20T14:45:35Z</dcterms:modified>
</cp:coreProperties>
</file>