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71"/>
  </p:notesMasterIdLst>
  <p:handoutMasterIdLst>
    <p:handoutMasterId r:id="rId72"/>
  </p:handoutMasterIdLst>
  <p:sldIdLst>
    <p:sldId id="270" r:id="rId2"/>
    <p:sldId id="271" r:id="rId3"/>
    <p:sldId id="272" r:id="rId4"/>
    <p:sldId id="273" r:id="rId5"/>
    <p:sldId id="274" r:id="rId6"/>
    <p:sldId id="275" r:id="rId7"/>
    <p:sldId id="382" r:id="rId8"/>
    <p:sldId id="276" r:id="rId9"/>
    <p:sldId id="277" r:id="rId10"/>
    <p:sldId id="278" r:id="rId11"/>
    <p:sldId id="279" r:id="rId12"/>
    <p:sldId id="280" r:id="rId13"/>
    <p:sldId id="281" r:id="rId14"/>
    <p:sldId id="367" r:id="rId15"/>
    <p:sldId id="359" r:id="rId16"/>
    <p:sldId id="361" r:id="rId17"/>
    <p:sldId id="362" r:id="rId18"/>
    <p:sldId id="363" r:id="rId19"/>
    <p:sldId id="364" r:id="rId20"/>
    <p:sldId id="282" r:id="rId21"/>
    <p:sldId id="283" r:id="rId22"/>
    <p:sldId id="284" r:id="rId23"/>
    <p:sldId id="368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6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70" r:id="rId57"/>
    <p:sldId id="316" r:id="rId58"/>
    <p:sldId id="357" r:id="rId59"/>
    <p:sldId id="371" r:id="rId60"/>
    <p:sldId id="317" r:id="rId61"/>
    <p:sldId id="318" r:id="rId62"/>
    <p:sldId id="319" r:id="rId63"/>
    <p:sldId id="320" r:id="rId64"/>
    <p:sldId id="321" r:id="rId65"/>
    <p:sldId id="352" r:id="rId66"/>
    <p:sldId id="381" r:id="rId67"/>
    <p:sldId id="353" r:id="rId68"/>
    <p:sldId id="354" r:id="rId69"/>
    <p:sldId id="355" r:id="rId7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234" autoAdjust="0"/>
    <p:restoredTop sz="94686" autoAdjust="0"/>
  </p:normalViewPr>
  <p:slideViewPr>
    <p:cSldViewPr>
      <p:cViewPr>
        <p:scale>
          <a:sx n="100" d="100"/>
          <a:sy n="100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24A6A59-8547-4226-AF2C-19941C7BF27B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384C6EA-895B-4994-9648-830BC4442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76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0AB1A25A-51FC-4E78-8DD0-F5A445A5C70B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E3A6466-E8FA-42ED-905E-C47103BBF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7340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12DE1A-C4DD-44A4-8D82-30CC93C59B1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4B77E-F066-4656-8333-D079E5E62E7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7DDA6E-4241-4911-96F5-E170D4F4172E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2CBA5-4BBE-490C-AAB1-F210759AD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B5F2A6-A430-45D2-9074-9428513C0F6F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52C4-FB39-42BD-894B-9A9504D752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94E107-6B51-488D-8CBF-E6ED57CD06A5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D74FB-3C96-4AAA-B809-708A9E7B5DA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061824-838D-45C9-9C85-0BCC3FB48913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19CAD-343A-44BA-BF38-45CBD6F27EF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C8C72A-9005-40B9-BAAA-382B261AFDB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2730F-FF9A-4029-9774-86019C0EBE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B8C887-586E-4233-BAFE-A415395B477F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99582-258D-4467-AE77-C1FB6475868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76E1F3-145F-426F-9789-F503EBBFDC81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86AD3-6BF9-4AD1-B924-07E577EF284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8DE065-07EA-4A90-BCD6-59EDCA99188F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BC394-DD47-4C00-82F1-6C3EDA998E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60CD67-C901-499B-83A6-E62C8FC2AFE4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A8A6E-AF55-4D33-9F4F-984183B1737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914196-3351-42F3-B419-0373639AD5E3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AA791-B83D-42FC-8C8E-47B8A362AEC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4C2641-CBA9-455E-AD78-33B48C5D4235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59E30-DB40-41D8-938D-175FF966034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234336-71A0-45CA-ACE3-0C0B0335D225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8256E-67A3-4190-AAC9-BEEF157869B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C36269-692D-4CFE-8C16-BF16ACCFD6E2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6BECD-AF4A-4A21-B05C-E9367F483F7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C9BCF0-95A5-4B07-82CC-5D3F44DFA6B0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C460-0258-4773-B8D5-DFFC3BF3ECA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E0DCE-286E-468E-9C06-5B292E127AE5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3D8A1-8BC2-4C29-AE9F-00F9536AA0D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654F50-B076-40EC-945F-19A4EB2E196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9E1F4-DB3C-47F2-A56F-DFB021CEFB6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43EFE8-B4E3-41B0-932D-23613AF7D48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C4860-42F1-4321-A20A-138C726C959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322DBA-B70E-40AD-9DFE-57834B45577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1A26B-0F1C-483E-A9DB-B1F8D91D6E0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7062E0-635C-4357-A480-6624EFCCC170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8A2C2-50E8-4555-8ED1-1EAE8AEC66C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78905D-88A5-4DDE-9685-43EF8186EF45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695C1-E112-4291-AA21-1EA15011E84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2A0045-79EE-434E-865D-5797EF766F3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432EA-02EC-43C2-9918-2C4A932C356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2A1AD4-138D-4574-96B9-1E9DC7616BFF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5F5AD-AB95-4F7F-8F0C-91C8DC2DFA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9A3CAF-8F3F-4E8F-82D5-EA4B5A6366D2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1A5-9BDD-4035-978E-166585C92A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0486CC-A48C-480A-AF87-32CA393042A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5622-DCC9-49D2-AAFE-5C7450BE7AD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4CE3AB-2753-4504-9DC0-322F711941D2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C217-B744-4F0A-AC8F-006456FDCBB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DD07FE-593D-41A5-B966-C10E926E69CE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AB4B0-5365-4169-84B0-86DFBC40A03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2E6CAC-EB5A-4605-B340-48BB4DD24C74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7F2C5-CA4C-462D-B545-2C478AB2B4B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A0531E-F2DD-4D87-8750-BAA27AEC71E2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1F664-F8E5-40D6-96CC-02840B9F281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E67689-A3DB-4C2C-BCEC-E960E2A68C24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993B2-4D13-4C33-A1AD-88E5C03D91C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B88A9F-F5F6-4A2E-8F81-BDEEFE324E04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8BD34-8719-4D83-87C4-A07447EE41B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343FBF-AF62-488F-BDF1-C3A12D56ECE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0A81E-26E1-4A9A-AA5F-40D501A47C2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8E719C-733F-4268-9B4E-65FDDAF04E08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11491-B35E-43C6-8807-CA35CF8FA10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7A6D14-2A2F-46C1-8D98-27D6956D3E7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A0631-A0A4-45BE-B3C2-8C8F4C6E266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E7C24B-7278-4E2F-8C80-9BC07F9481D8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84341-905D-42B6-8CF3-CB6B943C6DE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2184AE-26F4-46A6-A055-26680597280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0DD72-F1CA-4C1B-B362-E59D9338254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AEFAD9-FA2C-4506-8D1F-4B20CA65841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65E7D-B577-4999-8F8E-4FF91254101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C36A23-6C79-4E4D-8498-2C16FC567C5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B2155-4C14-4C05-8A2D-B22BEE71136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F722340-D62B-4E91-84C4-B960F78E62E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3E976-8398-41C8-9C49-BE7A3D58D35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52043E-2EC4-4E0A-A3BA-DDAFDA08DD4F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F8581-3940-4CF5-8A32-98F79706BEC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E6D25C-367D-4482-89D8-91356CCDE44C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BF0E3-BAC1-4477-990B-096980EBDD9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226AC6-5164-43DE-81DB-12C0EC72F11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A4867-3CA0-4A5E-A991-9348061DAC0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EFA27-CD03-4061-87B3-C7B9DDF026A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45D4-D2E3-4930-9844-36A6004BC24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6F5968-E1F4-47EC-879F-5D7BC438FE40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06B86-EB52-4875-8A7F-7DF61CE59EB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22509A-D693-46AC-A110-E1081FA80EB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748B2-6EB7-44DD-AB2E-CD47B9DCBAD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47052C-62A1-460F-9569-E022CA1F0CB3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BEA1F-0FD4-431C-83EC-472FFEE191F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6E76A3-4E07-4124-BC5C-DD9445B8A44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738D3-C7FF-41E5-BB46-4AACCE5F272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DB4C3B-1C79-42C2-BFBF-F156A65C8583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685F4-2055-471D-9707-4859A1CD96A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CA73C0-4C4F-4E19-B147-DF1F30666F0A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AA5E3-EEB3-4491-8162-F963677D466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CABF51-DC68-4D10-85AD-589B3902C99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DA7B9-2798-4F5F-9E00-2F13302544E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ADE092-A6B0-40CC-A48D-FF8CF1ACF32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35F59-0012-4672-AFE2-618359DB14C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9CEE-6E3D-4ADD-BF5B-E5A0F6D8C8D2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728AC-0342-4C4A-AFD0-F2E7AD682AE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B07D3C-C147-49B4-A3A0-CB40C4ED3EA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BA52F-D2B4-40CA-92E3-2291B18B53D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8B97B-3289-438E-8C60-7BC131EC699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9CF5E-2C0A-4E85-ADEF-A01B56868D7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B9E001-15D3-4AE2-AD6A-6E0C94D1C671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9BB5D-62DD-4A11-9432-24755168067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40C8DE-4D08-4D36-B74B-1224F5329A67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D772E-503D-4C65-971F-E38F512139F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EE264F-A549-4F6F-B261-9530E048021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1C73A-C660-4C2F-8080-70B84A9F423B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C7F4BF-7B49-4ADD-A490-178268245F4A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5B236-E40D-4E40-B0A8-E599C9BBB20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AB994E-D21D-4F00-8139-AEF908FF1F08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B8D3C-066E-48A5-9ACE-1EB8A9344D4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12378F-03EC-496C-8411-75D6E775F67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6B795-91BE-4057-AA1B-72361353DB2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221E3D-AFEF-46E2-98B9-629E29288E80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4CDE2-6F5D-449A-972F-EE6AB301B0D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F9FC8C-CED8-46E8-96A5-0557A2A0CE53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2E41F-8735-41B1-8842-F34DC0C859D2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36DECE-799F-4E2B-BBEC-705A03167E9E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F3F0A-456C-45B1-A6D0-50FF79FC4A5B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445952-EA6C-4B12-AC4F-94D9721016A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8C22-A9C5-4F2F-BFD5-340CC60174E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7FD4BE-DF91-4E44-8631-86B5EADB7BDA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0F086-42A6-4D81-BAC7-6750C51D18A6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6ACBE8-2EE2-4D6F-8D5C-831EC8BBD33B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65441-5D14-4038-98A5-32E7BC839C58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152AE-1188-43FC-A62A-EC52FD4E00A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5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2141"/>
            <a:ext cx="5679440" cy="4603479"/>
          </a:xfrm>
        </p:spPr>
        <p:txBody>
          <a:bodyPr/>
          <a:lstStyle/>
          <a:p>
            <a:r>
              <a:rPr lang="en-US" altLang="en-US"/>
              <a:t>Some, because doesn’t include all of the registers, e.g., floating point registers. Above are mostly integer/fixed point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735DF0-CE09-4F57-A4D0-42EC5AD5052D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7D217-6161-48F5-AEA3-0E00787C33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124AEF-51CF-4813-8843-776F00128D06}" type="datetime3">
              <a:rPr lang="en-US" altLang="en-US"/>
              <a:pPr/>
              <a:t>7 July 2015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FE046-733E-48A6-8AC6-CD12C751C3D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Subtitle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0648" name="Picture 8" descr="MKP-logo-white-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1" name="Picture 1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52" name="Picture 12" descr="4th-ed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C39780E7-11B4-4547-B83F-23DA494F775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6642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80DF38F6-C256-41F9-9552-8D2386F697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033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5C9CE8-072D-4A06-A1A5-9E17827DE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44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B4D9DE53-28D2-4AF6-87BE-010E3D21A2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49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8EC4E607-B4C1-4C6C-8FC7-9CD4583D2E1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730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F4D03C81-F8C4-4549-ADB8-693F3AB4FB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71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104A5C63-8CA6-457E-9A1D-E97E6D4140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64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9798713-20E1-4B1C-8D1F-C56DB9B5B2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35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6CB67E45-5AAE-4027-A72A-B4347A220FD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980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6C0CA43-D0CA-42B2-A8E6-D371640B1CC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930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4E61ABF0-7EA7-4725-9B45-DDF04A1D45C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995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2 — Instructions: Language of the Computer — </a:t>
            </a:r>
            <a:fld id="{A451A7CE-05FC-4581-9702-16FA00542059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239622" name="Picture 6" descr="MKP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Chapter 2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r>
              <a:rPr lang="en-AU" altLang="en-US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B5B413F-4C59-4821-A40C-0B7F4CE77B4F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g = h + A[8];</a:t>
            </a:r>
          </a:p>
          <a:p>
            <a:pPr lvl="1"/>
            <a:r>
              <a:rPr lang="en-US" altLang="en-US"/>
              <a:t>g in $s1, h in $s2, base address of A in $s3</a:t>
            </a:r>
          </a:p>
          <a:p>
            <a:r>
              <a:rPr lang="en-US" altLang="en-US"/>
              <a:t>Compiled MIPS code:</a:t>
            </a:r>
          </a:p>
          <a:p>
            <a:pPr lvl="1"/>
            <a:r>
              <a:rPr lang="en-US" altLang="en-US"/>
              <a:t>Index 8 requires offset of 32</a:t>
            </a:r>
          </a:p>
          <a:p>
            <a:pPr lvl="2"/>
            <a:r>
              <a:rPr lang="en-US" altLang="en-US"/>
              <a:t>4 bytes per word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lw  $t0, 32($s3)    # load word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add $s1, $s2, $t0</a:t>
            </a:r>
            <a:endParaRPr lang="en-AU" altLang="en-US" sz="2800">
              <a:latin typeface="Lucida Console" pitchFamily="49" charset="0"/>
            </a:endParaRPr>
          </a:p>
        </p:txBody>
      </p:sp>
      <p:sp>
        <p:nvSpPr>
          <p:cNvPr id="257030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altLang="en-US"/>
              <a:t>offset</a:t>
            </a:r>
          </a:p>
        </p:txBody>
      </p:sp>
      <p:sp>
        <p:nvSpPr>
          <p:cNvPr id="257031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altLang="en-US"/>
              <a:t>base register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F53212E-DACA-4562-BBD5-DBB97EBD6265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A[12] = h + A[8];</a:t>
            </a:r>
          </a:p>
          <a:p>
            <a:pPr lvl="1"/>
            <a:r>
              <a:rPr lang="en-US" altLang="en-US"/>
              <a:t>h in $s2, base address of A in $s3</a:t>
            </a:r>
          </a:p>
          <a:p>
            <a:r>
              <a:rPr lang="en-US" altLang="en-US"/>
              <a:t>Compiled MIPS code:</a:t>
            </a:r>
          </a:p>
          <a:p>
            <a:pPr lvl="1"/>
            <a:r>
              <a:rPr lang="en-US" altLang="en-US"/>
              <a:t>Index 8 requires offset of 32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lw  $t0, 32($s3)    # load word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add $t0, $s2, $t0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sw  $t0, 48($s3)    # store word</a:t>
            </a:r>
            <a:endParaRPr lang="en-AU" altLang="en-US" sz="2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BD88D095-112E-4DD7-AFDC-43F2902A4B65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BF43995-6EEF-4001-B11C-DB0EF572D3BD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Constant data specified in an instruction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addi $s3, $s3, 4</a:t>
            </a:r>
          </a:p>
          <a:p>
            <a:r>
              <a:rPr lang="en-US" altLang="en-US"/>
              <a:t>No subtract immediate instruction</a:t>
            </a:r>
          </a:p>
          <a:p>
            <a:pPr lvl="1"/>
            <a:r>
              <a:rPr lang="en-US" altLang="en-US"/>
              <a:t>Just use a negative constant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>
                <a:latin typeface="Lucida Console" pitchFamily="49" charset="0"/>
              </a:rPr>
              <a:t>	addi $s2, $s1, -1</a:t>
            </a:r>
          </a:p>
          <a:p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/>
            <a:r>
              <a:rPr lang="en-US" altLang="en-US"/>
              <a:t>Small constants are common</a:t>
            </a:r>
          </a:p>
          <a:p>
            <a:pPr lvl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EBE8A80-C650-48AC-B5FC-2CC2D004516F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 Constant Zero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MIPS register 0 ($zero) is the constant 0</a:t>
            </a:r>
          </a:p>
          <a:p>
            <a:pPr lvl="1"/>
            <a:r>
              <a:rPr lang="en-AU" altLang="en-US"/>
              <a:t>Cannot be overwritten</a:t>
            </a:r>
          </a:p>
          <a:p>
            <a:r>
              <a:rPr lang="en-AU" altLang="en-US"/>
              <a:t>Useful for common operations</a:t>
            </a:r>
          </a:p>
          <a:p>
            <a:pPr lvl="1"/>
            <a:r>
              <a:rPr lang="en-AU" altLang="en-US"/>
              <a:t>E.g., move between registers</a:t>
            </a:r>
          </a:p>
          <a:p>
            <a:pPr lvl="1">
              <a:buFont typeface="Wingdings" pitchFamily="2" charset="2"/>
              <a:buNone/>
            </a:pPr>
            <a:r>
              <a:rPr lang="en-AU" altLang="en-US">
                <a:latin typeface="Lucida Console" pitchFamily="49" charset="0"/>
              </a:rPr>
              <a:t>	add $t2, $s1, $zero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0E1DBA2-6DE4-4F1B-A3D0-5CB342E385EA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4229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422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3" name="Equation" r:id="rId4" imgW="2501640" imgH="241200" progId="Equation.3">
                  <p:embed/>
                </p:oleObj>
              </mc:Choice>
              <mc:Fallback>
                <p:oleObj name="Equation" r:id="rId4" imgW="2501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0 to +4,294,967,295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AD6D401-D029-4020-AE0D-70EEBAC44361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270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427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8" name="Equation" r:id="rId4" imgW="2590560" imgH="241200" progId="Equation.3">
                  <p:embed/>
                </p:oleObj>
              </mc:Choice>
              <mc:Fallback>
                <p:oleObj name="Equation" r:id="rId4" imgW="25905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–2,147,483,648 to +2,147,483,647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40528A5-B946-45AD-B85C-B7FBD8D62015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1A64DAB-E784-4712-96B7-8F1DC84AF364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431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r>
              <a:rPr lang="en-US" altLang="en-US"/>
              <a:t>Complement and add 1</a:t>
            </a:r>
          </a:p>
          <a:p>
            <a:pPr lvl="1"/>
            <a:r>
              <a:rPr lang="en-US" altLang="en-US"/>
              <a:t>Complement means 1 </a:t>
            </a:r>
            <a:r>
              <a:rPr lang="en-US" altLang="en-US">
                <a:cs typeface="Arial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3" name="Equation" r:id="rId4" imgW="1562040" imgH="507960" progId="Equation.3">
                  <p:embed/>
                </p:oleObj>
              </mc:Choice>
              <mc:Fallback>
                <p:oleObj name="Equation" r:id="rId4" imgW="15620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Example: negate +2</a:t>
            </a:r>
          </a:p>
          <a:p>
            <a:pPr lvl="1" eaLnBrk="1" hangingPunct="1"/>
            <a:r>
              <a:rPr lang="en-US" altLang="en-US"/>
              <a:t>+2 = 0000 0000 … 0010</a:t>
            </a:r>
            <a:r>
              <a:rPr lang="en-US" altLang="en-US" baseline="-25000"/>
              <a:t>2</a:t>
            </a:r>
            <a:endParaRPr lang="en-US" altLang="en-US"/>
          </a:p>
          <a:p>
            <a:pPr lvl="1" eaLnBrk="1" hangingPunct="1"/>
            <a:r>
              <a:rPr lang="en-US" altLang="en-US"/>
              <a:t>–2 = 1111 1111 … 1101</a:t>
            </a:r>
            <a:r>
              <a:rPr lang="en-US" altLang="en-US" baseline="-25000"/>
              <a:t>2</a:t>
            </a:r>
            <a:r>
              <a:rPr lang="en-US" altLang="en-US"/>
              <a:t> + 1</a:t>
            </a:r>
            <a:br>
              <a:rPr lang="en-US" altLang="en-US"/>
            </a:br>
            <a:r>
              <a:rPr lang="en-US" altLang="en-US"/>
              <a:t>     = 1111 1111 … 1110</a:t>
            </a:r>
            <a:r>
              <a:rPr lang="en-US" altLang="en-US" baseline="-2500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942A56D-B682-4BE7-9019-1AEB9D33A539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433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4331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MIPS instruction set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Lucida Console" pitchFamily="49" charset="0"/>
              </a:rPr>
              <a:t>addi</a:t>
            </a:r>
            <a:r>
              <a:rPr lang="en-US" altLang="en-US" sz="2400"/>
              <a:t>: extend immediate value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Lucida Console" pitchFamily="49" charset="0"/>
              </a:rPr>
              <a:t>lb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lh</a:t>
            </a:r>
            <a:r>
              <a:rPr lang="en-US" altLang="en-US" sz="2400"/>
              <a:t>: extend loaded byte/halfword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Lucida Console" pitchFamily="49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bne</a:t>
            </a:r>
            <a:r>
              <a:rPr lang="en-US" altLang="en-US" sz="2400"/>
              <a:t>: extend the displacement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953CAF4-5ED7-425D-B1DF-3C658EFD2D3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8EBE06AB-E8D1-48DC-8A6C-07870C4C9368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Instructions are encoded in binary</a:t>
            </a:r>
          </a:p>
          <a:p>
            <a:pPr lvl="1"/>
            <a:r>
              <a:rPr lang="en-US" altLang="en-US" sz="2400"/>
              <a:t>Called machine code</a:t>
            </a:r>
          </a:p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Encoded as 32-bit instruction words</a:t>
            </a:r>
          </a:p>
          <a:p>
            <a:pPr lvl="1"/>
            <a:r>
              <a:rPr lang="en-US" altLang="en-US" sz="2400"/>
              <a:t>Small number of formats encoding operation code (opcode), register numbers, …</a:t>
            </a:r>
          </a:p>
          <a:p>
            <a:pPr lvl="1"/>
            <a:r>
              <a:rPr lang="en-US" altLang="en-US" sz="2400"/>
              <a:t>Regularity!</a:t>
            </a:r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are reg’s 8 – 15</a:t>
            </a:r>
          </a:p>
          <a:p>
            <a:pPr lvl="1"/>
            <a:r>
              <a:rPr lang="en-US" altLang="en-US" sz="2400"/>
              <a:t>$t8 – $t9 are reg’s 24 – 25</a:t>
            </a:r>
          </a:p>
          <a:p>
            <a:pPr lvl="1"/>
            <a:r>
              <a:rPr lang="en-US" altLang="en-US" sz="2400"/>
              <a:t>$s0 – $s7 are reg’s 16 – 23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0EA1ACB-8491-4336-A7D4-7D2AC4F3B791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672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672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r>
              <a:rPr lang="en-US" altLang="en-US"/>
              <a:t>Instruction fields</a:t>
            </a:r>
          </a:p>
          <a:p>
            <a:pPr lvl="1"/>
            <a:r>
              <a:rPr lang="en-US" altLang="en-US"/>
              <a:t>op: operation code (opcode)</a:t>
            </a:r>
          </a:p>
          <a:p>
            <a:pPr lvl="1"/>
            <a:r>
              <a:rPr lang="en-US" altLang="en-US"/>
              <a:t>rs: first source register number</a:t>
            </a:r>
          </a:p>
          <a:p>
            <a:pPr lvl="1"/>
            <a:r>
              <a:rPr lang="en-US" altLang="en-US"/>
              <a:t>rt: second source register number</a:t>
            </a:r>
          </a:p>
          <a:p>
            <a:pPr lvl="1"/>
            <a:r>
              <a:rPr lang="en-US" altLang="en-US"/>
              <a:t>rd: destination register number</a:t>
            </a:r>
          </a:p>
          <a:p>
            <a:pPr lvl="1"/>
            <a:r>
              <a:rPr lang="en-US" altLang="en-US"/>
              <a:t>shamt: shift amount (00000 for now)</a:t>
            </a:r>
          </a:p>
          <a:p>
            <a:pPr lvl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61B6E71-D740-4746-9410-E2CA87563F7A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934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6934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latin typeface="Lucida Console" pitchFamily="49" charset="0"/>
              </a:rPr>
              <a:t>	add $t0, $s1, $s2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69337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69338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69342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69343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69344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69345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69346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69350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69352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69355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0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9362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79567AA-ED6B-4BFC-A18F-1974B29D301E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Hexadecimal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A964A755-79BE-4C2E-9740-92AF94D73B5E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713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13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136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136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08681FA-0D3B-4039-8E57-59A3F4AF0EA0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pic>
        <p:nvPicPr>
          <p:cNvPr id="273415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ECA5A0F-EB7E-4553-B578-39DF49747E18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275498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50F0F739-78A0-41CD-860F-B1CCEE00DF98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sll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srl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BCE45CB-29AA-4050-90C1-8439B09E0E66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r>
              <a:rPr lang="en-US" altLang="en-US"/>
              <a:t>Useful to mask bits in a word</a:t>
            </a:r>
          </a:p>
          <a:p>
            <a:pPr lvl="1"/>
            <a:r>
              <a:rPr lang="en-US" altLang="en-US"/>
              <a:t>Select some bits, clear others to 0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and $t0, $t1, $t2</a:t>
            </a:r>
            <a:endParaRPr lang="en-AU" altLang="en-US" sz="2800">
              <a:latin typeface="Lucida Console" pitchFamily="49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12364B67-C611-48DD-9D75-580197E7AFDE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r>
              <a:rPr lang="en-US" altLang="en-US"/>
              <a:t>Useful to include bits in a word</a:t>
            </a:r>
          </a:p>
          <a:p>
            <a:pPr lvl="1"/>
            <a:r>
              <a:rPr lang="en-US" altLang="en-US"/>
              <a:t>Set some bits to 1, leave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or $t0, $t1, $t2</a:t>
            </a:r>
            <a:endParaRPr lang="en-AU" altLang="en-US" sz="2800">
              <a:latin typeface="Lucida Console" pitchFamily="49" charset="0"/>
            </a:endParaRP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716FAA5-244C-4FFA-AAB1-23F047D25FD3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Used as the example throughout the book</a:t>
            </a:r>
          </a:p>
          <a:p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Large share of embedded core market</a:t>
            </a:r>
          </a:p>
          <a:p>
            <a:pPr lvl="1"/>
            <a:r>
              <a:rPr lang="en-US" altLang="en-US" sz="2400"/>
              <a:t>Applications in consumer electronics, network/storage equipment, cameras, printers, …</a:t>
            </a:r>
          </a:p>
          <a:p>
            <a:r>
              <a:rPr lang="en-US" altLang="en-US" sz="2800"/>
              <a:t>Typical of many modern ISAs</a:t>
            </a:r>
          </a:p>
          <a:p>
            <a:pPr lvl="1"/>
            <a:r>
              <a:rPr lang="en-US" altLang="en-US" sz="2400"/>
              <a:t>See MIPS Reference Data tear-out card, and Appendixes B and 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55306148-68FB-4767-84E3-D35FAE69A64A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r>
              <a:rPr lang="en-US" altLang="en-US"/>
              <a:t>Useful to invert bits in a word</a:t>
            </a:r>
          </a:p>
          <a:p>
            <a:pPr lvl="1"/>
            <a:r>
              <a:rPr lang="en-US" altLang="en-US"/>
              <a:t>Change 0 to 1, and 1 to 0</a:t>
            </a:r>
          </a:p>
          <a:p>
            <a:r>
              <a:rPr lang="en-US" altLang="en-US"/>
              <a:t>MIPS has NOR 3-operand instruction</a:t>
            </a:r>
          </a:p>
          <a:p>
            <a:pPr lvl="1"/>
            <a:r>
              <a:rPr lang="en-US" altLang="en-US"/>
              <a:t>a NOR b == NOT ( a OR b )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nor $t0, $t1, $zero</a:t>
            </a:r>
            <a:endParaRPr lang="en-AU" altLang="en-US" sz="2800">
              <a:latin typeface="Lucida Console" pitchFamily="49" charset="0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83656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912B4D3-59A3-45BC-B631-D8D545F94E3B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beq rs, rt, L1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bne rs, rt, L1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13BDDA1-FFBB-4FBA-AA1D-BF99A7E662C0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if (i==j) f = g+h;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else f = g-h;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      bne $s3, $s4, Else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add $s0, $s1, $s2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j   Exit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Else: sub $s0, $s1, $s2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Exit: …</a:t>
            </a:r>
            <a:endParaRPr lang="en-AU" altLang="en-US" sz="2800">
              <a:latin typeface="Lucida Console" pitchFamily="49" charset="0"/>
            </a:endParaRPr>
          </a:p>
        </p:txBody>
      </p:sp>
      <p:sp>
        <p:nvSpPr>
          <p:cNvPr id="287749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287750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6DE14EF-1AB5-4C7C-B687-172ADDB322BF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while (save[i] == k) i += 1;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Loop: sll  $t1, $s3, 2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add  $t1, $t1, $s6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lw   $t0, 0($t1)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bne  $t0, $s5, Exit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addi $s3, $s3, 1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  j    Loop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Exit: …</a:t>
            </a:r>
            <a:endParaRPr lang="en-AU" altLang="en-US" sz="2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A9AA49C7-ED46-4F0A-821E-59E8254707A2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 altLang="en-US"/>
              <a:t>A basic block is a sequence of instructions with</a:t>
            </a:r>
          </a:p>
          <a:p>
            <a:pPr lvl="1"/>
            <a:r>
              <a:rPr lang="en-US" altLang="en-US"/>
              <a:t>No embedded branches (except at end)</a:t>
            </a:r>
          </a:p>
          <a:p>
            <a:pPr lvl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291844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85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85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85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A compiler identifies basic blocks for optimization</a:t>
            </a:r>
          </a:p>
          <a:p>
            <a:pPr eaLnBrk="1" hangingPunct="1"/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115C924-1145-405E-8982-845A0665E7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result to 1 if a condition is true</a:t>
            </a:r>
          </a:p>
          <a:p>
            <a:pPr lvl="1"/>
            <a:r>
              <a:rPr lang="en-US" altLang="en-US"/>
              <a:t>Otherwise, set to 0</a:t>
            </a:r>
          </a:p>
          <a:p>
            <a:r>
              <a:rPr lang="en-US" altLang="en-US">
                <a:latin typeface="Lucida Console" pitchFamily="49" charset="0"/>
              </a:rPr>
              <a:t>slt rd, rs, rt</a:t>
            </a:r>
          </a:p>
          <a:p>
            <a:pPr lvl="1"/>
            <a:r>
              <a:rPr lang="en-US" altLang="en-US"/>
              <a:t>if (rs &lt; rt) rd = 1; else rd = 0;</a:t>
            </a:r>
          </a:p>
          <a:p>
            <a:r>
              <a:rPr lang="en-US" altLang="en-US">
                <a:latin typeface="Lucida Console" pitchFamily="49" charset="0"/>
              </a:rPr>
              <a:t>slti rt, rs, constant</a:t>
            </a:r>
          </a:p>
          <a:p>
            <a:pPr lvl="1"/>
            <a:r>
              <a:rPr lang="en-US" altLang="en-US"/>
              <a:t>if (rs &lt; constant) rt = 1; else rt = 0;</a:t>
            </a:r>
          </a:p>
          <a:p>
            <a:r>
              <a:rPr lang="en-US" altLang="en-US"/>
              <a:t>Use in combination with </a:t>
            </a:r>
            <a:r>
              <a:rPr lang="en-US" altLang="en-US">
                <a:latin typeface="Lucida Console" pitchFamily="49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bne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pitchFamily="49" charset="0"/>
              </a:rPr>
              <a:t>slt $t0, $s1, $s2  # if ($s1 &lt; $s2)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bne $t0, $zero, L  #   branch to 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1D69C1E-671A-45B2-BF88-F4125616E0A5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not </a:t>
            </a:r>
            <a:r>
              <a:rPr lang="en-US" altLang="en-US">
                <a:latin typeface="Lucida Console" pitchFamily="49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bge</a:t>
            </a:r>
            <a:r>
              <a:rPr lang="en-US" altLang="en-US"/>
              <a:t>, etc?</a:t>
            </a:r>
          </a:p>
          <a:p>
            <a:r>
              <a:rPr lang="en-US" altLang="en-US"/>
              <a:t>Hardware for &lt;, ≥, … slower than =, ≠</a:t>
            </a:r>
          </a:p>
          <a:p>
            <a:pPr lvl="1"/>
            <a:r>
              <a:rPr lang="en-US" altLang="en-US"/>
              <a:t>Combining with branch involves more work per instruction, requiring a slower clock</a:t>
            </a:r>
          </a:p>
          <a:p>
            <a:pPr lvl="1"/>
            <a:r>
              <a:rPr lang="en-US" altLang="en-US"/>
              <a:t>All instructions penalized!</a:t>
            </a:r>
          </a:p>
          <a:p>
            <a:r>
              <a:rPr lang="en-US" altLang="en-US">
                <a:latin typeface="Lucida Console" pitchFamily="49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pitchFamily="49" charset="0"/>
              </a:rPr>
              <a:t>bne</a:t>
            </a:r>
            <a:r>
              <a:rPr lang="en-US" altLang="en-US"/>
              <a:t> are the common case</a:t>
            </a:r>
          </a:p>
          <a:p>
            <a:r>
              <a:rPr lang="en-US" altLang="en-US"/>
              <a:t>This is a good design compromise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8752F9A-BE1E-4683-A2DB-776486B80D97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Signed vs. Unsigned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Signed comparison: </a:t>
            </a:r>
            <a:r>
              <a:rPr lang="en-AU" altLang="en-US">
                <a:latin typeface="Lucida Console" pitchFamily="49" charset="0"/>
              </a:rPr>
              <a:t>slt</a:t>
            </a:r>
            <a:r>
              <a:rPr lang="en-AU" altLang="en-US"/>
              <a:t>, </a:t>
            </a:r>
            <a:r>
              <a:rPr lang="en-AU" altLang="en-US">
                <a:latin typeface="Lucida Console" pitchFamily="49" charset="0"/>
              </a:rPr>
              <a:t>slti</a:t>
            </a:r>
          </a:p>
          <a:p>
            <a:r>
              <a:rPr lang="en-AU" altLang="en-US"/>
              <a:t>Unsigned comparison: </a:t>
            </a:r>
            <a:r>
              <a:rPr lang="en-AU" altLang="en-US">
                <a:latin typeface="Lucida Console" pitchFamily="49" charset="0"/>
              </a:rPr>
              <a:t>sltu</a:t>
            </a:r>
            <a:r>
              <a:rPr lang="en-AU" altLang="en-US"/>
              <a:t>, </a:t>
            </a:r>
            <a:r>
              <a:rPr lang="en-AU" altLang="en-US">
                <a:latin typeface="Lucida Console" pitchFamily="49" charset="0"/>
              </a:rPr>
              <a:t>sltui</a:t>
            </a:r>
          </a:p>
          <a:p>
            <a:r>
              <a:rPr lang="en-AU" altLang="en-US"/>
              <a:t>Example</a:t>
            </a:r>
          </a:p>
          <a:p>
            <a:pPr lvl="1"/>
            <a:r>
              <a:rPr lang="en-AU" altLang="en-US"/>
              <a:t>$s0 = </a:t>
            </a:r>
            <a:r>
              <a:rPr lang="en-AU" altLang="en-US" sz="2400"/>
              <a:t>1111 1111 1111 1111 1111 1111 1111 1111</a:t>
            </a:r>
          </a:p>
          <a:p>
            <a:pPr lvl="1"/>
            <a:r>
              <a:rPr lang="en-AU" altLang="en-US"/>
              <a:t>$s1 = </a:t>
            </a:r>
            <a:r>
              <a:rPr lang="en-AU" altLang="en-US" sz="2400"/>
              <a:t>0000 0000 0000 0000 0000 0000 0000 0001</a:t>
            </a:r>
          </a:p>
          <a:p>
            <a:pPr lvl="1"/>
            <a:r>
              <a:rPr lang="en-AU" altLang="en-US">
                <a:latin typeface="Lucida Console" pitchFamily="49" charset="0"/>
              </a:rPr>
              <a:t>slt  $t0, $s0, $s1  # signed</a:t>
            </a:r>
          </a:p>
          <a:p>
            <a:pPr lvl="2"/>
            <a:r>
              <a:rPr lang="en-AU" altLang="en-US">
                <a:cs typeface="Arial" charset="0"/>
              </a:rPr>
              <a:t>–1 &lt; +1 </a:t>
            </a:r>
            <a:r>
              <a:rPr lang="en-AU" altLang="en-US">
                <a:cs typeface="Arial" charset="0"/>
                <a:sym typeface="Symbol" pitchFamily="18" charset="2"/>
              </a:rPr>
              <a:t> $t0 = 1</a:t>
            </a:r>
          </a:p>
          <a:p>
            <a:pPr lvl="1"/>
            <a:r>
              <a:rPr lang="en-AU" altLang="en-US">
                <a:latin typeface="Lucida Console" pitchFamily="49" charset="0"/>
                <a:cs typeface="Arial" charset="0"/>
                <a:sym typeface="Symbol" pitchFamily="18" charset="2"/>
              </a:rPr>
              <a:t>sltu $t0, $s0, $s1  # unsigned</a:t>
            </a:r>
          </a:p>
          <a:p>
            <a:pPr lvl="2"/>
            <a:r>
              <a:rPr lang="en-US" altLang="en-US"/>
              <a:t>+4,294,967,295 &gt; +1 </a:t>
            </a:r>
            <a:r>
              <a:rPr lang="en-AU" altLang="en-US">
                <a:cs typeface="Arial" charset="0"/>
                <a:sym typeface="Symbol" pitchFamily="18" charset="2"/>
              </a:rPr>
              <a:t> $t0 =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5AC6256-27C5-487A-96DC-2464927FB8C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Steps required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Place parameters in registers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altLang="en-US"/>
              <a:t>Return to place of call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A1159562-2E50-4EBD-A669-8C219B06C9D0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8A3AABA-3EDE-4C3F-98AD-16D7F2630493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and subtract, three operands</a:t>
            </a:r>
          </a:p>
          <a:p>
            <a:pPr lvl="1"/>
            <a:r>
              <a:rPr lang="en-US" altLang="en-US"/>
              <a:t>Two sources and one destination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Lucida Console" pitchFamily="49" charset="0"/>
              </a:rPr>
              <a:t>	add a, b, c  # a gets b + c</a:t>
            </a:r>
          </a:p>
          <a:p>
            <a:r>
              <a:rPr lang="en-US" altLang="en-US"/>
              <a:t>All arithmetic operations have this form</a:t>
            </a:r>
          </a:p>
          <a:p>
            <a:r>
              <a:rPr lang="en-US" altLang="en-US" i="1"/>
              <a:t>Design Principle 1:</a:t>
            </a:r>
            <a:r>
              <a:rPr lang="en-US" altLang="en-US"/>
              <a:t> Simplicity favours regularity</a:t>
            </a:r>
          </a:p>
          <a:p>
            <a:pPr lvl="1"/>
            <a:r>
              <a:rPr lang="en-US" altLang="en-US"/>
              <a:t>Regularity makes implementation simpler</a:t>
            </a:r>
          </a:p>
          <a:p>
            <a:pPr lvl="1"/>
            <a:r>
              <a:rPr lang="en-US" altLang="en-US"/>
              <a:t>Simplicity enables higher performance at lower cost</a:t>
            </a:r>
            <a:endParaRPr lang="en-AU" altLang="en-US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99520000-9E16-4443-9B4B-D4BCDCA6F20D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Procedure call: jump and link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jal ProcedureLabel</a:t>
            </a:r>
          </a:p>
          <a:p>
            <a:pPr lvl="1"/>
            <a:r>
              <a:rPr lang="en-US" altLang="en-US"/>
              <a:t>Address of following instruction put in $ra</a:t>
            </a:r>
          </a:p>
          <a:p>
            <a:pPr lvl="1"/>
            <a:r>
              <a:rPr lang="en-US" altLang="en-US"/>
              <a:t>Jumps to target address</a:t>
            </a:r>
          </a:p>
          <a:p>
            <a:r>
              <a:rPr lang="en-US" altLang="en-US"/>
              <a:t>Procedure return: jump register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jr $ra</a:t>
            </a:r>
          </a:p>
          <a:p>
            <a:pPr lvl="1"/>
            <a:r>
              <a:rPr lang="en-US" altLang="en-US"/>
              <a:t>Copies $ra to program counter</a:t>
            </a:r>
          </a:p>
          <a:p>
            <a:pPr lvl="1"/>
            <a:r>
              <a:rPr lang="en-US" altLang="en-US"/>
              <a:t>Can also be used for computed jumps</a:t>
            </a:r>
          </a:p>
          <a:p>
            <a:pPr lvl="2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A378F0A-3BE3-4AB5-8F7B-23D43796B334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int leaf_example (int g, h, i, j)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{ int f;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f = (g + h) - (i + j);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return f;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/>
              <a:t>Arguments g, …, j in $a0, …, $a3</a:t>
            </a:r>
          </a:p>
          <a:p>
            <a:pPr lvl="1"/>
            <a:r>
              <a:rPr lang="en-US" altLang="en-US"/>
              <a:t>f in $s0 (hence, need to save $s0 on stack)</a:t>
            </a:r>
          </a:p>
          <a:p>
            <a:pPr lvl="1"/>
            <a:r>
              <a:rPr lang="en-US" altLang="en-US"/>
              <a:t>Result in $v0</a:t>
            </a:r>
            <a:endParaRPr lang="en-AU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113B88D4-AAB6-4643-A0BE-4AE3DA2069C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990600" y="2082800"/>
            <a:ext cx="5021263" cy="774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990600" y="2857500"/>
            <a:ext cx="5021263" cy="11477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990600" y="4005263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990600" y="1676400"/>
            <a:ext cx="5021263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990600" y="4371975"/>
            <a:ext cx="5021263" cy="785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990600" y="5157788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leaf_example: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addi $sp, $sp, -4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sw   $s0, 0($sp)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add  $t0, $a0, $a1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add  $t1, $a2, $a3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sub  $s0, $t0, $t1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add  $v0, $s0, $zero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lw   $s0, 0($sp)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addi $sp, $sp, 4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jr   $ra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6224588" y="2347913"/>
            <a:ext cx="2001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Save $s0 on stack</a:t>
            </a:r>
            <a:endParaRPr lang="en-AU" altLang="en-US">
              <a:latin typeface="Tahoma" pitchFamily="34" charset="0"/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6224588" y="3213100"/>
            <a:ext cx="176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Procedure body</a:t>
            </a:r>
            <a:endParaRPr lang="en-AU" altLang="en-US">
              <a:latin typeface="Tahoma" pitchFamily="34" charset="0"/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6224588" y="4581525"/>
            <a:ext cx="1374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Restore $s0</a:t>
            </a:r>
            <a:endParaRPr lang="en-AU" altLang="en-US">
              <a:latin typeface="Tahoma" pitchFamily="34" charset="0"/>
            </a:endParaRP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224588" y="4005263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Result</a:t>
            </a:r>
            <a:endParaRPr lang="en-AU" altLang="en-US">
              <a:latin typeface="Tahoma" pitchFamily="34" charset="0"/>
            </a:endParaRP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6215063" y="5157788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Return</a:t>
            </a:r>
            <a:endParaRPr lang="en-AU" altLang="en-US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E2DA4E9-25DD-4C64-90FA-6D74E397CF8E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Procedures that call other procedures</a:t>
            </a:r>
          </a:p>
          <a:p>
            <a:r>
              <a:rPr lang="en-US" altLang="en-US"/>
              <a:t>For nested call, caller needs to save on the stack:</a:t>
            </a:r>
          </a:p>
          <a:p>
            <a:pPr lvl="1"/>
            <a:r>
              <a:rPr lang="en-US" altLang="en-US"/>
              <a:t>Its return address</a:t>
            </a:r>
          </a:p>
          <a:p>
            <a:pPr lvl="1"/>
            <a:r>
              <a:rPr lang="en-US" altLang="en-US"/>
              <a:t>Any arguments and temporaries needed after the call</a:t>
            </a:r>
          </a:p>
          <a:p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8AC3470-7B26-4DA6-868F-D9712FBA113B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int fact (int n)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{ 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if (n &lt; 1) return f;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else return n * fact(n - 1);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/>
              <a:t>Argument n in $a0</a:t>
            </a:r>
          </a:p>
          <a:p>
            <a:pPr lvl="1"/>
            <a:r>
              <a:rPr lang="en-US" altLang="en-US"/>
              <a:t>Result in $v0</a:t>
            </a:r>
            <a:endParaRPr lang="en-AU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76CE6B3-3C9B-4396-90B0-8D9B185755D1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latin typeface="Lucida Console" pitchFamily="49" charset="0"/>
              </a:rPr>
              <a:t>	fact: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$sp, $sp, -8     # adjust stack for 2 items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sw   $ra, 4($sp)      # save return address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sw   $a0, 0($sp)      # save argument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slti $t0, $a0, 1      # test for n &lt;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beq  $t0, $zero, L1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$v0, $zero, 1    # if so, result is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$sp, $sp, 8      #   pop 2 items from stack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jr   $ra              #   and return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L1: addi $a0, $a0, -1     # else decrement n  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jal  fact             # recursive call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lw   $a0, 0($sp)      # restore original n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lw   $ra, 4($sp)      #   and return address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$sp, $sp, 8      # pop 2 items from stack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mul  $v0, $a0, $v0    # multiply to get result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jr   $ra              # and return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2211FBE-000F-4DA2-8E1D-96C8A903D4C8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9E7D5EF-F5BF-4003-B360-A0D56A1F3D4D}" type="slidenum">
              <a:rPr lang="en-AU" altLang="en-US"/>
              <a:pPr/>
              <a:t>47</a:t>
            </a:fld>
            <a:endParaRPr lang="en-AU" altLang="en-US"/>
          </a:p>
        </p:txBody>
      </p:sp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Text: program code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Static data: global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$gp initialized to address allowing ±offsets into this segment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Dynamic data: heap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E.g., malloc in C, new in Java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Stack: automatic storage</a:t>
            </a:r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786CA4CE-423A-4EE2-83A3-EF11D87BD464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Byte-encoded character sets</a:t>
            </a:r>
          </a:p>
          <a:p>
            <a:pPr lvl="1"/>
            <a:r>
              <a:rPr lang="en-US" altLang="en-US"/>
              <a:t>ASCII: 128 characters</a:t>
            </a:r>
          </a:p>
          <a:p>
            <a:pPr lvl="2"/>
            <a:r>
              <a:rPr lang="en-US" altLang="en-US"/>
              <a:t>95 graphic, 33 control</a:t>
            </a:r>
          </a:p>
          <a:p>
            <a:pPr lvl="1"/>
            <a:r>
              <a:rPr lang="en-US" altLang="en-US"/>
              <a:t>Latin-1: 256 characters</a:t>
            </a:r>
          </a:p>
          <a:p>
            <a:pPr lvl="2"/>
            <a:r>
              <a:rPr lang="en-US" altLang="en-US"/>
              <a:t>ASCII, +96 more graphic characters</a:t>
            </a:r>
          </a:p>
          <a:p>
            <a:r>
              <a:rPr lang="en-US" altLang="en-US"/>
              <a:t>Unicode: 32-bit character set</a:t>
            </a:r>
          </a:p>
          <a:p>
            <a:pPr lvl="1"/>
            <a:r>
              <a:rPr lang="en-US" altLang="en-US"/>
              <a:t>Used in Java, C++ wide characters, …</a:t>
            </a:r>
          </a:p>
          <a:p>
            <a:pPr lvl="1"/>
            <a:r>
              <a:rPr lang="en-US" altLang="en-US"/>
              <a:t>Most of the world’s alphabets, plus symbols</a:t>
            </a:r>
          </a:p>
          <a:p>
            <a:pPr lvl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72200BC-52F5-4F91-9CBB-90C5BF60A0CF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Could use bitwise operations</a:t>
            </a:r>
          </a:p>
          <a:p>
            <a:r>
              <a:rPr lang="en-US" altLang="en-US"/>
              <a:t>MIPS byte/halfword load/store</a:t>
            </a:r>
          </a:p>
          <a:p>
            <a:pPr lvl="1"/>
            <a:r>
              <a:rPr lang="en-US" altLang="en-US"/>
              <a:t>String processing is a common case</a:t>
            </a:r>
          </a:p>
          <a:p>
            <a:pPr>
              <a:buFont typeface="Wingdings" pitchFamily="2" charset="2"/>
              <a:buNone/>
            </a:pPr>
            <a:r>
              <a:rPr lang="en-US" altLang="en-US" sz="2600">
                <a:latin typeface="Lucida Console" pitchFamily="49" charset="0"/>
              </a:rPr>
              <a:t>lb rt, offset(rs)     lh rt, offset(rs)</a:t>
            </a:r>
          </a:p>
          <a:p>
            <a:pPr lvl="1"/>
            <a:r>
              <a:rPr lang="en-US" altLang="en-US"/>
              <a:t>Sign extend to 32 bits in rt</a:t>
            </a:r>
          </a:p>
          <a:p>
            <a:pPr>
              <a:buFont typeface="Wingdings" pitchFamily="2" charset="2"/>
              <a:buNone/>
            </a:pPr>
            <a:r>
              <a:rPr lang="en-US" altLang="en-US" sz="2600">
                <a:latin typeface="Lucida Console" pitchFamily="49" charset="0"/>
              </a:rPr>
              <a:t>lbu rt, offset(rs)    lhu rt, offset(rs)</a:t>
            </a:r>
          </a:p>
          <a:p>
            <a:pPr lvl="1"/>
            <a:r>
              <a:rPr lang="en-US" altLang="en-US"/>
              <a:t>Zero extend to 32 bits in rt</a:t>
            </a:r>
          </a:p>
          <a:p>
            <a:pPr>
              <a:buFont typeface="Wingdings" pitchFamily="2" charset="2"/>
              <a:buNone/>
            </a:pPr>
            <a:r>
              <a:rPr lang="en-US" altLang="en-US" sz="2600">
                <a:latin typeface="Lucida Console" pitchFamily="49" charset="0"/>
              </a:rPr>
              <a:t>sb rt, offset(rs)     sh rt, offset(rs)</a:t>
            </a:r>
          </a:p>
          <a:p>
            <a:pPr lvl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D1491A4-73F7-4BB9-B978-FA5D3EB55576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f = (g + h) - (i + j);</a:t>
            </a:r>
          </a:p>
          <a:p>
            <a:r>
              <a:rPr lang="en-US" altLang="en-US"/>
              <a:t>Compiled MIPS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add t0, g, h   # temp t0 = g + h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add t1, i, j   # temp t1 = i + j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sub f, t0, t1  # f = t0 - t1</a:t>
            </a:r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C5609B5-2C58-4451-BAE0-21ED5F5E455D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 (naïve):</a:t>
            </a:r>
          </a:p>
          <a:p>
            <a:pPr lvl="1"/>
            <a:r>
              <a:rPr lang="en-US" altLang="en-US"/>
              <a:t>Null-terminated string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void strcpy (char x[], char y[])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{ int i;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i = 0;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while ((x[i]=y[i])!='\0')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    i += 1;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/>
              <a:t>Addresses of x, y in $a0, $a1</a:t>
            </a:r>
          </a:p>
          <a:p>
            <a:pPr lvl="1"/>
            <a:r>
              <a:rPr lang="en-US" altLang="en-US"/>
              <a:t>i in $s0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CC9D091-7014-4602-B04D-E38A6B54099A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009650" y="16573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009650" y="1936750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009650" y="24828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1009650" y="2762250"/>
            <a:ext cx="747712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1009650" y="3302000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009650" y="3860800"/>
            <a:ext cx="7477125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1009650" y="413385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1009650" y="468630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1009650" y="5238750"/>
            <a:ext cx="7477125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latin typeface="Lucida Console" pitchFamily="49" charset="0"/>
              </a:rPr>
              <a:t>	strcpy: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$sp, $sp, -4      # adjust stack for 1 item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sw   $s0, 0($sp)       # save $s0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  $s0, $zero, $zero # i = 0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L1: add  $t1, $s0, $a1     # addr of y[i] in $t1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lbu  $t2, 0($t1)       # $t2 = y[i]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  $t3, $s0, $a0     # addr of x[i] in $t3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sb   $t2, 0($t3)       # x[i] = y[i]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beq  $t2, $zero, L2    # exit loop if y[i] == 0  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$s0, $s0, 1       # i = i + 1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j    L1                # next iteration of loop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L2: lw   $s0, 0($sp)       # restore saved $s0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 $sp, $sp, 4       # pop 1 item from stack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jr   $ra               # and return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241E029-4D26-4F83-81FC-2F033A7D730A}" type="slidenum">
              <a:rPr lang="en-AU" altLang="en-US"/>
              <a:pPr/>
              <a:t>52</a:t>
            </a:fld>
            <a:endParaRPr lang="en-AU" altLang="en-US"/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363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3363913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0000 0000 0111 1101 0000 0000 0000 0000</a:t>
            </a:r>
            <a:endParaRPr lang="en-AU" altLang="en-US" sz="2000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5934075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3266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455987"/>
          </a:xfrm>
        </p:spPr>
        <p:txBody>
          <a:bodyPr/>
          <a:lstStyle/>
          <a:p>
            <a:r>
              <a:rPr lang="en-US" altLang="en-US"/>
              <a:t>Most constants are small</a:t>
            </a:r>
          </a:p>
          <a:p>
            <a:pPr lvl="1"/>
            <a:r>
              <a:rPr lang="en-US" altLang="en-US"/>
              <a:t>16-bit immediate is sufficient</a:t>
            </a:r>
          </a:p>
          <a:p>
            <a:r>
              <a:rPr lang="en-US" altLang="en-US"/>
              <a:t>For the occasional 32-bit constant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pitchFamily="49" charset="0"/>
              </a:rPr>
              <a:t>lui rt, constant</a:t>
            </a:r>
          </a:p>
          <a:p>
            <a:pPr lvl="1"/>
            <a:r>
              <a:rPr lang="en-US" altLang="en-US"/>
              <a:t>Copies 16-bit constant to left 16 bits of rt</a:t>
            </a:r>
          </a:p>
          <a:p>
            <a:pPr lvl="1"/>
            <a:r>
              <a:rPr lang="en-US" altLang="en-US"/>
              <a:t>Clears right 16 bits of rt to 0</a:t>
            </a:r>
            <a:endParaRPr lang="en-AU" altLang="en-U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07950" y="4879975"/>
            <a:ext cx="20351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Lucida Console" pitchFamily="49" charset="0"/>
              </a:rPr>
              <a:t>lhi $s0, 61</a:t>
            </a:r>
            <a:endParaRPr lang="en-AU" altLang="en-US" sz="2200">
              <a:latin typeface="Lucida Console" pitchFamily="49" charset="0"/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363913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107950" y="5527675"/>
            <a:ext cx="3213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Lucida Console" pitchFamily="49" charset="0"/>
              </a:rPr>
              <a:t>ori $s0, $s0, 2304</a:t>
            </a:r>
            <a:endParaRPr lang="en-AU" altLang="en-US" sz="2200">
              <a:latin typeface="Lucida Console" pitchFamily="49" charset="0"/>
            </a:endParaRP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 rot="5400000">
            <a:off x="5757069" y="3020219"/>
            <a:ext cx="640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C36BE0F-8162-4C3B-A762-2AE95C1284B7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r>
              <a:rPr lang="en-US" altLang="en-US"/>
              <a:t>Branch instructions specify</a:t>
            </a:r>
          </a:p>
          <a:p>
            <a:pPr lvl="1"/>
            <a:r>
              <a:rPr lang="en-US" altLang="en-US"/>
              <a:t>Opcode, two registers, target address</a:t>
            </a:r>
          </a:p>
          <a:p>
            <a:r>
              <a:rPr lang="en-US" altLang="en-US"/>
              <a:t>Most branch targets are near branch</a:t>
            </a:r>
          </a:p>
          <a:p>
            <a:pPr lvl="1"/>
            <a:r>
              <a:rPr lang="en-US" altLang="en-US"/>
              <a:t>Forward or backward</a:t>
            </a:r>
            <a:endParaRPr lang="en-AU" altLang="en-US"/>
          </a:p>
        </p:txBody>
      </p:sp>
      <p:grpSp>
        <p:nvGrpSpPr>
          <p:cNvPr id="328708" name="Group 4"/>
          <p:cNvGrpSpPr>
            <a:grpSpLocks/>
          </p:cNvGrpSpPr>
          <p:nvPr/>
        </p:nvGrpSpPr>
        <p:grpSpPr bwMode="auto">
          <a:xfrm>
            <a:off x="1403350" y="3740150"/>
            <a:ext cx="6913563" cy="773113"/>
            <a:chOff x="884" y="981"/>
            <a:chExt cx="4355" cy="487"/>
          </a:xfrm>
        </p:grpSpPr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1182688" y="4625975"/>
            <a:ext cx="7772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PC-relative addressing</a:t>
            </a:r>
          </a:p>
          <a:p>
            <a:pPr lvl="1" eaLnBrk="1" hangingPunct="1"/>
            <a:r>
              <a:rPr lang="en-US" altLang="en-US"/>
              <a:t>Target address = PC + offset × 4</a:t>
            </a:r>
          </a:p>
          <a:p>
            <a:pPr lvl="1" eaLnBrk="1" hangingPunct="1"/>
            <a:r>
              <a:rPr lang="en-US" altLang="en-US"/>
              <a:t>PC already incremented by 4 by this time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874B3C11-41F1-48A3-B669-E9EB2870D4A7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r>
              <a:rPr lang="en-US" altLang="en-US"/>
              <a:t>Jump (</a:t>
            </a:r>
            <a:r>
              <a:rPr lang="en-US" altLang="en-US">
                <a:latin typeface="Lucida Console" pitchFamily="49" charset="0"/>
              </a:rPr>
              <a:t>j</a:t>
            </a:r>
            <a:r>
              <a:rPr lang="en-US" altLang="en-US"/>
              <a:t> and </a:t>
            </a:r>
            <a:r>
              <a:rPr lang="en-US" altLang="en-US">
                <a:latin typeface="Lucida Console" pitchFamily="49" charset="0"/>
              </a:rPr>
              <a:t>jal</a:t>
            </a:r>
            <a:r>
              <a:rPr lang="en-US" altLang="en-US"/>
              <a:t>) targets could be anywhere in text segment</a:t>
            </a:r>
          </a:p>
          <a:p>
            <a:pPr lvl="1"/>
            <a:r>
              <a:rPr lang="en-US" altLang="en-US"/>
              <a:t>Encode full address in instruction</a:t>
            </a:r>
            <a:endParaRPr lang="en-AU" altLang="en-US"/>
          </a:p>
        </p:txBody>
      </p:sp>
      <p:grpSp>
        <p:nvGrpSpPr>
          <p:cNvPr id="330756" name="Group 4"/>
          <p:cNvGrpSpPr>
            <a:grpSpLocks/>
          </p:cNvGrpSpPr>
          <p:nvPr/>
        </p:nvGrpSpPr>
        <p:grpSpPr bwMode="auto">
          <a:xfrm>
            <a:off x="1403350" y="3165475"/>
            <a:ext cx="6913563" cy="773113"/>
            <a:chOff x="884" y="2356"/>
            <a:chExt cx="4355" cy="487"/>
          </a:xfrm>
        </p:grpSpPr>
        <p:sp>
          <p:nvSpPr>
            <p:cNvPr id="33075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3075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3075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3076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84213" y="4076700"/>
            <a:ext cx="77724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(Pseudo)Direct jump addressing</a:t>
            </a:r>
          </a:p>
          <a:p>
            <a:pPr lvl="1" eaLnBrk="1" hangingPunct="1"/>
            <a:r>
              <a:rPr lang="en-US" altLang="en-US"/>
              <a:t>Target address = PC</a:t>
            </a:r>
            <a:r>
              <a:rPr lang="en-US" altLang="en-US" baseline="-25000"/>
              <a:t>31…28</a:t>
            </a:r>
            <a:r>
              <a:rPr lang="en-US" altLang="en-US"/>
              <a:t> : (address × 4)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B524A14-214F-41FC-86DD-8AE4C03120B9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Target Addressing Example</a:t>
            </a:r>
            <a:endParaRPr lang="en-AU" alt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r>
              <a:rPr lang="en-US" altLang="en-US"/>
              <a:t>Loop code from earlier example</a:t>
            </a:r>
          </a:p>
          <a:p>
            <a:pPr lvl="1"/>
            <a:r>
              <a:rPr lang="en-US" altLang="en-US"/>
              <a:t>Assume Loop at location 80000</a:t>
            </a:r>
            <a:endParaRPr lang="en-AU" altLang="en-US" sz="2000">
              <a:solidFill>
                <a:schemeClr val="folHlink"/>
              </a:solidFill>
              <a:latin typeface="Lucida Console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2871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F013FCA6-056A-45B0-A0BE-8A5D6E090264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Branching Far Away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19250" algn="l"/>
              </a:tabLst>
            </a:pPr>
            <a:r>
              <a:rPr lang="en-AU" altLang="en-US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altLang="en-US"/>
              <a:t>Example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altLang="en-US">
                <a:latin typeface="Lucida Console" pitchFamily="49" charset="0"/>
              </a:rPr>
              <a:t>		beq $s0,$s1, L1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altLang="en-US">
                <a:cs typeface="Arial" charset="0"/>
              </a:rPr>
              <a:t>				↓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altLang="en-US">
                <a:latin typeface="Lucida Console" pitchFamily="49" charset="0"/>
              </a:rPr>
              <a:t>		bne $s0,$s1, L2</a:t>
            </a:r>
            <a:br>
              <a:rPr lang="en-AU" altLang="en-US">
                <a:latin typeface="Lucida Console" pitchFamily="49" charset="0"/>
              </a:rPr>
            </a:br>
            <a:r>
              <a:rPr lang="en-AU" altLang="en-US">
                <a:latin typeface="Lucida Console" pitchFamily="49" charset="0"/>
              </a:rPr>
              <a:t>	j L1</a:t>
            </a:r>
            <a:br>
              <a:rPr lang="en-AU" altLang="en-US">
                <a:latin typeface="Lucida Console" pitchFamily="49" charset="0"/>
              </a:rPr>
            </a:br>
            <a:r>
              <a:rPr lang="en-AU" altLang="en-US">
                <a:latin typeface="Lucida Console" pitchFamily="49" charset="0"/>
              </a:rPr>
              <a:t>L2:	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3707AA42-9A40-4AB3-8B37-C5C4A723542F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Mode Summary</a:t>
            </a:r>
            <a:endParaRPr lang="en-AU" altLang="en-US"/>
          </a:p>
        </p:txBody>
      </p:sp>
      <p:pic>
        <p:nvPicPr>
          <p:cNvPr id="334854" name="Picture 6" descr="f02-1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2D84186A-3D1C-487B-95ED-9068ADE849C6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Synchronization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z="2800"/>
              <a:t>Two processors sharing an area of memory</a:t>
            </a:r>
          </a:p>
          <a:p>
            <a:pPr lvl="1"/>
            <a:r>
              <a:rPr lang="en-AU" altLang="en-US" sz="2400"/>
              <a:t>P1 writes, then P2 reads</a:t>
            </a:r>
          </a:p>
          <a:p>
            <a:pPr lvl="1"/>
            <a:r>
              <a:rPr lang="en-AU" altLang="en-US" sz="2400"/>
              <a:t>Data race if P1 and P2 don’t synchronize</a:t>
            </a:r>
          </a:p>
          <a:p>
            <a:pPr lvl="2"/>
            <a:r>
              <a:rPr lang="en-AU" altLang="en-US" sz="2000"/>
              <a:t>Result depends of order of accesses</a:t>
            </a:r>
          </a:p>
          <a:p>
            <a:r>
              <a:rPr lang="en-AU" altLang="en-US" sz="2800"/>
              <a:t>Hardware support required</a:t>
            </a:r>
          </a:p>
          <a:p>
            <a:pPr lvl="1"/>
            <a:r>
              <a:rPr lang="en-AU" altLang="en-US" sz="2400"/>
              <a:t>Atomic read/write memory operation</a:t>
            </a:r>
          </a:p>
          <a:p>
            <a:pPr lvl="1"/>
            <a:r>
              <a:rPr lang="en-AU" altLang="en-US" sz="2400"/>
              <a:t>No other access to the location allowed between the read and write</a:t>
            </a:r>
          </a:p>
          <a:p>
            <a:r>
              <a:rPr lang="en-AU" altLang="en-US" sz="2800"/>
              <a:t>Could be a single instruction</a:t>
            </a:r>
          </a:p>
          <a:p>
            <a:pPr lvl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charset="0"/>
              </a:rPr>
              <a:t>↔ memory</a:t>
            </a:r>
          </a:p>
          <a:p>
            <a:pPr lvl="1"/>
            <a:r>
              <a:rPr lang="en-AU" altLang="en-US" sz="2400">
                <a:cs typeface="Arial" charset="0"/>
              </a:rPr>
              <a:t>Or an atomic pair of instructions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§2.11 Parallelism and Instructions: Synchronization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C3F61F0-9C00-408A-8AEA-B3A6F9926B0C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Synchronization in MIPS 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800"/>
              <a:t>Load linked: </a:t>
            </a:r>
            <a:r>
              <a:rPr lang="en-AU" altLang="en-US" sz="2800">
                <a:latin typeface="Lucida Console" pitchFamily="49" charset="0"/>
              </a:rPr>
              <a:t>ll </a:t>
            </a:r>
            <a:r>
              <a:rPr lang="en-US" altLang="en-US" sz="2800">
                <a:latin typeface="Lucida Console" pitchFamily="49" charset="0"/>
              </a:rPr>
              <a:t>rt, offset(rs)</a:t>
            </a:r>
          </a:p>
          <a:p>
            <a:pPr>
              <a:lnSpc>
                <a:spcPct val="90000"/>
              </a:lnSpc>
            </a:pPr>
            <a:r>
              <a:rPr lang="en-AU" altLang="en-US" sz="2800"/>
              <a:t>Store conditional: </a:t>
            </a:r>
            <a:r>
              <a:rPr lang="en-AU" altLang="en-US" sz="2800">
                <a:latin typeface="Lucida Console" pitchFamily="49" charset="0"/>
              </a:rPr>
              <a:t>sc rt, </a:t>
            </a:r>
            <a:r>
              <a:rPr lang="en-US" altLang="en-US" sz="2800">
                <a:latin typeface="Lucida Console" pitchFamily="49" charset="0"/>
              </a:rPr>
              <a:t>offset(rs)</a:t>
            </a:r>
          </a:p>
          <a:p>
            <a:pPr lvl="1">
              <a:lnSpc>
                <a:spcPct val="90000"/>
              </a:lnSpc>
            </a:pPr>
            <a:r>
              <a:rPr lang="en-AU" altLang="en-US" sz="2400"/>
              <a:t>Succeeds if location not changed since the </a:t>
            </a:r>
            <a:r>
              <a:rPr lang="en-AU" altLang="en-US" sz="2400">
                <a:latin typeface="Lucida Console" pitchFamily="49" charset="0"/>
              </a:rPr>
              <a:t>ll</a:t>
            </a:r>
          </a:p>
          <a:p>
            <a:pPr lvl="2">
              <a:lnSpc>
                <a:spcPct val="90000"/>
              </a:lnSpc>
            </a:pPr>
            <a:r>
              <a:rPr lang="en-AU" altLang="en-US" sz="2000"/>
              <a:t>Returns 1 in rt</a:t>
            </a:r>
          </a:p>
          <a:p>
            <a:pPr lvl="1">
              <a:lnSpc>
                <a:spcPct val="90000"/>
              </a:lnSpc>
            </a:pPr>
            <a:r>
              <a:rPr lang="en-AU" altLang="en-US" sz="2400"/>
              <a:t>Fails if location is changed</a:t>
            </a:r>
          </a:p>
          <a:p>
            <a:pPr lvl="2">
              <a:lnSpc>
                <a:spcPct val="90000"/>
              </a:lnSpc>
            </a:pPr>
            <a:r>
              <a:rPr lang="en-AU" altLang="en-US" sz="2000"/>
              <a:t>Returns 0 in rt</a:t>
            </a:r>
          </a:p>
          <a:p>
            <a:pPr>
              <a:lnSpc>
                <a:spcPct val="90000"/>
              </a:lnSpc>
            </a:pPr>
            <a:r>
              <a:rPr lang="en-AU" altLang="en-US" sz="2800"/>
              <a:t>Example: atomic swap (to test/set lock variable)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200">
                <a:latin typeface="Lucida Console" pitchFamily="49" charset="0"/>
              </a:rPr>
              <a:t>try: add $t0,$zero,$s4 ;copy exchange value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200">
                <a:latin typeface="Lucida Console" pitchFamily="49" charset="0"/>
              </a:rPr>
              <a:t>     ll  $t1,0($s1)    ;load linked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200">
                <a:latin typeface="Lucida Console" pitchFamily="49" charset="0"/>
              </a:rPr>
              <a:t>     sc  $t0,0($s1)    ;store conditional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200">
                <a:latin typeface="Lucida Console" pitchFamily="49" charset="0"/>
              </a:rPr>
              <a:t>     beq $t0,$zero,try ;branch store fails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200">
                <a:latin typeface="Lucida Console" pitchFamily="49" charset="0"/>
              </a:rPr>
              <a:t>     add $s4,$zero,$t1 ;put load value in $s4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D62C83E-F594-4DC4-9D5C-7C908336DFB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Arithmetic instructions use register</a:t>
            </a:r>
            <a:br>
              <a:rPr lang="en-US" altLang="en-US" sz="2800"/>
            </a:br>
            <a:r>
              <a:rPr lang="en-US" altLang="en-US" sz="2800"/>
              <a:t>operands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MIPS has a 32 × 32-bit register file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for frequently accessed data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Numbered 0 to 31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32-bit data called a “word”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Assembler names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$t0, $t1, …, $t9 for temporary values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$s0, $s1, …, $s7 for saved variables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Design Principle 2:</a:t>
            </a:r>
            <a:r>
              <a:rPr lang="en-US" altLang="en-US" sz="2800"/>
              <a:t> Smaller is faster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c.f. main memory: millions of locations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D1C89AEC-CBBC-403B-8A42-5BB1EE06BA9B}" type="slidenum">
              <a:rPr lang="en-AU" altLang="en-US"/>
              <a:pPr/>
              <a:t>60</a:t>
            </a:fld>
            <a:endParaRPr lang="en-AU" altLang="en-US"/>
          </a:p>
        </p:txBody>
      </p:sp>
      <p:pic>
        <p:nvPicPr>
          <p:cNvPr id="336906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336903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F11CE2C-A326-47A8-B965-9DD7FD044AAD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Assembler Pseudoinstructions</a:t>
            </a:r>
            <a:endParaRPr lang="en-AU" altLang="en-US" sz="400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altLang="en-US"/>
              <a:t>Most assembler instructions represent machine instructions one-to-one</a:t>
            </a:r>
          </a:p>
          <a:p>
            <a:pPr>
              <a:tabLst>
                <a:tab pos="3409950" algn="l"/>
                <a:tab pos="4038600" algn="l"/>
              </a:tabLst>
            </a:pPr>
            <a:r>
              <a:rPr lang="en-US" altLang="en-US"/>
              <a:t>Pseudoinstructions: figments of the assembler’s imagination</a:t>
            </a:r>
          </a:p>
          <a:p>
            <a:pPr>
              <a:buFont typeface="Wingdings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itchFamily="49" charset="0"/>
              </a:rPr>
              <a:t>	move $t0, $t1</a:t>
            </a:r>
            <a:r>
              <a:rPr lang="en-US" altLang="en-US" sz="2800"/>
              <a:t>	</a:t>
            </a:r>
            <a:r>
              <a:rPr lang="en-US" altLang="en-US" sz="2800">
                <a:cs typeface="Arial" charset="0"/>
              </a:rPr>
              <a:t>→</a:t>
            </a:r>
            <a:r>
              <a:rPr lang="en-US" altLang="en-US" sz="2800"/>
              <a:t>	</a:t>
            </a:r>
            <a:r>
              <a:rPr lang="en-US" altLang="en-US" sz="2400">
                <a:latin typeface="Lucida Console" pitchFamily="49" charset="0"/>
              </a:rPr>
              <a:t>add $t0, $zero, $t1</a:t>
            </a:r>
          </a:p>
          <a:p>
            <a:pPr>
              <a:buFont typeface="Wingdings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itchFamily="49" charset="0"/>
              </a:rPr>
              <a:t>	blt $t0, $t1, L</a:t>
            </a:r>
            <a:r>
              <a:rPr lang="en-US" altLang="en-US" sz="2800"/>
              <a:t>	 </a:t>
            </a:r>
            <a:r>
              <a:rPr lang="en-US" altLang="en-US" sz="2800">
                <a:cs typeface="Arial" charset="0"/>
              </a:rPr>
              <a:t>→</a:t>
            </a:r>
            <a:r>
              <a:rPr lang="en-US" altLang="en-US" sz="2800"/>
              <a:t> 	</a:t>
            </a:r>
            <a:r>
              <a:rPr lang="en-US" altLang="en-US" sz="2400">
                <a:latin typeface="Lucida Console" pitchFamily="49" charset="0"/>
              </a:rPr>
              <a:t>slt $at, $t0, $t1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400">
                <a:latin typeface="Lucida Console" pitchFamily="49" charset="0"/>
              </a:rPr>
              <a:t>bne $at, $zero, L</a:t>
            </a:r>
          </a:p>
          <a:p>
            <a:pPr lvl="1">
              <a:tabLst>
                <a:tab pos="3409950" algn="l"/>
                <a:tab pos="4038600" algn="l"/>
              </a:tabLst>
            </a:pPr>
            <a:r>
              <a:rPr lang="en-US" altLang="en-US"/>
              <a:t>$at (register 1): assembler temporary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0F25B317-0D04-49A5-92B9-09D67D428107}" type="slidenum">
              <a:rPr lang="en-AU" altLang="en-US"/>
              <a:pPr/>
              <a:t>62</a:t>
            </a:fld>
            <a:endParaRPr lang="en-AU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Assembler (or compiler) translates program into machine instructions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Provides information for building a complete program from the pieces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Header: described contents of object module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Text segment: translated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Static data segment: data allocated for the life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Relocation info: for contents that depend on absolute location of loaded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Symbol table: global definitions and external refs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Debug info: for associating with source code</a:t>
            </a:r>
            <a:endParaRPr lang="en-AU" altLang="en-US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6FBEC9E-53C9-432D-8E96-B23836C0D23E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an executable image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Merges segments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Resolve labels (determine their addresses)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Patch location-dependent and external refs</a:t>
            </a:r>
          </a:p>
          <a:p>
            <a:r>
              <a:rPr lang="en-US" altLang="en-US"/>
              <a:t>Could leave location dependencies for fixing by a relocating loader</a:t>
            </a:r>
          </a:p>
          <a:p>
            <a:pPr lvl="1"/>
            <a:r>
              <a:rPr lang="en-US" altLang="en-US"/>
              <a:t>But with virtual memory, no need to do this</a:t>
            </a:r>
          </a:p>
          <a:p>
            <a:pPr lvl="1"/>
            <a:r>
              <a:rPr lang="en-US" altLang="en-US"/>
              <a:t>Program can be loaded into absolute location in virtual memory space</a:t>
            </a:r>
            <a:endParaRPr lang="en-AU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4BCDAABE-FDF4-4C2F-A2A1-44212D6B7C80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Load from image file on disk into memory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Read header to determine segment sizes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Create virtual address space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Copy text and initialized data into memory</a:t>
            </a:r>
          </a:p>
          <a:p>
            <a:pPr lvl="2"/>
            <a:r>
              <a:rPr lang="en-US" altLang="en-US"/>
              <a:t>Or set page table entries so they can be faulted in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Set up arguments on stack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5.</a:t>
            </a:r>
            <a:r>
              <a:rPr lang="en-US" altLang="en-US"/>
              <a:t>	Initialize registers (including $sp, $fp, $gp)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6.</a:t>
            </a:r>
            <a:r>
              <a:rPr lang="en-US" altLang="en-US"/>
              <a:t>	Jump to startup routine</a:t>
            </a:r>
          </a:p>
          <a:p>
            <a:pPr lvl="2"/>
            <a:r>
              <a:rPr lang="en-US" altLang="en-US"/>
              <a:t>Copies arguments to $a0, … and calls main</a:t>
            </a:r>
          </a:p>
          <a:p>
            <a:pPr lvl="2"/>
            <a:r>
              <a:rPr lang="en-US" altLang="en-US"/>
              <a:t>When main returns, do exit syscall</a:t>
            </a:r>
            <a:endParaRPr lang="en-AU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9BF01EF1-0C13-4DA8-BDC6-95DF74EFB947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Powerful instruction </a:t>
            </a:r>
            <a:r>
              <a:rPr lang="en-US" altLang="en-US" sz="2800">
                <a:sym typeface="Symbol" pitchFamily="18" charset="2"/>
              </a:rPr>
              <a:t> higher performance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Fewer instructions required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But complex instructions are hard to implement</a:t>
            </a:r>
          </a:p>
          <a:p>
            <a:pPr lvl="2"/>
            <a:r>
              <a:rPr lang="en-US" altLang="en-US" sz="2000">
                <a:sym typeface="Symbol" pitchFamily="18" charset="2"/>
              </a:rPr>
              <a:t>May slow down all instructions, including simple ones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Compilers are good at making fast code from simple instructions</a:t>
            </a:r>
          </a:p>
          <a:p>
            <a:r>
              <a:rPr lang="en-US" altLang="en-US" sz="2800">
                <a:sym typeface="Symbol" pitchFamily="18" charset="2"/>
              </a:rPr>
              <a:t>Use assembly code for high performance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But modern compilers are better at dealing with modern processors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More lines of code  more errors and less productivity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§2.18 Fallacies and Pitfalls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654A335-9796-4C6F-AE94-D96530893C3A}" type="slidenum">
              <a:rPr lang="en-AU" altLang="en-US"/>
              <a:pPr/>
              <a:t>66</a:t>
            </a:fld>
            <a:endParaRPr lang="en-AU" altLang="en-US"/>
          </a:p>
        </p:txBody>
      </p:sp>
      <p:pic>
        <p:nvPicPr>
          <p:cNvPr id="475142" name="Picture 6" descr="f02-4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97200"/>
            <a:ext cx="4538662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Fallacies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r>
              <a:rPr lang="en-AU" altLang="en-US"/>
              <a:t>Backward compatibility </a:t>
            </a:r>
            <a:r>
              <a:rPr lang="en-US" altLang="en-US">
                <a:sym typeface="Symbol" pitchFamily="18" charset="2"/>
              </a:rPr>
              <a:t> instruction set doesn’t change</a:t>
            </a:r>
          </a:p>
          <a:p>
            <a:pPr lvl="1"/>
            <a:r>
              <a:rPr lang="en-AU" altLang="en-US">
                <a:sym typeface="Symbol" pitchFamily="18" charset="2"/>
              </a:rPr>
              <a:t>But they do accrete more instructions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/>
              <a:t>x86 instruction set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1FF7457E-B1CB-465F-BCC6-3B3DD59F7051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Sequential words are not at sequential addresses</a:t>
            </a:r>
          </a:p>
          <a:p>
            <a:pPr lvl="1"/>
            <a:r>
              <a:rPr lang="en-US" altLang="en-US"/>
              <a:t>Increment by 4, not by 1!</a:t>
            </a:r>
          </a:p>
          <a:p>
            <a:r>
              <a:rPr lang="en-US" altLang="en-US"/>
              <a:t>Keeping a pointer to an automatic variable after procedure returns</a:t>
            </a:r>
          </a:p>
          <a:p>
            <a:pPr lvl="1"/>
            <a:r>
              <a:rPr lang="en-US" altLang="en-US"/>
              <a:t>e.g., passing pointer back via an argument</a:t>
            </a:r>
          </a:p>
          <a:p>
            <a:pPr lvl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9BA45C88-4089-47E1-A7F7-45BED9502EA8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Make the common case fast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Good design demands good compromises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MIPS: typical of RISC ISAs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§2.19 Concluding Remarks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6BF6CCC7-3E10-4BE0-9DA1-9B1FDF0A8A56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151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MIPS instruction executions in benchmark programs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Consider making the common case fast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Consider compromises</a:t>
            </a:r>
            <a:endParaRPr lang="en-AU" altLang="en-US"/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/>
        </p:nvGraphicFramePr>
        <p:xfrm>
          <a:off x="179388" y="3222625"/>
          <a:ext cx="8783637" cy="3017520"/>
        </p:xfrm>
        <a:graphic>
          <a:graphicData uri="http://schemas.openxmlformats.org/drawingml/2006/table">
            <a:tbl>
              <a:tblPr/>
              <a:tblGrid>
                <a:gridCol w="2016125"/>
                <a:gridCol w="2881312"/>
                <a:gridCol w="1943100"/>
                <a:gridCol w="1943100"/>
              </a:tblGrid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lw, sw, lb, lbu, lh, lhu, sb, lui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5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46075"/>
          <a:ext cx="7391400" cy="6217920"/>
        </p:xfrm>
        <a:graphic>
          <a:graphicData uri="http://schemas.openxmlformats.org/drawingml/2006/table">
            <a:tbl>
              <a:tblPr/>
              <a:tblGrid>
                <a:gridCol w="1411288"/>
                <a:gridCol w="1744662"/>
                <a:gridCol w="4235450"/>
              </a:tblGrid>
              <a:tr h="2571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Some MIPS ISA Registers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 return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1-4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24-25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$t8-$t9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pointer to global 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fn call return address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hi-order product; 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lo-order product; dividend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EF2ED088-0A65-48AB-9968-0B21E542C36D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f = (g + h) - (i + j);</a:t>
            </a:r>
          </a:p>
          <a:p>
            <a:pPr lvl="1"/>
            <a:r>
              <a:rPr lang="en-US" altLang="en-US"/>
              <a:t>f, …, j in $s0, …, $s4</a:t>
            </a:r>
          </a:p>
          <a:p>
            <a:r>
              <a:rPr lang="en-US" altLang="en-US"/>
              <a:t>Compiled MIPS code: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latin typeface="Lucida Console" pitchFamily="49" charset="0"/>
              </a:rPr>
              <a:t>	add $t0, $s1, $s2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add $t1, $s3, $s4</a:t>
            </a:r>
            <a:br>
              <a:rPr lang="en-US" altLang="en-US" sz="2800">
                <a:latin typeface="Lucida Console" pitchFamily="49" charset="0"/>
              </a:rPr>
            </a:br>
            <a:r>
              <a:rPr lang="en-US" altLang="en-US" sz="2800">
                <a:latin typeface="Lucida Console" pitchFamily="49" charset="0"/>
              </a:rPr>
              <a:t>sub $s0, $t0, $t1</a:t>
            </a:r>
            <a:endParaRPr lang="en-AU" altLang="en-US" sz="2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98868F25-1C2A-4CFF-B7AA-91C4FD1DD1F8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Words are aligned in memory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Address must be a multiple of 4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MIPS is Big Endian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Most-significant byte at least address of a word</a:t>
            </a:r>
          </a:p>
          <a:p>
            <a:pPr lvl="1">
              <a:lnSpc>
                <a:spcPct val="80000"/>
              </a:lnSpc>
            </a:pPr>
            <a:r>
              <a:rPr lang="en-AU" altLang="en-US" sz="2400" i="1"/>
              <a:t>c.f.</a:t>
            </a:r>
            <a:r>
              <a:rPr lang="en-AU" altLang="en-US" sz="2400"/>
              <a:t> Little Endian: least-significant byte at least 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13093</TotalTime>
  <Words>4941</Words>
  <Application>Microsoft Office PowerPoint</Application>
  <PresentationFormat>On-screen Show (4:3)</PresentationFormat>
  <Paragraphs>1106</Paragraphs>
  <Slides>69</Slides>
  <Notes>69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1_cod4e</vt:lpstr>
      <vt:lpstr>Equation</vt:lpstr>
      <vt:lpstr>Chapter 2</vt:lpstr>
      <vt:lpstr>Instruction Set</vt:lpstr>
      <vt:lpstr>The MIPS Instruction Set</vt:lpstr>
      <vt:lpstr>Arithmetic Operations</vt:lpstr>
      <vt:lpstr>Arithmetic Example</vt:lpstr>
      <vt:lpstr>Register Operands</vt:lpstr>
      <vt:lpstr>PowerPoint Presentation</vt:lpstr>
      <vt:lpstr>Register Operand Example</vt:lpstr>
      <vt:lpstr>Memory Operands</vt:lpstr>
      <vt:lpstr>Memory Operand Example 1</vt:lpstr>
      <vt:lpstr>Memory Operand Example 2</vt:lpstr>
      <vt:lpstr>Registers vs. Memory</vt:lpstr>
      <vt:lpstr>Immediate Operands</vt:lpstr>
      <vt:lpstr>The Constant Zero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MIPS R-format Instructions</vt:lpstr>
      <vt:lpstr>R-format Example</vt:lpstr>
      <vt:lpstr>Hexadecimal</vt:lpstr>
      <vt:lpstr>MIPS I-format Instructions</vt:lpstr>
      <vt:lpstr>Stored Program Computers</vt:lpstr>
      <vt:lpstr>Logical Operations</vt:lpstr>
      <vt:lpstr>Shift Operations</vt:lpstr>
      <vt:lpstr>AND Operations</vt:lpstr>
      <vt:lpstr>OR Operations</vt:lpstr>
      <vt:lpstr>NOT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Procedure Calling</vt:lpstr>
      <vt:lpstr>Register Usage</vt:lpstr>
      <vt:lpstr>Procedure Call Instructions</vt:lpstr>
      <vt:lpstr>Leaf Procedure Example</vt:lpstr>
      <vt:lpstr>Leaf Procedure Example</vt:lpstr>
      <vt:lpstr>Non-Leaf Procedures</vt:lpstr>
      <vt:lpstr>Non-Leaf Procedure Example</vt:lpstr>
      <vt:lpstr>Non-Leaf Procedure Example</vt:lpstr>
      <vt:lpstr>Local Data on the Stack</vt:lpstr>
      <vt:lpstr>Memory Layout</vt:lpstr>
      <vt:lpstr>Character Data</vt:lpstr>
      <vt:lpstr>Byte/Halfword Operations</vt:lpstr>
      <vt:lpstr>String Copy Example</vt:lpstr>
      <vt:lpstr>String Copy Example</vt:lpstr>
      <vt:lpstr>32-bit Constants</vt:lpstr>
      <vt:lpstr>Branch Addressing</vt:lpstr>
      <vt:lpstr>Jump Addressing</vt:lpstr>
      <vt:lpstr>Target Addressing Example</vt:lpstr>
      <vt:lpstr>Branching Far Away</vt:lpstr>
      <vt:lpstr>Addressing Mode Summary</vt:lpstr>
      <vt:lpstr>Synchronization</vt:lpstr>
      <vt:lpstr>Synchronization in MIPS 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Fallacies</vt:lpstr>
      <vt:lpstr>Fallacies</vt:lpstr>
      <vt:lpstr>Pitfalls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Windows User</cp:lastModifiedBy>
  <cp:revision>59</cp:revision>
  <dcterms:created xsi:type="dcterms:W3CDTF">2008-07-27T22:34:41Z</dcterms:created>
  <dcterms:modified xsi:type="dcterms:W3CDTF">2015-07-07T19:51:24Z</dcterms:modified>
</cp:coreProperties>
</file>