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68" r:id="rId1"/>
  </p:sldMasterIdLst>
  <p:notesMasterIdLst>
    <p:notesMasterId r:id="rId31"/>
  </p:notesMasterIdLst>
  <p:handoutMasterIdLst>
    <p:handoutMasterId r:id="rId32"/>
  </p:handout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83" r:id="rId18"/>
    <p:sldId id="274" r:id="rId19"/>
    <p:sldId id="275" r:id="rId20"/>
    <p:sldId id="276" r:id="rId21"/>
    <p:sldId id="277" r:id="rId22"/>
    <p:sldId id="284" r:id="rId23"/>
    <p:sldId id="285" r:id="rId24"/>
    <p:sldId id="278" r:id="rId25"/>
    <p:sldId id="279" r:id="rId26"/>
    <p:sldId id="280" r:id="rId27"/>
    <p:sldId id="281" r:id="rId28"/>
    <p:sldId id="282" r:id="rId29"/>
    <p:sldId id="28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p:restoredLeft sz="15620"/>
    <p:restoredTop sz="94660"/>
  </p:normalViewPr>
  <p:slideViewPr>
    <p:cSldViewPr snapToGrid="0" snapToObjects="1">
      <p:cViewPr>
        <p:scale>
          <a:sx n="100" d="100"/>
          <a:sy n="100" d="100"/>
        </p:scale>
        <p:origin x="-480" y="-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6F9A5D-9054-9341-BE25-4CA8825E3E92}" type="datetime1">
              <a:rPr lang="en-US" smtClean="0"/>
              <a:pPr/>
              <a:t>8/7/12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B1E1B6-227B-4448-AB64-4EF854E70941}"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5D69-CC3C-D044-B23A-B9BAC345324F}" type="datetime1">
              <a:rPr lang="en-US" smtClean="0"/>
              <a:pPr/>
              <a:t>8/7/12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22697-E547-1145-AEEA-77F3B186A145}"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22697-E547-1145-AEEA-77F3B186A14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DB9779D-7026-A94C-9D1C-35C1DFE8BE2B}" type="datetime1">
              <a:rPr lang="en-US" smtClean="0"/>
              <a:pPr/>
              <a:t>8/7/12</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7BDA15A3-B370-8940-B46F-ACC0F69BE9E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B56F51-A4F5-B84E-8A6B-12ABFF4B1D04}" type="datetime1">
              <a:rPr lang="en-US" smtClean="0"/>
              <a:pPr/>
              <a:t>8/7/12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DA15A3-B370-8940-B46F-ACC0F69BE9E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EEDAA2-9631-8B42-8D49-FFEA74D041BC}" type="datetime1">
              <a:rPr lang="en-US" smtClean="0"/>
              <a:pPr/>
              <a:t>8/7/12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DA15A3-B370-8940-B46F-ACC0F69BE9E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a:effectLst/>
              </a:defRPr>
            </a:lvl1pPr>
          </a:lstStyle>
          <a:p>
            <a:r>
              <a:rPr kumimoji="0" lang="en-US" dirty="0" smtClean="0"/>
              <a:t>Click to edit Master title style</a:t>
            </a:r>
            <a:endParaRPr kumimoji="0" lang="en-US" dirty="0"/>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FC9E520-2D88-654B-8D73-2B0AC7C9D751}" type="datetime1">
              <a:rPr lang="en-US" smtClean="0"/>
              <a:pPr/>
              <a:t>8/7/12</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7BDA15A3-B370-8940-B46F-ACC0F69BE9E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14F3D51-E1A6-E640-AAB4-7A90BB4B7524}" type="datetime1">
              <a:rPr lang="en-US" smtClean="0"/>
              <a:pPr/>
              <a:t>8/7/12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6294C92D-0306-4E69-9CD3-20855E849650}" type="slidenum">
              <a:rPr kumimoji="0" lang="en-US" smtClean="0"/>
              <a:pPr/>
              <a:t>‹#›</a:t>
            </a:fld>
            <a:endParaRPr kumimoji="0"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8627021-60AB-A641-AEAF-D347A52AC5C5}" type="datetime1">
              <a:rPr lang="en-US" smtClean="0"/>
              <a:pPr/>
              <a:t>8/7/12</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7BDA15A3-B370-8940-B46F-ACC0F69BE9E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6FE9696C-42C4-484E-BCB3-96D8A2C13681}" type="datetime1">
              <a:rPr lang="en-US" smtClean="0"/>
              <a:pPr/>
              <a:t>8/7/12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7BDA15A3-B370-8940-B46F-ACC0F69BE9E3}"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BD4504E-C9DB-F44B-8B7D-C75E76AED9D7}" type="datetime1">
              <a:rPr lang="en-US" smtClean="0"/>
              <a:pPr/>
              <a:t>8/7/12</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DA15A3-B370-8940-B46F-ACC0F69BE9E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ED39FD-77E7-A145-84B8-C1E7A42006B1}" type="datetime1">
              <a:rPr lang="en-US" smtClean="0"/>
              <a:pPr/>
              <a:t>8/7/12</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DA15A3-B370-8940-B46F-ACC0F69BE9E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9E93BB1-58B2-284F-BA12-BA7C46208554}" type="datetime1">
              <a:rPr lang="en-US" smtClean="0"/>
              <a:pPr/>
              <a:t>8/7/12</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DA15A3-B370-8940-B46F-ACC0F69BE9E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13776837-DE3E-B94D-8BEA-37EF351C527F}" type="datetime1">
              <a:rPr lang="en-US" smtClean="0"/>
              <a:pPr/>
              <a:t>8/7/12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7BDA15A3-B370-8940-B46F-ACC0F69BE9E3}"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18CB741-5083-A142-9521-28B55AF2E523}" type="datetime1">
              <a:rPr lang="en-US" smtClean="0"/>
              <a:pPr/>
              <a:t>8/7/12</a:t>
            </a:fld>
            <a:endParaRPr lang="en-US" dirty="0"/>
          </a:p>
        </p:txBody>
      </p:sp>
      <p:sp>
        <p:nvSpPr>
          <p:cNvPr id="28" name="Footer Placeholder 27"/>
          <p:cNvSpPr>
            <a:spLocks noGrp="1"/>
          </p:cNvSpPr>
          <p:nvPr>
            <p:ph type="ftr" sz="quarter" idx="3"/>
          </p:nvPr>
        </p:nvSpPr>
        <p:spPr>
          <a:xfrm>
            <a:off x="4595604" y="6477000"/>
            <a:ext cx="3352800" cy="288925"/>
          </a:xfrm>
          <a:prstGeom prst="rect">
            <a:avLst/>
          </a:prstGeom>
        </p:spPr>
        <p:txBody>
          <a:bodyPr vert="horz"/>
          <a:lstStyle>
            <a:lvl1pPr algn="r" eaLnBrk="1" latinLnBrk="0" hangingPunct="1">
              <a:defRPr kumimoji="0" sz="1200">
                <a:solidFill>
                  <a:schemeClr val="tx1"/>
                </a:solidFill>
              </a:defRPr>
            </a:lvl1pPr>
          </a:lstStyle>
          <a:p>
            <a:r>
              <a:rPr lang="en-US" dirty="0" smtClean="0"/>
              <a:t>Greg LaKomski</a:t>
            </a:r>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BDA15A3-B370-8940-B46F-ACC0F69BE9E3}"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TextBox 12"/>
          <p:cNvSpPr txBox="1"/>
          <p:nvPr userDrawn="1"/>
        </p:nvSpPr>
        <p:spPr>
          <a:xfrm>
            <a:off x="304800" y="6264791"/>
            <a:ext cx="1982523" cy="369332"/>
          </a:xfrm>
          <a:prstGeom prst="rect">
            <a:avLst/>
          </a:prstGeom>
          <a:noFill/>
        </p:spPr>
        <p:txBody>
          <a:bodyPr wrap="square" rtlCol="0">
            <a:spAutoFit/>
          </a:bodyPr>
          <a:lstStyle/>
          <a:p>
            <a:r>
              <a:rPr lang="en-US" dirty="0" smtClean="0"/>
              <a:t>Greg LaKomski</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 name="Title 34"/>
          <p:cNvSpPr>
            <a:spLocks noGrp="1"/>
          </p:cNvSpPr>
          <p:nvPr>
            <p:ph type="ctrTitle"/>
          </p:nvPr>
        </p:nvSpPr>
        <p:spPr/>
        <p:txBody>
          <a:bodyPr/>
          <a:lstStyle/>
          <a:p>
            <a:r>
              <a:rPr lang="en-US" dirty="0" smtClean="0"/>
              <a:t>Introduction TO HIGH PERFORMANCE COMPUTING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What is high performance computing?</a:t>
            </a:r>
            <a:endParaRPr lang="en-US" dirty="0">
              <a:effectLst/>
            </a:endParaRPr>
          </a:p>
        </p:txBody>
      </p:sp>
      <p:sp>
        <p:nvSpPr>
          <p:cNvPr id="3" name="Content Placeholder 2"/>
          <p:cNvSpPr>
            <a:spLocks noGrp="1"/>
          </p:cNvSpPr>
          <p:nvPr>
            <p:ph idx="1"/>
          </p:nvPr>
        </p:nvSpPr>
        <p:spPr>
          <a:xfrm>
            <a:off x="304800" y="1554163"/>
            <a:ext cx="8686800" cy="4033838"/>
          </a:xfrm>
        </p:spPr>
        <p:txBody>
          <a:bodyPr>
            <a:normAutofit fontScale="77500" lnSpcReduction="20000"/>
          </a:bodyPr>
          <a:lstStyle/>
          <a:p>
            <a:r>
              <a:rPr lang="en-US" b="1" dirty="0" smtClean="0"/>
              <a:t>Definition – </a:t>
            </a:r>
            <a:r>
              <a:rPr lang="en-US" b="1" i="1" dirty="0" smtClean="0"/>
              <a:t>High-performance computing (HPC) is the use of super computers and parallel processing techniques for solving complex computational problems. HPC technology focuses on developing parallel processing algorithms and systems by incorporating both administration and parallel computational techniques.   High-performance computing is typically used for solving advanced problems and performing research activities through computer modeling, simulation and analysis. HPC systems have the ability to deliver sustained performance through the concurrent use of computing resources.</a:t>
            </a:r>
            <a:endParaRPr lang="en-US" dirty="0"/>
          </a:p>
        </p:txBody>
      </p:sp>
      <p:sp>
        <p:nvSpPr>
          <p:cNvPr id="4" name="TextBox 3"/>
          <p:cNvSpPr txBox="1"/>
          <p:nvPr/>
        </p:nvSpPr>
        <p:spPr>
          <a:xfrm>
            <a:off x="983734" y="5588001"/>
            <a:ext cx="2246491" cy="369332"/>
          </a:xfrm>
          <a:prstGeom prst="rect">
            <a:avLst/>
          </a:prstGeom>
          <a:noFill/>
        </p:spPr>
        <p:txBody>
          <a:bodyPr wrap="none" rtlCol="0">
            <a:spAutoFit/>
          </a:bodyPr>
          <a:lstStyle/>
          <a:p>
            <a:r>
              <a:rPr lang="en-US" dirty="0" smtClean="0"/>
              <a:t>from </a:t>
            </a:r>
            <a:r>
              <a:rPr lang="en-US" dirty="0" err="1" smtClean="0"/>
              <a:t>techopedia.com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EXAMPLES of applications</a:t>
            </a:r>
            <a:endParaRPr lang="en-US" dirty="0">
              <a:effectLst/>
            </a:endParaRPr>
          </a:p>
        </p:txBody>
      </p:sp>
      <p:sp>
        <p:nvSpPr>
          <p:cNvPr id="3" name="Content Placeholder 2"/>
          <p:cNvSpPr>
            <a:spLocks noGrp="1"/>
          </p:cNvSpPr>
          <p:nvPr>
            <p:ph idx="1"/>
          </p:nvPr>
        </p:nvSpPr>
        <p:spPr/>
        <p:txBody>
          <a:bodyPr/>
          <a:lstStyle/>
          <a:p>
            <a:r>
              <a:rPr lang="en-US" dirty="0" smtClean="0"/>
              <a:t>climate prediction, protein folding simulations, oil and gas discovery, defense and aerospace work, automotive design, financial forecasting, etc. </a:t>
            </a:r>
          </a:p>
          <a:p>
            <a:endParaRPr lang="en-US" dirty="0" smtClean="0"/>
          </a:p>
          <a:p>
            <a:r>
              <a:rPr lang="en-US" dirty="0" smtClean="0"/>
              <a:t>corporate data center that stores customer records, inventory management, and employee details.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parallelism – the foundation of Hpc</a:t>
            </a:r>
            <a:endParaRPr lang="en-US" dirty="0">
              <a:effectLst/>
            </a:endParaRPr>
          </a:p>
        </p:txBody>
      </p:sp>
      <p:sp>
        <p:nvSpPr>
          <p:cNvPr id="3" name="Content Placeholder 2"/>
          <p:cNvSpPr>
            <a:spLocks noGrp="1"/>
          </p:cNvSpPr>
          <p:nvPr>
            <p:ph idx="1"/>
          </p:nvPr>
        </p:nvSpPr>
        <p:spPr/>
        <p:txBody>
          <a:bodyPr/>
          <a:lstStyle/>
          <a:p>
            <a:r>
              <a:rPr lang="en-US" dirty="0" smtClean="0"/>
              <a:t>Basically, doing things in parallel that typically had been done serially.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comparison of hpc methodologies</a:t>
            </a:r>
            <a:endParaRPr lang="en-US" dirty="0">
              <a:effectLst/>
            </a:endParaRPr>
          </a:p>
        </p:txBody>
      </p:sp>
      <p:sp>
        <p:nvSpPr>
          <p:cNvPr id="3" name="Content Placeholder 2"/>
          <p:cNvSpPr>
            <a:spLocks noGrp="1"/>
          </p:cNvSpPr>
          <p:nvPr>
            <p:ph idx="1"/>
          </p:nvPr>
        </p:nvSpPr>
        <p:spPr/>
        <p:txBody>
          <a:bodyPr/>
          <a:lstStyle/>
          <a:p>
            <a:r>
              <a:rPr lang="en-US" dirty="0" smtClean="0"/>
              <a:t>Instruction level parallelism</a:t>
            </a:r>
          </a:p>
          <a:p>
            <a:r>
              <a:rPr lang="en-US" dirty="0" smtClean="0"/>
              <a:t>Task level parallelism</a:t>
            </a:r>
          </a:p>
          <a:p>
            <a:r>
              <a:rPr lang="en-US" dirty="0" smtClean="0"/>
              <a:t>Data level parallelism</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level parallelism</a:t>
            </a:r>
            <a:endParaRPr lang="en-US" dirty="0"/>
          </a:p>
        </p:txBody>
      </p:sp>
      <p:sp>
        <p:nvSpPr>
          <p:cNvPr id="3" name="Content Placeholder 2"/>
          <p:cNvSpPr>
            <a:spLocks noGrp="1"/>
          </p:cNvSpPr>
          <p:nvPr>
            <p:ph idx="1"/>
          </p:nvPr>
        </p:nvSpPr>
        <p:spPr/>
        <p:txBody>
          <a:bodyPr/>
          <a:lstStyle/>
          <a:p>
            <a:r>
              <a:rPr lang="en-US" dirty="0" smtClean="0"/>
              <a:t>MIPS five stages of operation:</a:t>
            </a:r>
          </a:p>
          <a:p>
            <a:pPr lvl="1"/>
            <a:r>
              <a:rPr lang="en-US" sz="1946" dirty="0" smtClean="0"/>
              <a:t>Instruction fetch</a:t>
            </a:r>
          </a:p>
          <a:p>
            <a:pPr lvl="1"/>
            <a:r>
              <a:rPr lang="en-US" sz="1946" dirty="0" smtClean="0"/>
              <a:t>Instruction decode / register fetch</a:t>
            </a:r>
          </a:p>
          <a:p>
            <a:pPr lvl="1"/>
            <a:r>
              <a:rPr lang="en-US" sz="1946" dirty="0" smtClean="0"/>
              <a:t>Execution</a:t>
            </a:r>
          </a:p>
          <a:p>
            <a:pPr lvl="1"/>
            <a:r>
              <a:rPr lang="en-US" sz="1946" dirty="0" smtClean="0"/>
              <a:t>Memory access / branch completion</a:t>
            </a:r>
          </a:p>
          <a:p>
            <a:pPr lvl="1"/>
            <a:r>
              <a:rPr lang="en-US" sz="1946" dirty="0" smtClean="0"/>
              <a:t>Write back</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scalar cpu</a:t>
            </a:r>
            <a:endParaRPr lang="en-US" dirty="0"/>
          </a:p>
        </p:txBody>
      </p:sp>
      <p:sp>
        <p:nvSpPr>
          <p:cNvPr id="3" name="Content Placeholder 2"/>
          <p:cNvSpPr>
            <a:spLocks noGrp="1"/>
          </p:cNvSpPr>
          <p:nvPr>
            <p:ph idx="1"/>
          </p:nvPr>
        </p:nvSpPr>
        <p:spPr/>
        <p:txBody>
          <a:bodyPr>
            <a:normAutofit/>
          </a:bodyPr>
          <a:lstStyle/>
          <a:p>
            <a:pPr lvl="1"/>
            <a:endParaRPr lang="en-US" dirty="0" smtClean="0"/>
          </a:p>
          <a:p>
            <a:r>
              <a:rPr lang="en-US" dirty="0" smtClean="0"/>
              <a:t>Superscalar  - allows multiple instructions to be executed per clock cycle by providing multiple copies of subunits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a:t>
            </a:r>
            <a:endParaRPr lang="en-US" dirty="0"/>
          </a:p>
        </p:txBody>
      </p:sp>
      <p:sp>
        <p:nvSpPr>
          <p:cNvPr id="3" name="Content Placeholder 2"/>
          <p:cNvSpPr>
            <a:spLocks noGrp="1"/>
          </p:cNvSpPr>
          <p:nvPr>
            <p:ph idx="1"/>
          </p:nvPr>
        </p:nvSpPr>
        <p:spPr/>
        <p:txBody>
          <a:bodyPr/>
          <a:lstStyle/>
          <a:p>
            <a:r>
              <a:rPr lang="en-US" dirty="0" smtClean="0"/>
              <a:t>Sequencing unrelated activities such that they use different components at the same time.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two together in MIPS</a:t>
            </a:r>
            <a:endParaRPr lang="en-US" dirty="0"/>
          </a:p>
        </p:txBody>
      </p:sp>
      <p:pic>
        <p:nvPicPr>
          <p:cNvPr id="4" name="Content Placeholder 3" descr="superscalar.tiff"/>
          <p:cNvPicPr>
            <a:picLocks noGrp="1" noChangeAspect="1"/>
          </p:cNvPicPr>
          <p:nvPr>
            <p:ph idx="1"/>
          </p:nvPr>
        </p:nvPicPr>
        <p:blipFill>
          <a:blip r:embed="rId2"/>
          <a:srcRect l="-50273" r="-50273"/>
          <a:stretch>
            <a:fillRect/>
          </a:stretch>
        </p:blipFill>
        <p:spPr>
          <a:xfrm>
            <a:off x="304800" y="1465262"/>
            <a:ext cx="8686800" cy="4525963"/>
          </a:xfrm>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r>
              <a:rPr lang="en-US" dirty="0" smtClean="0"/>
              <a:t>Implicit  - programmer doesn’t need to do anything</a:t>
            </a:r>
          </a:p>
          <a:p>
            <a:r>
              <a:rPr lang="en-US" dirty="0" smtClean="0"/>
              <a:t>Data independence is important and limits how well </a:t>
            </a:r>
            <a:r>
              <a:rPr lang="en-US" dirty="0" err="1" smtClean="0"/>
              <a:t>superscaling</a:t>
            </a:r>
            <a:r>
              <a:rPr lang="en-US" dirty="0" smtClean="0"/>
              <a:t> works.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    R2 = R1 + 1</a:t>
            </a:r>
          </a:p>
          <a:p>
            <a:r>
              <a:rPr lang="en-US" dirty="0" smtClean="0"/>
              <a:t>B    R3 = R2 + R1 // uh oh data dependence</a:t>
            </a:r>
          </a:p>
          <a:p>
            <a:r>
              <a:rPr lang="en-US" dirty="0" smtClean="0"/>
              <a:t>C    R4 = R5 + R6</a:t>
            </a:r>
          </a:p>
          <a:p>
            <a:r>
              <a:rPr lang="en-US" dirty="0" smtClean="0"/>
              <a:t>D    BZ  R2, G   // branch to G if R2 == 0</a:t>
            </a:r>
          </a:p>
          <a:p>
            <a:r>
              <a:rPr lang="en-US" dirty="0" smtClean="0"/>
              <a:t>E    R3 = R7 + R2  // data dependence</a:t>
            </a:r>
          </a:p>
          <a:p>
            <a:r>
              <a:rPr lang="en-US" dirty="0" smtClean="0"/>
              <a:t>F    R9 = R4 +1</a:t>
            </a:r>
          </a:p>
          <a:p>
            <a:r>
              <a:rPr lang="en-US" dirty="0" smtClean="0"/>
              <a:t>G    R9 = R7 – R1 // output depends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What Does performance</a:t>
            </a:r>
            <a:r>
              <a:rPr lang="en-US" dirty="0" smtClean="0"/>
              <a:t> </a:t>
            </a:r>
            <a:r>
              <a:rPr lang="en-US" dirty="0" smtClean="0">
                <a:effectLst/>
              </a:rPr>
              <a:t>mean</a:t>
            </a:r>
            <a:r>
              <a:rPr lang="en-US" dirty="0" smtClean="0"/>
              <a:t>?</a:t>
            </a:r>
            <a:endParaRPr lang="en-US" dirty="0"/>
          </a:p>
        </p:txBody>
      </p:sp>
      <p:sp>
        <p:nvSpPr>
          <p:cNvPr id="3" name="Content Placeholder 2"/>
          <p:cNvSpPr>
            <a:spLocks noGrp="1"/>
          </p:cNvSpPr>
          <p:nvPr>
            <p:ph idx="1"/>
          </p:nvPr>
        </p:nvSpPr>
        <p:spPr/>
        <p:txBody>
          <a:bodyPr/>
          <a:lstStyle/>
          <a:p>
            <a:r>
              <a:rPr lang="en-US" dirty="0" smtClean="0"/>
              <a:t>It depends on what system we are talking about</a:t>
            </a:r>
          </a:p>
          <a:p>
            <a:r>
              <a:rPr lang="en-US" dirty="0" smtClean="0"/>
              <a:t>Desktop Computers – </a:t>
            </a:r>
          </a:p>
          <a:p>
            <a:pPr lvl="1"/>
            <a:r>
              <a:rPr lang="en-US" dirty="0" smtClean="0"/>
              <a:t>Speed of execution is more important</a:t>
            </a:r>
          </a:p>
          <a:p>
            <a:r>
              <a:rPr lang="en-US" dirty="0" smtClean="0"/>
              <a:t>Servers</a:t>
            </a:r>
          </a:p>
          <a:p>
            <a:pPr lvl="1"/>
            <a:r>
              <a:rPr lang="en-US" dirty="0" smtClean="0"/>
              <a:t>Throughput  - the total amount of work</a:t>
            </a:r>
          </a:p>
          <a:p>
            <a:r>
              <a:rPr lang="en-US" dirty="0" err="1" smtClean="0"/>
              <a:t>Ipad</a:t>
            </a:r>
            <a:endParaRPr lang="en-US" dirty="0" smtClean="0"/>
          </a:p>
          <a:p>
            <a:pPr lvl="1"/>
            <a:r>
              <a:rPr lang="en-US" dirty="0" smtClean="0"/>
              <a:t>Power consumption becomes a factor</a:t>
            </a:r>
          </a:p>
          <a:p>
            <a:pPr lvl="1"/>
            <a:endParaRPr lang="en-US" dirty="0" smtClean="0"/>
          </a:p>
          <a:p>
            <a:pPr lvl="1"/>
            <a:endParaRPr lang="en-US" dirty="0" smtClean="0"/>
          </a:p>
          <a:p>
            <a:pPr lvl="1">
              <a:buNone/>
            </a:pPr>
            <a:endParaRPr lang="en-US" dirty="0" smtClean="0"/>
          </a:p>
          <a:p>
            <a:pPr lvl="1">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level parallelism</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a:t>
            </a:r>
            <a:endParaRPr lang="en-US" dirty="0"/>
          </a:p>
        </p:txBody>
      </p:sp>
      <p:sp>
        <p:nvSpPr>
          <p:cNvPr id="3" name="Content Placeholder 2"/>
          <p:cNvSpPr>
            <a:spLocks noGrp="1"/>
          </p:cNvSpPr>
          <p:nvPr>
            <p:ph idx="1"/>
          </p:nvPr>
        </p:nvSpPr>
        <p:spPr/>
        <p:txBody>
          <a:bodyPr>
            <a:normAutofit/>
          </a:bodyPr>
          <a:lstStyle/>
          <a:p>
            <a:r>
              <a:rPr lang="en-US" dirty="0" smtClean="0"/>
              <a:t>What is a thread? </a:t>
            </a:r>
            <a:r>
              <a:rPr lang="en-US" b="1" dirty="0" smtClean="0"/>
              <a:t>	</a:t>
            </a:r>
          </a:p>
          <a:p>
            <a:pPr lvl="1"/>
            <a:r>
              <a:rPr lang="en-US" b="1" dirty="0" smtClean="0"/>
              <a:t>A separate process with its own instructions and data</a:t>
            </a:r>
          </a:p>
          <a:p>
            <a:pPr lvl="1"/>
            <a:r>
              <a:rPr lang="en-US" b="1" dirty="0" smtClean="0"/>
              <a:t>Each thread has all the state (instructions, data, PC, register state, page table, </a:t>
            </a:r>
            <a:r>
              <a:rPr lang="en-US" b="1" dirty="0" err="1" smtClean="0"/>
              <a:t>ect</a:t>
            </a:r>
            <a:r>
              <a:rPr lang="en-US" b="1" dirty="0" smtClean="0"/>
              <a:t>.)	</a:t>
            </a:r>
          </a:p>
          <a:p>
            <a:endParaRPr lang="en-US" sz="2571" b="1" dirty="0" smtClean="0"/>
          </a:p>
          <a:p>
            <a:r>
              <a:rPr lang="en-US" b="1" dirty="0" smtClean="0"/>
              <a:t>Can share memory via virtual memory</a:t>
            </a:r>
          </a:p>
          <a:p>
            <a:r>
              <a:rPr lang="en-US" b="1" dirty="0" smtClean="0"/>
              <a:t>Hardware must support rapid switching		</a:t>
            </a:r>
          </a:p>
          <a:p>
            <a:pPr lvl="1"/>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p:txBody>
          <a:bodyPr/>
          <a:lstStyle/>
          <a:p>
            <a:r>
              <a:rPr lang="en-US" dirty="0" smtClean="0"/>
              <a:t>A processor can execute multiple threads by “ switching” back and forth</a:t>
            </a:r>
          </a:p>
          <a:p>
            <a:r>
              <a:rPr lang="en-US" dirty="0" smtClean="0"/>
              <a:t>Switching involves clearing shared resources and reloading these resources with the new thread</a:t>
            </a:r>
          </a:p>
          <a:p>
            <a:r>
              <a:rPr lang="en-US" dirty="0" smtClean="0"/>
              <a:t>It is happening on the SAME processor!</a:t>
            </a:r>
          </a:p>
          <a:p>
            <a:r>
              <a:rPr lang="en-US" dirty="0" smtClean="0"/>
              <a:t>It increases performance - BUT</a:t>
            </a:r>
          </a:p>
          <a:p>
            <a:r>
              <a:rPr lang="en-US" dirty="0" smtClean="0"/>
              <a:t>It is in general NOT parallel processing!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a:t>
            </a:r>
            <a:endParaRPr lang="en-US" dirty="0"/>
          </a:p>
        </p:txBody>
      </p:sp>
      <p:sp>
        <p:nvSpPr>
          <p:cNvPr id="3" name="Content Placeholder 2"/>
          <p:cNvSpPr>
            <a:spLocks noGrp="1"/>
          </p:cNvSpPr>
          <p:nvPr>
            <p:ph idx="1"/>
          </p:nvPr>
        </p:nvSpPr>
        <p:spPr/>
        <p:txBody>
          <a:bodyPr/>
          <a:lstStyle/>
          <a:p>
            <a:r>
              <a:rPr lang="en-US" dirty="0" smtClean="0"/>
              <a:t>Processors with multiple cores</a:t>
            </a:r>
          </a:p>
          <a:p>
            <a:r>
              <a:rPr lang="en-US" dirty="0" smtClean="0"/>
              <a:t>Cores have all resources – may share cache</a:t>
            </a:r>
          </a:p>
          <a:p>
            <a:r>
              <a:rPr lang="en-US" dirty="0" smtClean="0"/>
              <a:t>Each core can run a separate thread</a:t>
            </a:r>
          </a:p>
          <a:p>
            <a:r>
              <a:rPr lang="en-US" dirty="0" smtClean="0"/>
              <a:t>This is task level parallelism</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r>
              <a:rPr lang="en-US" dirty="0" smtClean="0"/>
              <a:t>Operating system and programmer have a much bigger role in how this works</a:t>
            </a:r>
          </a:p>
          <a:p>
            <a:r>
              <a:rPr lang="en-US" dirty="0" smtClean="0"/>
              <a:t>Programs can be optimized to be able to be split up and run on separate cores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level parallelism</a:t>
            </a:r>
            <a:endParaRPr lang="en-US" dirty="0"/>
          </a:p>
        </p:txBody>
      </p:sp>
      <p:sp>
        <p:nvSpPr>
          <p:cNvPr id="3" name="Content Placeholder 2"/>
          <p:cNvSpPr>
            <a:spLocks noGrp="1"/>
          </p:cNvSpPr>
          <p:nvPr>
            <p:ph idx="1"/>
          </p:nvPr>
        </p:nvSpPr>
        <p:spPr/>
        <p:txBody>
          <a:bodyPr/>
          <a:lstStyle/>
          <a:p>
            <a:r>
              <a:rPr lang="en-US" dirty="0" smtClean="0"/>
              <a:t>Applying the same operations to multiple items of data in parallel</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r>
              <a:rPr lang="en-US" dirty="0" smtClean="0"/>
              <a:t>Use depends on having data where this is useful</a:t>
            </a:r>
          </a:p>
          <a:p>
            <a:r>
              <a:rPr lang="en-US" dirty="0" smtClean="0"/>
              <a:t>Huge application in graphics processing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Intel MMX</a:t>
            </a:r>
          </a:p>
          <a:p>
            <a:pPr lvl="1"/>
            <a:r>
              <a:rPr lang="en-US" dirty="0" smtClean="0"/>
              <a:t>64 bit registers that can be broken up in multiple ways.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MMX</a:t>
            </a:r>
            <a:endParaRPr lang="en-US" dirty="0"/>
          </a:p>
        </p:txBody>
      </p:sp>
      <p:pic>
        <p:nvPicPr>
          <p:cNvPr id="4" name="Content Placeholder 3" descr="mmx.tiff"/>
          <p:cNvPicPr>
            <a:picLocks noGrp="1" noChangeAspect="1"/>
          </p:cNvPicPr>
          <p:nvPr>
            <p:ph idx="1"/>
          </p:nvPr>
        </p:nvPicPr>
        <p:blipFill>
          <a:blip r:embed="rId2"/>
          <a:srcRect l="-21790" r="-21790"/>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Basic equation of system performance</a:t>
            </a:r>
            <a:endParaRPr lang="en-US" dirty="0">
              <a:effectLst/>
            </a:endParaRPr>
          </a:p>
        </p:txBody>
      </p:sp>
      <p:sp>
        <p:nvSpPr>
          <p:cNvPr id="3" name="Content Placeholder 2"/>
          <p:cNvSpPr>
            <a:spLocks noGrp="1"/>
          </p:cNvSpPr>
          <p:nvPr>
            <p:ph idx="1"/>
          </p:nvPr>
        </p:nvSpPr>
        <p:spPr/>
        <p:txBody>
          <a:bodyPr/>
          <a:lstStyle/>
          <a:p>
            <a:r>
              <a:rPr lang="en-US" dirty="0" smtClean="0"/>
              <a:t>Performance  = 1 / Execution Time</a:t>
            </a:r>
          </a:p>
          <a:p>
            <a:endParaRPr lang="en-US" dirty="0" smtClean="0"/>
          </a:p>
          <a:p>
            <a:r>
              <a:rPr lang="en-US" dirty="0" smtClean="0"/>
              <a:t>In general – the faster a given task can be done, the better the system is said to perform</a:t>
            </a:r>
          </a:p>
          <a:p>
            <a:pPr lvl="1"/>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457200"/>
            <a:ext cx="8686800" cy="838200"/>
          </a:xfrm>
        </p:spPr>
        <p:txBody>
          <a:bodyPr>
            <a:normAutofit fontScale="90000"/>
          </a:bodyPr>
          <a:lstStyle/>
          <a:p>
            <a:r>
              <a:rPr lang="en-US" dirty="0" smtClean="0">
                <a:effectLst/>
              </a:rPr>
              <a:t>calculating relative system performance</a:t>
            </a:r>
            <a:endParaRPr lang="en-US" dirty="0">
              <a:effectLst/>
            </a:endParaRPr>
          </a:p>
        </p:txBody>
      </p:sp>
      <p:sp>
        <p:nvSpPr>
          <p:cNvPr id="3" name="Content Placeholder 2"/>
          <p:cNvSpPr>
            <a:spLocks noGrp="1"/>
          </p:cNvSpPr>
          <p:nvPr>
            <p:ph idx="1"/>
          </p:nvPr>
        </p:nvSpPr>
        <p:spPr/>
        <p:txBody>
          <a:bodyPr/>
          <a:lstStyle/>
          <a:p>
            <a:r>
              <a:rPr lang="en-US" dirty="0" err="1" smtClean="0"/>
              <a:t>Performance</a:t>
            </a:r>
            <a:r>
              <a:rPr lang="en-US" baseline="-25000" dirty="0" err="1" smtClean="0"/>
              <a:t>x</a:t>
            </a:r>
            <a:r>
              <a:rPr lang="en-US" baseline="-25000" dirty="0" smtClean="0"/>
              <a:t> </a:t>
            </a:r>
            <a:r>
              <a:rPr lang="en-US" dirty="0" smtClean="0"/>
              <a:t>&gt; </a:t>
            </a:r>
            <a:r>
              <a:rPr lang="en-US" dirty="0" err="1" smtClean="0"/>
              <a:t>Performance</a:t>
            </a:r>
            <a:r>
              <a:rPr lang="en-US" baseline="-25000" dirty="0" err="1" smtClean="0"/>
              <a:t>y</a:t>
            </a:r>
            <a:endParaRPr lang="en-US" dirty="0" smtClean="0"/>
          </a:p>
          <a:p>
            <a:endParaRPr lang="en-US" baseline="-25000" dirty="0" smtClean="0"/>
          </a:p>
          <a:p>
            <a:r>
              <a:rPr lang="en-US" dirty="0" smtClean="0"/>
              <a:t>Execution </a:t>
            </a:r>
            <a:r>
              <a:rPr lang="en-US" smtClean="0"/>
              <a:t>Time</a:t>
            </a:r>
            <a:r>
              <a:rPr lang="en-US" baseline="-25000" smtClean="0"/>
              <a:t>x</a:t>
            </a:r>
            <a:r>
              <a:rPr lang="en-US" smtClean="0"/>
              <a:t> &lt; </a:t>
            </a:r>
            <a:r>
              <a:rPr lang="en-US" dirty="0" smtClean="0"/>
              <a:t>Execution Time</a:t>
            </a:r>
            <a:r>
              <a:rPr lang="en-US" baseline="-25000" dirty="0" smtClean="0"/>
              <a:t>y</a:t>
            </a:r>
          </a:p>
          <a:p>
            <a:endParaRPr lang="en-US" baseline="-25000" dirty="0" smtClean="0"/>
          </a:p>
          <a:p>
            <a:r>
              <a:rPr lang="en-US" dirty="0" err="1" smtClean="0"/>
              <a:t>Performance</a:t>
            </a:r>
            <a:r>
              <a:rPr lang="en-US" baseline="-25000" dirty="0" err="1" smtClean="0"/>
              <a:t>x</a:t>
            </a:r>
            <a:r>
              <a:rPr lang="en-US" baseline="-25000" dirty="0" smtClean="0"/>
              <a:t> </a:t>
            </a:r>
            <a:r>
              <a:rPr lang="en-US" dirty="0" smtClean="0"/>
              <a:t>/</a:t>
            </a:r>
            <a:r>
              <a:rPr lang="en-US" dirty="0" err="1" smtClean="0"/>
              <a:t>Performance</a:t>
            </a:r>
            <a:r>
              <a:rPr lang="en-US" baseline="-25000" dirty="0" err="1" smtClean="0"/>
              <a:t>y</a:t>
            </a:r>
            <a:r>
              <a:rPr lang="en-US" dirty="0" smtClean="0"/>
              <a:t> = </a:t>
            </a:r>
            <a:r>
              <a:rPr lang="en-US" dirty="0" err="1" smtClean="0"/>
              <a:t>n</a:t>
            </a:r>
            <a:endParaRPr lang="en-US" dirty="0" smtClean="0"/>
          </a:p>
          <a:p>
            <a:endParaRPr lang="en-US" dirty="0" smtClean="0"/>
          </a:p>
          <a:p>
            <a:r>
              <a:rPr lang="en-US" dirty="0" err="1" smtClean="0"/>
              <a:t>n</a:t>
            </a:r>
            <a:r>
              <a:rPr lang="en-US" dirty="0" smtClean="0"/>
              <a:t> is the relative performance</a:t>
            </a:r>
          </a:p>
          <a:p>
            <a:endParaRPr lang="en-US" baseline="-25000" dirty="0" smtClean="0"/>
          </a:p>
          <a:p>
            <a:endParaRPr lang="en-US" baseline="-25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Measuring system performance</a:t>
            </a:r>
            <a:endParaRPr lang="en-US" dirty="0">
              <a:effectLst/>
            </a:endParaRPr>
          </a:p>
        </p:txBody>
      </p:sp>
      <p:sp>
        <p:nvSpPr>
          <p:cNvPr id="3" name="Content Placeholder 2"/>
          <p:cNvSpPr>
            <a:spLocks noGrp="1"/>
          </p:cNvSpPr>
          <p:nvPr>
            <p:ph idx="1"/>
          </p:nvPr>
        </p:nvSpPr>
        <p:spPr/>
        <p:txBody>
          <a:bodyPr>
            <a:normAutofit fontScale="92500"/>
          </a:bodyPr>
          <a:lstStyle/>
          <a:p>
            <a:r>
              <a:rPr lang="en-US" dirty="0" smtClean="0"/>
              <a:t>Time is the measure of system performance</a:t>
            </a:r>
          </a:p>
          <a:p>
            <a:pPr lvl="1"/>
            <a:r>
              <a:rPr lang="en-US" dirty="0" smtClean="0"/>
              <a:t>Is it </a:t>
            </a:r>
            <a:r>
              <a:rPr lang="en-US" dirty="0" err="1" smtClean="0"/>
              <a:t>cpu</a:t>
            </a:r>
            <a:r>
              <a:rPr lang="en-US" dirty="0" smtClean="0"/>
              <a:t> time – time spent by the </a:t>
            </a:r>
            <a:r>
              <a:rPr lang="en-US" dirty="0" err="1" smtClean="0"/>
              <a:t>cpu</a:t>
            </a:r>
            <a:r>
              <a:rPr lang="en-US" dirty="0" smtClean="0"/>
              <a:t> on a specific task?</a:t>
            </a:r>
          </a:p>
          <a:p>
            <a:pPr lvl="1"/>
            <a:r>
              <a:rPr lang="en-US" dirty="0" smtClean="0"/>
              <a:t>Is it I/O time – time spent getting tasks into computer so that </a:t>
            </a:r>
            <a:r>
              <a:rPr lang="en-US" dirty="0" err="1" smtClean="0"/>
              <a:t>cpu</a:t>
            </a:r>
            <a:r>
              <a:rPr lang="en-US" dirty="0" smtClean="0"/>
              <a:t> can work on them?</a:t>
            </a:r>
          </a:p>
          <a:p>
            <a:r>
              <a:rPr lang="en-US" dirty="0" smtClean="0"/>
              <a:t>System Performance – elapsed time that user experiences</a:t>
            </a:r>
          </a:p>
          <a:p>
            <a:r>
              <a:rPr lang="en-US" dirty="0" smtClean="0"/>
              <a:t>CPU performance – </a:t>
            </a:r>
            <a:r>
              <a:rPr lang="en-US" dirty="0" err="1" smtClean="0"/>
              <a:t>cpu</a:t>
            </a:r>
            <a:r>
              <a:rPr lang="en-US" dirty="0" smtClean="0"/>
              <a:t> time spent on users task</a:t>
            </a:r>
          </a:p>
          <a:p>
            <a:pPr lvl="1"/>
            <a:r>
              <a:rPr lang="en-US" dirty="0" smtClean="0"/>
              <a:t> clock cycles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Understanding cpu performance</a:t>
            </a:r>
            <a:endParaRPr lang="en-US" dirty="0">
              <a:effectLst/>
            </a:endParaRPr>
          </a:p>
        </p:txBody>
      </p:sp>
      <p:sp>
        <p:nvSpPr>
          <p:cNvPr id="3" name="Content Placeholder 2"/>
          <p:cNvSpPr>
            <a:spLocks noGrp="1"/>
          </p:cNvSpPr>
          <p:nvPr>
            <p:ph idx="1"/>
          </p:nvPr>
        </p:nvSpPr>
        <p:spPr/>
        <p:txBody>
          <a:bodyPr/>
          <a:lstStyle/>
          <a:p>
            <a:r>
              <a:rPr lang="en-US" dirty="0" smtClean="0"/>
              <a:t>Instruction performance </a:t>
            </a:r>
          </a:p>
          <a:p>
            <a:pPr lvl="1"/>
            <a:r>
              <a:rPr lang="en-US" dirty="0" smtClean="0"/>
              <a:t>Impact of the number of instructions required to do a specific task</a:t>
            </a:r>
          </a:p>
          <a:p>
            <a:pPr lvl="1"/>
            <a:r>
              <a:rPr lang="en-US" dirty="0" smtClean="0"/>
              <a:t>Varies between processor architectures</a:t>
            </a:r>
          </a:p>
          <a:p>
            <a:r>
              <a:rPr lang="en-US" dirty="0" smtClean="0"/>
              <a:t>Clock Cycle per instruction</a:t>
            </a:r>
          </a:p>
          <a:p>
            <a:pPr lvl="1"/>
            <a:r>
              <a:rPr lang="en-US" dirty="0" smtClean="0"/>
              <a:t>Varies within a given processor</a:t>
            </a:r>
          </a:p>
          <a:p>
            <a:r>
              <a:rPr lang="en-US" dirty="0" smtClean="0"/>
              <a:t>Clock Cycle 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Instruction performance</a:t>
            </a:r>
            <a:endParaRPr lang="en-US" dirty="0">
              <a:effectLst/>
            </a:endParaRPr>
          </a:p>
        </p:txBody>
      </p:sp>
      <p:sp>
        <p:nvSpPr>
          <p:cNvPr id="3" name="Content Placeholder 2"/>
          <p:cNvSpPr>
            <a:spLocks noGrp="1"/>
          </p:cNvSpPr>
          <p:nvPr>
            <p:ph idx="1"/>
          </p:nvPr>
        </p:nvSpPr>
        <p:spPr/>
        <p:txBody>
          <a:bodyPr/>
          <a:lstStyle/>
          <a:p>
            <a:r>
              <a:rPr lang="en-US" dirty="0" smtClean="0"/>
              <a:t>CPU clock cycles = Instructions for a program * average clock cycles per instruction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Classic cpu performance Equation</a:t>
            </a:r>
            <a:endParaRPr lang="en-US" dirty="0">
              <a:effectLst/>
            </a:endParaRPr>
          </a:p>
        </p:txBody>
      </p:sp>
      <p:sp>
        <p:nvSpPr>
          <p:cNvPr id="3" name="Content Placeholder 2"/>
          <p:cNvSpPr>
            <a:spLocks noGrp="1"/>
          </p:cNvSpPr>
          <p:nvPr>
            <p:ph idx="1"/>
          </p:nvPr>
        </p:nvSpPr>
        <p:spPr/>
        <p:txBody>
          <a:bodyPr/>
          <a:lstStyle/>
          <a:p>
            <a:r>
              <a:rPr lang="en-US" dirty="0" smtClean="0"/>
              <a:t>CPU time = Instruction count  *</a:t>
            </a:r>
          </a:p>
          <a:p>
            <a:pPr lvl="5"/>
            <a:r>
              <a:rPr lang="en-US" sz="2800" dirty="0" smtClean="0"/>
              <a:t>average clock cycles per instruction  *</a:t>
            </a:r>
          </a:p>
          <a:p>
            <a:pPr lvl="5"/>
            <a:r>
              <a:rPr lang="en-US" sz="2800" dirty="0" smtClean="0"/>
              <a:t>clock cycle time</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Amdahl's LAw</a:t>
            </a:r>
            <a:endParaRPr lang="en-US" dirty="0">
              <a:effectLst/>
            </a:endParaRPr>
          </a:p>
        </p:txBody>
      </p:sp>
      <p:sp>
        <p:nvSpPr>
          <p:cNvPr id="3" name="Content Placeholder 2"/>
          <p:cNvSpPr>
            <a:spLocks noGrp="1"/>
          </p:cNvSpPr>
          <p:nvPr>
            <p:ph idx="1"/>
          </p:nvPr>
        </p:nvSpPr>
        <p:spPr/>
        <p:txBody>
          <a:bodyPr/>
          <a:lstStyle/>
          <a:p>
            <a:r>
              <a:rPr lang="en-US" dirty="0" smtClean="0"/>
              <a:t>Execution time after an improvement =</a:t>
            </a:r>
          </a:p>
          <a:p>
            <a:r>
              <a:rPr lang="en-US" dirty="0" smtClean="0"/>
              <a:t> (Execution time affected by improvement /</a:t>
            </a:r>
          </a:p>
          <a:p>
            <a:r>
              <a:rPr lang="en-US" dirty="0" smtClean="0"/>
              <a:t>Amount of improvement )</a:t>
            </a:r>
          </a:p>
          <a:p>
            <a:r>
              <a:rPr lang="en-US" dirty="0" smtClean="0"/>
              <a:t>+ Execution time UNAFFECTED by improvement</a:t>
            </a:r>
          </a:p>
          <a:p>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ヒラギノ角ゴ Pro W6"/>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ＭＳ Ｐゴシック"/>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Trek.thmx</Template>
  <TotalTime>3616</TotalTime>
  <Words>781</Words>
  <Application>Microsoft Macintosh PowerPoint</Application>
  <PresentationFormat>On-screen Show (4:3)</PresentationFormat>
  <Paragraphs>119</Paragraphs>
  <Slides>29</Slides>
  <Notes>1</Notes>
  <HiddenSlides>0</HiddenSlides>
  <MMClips>0</MMClips>
  <ScaleCrop>false</ScaleCrop>
  <HeadingPairs>
    <vt:vector size="4" baseType="variant">
      <vt:variant>
        <vt:lpstr>Design Template</vt:lpstr>
      </vt:variant>
      <vt:variant>
        <vt:i4>1</vt:i4>
      </vt:variant>
      <vt:variant>
        <vt:lpstr>Slide Titles</vt:lpstr>
      </vt:variant>
      <vt:variant>
        <vt:i4>29</vt:i4>
      </vt:variant>
    </vt:vector>
  </HeadingPairs>
  <TitlesOfParts>
    <vt:vector size="30" baseType="lpstr">
      <vt:lpstr>Trek</vt:lpstr>
      <vt:lpstr>Introduction TO HIGH PERFORMANCE COMPUTING</vt:lpstr>
      <vt:lpstr>What Does performance mean?</vt:lpstr>
      <vt:lpstr>Basic equation of system performance</vt:lpstr>
      <vt:lpstr>calculating relative system performance</vt:lpstr>
      <vt:lpstr>Measuring system performance</vt:lpstr>
      <vt:lpstr>Understanding cpu performance</vt:lpstr>
      <vt:lpstr>Instruction performance</vt:lpstr>
      <vt:lpstr>Classic cpu performance Equation</vt:lpstr>
      <vt:lpstr>Amdahl's LAw</vt:lpstr>
      <vt:lpstr>What is high performance computing?</vt:lpstr>
      <vt:lpstr>EXAMPLES of applications</vt:lpstr>
      <vt:lpstr>parallelism – the foundation of Hpc</vt:lpstr>
      <vt:lpstr>comparison of hpc methodologies</vt:lpstr>
      <vt:lpstr>instruction level parallelism</vt:lpstr>
      <vt:lpstr>super scalar cpu</vt:lpstr>
      <vt:lpstr>pipelining</vt:lpstr>
      <vt:lpstr>Putting the two together in MIPS</vt:lpstr>
      <vt:lpstr>characteristics</vt:lpstr>
      <vt:lpstr>example</vt:lpstr>
      <vt:lpstr>Task level parallelism</vt:lpstr>
      <vt:lpstr>Threading</vt:lpstr>
      <vt:lpstr>Multithreading</vt:lpstr>
      <vt:lpstr>multiprocessing</vt:lpstr>
      <vt:lpstr>characteristics</vt:lpstr>
      <vt:lpstr>Example</vt:lpstr>
      <vt:lpstr>data level parallelism</vt:lpstr>
      <vt:lpstr>characteristics</vt:lpstr>
      <vt:lpstr>example</vt:lpstr>
      <vt:lpstr>INTEL MMX</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HIGH PERFORMANCE COMPUTING</dc:title>
  <dc:creator>Greg LaKomski</dc:creator>
  <cp:lastModifiedBy>Greg LaKomski</cp:lastModifiedBy>
  <cp:revision>11</cp:revision>
  <dcterms:created xsi:type="dcterms:W3CDTF">2012-08-08T01:42:41Z</dcterms:created>
  <dcterms:modified xsi:type="dcterms:W3CDTF">2012-08-08T01:43:23Z</dcterms:modified>
</cp:coreProperties>
</file>