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83" r:id="rId6"/>
    <p:sldId id="266" r:id="rId7"/>
    <p:sldId id="260" r:id="rId8"/>
    <p:sldId id="261" r:id="rId9"/>
    <p:sldId id="262" r:id="rId10"/>
    <p:sldId id="263" r:id="rId11"/>
    <p:sldId id="264" r:id="rId12"/>
    <p:sldId id="284" r:id="rId13"/>
    <p:sldId id="268" r:id="rId14"/>
    <p:sldId id="285" r:id="rId15"/>
    <p:sldId id="280" r:id="rId16"/>
    <p:sldId id="281" r:id="rId17"/>
    <p:sldId id="286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F9A5D-9054-9341-BE25-4CA8825E3E92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1E1B6-227B-4448-AB64-4EF854E70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0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B5D69-CC3C-D044-B23A-B9BAC345324F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22697-E547-1145-AEEA-77F3B186A1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1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2697-E547-1145-AEEA-77F3B186A14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779D-7026-A94C-9D1C-35C1DFE8BE2B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6F51-A4F5-B84E-8A6B-12ABFF4B1D04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DAA2-9631-8B42-8D49-FFEA74D041BC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E520-2D88-654B-8D73-2B0AC7C9D751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3D51-E1A6-E640-AAB4-7A90BB4B7524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021-60AB-A641-AEAF-D347A52AC5C5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696C-42C4-484E-BCB3-96D8A2C13681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04E-C9DB-F44B-8B7D-C75E76AED9D7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39FD-77E7-A145-84B8-C1E7A42006B1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3BB1-58B2-284F-BA12-BA7C46208554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6837-DE3E-B94D-8BEA-37EF351C527F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8CB741-5083-A142-9521-28B55AF2E523}" type="datetime1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595604" y="64770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Greg LaKomski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DA15A3-B370-8940-B46F-ACC0F69BE9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6264791"/>
            <a:ext cx="198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Greg LaKomski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mapped i/0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Dealing with </a:t>
            </a:r>
            <a:r>
              <a:rPr lang="en-US" dirty="0" smtClean="0"/>
              <a:t>Speed Differences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Polling is a looping code structure</a:t>
            </a:r>
          </a:p>
          <a:p>
            <a:pPr lvl="1"/>
            <a:r>
              <a:rPr lang="en-US" dirty="0" smtClean="0"/>
              <a:t>The loop continues to read a variable/memory location until an expected change occurs and then the loop exits and some code execute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memory mapped i/o on </a:t>
            </a:r>
            <a:r>
              <a:rPr lang="en-US" dirty="0" err="1" smtClean="0">
                <a:effectLst/>
              </a:rPr>
              <a:t>mips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Interacting with a keyboard and display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I/O in MIPS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1" y="1295400"/>
            <a:ext cx="6696866" cy="44323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5270500"/>
            <a:ext cx="669686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7701" y="52705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Control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47701" y="4673600"/>
            <a:ext cx="64643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57248" y="46736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Data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93729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642891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292053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941215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590377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39539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888701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993729" y="52705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537863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39864" y="5358368"/>
            <a:ext cx="12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0xffff0000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39864" y="4710668"/>
            <a:ext cx="12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0xffff0004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Reading from keyboard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 smtClean="0"/>
              <a:t>li</a:t>
            </a:r>
            <a:r>
              <a:rPr lang="en-US" dirty="0" smtClean="0"/>
              <a:t>  	$a3, 	0xffff0000</a:t>
            </a:r>
          </a:p>
          <a:p>
            <a:pPr>
              <a:buNone/>
            </a:pPr>
            <a:r>
              <a:rPr lang="en-US" sz="2400" dirty="0" err="1" smtClean="0"/>
              <a:t>CkReady</a:t>
            </a:r>
            <a:r>
              <a:rPr lang="en-US" sz="2400" dirty="0" smtClean="0"/>
              <a:t>:</a:t>
            </a:r>
          </a:p>
          <a:p>
            <a:pPr lvl="2"/>
            <a:r>
              <a:rPr lang="en-US" dirty="0" err="1" smtClean="0"/>
              <a:t>lw</a:t>
            </a:r>
            <a:r>
              <a:rPr lang="en-US" dirty="0" smtClean="0"/>
              <a:t>	$t1,	0($a3) #read from control register</a:t>
            </a:r>
          </a:p>
          <a:p>
            <a:pPr lvl="2"/>
            <a:r>
              <a:rPr lang="en-US" dirty="0" err="1" smtClean="0"/>
              <a:t>andi</a:t>
            </a:r>
            <a:r>
              <a:rPr lang="en-US" dirty="0" smtClean="0"/>
              <a:t>	$t1,	$t1, 1 # extract ready bit</a:t>
            </a:r>
          </a:p>
          <a:p>
            <a:pPr lvl="2"/>
            <a:r>
              <a:rPr lang="en-US" dirty="0" err="1" smtClean="0"/>
              <a:t>beqz</a:t>
            </a:r>
            <a:r>
              <a:rPr lang="en-US" dirty="0" smtClean="0"/>
              <a:t>	$t1,	</a:t>
            </a:r>
            <a:r>
              <a:rPr lang="en-US" dirty="0" err="1" smtClean="0"/>
              <a:t>CkReady</a:t>
            </a:r>
            <a:r>
              <a:rPr lang="en-US" dirty="0" smtClean="0"/>
              <a:t> # if not ready repeat</a:t>
            </a:r>
          </a:p>
          <a:p>
            <a:pPr lvl="2"/>
            <a:r>
              <a:rPr lang="en-US" dirty="0" err="1" smtClean="0"/>
              <a:t>lw</a:t>
            </a:r>
            <a:r>
              <a:rPr lang="en-US" dirty="0" smtClean="0"/>
              <a:t>	$t0,	4($a3)  #get character from keyboard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I/O in MIPS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1" y="1295400"/>
            <a:ext cx="6696866" cy="44323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5270500"/>
            <a:ext cx="669686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7701" y="52705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-84" charset="0"/>
              </a:rPr>
              <a:t>Control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47701" y="4673600"/>
            <a:ext cx="64643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57248" y="46736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-84" charset="0"/>
              </a:rPr>
              <a:t>Data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93729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642891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292053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941215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590377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39539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888701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993729" y="52705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537863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9864" y="5358368"/>
            <a:ext cx="12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0xffff0000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39864" y="4710668"/>
            <a:ext cx="12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0xffff0004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47699" y="3848100"/>
            <a:ext cx="669686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47700" y="38481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Control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647700" y="3251200"/>
            <a:ext cx="64643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857247" y="32512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Data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993728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6642890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292052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941214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5590376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239538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888700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993728" y="38481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4537862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539863" y="3935968"/>
            <a:ext cx="12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0xffff0008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539863" y="3288268"/>
            <a:ext cx="122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0xffff000c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 smtClean="0"/>
              <a:t>li</a:t>
            </a:r>
            <a:r>
              <a:rPr lang="en-US" dirty="0" smtClean="0"/>
              <a:t>  	$a3, 	0xffff0000</a:t>
            </a:r>
          </a:p>
          <a:p>
            <a:pPr>
              <a:buNone/>
            </a:pPr>
            <a:r>
              <a:rPr lang="en-US" sz="2400" dirty="0" err="1" smtClean="0"/>
              <a:t>XReady</a:t>
            </a:r>
            <a:r>
              <a:rPr lang="en-US" sz="2400" dirty="0" smtClean="0"/>
              <a:t>:</a:t>
            </a:r>
          </a:p>
          <a:p>
            <a:pPr lvl="2"/>
            <a:r>
              <a:rPr lang="en-US" dirty="0" err="1" smtClean="0"/>
              <a:t>lw</a:t>
            </a:r>
            <a:r>
              <a:rPr lang="en-US" dirty="0" smtClean="0"/>
              <a:t>	$t1,	8($a3) #read from control register</a:t>
            </a:r>
          </a:p>
          <a:p>
            <a:pPr lvl="2"/>
            <a:r>
              <a:rPr lang="en-US" dirty="0" err="1" smtClean="0"/>
              <a:t>andi</a:t>
            </a:r>
            <a:r>
              <a:rPr lang="en-US" dirty="0" smtClean="0"/>
              <a:t>	$t1,	$t1, 1 # extract ready bit</a:t>
            </a:r>
          </a:p>
          <a:p>
            <a:pPr lvl="2"/>
            <a:r>
              <a:rPr lang="en-US" dirty="0" err="1" smtClean="0"/>
              <a:t>beqz</a:t>
            </a:r>
            <a:r>
              <a:rPr lang="en-US" dirty="0" smtClean="0"/>
              <a:t>	$t1,	</a:t>
            </a:r>
            <a:r>
              <a:rPr lang="en-US" dirty="0" err="1" smtClean="0"/>
              <a:t>XReady</a:t>
            </a:r>
            <a:r>
              <a:rPr lang="en-US" dirty="0" smtClean="0"/>
              <a:t> # if not ready repeat</a:t>
            </a:r>
          </a:p>
          <a:p>
            <a:pPr lvl="2"/>
            <a:r>
              <a:rPr lang="en-US" dirty="0" err="1" smtClean="0"/>
              <a:t>sw</a:t>
            </a:r>
            <a:r>
              <a:rPr lang="en-US" dirty="0" smtClean="0"/>
              <a:t>	$t0,	12($a3)  </a:t>
            </a:r>
            <a:r>
              <a:rPr lang="en-US" dirty="0" smtClean="0"/>
              <a:t>#Send </a:t>
            </a:r>
            <a:r>
              <a:rPr lang="en-US" dirty="0" smtClean="0"/>
              <a:t>character </a:t>
            </a:r>
            <a:r>
              <a:rPr lang="en-US" dirty="0" smtClean="0"/>
              <a:t>to the display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two 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we poll two input devices?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mouse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1" y="1295400"/>
            <a:ext cx="6696866" cy="44323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5270500"/>
            <a:ext cx="669686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7701" y="52705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Control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47701" y="4673600"/>
            <a:ext cx="64643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57248" y="46736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Data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93729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642891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292053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941215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590377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39539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888701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993729" y="52705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537863" y="46736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39864" y="5358368"/>
            <a:ext cx="12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0xffff0000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39864" y="4710668"/>
            <a:ext cx="12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0xffff0004</a:t>
            </a:r>
            <a:endParaRPr lang="en-US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47699" y="3848100"/>
            <a:ext cx="669686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D9D9D9"/>
              </a:solidFill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47700" y="38481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D9D9D9"/>
                </a:solidFill>
                <a:latin typeface="Times New Roman" pitchFamily="-84" charset="0"/>
              </a:rPr>
              <a:t>Control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647700" y="3251200"/>
            <a:ext cx="64643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D9D9D9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857247" y="32512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D9D9D9"/>
                </a:solidFill>
                <a:latin typeface="Times New Roman" pitchFamily="-84" charset="0"/>
              </a:rPr>
              <a:t>Data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993728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0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6642890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1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292052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2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941214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3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5590376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4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239538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5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888700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6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993728" y="38481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0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4537862" y="32512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7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39863" y="3935968"/>
            <a:ext cx="12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0xffff0008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39863" y="3288268"/>
            <a:ext cx="122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0xffff000c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47699" y="2552700"/>
            <a:ext cx="669686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647700" y="25527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Control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47700" y="1955800"/>
            <a:ext cx="64643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857247" y="19558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Data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6993728" y="19558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6642890" y="19558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6292052" y="19558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5941214" y="19558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590376" y="19558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5239538" y="19558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888700" y="19558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6993728" y="25527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537862" y="1955800"/>
            <a:ext cx="350838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539863" y="2640568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0xffff0010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539863" y="1992868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0xffff0014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993198" y="2317234"/>
            <a:ext cx="91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48600" y="5041900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KEYBOARD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bus?</a:t>
            </a:r>
          </a:p>
          <a:p>
            <a:pPr lvl="1"/>
            <a:r>
              <a:rPr lang="en-US" dirty="0" smtClean="0"/>
              <a:t>A bit highway that allows bits to move from one “functional unit” to another “functional unit”  in the system.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PCI</a:t>
            </a:r>
          </a:p>
          <a:p>
            <a:pPr lvl="1"/>
            <a:r>
              <a:rPr lang="en-US" dirty="0" smtClean="0"/>
              <a:t>ISA</a:t>
            </a:r>
          </a:p>
          <a:p>
            <a:pPr lvl="1"/>
            <a:r>
              <a:rPr lang="en-US" dirty="0" smtClean="0"/>
              <a:t>SCSI</a:t>
            </a:r>
          </a:p>
          <a:p>
            <a:pPr lvl="1"/>
            <a:r>
              <a:rPr lang="en-US" dirty="0" smtClean="0"/>
              <a:t>USB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What kinds of things </a:t>
            </a:r>
            <a:r>
              <a:rPr lang="en-US" dirty="0" smtClean="0"/>
              <a:t>use i/o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i/o devices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Disk Drive </a:t>
            </a:r>
          </a:p>
          <a:p>
            <a:pPr lvl="1"/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Cameras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Scanner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One bus – so many devices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handler structure</a:t>
            </a:r>
          </a:p>
          <a:p>
            <a:r>
              <a:rPr lang="en-US" dirty="0" smtClean="0"/>
              <a:t>The MIPS address space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ADDRESS SPACE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4102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Code </a:t>
            </a:r>
            <a:endParaRPr lang="en-US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889500"/>
            <a:ext cx="1905000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3975100"/>
            <a:ext cx="1905000" cy="9144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Heap</a:t>
            </a:r>
            <a:endParaRPr lang="en-US" sz="2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2908300"/>
            <a:ext cx="1905000" cy="1066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0" y="2032000"/>
            <a:ext cx="1905000" cy="8763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hlink"/>
                </a:solidFill>
              </a:rPr>
              <a:t>OS</a:t>
            </a: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0552" y="563731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0x00400000</a:t>
            </a:r>
            <a:endParaRPr lang="en-US" sz="1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0" y="1651000"/>
            <a:ext cx="1905000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Memory Mapped I/O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790552" y="1878111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0xffff0000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790552" y="2754411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0x80000080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798605" y="4735611"/>
            <a:ext cx="1215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0x10040000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759895" y="1466334"/>
            <a:ext cx="86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0xfffffffc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US" dirty="0" smtClean="0"/>
              <a:t>I/O handler structure</a:t>
            </a:r>
            <a:r>
              <a:rPr lang="en-US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7700" y="3886200"/>
            <a:ext cx="807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7550943" y="4495800"/>
            <a:ext cx="99060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43300" y="5029200"/>
            <a:ext cx="406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itchFamily="-84" charset="0"/>
              </a:rPr>
              <a:t>Device busy/ready (1 = ready)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47700" y="32766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 pitchFamily="-84" charset="0"/>
              </a:rPr>
              <a:t>Control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" y="2667000"/>
            <a:ext cx="807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47700" y="20574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 pitchFamily="-84" charset="0"/>
              </a:rPr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0" y="2667000"/>
            <a:ext cx="137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 wide</a:t>
            </a:r>
            <a:endParaRPr lang="en-US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397081" y="26670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046243" y="26670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695405" y="26670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7344567" y="26670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993729" y="26670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642891" y="26670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292053" y="26670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8397081" y="38862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886200"/>
            <a:ext cx="137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 wide</a:t>
            </a:r>
            <a:endParaRPr lang="en-US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941215" y="2667000"/>
            <a:ext cx="350838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Quick review of base addressing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addressing starts with a base address</a:t>
            </a:r>
          </a:p>
          <a:p>
            <a:r>
              <a:rPr lang="en-US" dirty="0" smtClean="0"/>
              <a:t>Other addresses are referenced from this base address</a:t>
            </a:r>
          </a:p>
          <a:p>
            <a:r>
              <a:rPr lang="en-US" dirty="0" err="1" smtClean="0"/>
              <a:t>lw</a:t>
            </a:r>
            <a:r>
              <a:rPr lang="en-US" dirty="0" smtClean="0"/>
              <a:t>  $t1,  8($a3)    </a:t>
            </a:r>
          </a:p>
          <a:p>
            <a:endParaRPr lang="en-US" dirty="0" smtClean="0"/>
          </a:p>
          <a:p>
            <a:r>
              <a:rPr lang="en-US" dirty="0" smtClean="0"/>
              <a:t>Contents of a3 is base address</a:t>
            </a:r>
          </a:p>
          <a:p>
            <a:r>
              <a:rPr lang="en-US" dirty="0" smtClean="0"/>
              <a:t>loading word into address 8 bytes higher</a:t>
            </a:r>
          </a:p>
          <a:p>
            <a:r>
              <a:rPr lang="en-US" dirty="0" smtClean="0"/>
              <a:t>The 8 is decimal not hex!</a:t>
            </a:r>
          </a:p>
          <a:p>
            <a:endParaRPr lang="en-US" dirty="0" smtClean="0"/>
          </a:p>
          <a:p>
            <a:endParaRPr lang="en-US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Data Rates of different devices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38300"/>
            <a:ext cx="6019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Implications of different speeds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cases, the devices are much slower than the </a:t>
            </a:r>
            <a:r>
              <a:rPr lang="en-US" dirty="0" err="1" smtClean="0"/>
              <a:t>cpus</a:t>
            </a:r>
            <a:r>
              <a:rPr lang="en-US" dirty="0" smtClean="0"/>
              <a:t> operating speed and any data sent to the processor is dealt with essentially instantly from the perspective of the external device.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2891</TotalTime>
  <Words>359</Words>
  <Application>Microsoft Office PowerPoint</Application>
  <PresentationFormat>On-screen Show (4:3)</PresentationFormat>
  <Paragraphs>167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Memory mapped i/0</vt:lpstr>
      <vt:lpstr>Communication</vt:lpstr>
      <vt:lpstr>What kinds of things use i/o</vt:lpstr>
      <vt:lpstr>One bus – so many devices </vt:lpstr>
      <vt:lpstr>MIPS ADDRESS SPACE</vt:lpstr>
      <vt:lpstr>I/O handler structure </vt:lpstr>
      <vt:lpstr>Quick review of base addressing</vt:lpstr>
      <vt:lpstr>Data Rates of different devices</vt:lpstr>
      <vt:lpstr>Implications of different speeds</vt:lpstr>
      <vt:lpstr>Dealing with Speed Differences</vt:lpstr>
      <vt:lpstr>memory mapped i/o on mips</vt:lpstr>
      <vt:lpstr>Keyboard I/O in MIPS</vt:lpstr>
      <vt:lpstr>Reading from keyboard</vt:lpstr>
      <vt:lpstr>Display I/O in MIPS</vt:lpstr>
      <vt:lpstr>Writing to display</vt:lpstr>
      <vt:lpstr>POLLING two input devices</vt:lpstr>
      <vt:lpstr>Adding mouse 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HIGH PERFORMANCE COMPUTING</dc:title>
  <dc:creator>Greg LaKomski</dc:creator>
  <cp:lastModifiedBy>Tamir, Dan</cp:lastModifiedBy>
  <cp:revision>14</cp:revision>
  <dcterms:created xsi:type="dcterms:W3CDTF">2012-08-04T20:53:18Z</dcterms:created>
  <dcterms:modified xsi:type="dcterms:W3CDTF">2012-08-08T03:47:13Z</dcterms:modified>
</cp:coreProperties>
</file>