
<file path=[Content_Types].xml><?xml version="1.0" encoding="utf-8"?>
<Types xmlns="http://schemas.openxmlformats.org/package/2006/content-types">
  <Override PartName="/ppt/slides/slide45.xml" ContentType="application/vnd.openxmlformats-officedocument.presentationml.slide+xml"/>
  <Override PartName="/ppt/slides/slide53.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Default Extension="jpeg" ContentType="image/jpeg"/>
  <Override PartName="/ppt/slideLayouts/slideLayout5.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slides/slide54.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316" r:id="rId2"/>
    <p:sldId id="281" r:id="rId3"/>
    <p:sldId id="283" r:id="rId4"/>
    <p:sldId id="306" r:id="rId5"/>
    <p:sldId id="307" r:id="rId6"/>
    <p:sldId id="308" r:id="rId7"/>
    <p:sldId id="309" r:id="rId8"/>
    <p:sldId id="310" r:id="rId9"/>
    <p:sldId id="313" r:id="rId10"/>
    <p:sldId id="314" r:id="rId11"/>
    <p:sldId id="315" r:id="rId12"/>
    <p:sldId id="312" r:id="rId13"/>
    <p:sldId id="293" r:id="rId14"/>
    <p:sldId id="257" r:id="rId15"/>
    <p:sldId id="285" r:id="rId16"/>
    <p:sldId id="260" r:id="rId17"/>
    <p:sldId id="259" r:id="rId18"/>
    <p:sldId id="261" r:id="rId19"/>
    <p:sldId id="262" r:id="rId20"/>
    <p:sldId id="263" r:id="rId21"/>
    <p:sldId id="264" r:id="rId22"/>
    <p:sldId id="266" r:id="rId23"/>
    <p:sldId id="294" r:id="rId24"/>
    <p:sldId id="265" r:id="rId25"/>
    <p:sldId id="267" r:id="rId26"/>
    <p:sldId id="295" r:id="rId27"/>
    <p:sldId id="296" r:id="rId28"/>
    <p:sldId id="297" r:id="rId29"/>
    <p:sldId id="268" r:id="rId30"/>
    <p:sldId id="269" r:id="rId31"/>
    <p:sldId id="303" r:id="rId32"/>
    <p:sldId id="270" r:id="rId33"/>
    <p:sldId id="271" r:id="rId34"/>
    <p:sldId id="298" r:id="rId35"/>
    <p:sldId id="299" r:id="rId36"/>
    <p:sldId id="304" r:id="rId37"/>
    <p:sldId id="272" r:id="rId38"/>
    <p:sldId id="273" r:id="rId39"/>
    <p:sldId id="300" r:id="rId40"/>
    <p:sldId id="301" r:id="rId41"/>
    <p:sldId id="302" r:id="rId42"/>
    <p:sldId id="274" r:id="rId43"/>
    <p:sldId id="286" r:id="rId44"/>
    <p:sldId id="291" r:id="rId45"/>
    <p:sldId id="287" r:id="rId46"/>
    <p:sldId id="288" r:id="rId47"/>
    <p:sldId id="289" r:id="rId48"/>
    <p:sldId id="305" r:id="rId49"/>
    <p:sldId id="275" r:id="rId50"/>
    <p:sldId id="276" r:id="rId51"/>
    <p:sldId id="277" r:id="rId52"/>
    <p:sldId id="278" r:id="rId53"/>
    <p:sldId id="279" r:id="rId54"/>
    <p:sldId id="290" r:id="rId55"/>
    <p:sldId id="292"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116" d="100"/>
          <a:sy n="116" d="100"/>
        </p:scale>
        <p:origin x="-143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31D055E-8FAB-2C4E-B2AB-9584739298A9}" type="datetimeFigureOut">
              <a:rPr lang="en-US" smtClean="0"/>
              <a:pPr/>
              <a:t>10/24/18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71607B-1795-444A-A6BF-C00066F6E66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1D055E-8FAB-2C4E-B2AB-9584739298A9}" type="datetimeFigureOut">
              <a:rPr lang="en-US" smtClean="0"/>
              <a:pPr/>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1607B-1795-444A-A6BF-C00066F6E6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B71607B-1795-444A-A6BF-C00066F6E66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1D055E-8FAB-2C4E-B2AB-9584739298A9}" type="datetimeFigureOut">
              <a:rPr lang="en-US" smtClean="0"/>
              <a:pPr/>
              <a:t>10/24/18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1D055E-8FAB-2C4E-B2AB-9584739298A9}" type="datetimeFigureOut">
              <a:rPr lang="en-US" smtClean="0"/>
              <a:pPr/>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B71607B-1795-444A-A6BF-C00066F6E66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31D055E-8FAB-2C4E-B2AB-9584739298A9}" type="datetimeFigureOut">
              <a:rPr lang="en-US" smtClean="0"/>
              <a:pPr/>
              <a:t>10/24/18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B71607B-1795-444A-A6BF-C00066F6E66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31D055E-8FAB-2C4E-B2AB-9584739298A9}" type="datetimeFigureOut">
              <a:rPr lang="en-US" smtClean="0"/>
              <a:pPr/>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1607B-1795-444A-A6BF-C00066F6E66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31D055E-8FAB-2C4E-B2AB-9584739298A9}" type="datetimeFigureOut">
              <a:rPr lang="en-US" smtClean="0"/>
              <a:pPr/>
              <a:t>10/24/18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B71607B-1795-444A-A6BF-C00066F6E66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1D055E-8FAB-2C4E-B2AB-9584739298A9}" type="datetimeFigureOut">
              <a:rPr lang="en-US" smtClean="0"/>
              <a:pPr/>
              <a:t>10/24/18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B71607B-1795-444A-A6BF-C00066F6E6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31D055E-8FAB-2C4E-B2AB-9584739298A9}" type="datetimeFigureOut">
              <a:rPr lang="en-US" smtClean="0"/>
              <a:pPr/>
              <a:t>10/24/18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B71607B-1795-444A-A6BF-C00066F6E6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B71607B-1795-444A-A6BF-C00066F6E66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31D055E-8FAB-2C4E-B2AB-9584739298A9}" type="datetimeFigureOut">
              <a:rPr lang="en-US" smtClean="0"/>
              <a:pPr/>
              <a:t>10/24/18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B71607B-1795-444A-A6BF-C00066F6E66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31D055E-8FAB-2C4E-B2AB-9584739298A9}" type="datetimeFigureOut">
              <a:rPr lang="en-US" smtClean="0"/>
              <a:pPr/>
              <a:t>10/24/18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31D055E-8FAB-2C4E-B2AB-9584739298A9}" type="datetimeFigureOut">
              <a:rPr lang="en-US" smtClean="0"/>
              <a:pPr/>
              <a:t>10/24/18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B71607B-1795-444A-A6BF-C00066F6E66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Arial"/>
          <a:ea typeface="+mn-ea"/>
          <a:cs typeface="Arial"/>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1"/>
          </a:solidFill>
          <a:latin typeface="Arial"/>
          <a:ea typeface="+mn-ea"/>
          <a:cs typeface="Arial"/>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Arial"/>
          <a:ea typeface="+mn-ea"/>
          <a:cs typeface="Arial"/>
        </a:defRPr>
      </a:lvl3pPr>
      <a:lvl4pPr marL="1097280" indent="-228600" algn="l" rtl="0" eaLnBrk="1" latinLnBrk="0" hangingPunct="1">
        <a:spcBef>
          <a:spcPct val="20000"/>
        </a:spcBef>
        <a:buClr>
          <a:schemeClr val="accent4"/>
        </a:buClr>
        <a:buSzPct val="70000"/>
        <a:buFont typeface="Wingdings"/>
        <a:buChar char=""/>
        <a:defRPr kumimoji="0" sz="2000" kern="1200">
          <a:solidFill>
            <a:srgbClr val="000000"/>
          </a:solidFill>
          <a:latin typeface="Arial"/>
          <a:ea typeface="+mn-ea"/>
          <a:cs typeface="Arial"/>
        </a:defRPr>
      </a:lvl4pPr>
      <a:lvl5pPr marL="1371600" indent="-228600" algn="l" rtl="0" eaLnBrk="1" latinLnBrk="0" hangingPunct="1">
        <a:spcBef>
          <a:spcPct val="20000"/>
        </a:spcBef>
        <a:buClr>
          <a:schemeClr val="accent5"/>
        </a:buClr>
        <a:buFontTx/>
        <a:buChar char="•"/>
        <a:defRPr kumimoji="0" sz="1800" kern="1200">
          <a:solidFill>
            <a:schemeClr val="tx1"/>
          </a:solidFill>
          <a:latin typeface="Arial"/>
          <a:ea typeface="+mn-ea"/>
          <a:cs typeface="Arial"/>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p:txBody>
          <a:bodyPr/>
          <a:lstStyle/>
          <a:p>
            <a:r>
              <a:rPr lang="en-US" dirty="0" smtClean="0"/>
              <a:t>343052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ASR </a:t>
            </a:r>
            <a:r>
              <a:rPr lang="en-US" dirty="0" err="1" smtClean="0"/>
              <a:t>vrs</a:t>
            </a:r>
            <a:r>
              <a:rPr lang="en-US" dirty="0" smtClean="0"/>
              <a:t> LSR</a:t>
            </a:r>
            <a:endParaRPr lang="en-US" dirty="0"/>
          </a:p>
        </p:txBody>
      </p:sp>
      <p:pic>
        <p:nvPicPr>
          <p:cNvPr id="6" name="Content Placeholder 5" descr="Screen Shot 2018-10-24 at 8.17.25 AM.png"/>
          <p:cNvPicPr>
            <a:picLocks noGrp="1" noChangeAspect="1"/>
          </p:cNvPicPr>
          <p:nvPr>
            <p:ph sz="quarter" idx="1"/>
          </p:nvPr>
        </p:nvPicPr>
        <p:blipFill>
          <a:blip r:embed="rId2"/>
          <a:stretch>
            <a:fillRect/>
          </a:stretch>
        </p:blipFill>
        <p:spPr>
          <a:xfrm>
            <a:off x="1173882" y="1527175"/>
            <a:ext cx="6759723" cy="4572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descr="Screen Shot 2018-10-24 at 8.17.04 AM.png"/>
          <p:cNvPicPr>
            <a:picLocks noGrp="1" noChangeAspect="1"/>
          </p:cNvPicPr>
          <p:nvPr>
            <p:ph sz="quarter" idx="1"/>
          </p:nvPr>
        </p:nvPicPr>
        <p:blipFill>
          <a:blip r:embed="rId2"/>
          <a:stretch>
            <a:fillRect/>
          </a:stretch>
        </p:blipFill>
        <p:spPr>
          <a:xfrm>
            <a:off x="2615545" y="1527175"/>
            <a:ext cx="3876398" cy="4572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	Pr0ject 3 – Data structures and algorithms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 am not finished recoding my own project 3 to use ARM code</a:t>
            </a:r>
          </a:p>
          <a:p>
            <a:r>
              <a:rPr lang="en-US" dirty="0" smtClean="0"/>
              <a:t>BUT</a:t>
            </a:r>
          </a:p>
          <a:p>
            <a:r>
              <a:rPr lang="en-US" dirty="0" smtClean="0"/>
              <a:t>I wanted to get you started early</a:t>
            </a:r>
          </a:p>
          <a:p>
            <a:r>
              <a:rPr lang="en-US" dirty="0" smtClean="0"/>
              <a:t>SO</a:t>
            </a:r>
          </a:p>
          <a:p>
            <a:r>
              <a:rPr lang="en-US" dirty="0" smtClean="0"/>
              <a:t>Some of what you will see will have MIPS instructions in it but the concepts will be the same</a:t>
            </a:r>
          </a:p>
          <a:p>
            <a:r>
              <a:rPr lang="en-US" dirty="0" smtClean="0"/>
              <a:t>If that freaks you out – sorry – some of this takes me as long to do as it does you.  I won’t ask you to code something I am not coding too.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goal of this lecture is to make sure you see this project in the same way that I do.</a:t>
            </a:r>
          </a:p>
          <a:p>
            <a:r>
              <a:rPr lang="en-US" dirty="0" smtClean="0"/>
              <a:t>The Project 3 description you received was vague in some places and I had expected to receive more questions than I have on it.  </a:t>
            </a:r>
          </a:p>
          <a:p>
            <a:r>
              <a:rPr lang="en-US" dirty="0" smtClean="0"/>
              <a:t>In the interest of time and student happiness (if that is ever possible) I am going to tell you a lot more about Project 3.</a:t>
            </a:r>
          </a:p>
          <a:p>
            <a:r>
              <a:rPr lang="en-US" dirty="0" smtClean="0"/>
              <a:t>I will be sharing snippets ( and some large blocks) of code but what is more important is the logic, algorithms and data structures as well as seeing how the problem is organized in code. Not perfect but it works.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Try to follow and then spend time figuring it out.  </a:t>
            </a:r>
          </a:p>
          <a:p>
            <a:r>
              <a:rPr lang="en-US" dirty="0" smtClean="0"/>
              <a:t>My goal of showing you my code is to help you all finish the project and make sure you don’t get stuck a lot.  I will likely go over more code as soon as I am certain it is working.</a:t>
            </a:r>
          </a:p>
          <a:p>
            <a:r>
              <a:rPr lang="en-US" dirty="0" smtClean="0"/>
              <a:t>You are free to disregard anything I am suggesting at your peril.</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err="1" smtClean="0"/>
              <a:t>simClass</a:t>
            </a:r>
            <a:endParaRPr lang="en-US" b="1" dirty="0" smtClean="0"/>
          </a:p>
          <a:p>
            <a:pPr>
              <a:buFont typeface="Arial"/>
              <a:buChar char="•"/>
            </a:pPr>
            <a:r>
              <a:rPr b="1" dirty="0" smtClean="0"/>
              <a:t>def </a:t>
            </a:r>
            <a:r>
              <a:rPr dirty="0" smtClean="0"/>
              <a:t>__init__( self, instrs, opcodes, mem, valids, addrs, args1, args2, args3, numInstrs, dest, src1, src2 ):</a:t>
            </a:r>
            <a:endParaRPr lang="en-US" dirty="0" smtClean="0"/>
          </a:p>
          <a:p>
            <a:pPr>
              <a:buFont typeface="Arial"/>
              <a:buChar char="•"/>
            </a:pPr>
            <a:r>
              <a:rPr dirty="0" smtClean="0"/>
              <a:t/>
            </a:r>
            <a:br>
              <a:rPr dirty="0" smtClean="0"/>
            </a:br>
            <a:r>
              <a:rPr dirty="0" smtClean="0"/>
              <a:t>    self.instruction = instrs</a:t>
            </a:r>
            <a:br>
              <a:rPr dirty="0" smtClean="0"/>
            </a:br>
            <a:r>
              <a:rPr dirty="0" smtClean="0"/>
              <a:t>    self.opcode = opcodes</a:t>
            </a:r>
            <a:br>
              <a:rPr dirty="0" smtClean="0"/>
            </a:br>
            <a:r>
              <a:rPr dirty="0" smtClean="0"/>
              <a:t>    self.memory = mem   </a:t>
            </a:r>
            <a:br>
              <a:rPr dirty="0" smtClean="0"/>
            </a:br>
            <a:r>
              <a:rPr dirty="0" smtClean="0"/>
              <a:t>    self.address = addrs</a:t>
            </a:r>
            <a:br>
              <a:rPr dirty="0" smtClean="0"/>
            </a:br>
            <a:r>
              <a:rPr dirty="0" smtClean="0"/>
              <a:t>    self.numInstructions = numInstrs</a:t>
            </a:r>
            <a:br>
              <a:rPr dirty="0" smtClean="0"/>
            </a:br>
            <a:r>
              <a:rPr dirty="0" smtClean="0"/>
              <a:t>    self.arg1 = arg1</a:t>
            </a:r>
            <a:br>
              <a:rPr dirty="0" smtClean="0"/>
            </a:br>
            <a:r>
              <a:rPr dirty="0" smtClean="0"/>
              <a:t>    self.arg2 = arg2</a:t>
            </a:r>
            <a:br>
              <a:rPr dirty="0" smtClean="0"/>
            </a:br>
            <a:r>
              <a:rPr dirty="0" smtClean="0"/>
              <a:t>    self.arg3 = arg3</a:t>
            </a:r>
            <a:br>
              <a:rPr dirty="0" smtClean="0"/>
            </a:br>
            <a:r>
              <a:rPr dirty="0" smtClean="0"/>
              <a:t>    self.destReg = dest</a:t>
            </a:r>
            <a:br>
              <a:rPr dirty="0" smtClean="0"/>
            </a:br>
            <a:r>
              <a:rPr dirty="0" smtClean="0"/>
              <a:t>    self.src1Reg = src1</a:t>
            </a:r>
            <a:br>
              <a:rPr dirty="0" smtClean="0"/>
            </a:br>
            <a:r>
              <a:rPr dirty="0" smtClean="0"/>
              <a:t>    self.src2Reg = src2</a:t>
            </a:r>
            <a:endParaRPr lang="en-US" dirty="0" smtClean="0"/>
          </a:p>
          <a:p>
            <a:pPr>
              <a:buFont typeface="Arial"/>
              <a:buChar char="•"/>
            </a:pPr>
            <a:r>
              <a:rPr lang="en-US" dirty="0" smtClean="0"/>
              <a:t>These are the lists and values generated by my </a:t>
            </a:r>
            <a:r>
              <a:rPr lang="en-US" dirty="0" err="1" smtClean="0"/>
              <a:t>disassembler</a:t>
            </a:r>
            <a:r>
              <a:rPr lang="en-US" dirty="0" smtClean="0"/>
              <a:t> that I am using in the simulator.  I will explain these in detail.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Lists</a:t>
            </a:r>
            <a:endParaRPr lang="en-US" dirty="0"/>
          </a:p>
        </p:txBody>
      </p:sp>
      <p:sp>
        <p:nvSpPr>
          <p:cNvPr id="3" name="Content Placeholder 2"/>
          <p:cNvSpPr>
            <a:spLocks noGrp="1"/>
          </p:cNvSpPr>
          <p:nvPr>
            <p:ph sz="quarter" idx="1"/>
          </p:nvPr>
        </p:nvSpPr>
        <p:spPr/>
        <p:txBody>
          <a:bodyPr>
            <a:normAutofit/>
          </a:bodyPr>
          <a:lstStyle/>
          <a:p>
            <a:r>
              <a:rPr lang="en-US" dirty="0" err="1" smtClean="0"/>
              <a:t>instrs</a:t>
            </a:r>
            <a:r>
              <a:rPr lang="en-US" dirty="0" smtClean="0"/>
              <a:t>:</a:t>
            </a:r>
          </a:p>
          <a:p>
            <a:pPr lvl="1"/>
            <a:r>
              <a:rPr lang="en-US" dirty="0" smtClean="0"/>
              <a:t>&lt;type 'list'&gt;: ['10100000000001000000000000000000', '10100000000001011111111111111111', '10000000100001010011000000100000', '10000100110000000000000000000100', '10101100000001100000000001111000', '10000000000000000000000000001101', '00000000000000000000000000000010', '00000000000000000000000000000011']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Lists</a:t>
            </a:r>
            <a:endParaRPr lang="en-US" dirty="0"/>
          </a:p>
        </p:txBody>
      </p:sp>
      <p:sp>
        <p:nvSpPr>
          <p:cNvPr id="3" name="Content Placeholder 2"/>
          <p:cNvSpPr>
            <a:spLocks noGrp="1"/>
          </p:cNvSpPr>
          <p:nvPr>
            <p:ph sz="quarter" idx="1"/>
          </p:nvPr>
        </p:nvSpPr>
        <p:spPr/>
        <p:txBody>
          <a:bodyPr/>
          <a:lstStyle/>
          <a:p>
            <a:r>
              <a:rPr lang="en-US" dirty="0" err="1" smtClean="0"/>
              <a:t>opcodes</a:t>
            </a:r>
            <a:r>
              <a:rPr lang="en-US" dirty="0" smtClean="0"/>
              <a:t>: </a:t>
            </a:r>
            <a:r>
              <a:rPr lang="en-US" dirty="0" smtClean="0">
                <a:solidFill>
                  <a:srgbClr val="008000"/>
                </a:solidFill>
              </a:rPr>
              <a:t>(MIPS) </a:t>
            </a:r>
          </a:p>
          <a:p>
            <a:pPr>
              <a:buNone/>
            </a:pPr>
            <a:r>
              <a:rPr lang="en-US" dirty="0" smtClean="0">
                <a:solidFill>
                  <a:srgbClr val="008000"/>
                </a:solidFill>
              </a:rPr>
              <a:t>&lt;type 'list'&gt;: [8, 8, 0, 1, 11, 0, 0, 0]</a:t>
            </a:r>
          </a:p>
          <a:p>
            <a:pPr>
              <a:buFont typeface="Arial"/>
              <a:buChar char="•"/>
            </a:pPr>
            <a:r>
              <a:rPr lang="en-US" dirty="0" err="1" smtClean="0"/>
              <a:t>mem</a:t>
            </a:r>
            <a:r>
              <a:rPr lang="en-US" dirty="0" smtClean="0"/>
              <a:t>:</a:t>
            </a:r>
          </a:p>
          <a:p>
            <a:pPr>
              <a:buNone/>
            </a:pPr>
            <a:r>
              <a:rPr lang="en-US" dirty="0" smtClean="0">
                <a:solidFill>
                  <a:srgbClr val="3366FF"/>
                </a:solidFill>
              </a:rPr>
              <a:t>&lt;type 'list'&gt;: [2, 3]</a:t>
            </a:r>
          </a:p>
          <a:p>
            <a:pPr>
              <a:buFont typeface="Arial"/>
              <a:buChar char="•"/>
            </a:pPr>
            <a:endParaRPr lang="en-US" dirty="0" smtClean="0"/>
          </a:p>
          <a:p>
            <a:pPr>
              <a:buFont typeface="Arial"/>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Lists</a:t>
            </a:r>
            <a:endParaRPr lang="en-US" dirty="0"/>
          </a:p>
        </p:txBody>
      </p:sp>
      <p:sp>
        <p:nvSpPr>
          <p:cNvPr id="3" name="Content Placeholder 2"/>
          <p:cNvSpPr>
            <a:spLocks noGrp="1"/>
          </p:cNvSpPr>
          <p:nvPr>
            <p:ph sz="quarter" idx="1"/>
          </p:nvPr>
        </p:nvSpPr>
        <p:spPr/>
        <p:txBody>
          <a:bodyPr/>
          <a:lstStyle/>
          <a:p>
            <a:r>
              <a:rPr lang="en-US" dirty="0" err="1" smtClean="0"/>
              <a:t>addrs</a:t>
            </a:r>
            <a:r>
              <a:rPr lang="en-US" dirty="0" smtClean="0"/>
              <a:t>:</a:t>
            </a:r>
          </a:p>
          <a:p>
            <a:pPr>
              <a:buNone/>
            </a:pPr>
            <a:r>
              <a:rPr lang="en-US" dirty="0" smtClean="0">
                <a:solidFill>
                  <a:srgbClr val="3366FF"/>
                </a:solidFill>
              </a:rPr>
              <a:t>&lt;type 'list'&gt;: [96, 100, 104, 108, 112, 116, 120, 124]</a:t>
            </a:r>
          </a:p>
          <a:p>
            <a:pPr>
              <a:buFont typeface="Arial"/>
              <a:buChar char="•"/>
            </a:pPr>
            <a:r>
              <a:rPr lang="en-US" dirty="0" smtClean="0"/>
              <a:t>args1:  (what it is depends on </a:t>
            </a:r>
            <a:r>
              <a:rPr lang="en-US" dirty="0" err="1" smtClean="0"/>
              <a:t>instr</a:t>
            </a:r>
            <a:r>
              <a:rPr lang="en-US" dirty="0" smtClean="0"/>
              <a:t> type)</a:t>
            </a:r>
          </a:p>
          <a:p>
            <a:pPr>
              <a:buNone/>
            </a:pPr>
            <a:r>
              <a:rPr lang="en-US" dirty="0" smtClean="0">
                <a:solidFill>
                  <a:srgbClr val="3366FF"/>
                </a:solidFill>
              </a:rPr>
              <a:t>&lt;type 'list'&gt;: [0, 0, 4, 6, 0, 0]</a:t>
            </a:r>
          </a:p>
          <a:p>
            <a:pPr>
              <a:buFont typeface="Arial"/>
              <a:buChar char="•"/>
            </a:pPr>
            <a:r>
              <a:rPr lang="en-US" dirty="0" smtClean="0"/>
              <a:t>args2:</a:t>
            </a:r>
          </a:p>
          <a:p>
            <a:pPr>
              <a:buNone/>
            </a:pPr>
            <a:r>
              <a:rPr lang="en-US" dirty="0" smtClean="0">
                <a:solidFill>
                  <a:srgbClr val="3366FF"/>
                </a:solidFill>
              </a:rPr>
              <a:t>&lt;type 'list'&gt;: [4, 5, 5, 0, 6, 0] </a:t>
            </a:r>
          </a:p>
          <a:p>
            <a:pPr>
              <a:buFont typeface="Arial"/>
              <a:buChar char="•"/>
            </a:pPr>
            <a:r>
              <a:rPr lang="en-US" dirty="0" smtClean="0"/>
              <a:t>args3:</a:t>
            </a:r>
          </a:p>
          <a:p>
            <a:pPr>
              <a:buNone/>
            </a:pPr>
            <a:r>
              <a:rPr lang="en-US" dirty="0" smtClean="0">
                <a:solidFill>
                  <a:srgbClr val="3366FF"/>
                </a:solidFill>
              </a:rPr>
              <a:t>&lt;type 'list'&gt;: [0, -1, 6, 4, 120, 0]</a:t>
            </a:r>
            <a:endParaRPr lang="en-US" dirty="0">
              <a:solidFill>
                <a:srgbClr val="3366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962400"/>
            <a:ext cx="6400800" cy="1752600"/>
          </a:xfrm>
        </p:spPr>
        <p:txBody>
          <a:bodyPr/>
          <a:lstStyle/>
          <a:p>
            <a:r>
              <a:rPr lang="en-US" dirty="0" smtClean="0"/>
              <a:t>Greg </a:t>
            </a:r>
            <a:r>
              <a:rPr lang="en-US" dirty="0" err="1" smtClean="0"/>
              <a:t>Lakomski</a:t>
            </a:r>
            <a:endParaRPr lang="en-US" dirty="0" smtClean="0"/>
          </a:p>
          <a:p>
            <a:r>
              <a:rPr lang="en-US" dirty="0" smtClean="0"/>
              <a:t>CS3339</a:t>
            </a:r>
          </a:p>
          <a:p>
            <a:r>
              <a:rPr lang="en-US" dirty="0" smtClean="0"/>
              <a:t>FALL 2018</a:t>
            </a:r>
            <a:endParaRPr lang="en-US" dirty="0"/>
          </a:p>
        </p:txBody>
      </p:sp>
      <p:sp>
        <p:nvSpPr>
          <p:cNvPr id="3" name="Title 2"/>
          <p:cNvSpPr>
            <a:spLocks noGrp="1"/>
          </p:cNvSpPr>
          <p:nvPr>
            <p:ph type="ctrTitle"/>
          </p:nvPr>
        </p:nvSpPr>
        <p:spPr>
          <a:xfrm>
            <a:off x="685800" y="228600"/>
            <a:ext cx="7772400" cy="2667000"/>
          </a:xfrm>
        </p:spPr>
        <p:txBody>
          <a:bodyPr anchor="t">
            <a:normAutofit/>
          </a:bodyPr>
          <a:lstStyle/>
          <a:p>
            <a:r>
              <a:rPr lang="en-US" sz="2667" smtClean="0"/>
              <a:t>Lecture 10</a:t>
            </a:r>
            <a:br>
              <a:rPr lang="en-US" sz="2667" smtClean="0"/>
            </a:br>
            <a:r>
              <a:rPr lang="en-US" sz="2667" dirty="0" smtClean="0"/>
              <a:t>Project3 </a:t>
            </a:r>
            <a:br>
              <a:rPr lang="en-US" sz="2667" dirty="0" smtClean="0"/>
            </a:br>
            <a:r>
              <a:rPr lang="en-US" sz="2667" dirty="0" smtClean="0"/>
              <a:t>and </a:t>
            </a:r>
            <a:br>
              <a:rPr lang="en-US" sz="2667" dirty="0" smtClean="0"/>
            </a:br>
            <a:r>
              <a:rPr lang="en-US" sz="2667" dirty="0" smtClean="0"/>
              <a:t>Other Stuff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Lists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err="1" smtClean="0"/>
              <a:t>numInstrs</a:t>
            </a:r>
            <a:r>
              <a:rPr lang="en-US" dirty="0" smtClean="0"/>
              <a:t>:</a:t>
            </a:r>
          </a:p>
          <a:p>
            <a:pPr>
              <a:buNone/>
            </a:pPr>
            <a:r>
              <a:rPr lang="en-US" dirty="0" smtClean="0">
                <a:solidFill>
                  <a:srgbClr val="3366FF"/>
                </a:solidFill>
              </a:rPr>
              <a:t>{</a:t>
            </a:r>
            <a:r>
              <a:rPr lang="en-US" dirty="0" err="1" smtClean="0">
                <a:solidFill>
                  <a:srgbClr val="3366FF"/>
                </a:solidFill>
              </a:rPr>
              <a:t>int</a:t>
            </a:r>
            <a:r>
              <a:rPr lang="en-US" dirty="0" smtClean="0">
                <a:solidFill>
                  <a:srgbClr val="3366FF"/>
                </a:solidFill>
              </a:rPr>
              <a:t>} 6</a:t>
            </a:r>
          </a:p>
          <a:p>
            <a:pPr>
              <a:buFont typeface="Arial"/>
              <a:buChar char="•"/>
            </a:pPr>
            <a:r>
              <a:rPr lang="en-US" dirty="0" err="1" smtClean="0"/>
              <a:t>dest</a:t>
            </a:r>
            <a:r>
              <a:rPr lang="en-US" dirty="0" smtClean="0"/>
              <a:t>: </a:t>
            </a:r>
            <a:r>
              <a:rPr lang="en-US" dirty="0" smtClean="0">
                <a:solidFill>
                  <a:srgbClr val="008000"/>
                </a:solidFill>
              </a:rPr>
              <a:t>(these are </a:t>
            </a:r>
            <a:r>
              <a:rPr lang="en-US" dirty="0" err="1" smtClean="0">
                <a:solidFill>
                  <a:srgbClr val="008000"/>
                </a:solidFill>
              </a:rPr>
              <a:t>reg</a:t>
            </a:r>
            <a:r>
              <a:rPr lang="en-US" dirty="0" smtClean="0">
                <a:solidFill>
                  <a:srgbClr val="008000"/>
                </a:solidFill>
              </a:rPr>
              <a:t> numbers)</a:t>
            </a:r>
          </a:p>
          <a:p>
            <a:pPr>
              <a:buNone/>
            </a:pPr>
            <a:r>
              <a:rPr lang="en-US" dirty="0" smtClean="0">
                <a:solidFill>
                  <a:srgbClr val="3366FF"/>
                </a:solidFill>
              </a:rPr>
              <a:t>&lt;type 'list'&gt;: [4, 5, 6, -10, -2, -6]</a:t>
            </a:r>
          </a:p>
          <a:p>
            <a:pPr>
              <a:buFont typeface="Arial"/>
              <a:buChar char="•"/>
            </a:pPr>
            <a:r>
              <a:rPr lang="en-US" dirty="0" smtClean="0"/>
              <a:t>src1:</a:t>
            </a:r>
          </a:p>
          <a:p>
            <a:pPr>
              <a:buNone/>
            </a:pPr>
            <a:r>
              <a:rPr lang="en-US" dirty="0" smtClean="0">
                <a:solidFill>
                  <a:srgbClr val="3366FF"/>
                </a:solidFill>
              </a:rPr>
              <a:t>&lt;type 'list'&gt;: [0, 0, 4, 6, 0, -7]</a:t>
            </a:r>
          </a:p>
          <a:p>
            <a:pPr>
              <a:buFont typeface="Arial"/>
              <a:buChar char="•"/>
            </a:pPr>
            <a:r>
              <a:rPr lang="en-US" dirty="0" smtClean="0"/>
              <a:t>src2:</a:t>
            </a:r>
          </a:p>
          <a:p>
            <a:pPr>
              <a:buNone/>
            </a:pPr>
            <a:r>
              <a:rPr lang="en-US" dirty="0" smtClean="0">
                <a:solidFill>
                  <a:srgbClr val="3366FF"/>
                </a:solidFill>
              </a:rPr>
              <a:t>&lt;type 'list'&gt;: [-1, -1, 5, -9, 6, -8]</a:t>
            </a:r>
          </a:p>
          <a:p>
            <a:pPr>
              <a:buFont typeface="Arial"/>
              <a:buChar char="•"/>
            </a:pPr>
            <a:r>
              <a:rPr lang="en-US" dirty="0" smtClean="0">
                <a:solidFill>
                  <a:srgbClr val="3366FF"/>
                </a:solidFill>
              </a:rPr>
              <a:t>NOTE: the last three are new.  I found it necessary to catalog the actual register values by instruction.  If there was no actual </a:t>
            </a:r>
            <a:r>
              <a:rPr lang="en-US" dirty="0" err="1" smtClean="0">
                <a:solidFill>
                  <a:srgbClr val="3366FF"/>
                </a:solidFill>
              </a:rPr>
              <a:t>dest</a:t>
            </a:r>
            <a:r>
              <a:rPr lang="en-US" dirty="0" smtClean="0">
                <a:solidFill>
                  <a:srgbClr val="3366FF"/>
                </a:solidFill>
              </a:rPr>
              <a:t> or </a:t>
            </a:r>
            <a:r>
              <a:rPr lang="en-US" dirty="0" err="1" smtClean="0">
                <a:solidFill>
                  <a:srgbClr val="3366FF"/>
                </a:solidFill>
              </a:rPr>
              <a:t>src</a:t>
            </a:r>
            <a:r>
              <a:rPr lang="en-US" dirty="0" smtClean="0">
                <a:solidFill>
                  <a:srgbClr val="3366FF"/>
                </a:solidFill>
              </a:rPr>
              <a:t> then I made it a negative number and test for the </a:t>
            </a:r>
            <a:r>
              <a:rPr lang="en-US" dirty="0" err="1" smtClean="0">
                <a:solidFill>
                  <a:srgbClr val="3366FF"/>
                </a:solidFill>
              </a:rPr>
              <a:t>neg</a:t>
            </a:r>
            <a:r>
              <a:rPr lang="en-US" dirty="0" smtClean="0">
                <a:solidFill>
                  <a:srgbClr val="3366FF"/>
                </a:solidFill>
              </a:rPr>
              <a:t> .  The sequential numbers is good for debugging. </a:t>
            </a:r>
            <a:endParaRPr lang="en-US" dirty="0">
              <a:solidFill>
                <a:srgbClr val="33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t>
            </a:r>
            <a:r>
              <a:rPr lang="en-US" dirty="0" err="1" smtClean="0"/>
              <a:t>sim</a:t>
            </a:r>
            <a:r>
              <a:rPr lang="en-US" dirty="0" smtClean="0"/>
              <a:t> execution flow</a:t>
            </a:r>
            <a:endParaRPr lang="en-US" dirty="0"/>
          </a:p>
        </p:txBody>
      </p:sp>
      <p:sp>
        <p:nvSpPr>
          <p:cNvPr id="3" name="Content Placeholder 2"/>
          <p:cNvSpPr>
            <a:spLocks noGrp="1"/>
          </p:cNvSpPr>
          <p:nvPr>
            <p:ph sz="quarter" idx="1"/>
          </p:nvPr>
        </p:nvSpPr>
        <p:spPr/>
        <p:txBody>
          <a:bodyPr/>
          <a:lstStyle/>
          <a:p>
            <a:r>
              <a:rPr b="1" dirty="0" smtClean="0"/>
              <a:t>def </a:t>
            </a:r>
            <a:r>
              <a:rPr dirty="0" smtClean="0"/>
              <a:t>run( self):</a:t>
            </a:r>
            <a:br>
              <a:rPr dirty="0" smtClean="0"/>
            </a:br>
            <a:r>
              <a:rPr dirty="0" smtClean="0"/>
              <a:t>    go = True</a:t>
            </a:r>
            <a:br>
              <a:rPr dirty="0" smtClean="0"/>
            </a:br>
            <a:r>
              <a:rPr dirty="0" smtClean="0"/>
              <a:t>    </a:t>
            </a:r>
            <a:r>
              <a:rPr b="1" dirty="0" smtClean="0"/>
              <a:t>while </a:t>
            </a:r>
            <a:r>
              <a:rPr dirty="0" smtClean="0"/>
              <a:t>go:</a:t>
            </a:r>
            <a:br>
              <a:rPr dirty="0" smtClean="0"/>
            </a:br>
            <a:r>
              <a:rPr dirty="0" smtClean="0"/>
              <a:t>        self.WB.run()</a:t>
            </a:r>
            <a:br>
              <a:rPr dirty="0" smtClean="0"/>
            </a:br>
            <a:r>
              <a:rPr dirty="0" smtClean="0"/>
              <a:t>        self.ALU.run()</a:t>
            </a:r>
            <a:br>
              <a:rPr dirty="0" smtClean="0"/>
            </a:br>
            <a:r>
              <a:rPr dirty="0" smtClean="0"/>
              <a:t>        self.MEM.run()</a:t>
            </a:r>
            <a:br>
              <a:rPr dirty="0" smtClean="0"/>
            </a:br>
            <a:r>
              <a:rPr dirty="0" smtClean="0"/>
              <a:t>        self.issue.run()</a:t>
            </a:r>
            <a:br>
              <a:rPr dirty="0" smtClean="0"/>
            </a:br>
            <a:r>
              <a:rPr dirty="0" smtClean="0"/>
              <a:t>        go = self.fetch.run()</a:t>
            </a:r>
            <a:br>
              <a:rPr dirty="0" smtClean="0"/>
            </a:br>
            <a:r>
              <a:rPr dirty="0" smtClean="0"/>
              <a:t>        self.printState( )</a:t>
            </a:r>
            <a:br>
              <a:rPr dirty="0" smtClean="0"/>
            </a:br>
            <a:r>
              <a:rPr dirty="0" smtClean="0"/>
              <a:t>        self.cycle += 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429381" y="1527175"/>
            <a:ext cx="6248725" cy="4572000"/>
          </a:xfrm>
        </p:spPr>
      </p:pic>
      <p:sp>
        <p:nvSpPr>
          <p:cNvPr id="4" name="Cloud 3"/>
          <p:cNvSpPr/>
          <p:nvPr/>
        </p:nvSpPr>
        <p:spPr>
          <a:xfrm>
            <a:off x="6019800" y="36576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Challenge</a:t>
            </a:r>
            <a:endParaRPr lang="en-US" dirty="0"/>
          </a:p>
        </p:txBody>
      </p:sp>
      <p:sp>
        <p:nvSpPr>
          <p:cNvPr id="3" name="Content Placeholder 2"/>
          <p:cNvSpPr>
            <a:spLocks noGrp="1"/>
          </p:cNvSpPr>
          <p:nvPr>
            <p:ph sz="quarter" idx="1"/>
          </p:nvPr>
        </p:nvSpPr>
        <p:spPr/>
        <p:txBody>
          <a:bodyPr>
            <a:normAutofit fontScale="92500"/>
          </a:bodyPr>
          <a:lstStyle/>
          <a:p>
            <a:r>
              <a:rPr lang="en-US" dirty="0" smtClean="0"/>
              <a:t>Each stage and unit may be executing a different instruction.  SO how do we know which.  We move the instruction number from stage to stage using the buffers.  example:  [ 23,2]  -&gt; </a:t>
            </a:r>
            <a:r>
              <a:rPr lang="en-US" dirty="0" err="1" smtClean="0"/>
              <a:t>data,instruction</a:t>
            </a:r>
            <a:r>
              <a:rPr lang="en-US" dirty="0" smtClean="0"/>
              <a:t> or [2,3,4,5] -&gt; instruction, instruction, </a:t>
            </a:r>
            <a:r>
              <a:rPr lang="en-US" dirty="0" err="1" smtClean="0"/>
              <a:t>instruction,instruction</a:t>
            </a:r>
            <a:r>
              <a:rPr lang="en-US" dirty="0" smtClean="0"/>
              <a:t>  depending on the buffer </a:t>
            </a:r>
          </a:p>
          <a:p>
            <a:endParaRPr lang="en-US" dirty="0" smtClean="0"/>
          </a:p>
          <a:p>
            <a:r>
              <a:rPr lang="en-US" dirty="0" smtClean="0"/>
              <a:t>As the instruction propagates through the pipeline, so does the instruction number!  So if you did what I said to do and set up your data structures as synchronized lists getting all the info you need is a piece of cake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WB – Write Back Unit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Don’t confuse with write-back cache!</a:t>
            </a:r>
          </a:p>
          <a:p>
            <a:r>
              <a:rPr lang="en-US" dirty="0" smtClean="0"/>
              <a:t>Input data structures:</a:t>
            </a:r>
          </a:p>
          <a:p>
            <a:pPr lvl="1"/>
            <a:r>
              <a:rPr lang="en-US" dirty="0" smtClean="0"/>
              <a:t>Post – </a:t>
            </a:r>
            <a:r>
              <a:rPr lang="en-US" dirty="0" err="1" smtClean="0"/>
              <a:t>Mem</a:t>
            </a:r>
            <a:r>
              <a:rPr lang="en-US" dirty="0" smtClean="0"/>
              <a:t> Buffer</a:t>
            </a:r>
            <a:r>
              <a:rPr lang="en-US" dirty="0" smtClean="0">
                <a:solidFill>
                  <a:srgbClr val="008000"/>
                </a:solidFill>
              </a:rPr>
              <a:t>:  (-1’s are used indicate empty) </a:t>
            </a:r>
          </a:p>
          <a:p>
            <a:pPr lvl="2"/>
            <a:r>
              <a:rPr dirty="0" smtClean="0"/>
              <a:t>postMemBuff = [-1,-1] </a:t>
            </a:r>
            <a:r>
              <a:rPr i="1" dirty="0" smtClean="0"/>
              <a:t># first number is value, second is </a:t>
            </a:r>
            <a:r>
              <a:rPr i="1" dirty="0" smtClean="0">
                <a:solidFill>
                  <a:srgbClr val="FF0000"/>
                </a:solidFill>
              </a:rPr>
              <a:t>instr</a:t>
            </a:r>
            <a:r>
              <a:rPr lang="en-US" i="1" dirty="0" err="1" smtClean="0">
                <a:solidFill>
                  <a:srgbClr val="FF0000"/>
                </a:solidFill>
              </a:rPr>
              <a:t>uction</a:t>
            </a:r>
            <a:r>
              <a:rPr i="1" dirty="0" smtClean="0">
                <a:solidFill>
                  <a:srgbClr val="FF0000"/>
                </a:solidFill>
              </a:rPr>
              <a:t> index</a:t>
            </a:r>
            <a:endParaRPr lang="en-US" dirty="0" smtClean="0">
              <a:solidFill>
                <a:srgbClr val="FF0000"/>
              </a:solidFill>
            </a:endParaRPr>
          </a:p>
          <a:p>
            <a:pPr lvl="1"/>
            <a:r>
              <a:rPr lang="en-US" dirty="0" smtClean="0"/>
              <a:t>Post – ALU Buffer:</a:t>
            </a:r>
          </a:p>
          <a:p>
            <a:pPr lvl="2"/>
            <a:r>
              <a:rPr dirty="0" smtClean="0"/>
              <a:t>postALUBuff = [-1,-1] </a:t>
            </a:r>
            <a:r>
              <a:rPr i="1" dirty="0" smtClean="0"/>
              <a:t># first number is value, second is </a:t>
            </a:r>
            <a:r>
              <a:rPr i="1" dirty="0" smtClean="0">
                <a:solidFill>
                  <a:srgbClr val="FF0000"/>
                </a:solidFill>
              </a:rPr>
              <a:t>instr</a:t>
            </a:r>
            <a:r>
              <a:rPr lang="en-US" i="1" dirty="0" err="1" smtClean="0">
                <a:solidFill>
                  <a:srgbClr val="FF0000"/>
                </a:solidFill>
              </a:rPr>
              <a:t>uction</a:t>
            </a:r>
            <a:r>
              <a:rPr i="1" dirty="0" smtClean="0">
                <a:solidFill>
                  <a:srgbClr val="FF0000"/>
                </a:solidFill>
              </a:rPr>
              <a:t> index</a:t>
            </a:r>
            <a:endParaRPr lang="en-US" i="1" dirty="0" smtClean="0">
              <a:solidFill>
                <a:srgbClr val="FF0000"/>
              </a:solidFill>
            </a:endParaRPr>
          </a:p>
          <a:p>
            <a:pPr lvl="2"/>
            <a:r>
              <a:rPr lang="en-US" i="1" dirty="0" smtClean="0"/>
              <a:t>[34,2] for example  34 is the data, 2 is the instruction you are executing.</a:t>
            </a:r>
          </a:p>
          <a:p>
            <a:r>
              <a:rPr lang="en-US" dirty="0" smtClean="0"/>
              <a:t>Output data structure:</a:t>
            </a:r>
          </a:p>
          <a:p>
            <a:pPr lvl="1"/>
            <a:r>
              <a:rPr lang="en-US" dirty="0" smtClean="0"/>
              <a:t>Writes out to register file so NO  special output data structure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Write-Back Unit</a:t>
            </a:r>
            <a:endParaRPr lang="en-US" dirty="0"/>
          </a:p>
        </p:txBody>
      </p:sp>
      <p:sp>
        <p:nvSpPr>
          <p:cNvPr id="3" name="Content Placeholder 2"/>
          <p:cNvSpPr>
            <a:spLocks noGrp="1"/>
          </p:cNvSpPr>
          <p:nvPr>
            <p:ph sz="quarter" idx="1"/>
          </p:nvPr>
        </p:nvSpPr>
        <p:spPr/>
        <p:txBody>
          <a:bodyPr>
            <a:normAutofit/>
          </a:bodyPr>
          <a:lstStyle/>
          <a:p>
            <a:r>
              <a:rPr lang="en-US" dirty="0" smtClean="0"/>
              <a:t>Algorithm and flow:</a:t>
            </a:r>
          </a:p>
          <a:p>
            <a:pPr lvl="1"/>
            <a:r>
              <a:rPr i="1" dirty="0" smtClean="0"/>
              <a:t>#pre- Uses the lists generated by the dis</a:t>
            </a:r>
            <a:r>
              <a:rPr lang="en-US" i="1" dirty="0" err="1" smtClean="0"/>
              <a:t>sassembler</a:t>
            </a:r>
            <a:r>
              <a:rPr i="1" dirty="0" smtClean="0"/>
              <a:t> unit</a:t>
            </a:r>
            <a:r>
              <a:rPr lang="en-US" i="1" dirty="0" smtClean="0"/>
              <a:t> module</a:t>
            </a:r>
            <a:r>
              <a:rPr i="1" dirty="0" smtClean="0"/>
              <a:t> so there must be valid lists.  Uses ALU postbuf and </a:t>
            </a:r>
            <a:r>
              <a:rPr lang="en-US" i="1" dirty="0" smtClean="0"/>
              <a:t>MEM </a:t>
            </a:r>
            <a:r>
              <a:rPr i="1" dirty="0" smtClean="0"/>
              <a:t>postbuf as</a:t>
            </a:r>
            <a:r>
              <a:rPr lang="en-US" i="1" dirty="0" smtClean="0"/>
              <a:t> </a:t>
            </a:r>
            <a:r>
              <a:rPr i="1" dirty="0" smtClean="0"/>
              <a:t>inputs into </a:t>
            </a:r>
            <a:r>
              <a:rPr lang="en-US" i="1" dirty="0" smtClean="0"/>
              <a:t>WB</a:t>
            </a:r>
            <a:r>
              <a:rPr i="1" dirty="0" smtClean="0"/>
              <a:t> unit. Checks for existence of </a:t>
            </a:r>
            <a:r>
              <a:rPr lang="en-US" i="1" dirty="0" smtClean="0"/>
              <a:t> valid instruction index in both buffers as indicator </a:t>
            </a:r>
            <a:r>
              <a:rPr i="1" dirty="0" smtClean="0"/>
              <a:t>something to do.</a:t>
            </a:r>
            <a:r>
              <a:rPr lang="en-US" i="1" dirty="0" smtClean="0"/>
              <a:t>  </a:t>
            </a:r>
            <a:r>
              <a:rPr lang="en-US" i="1" dirty="0" smtClean="0">
                <a:solidFill>
                  <a:srgbClr val="FF0000"/>
                </a:solidFill>
              </a:rPr>
              <a:t>Can deal with valid instruction in BOTH buffers in same cycle. </a:t>
            </a:r>
          </a:p>
          <a:p>
            <a:pPr lvl="1">
              <a:buFont typeface="Courier New"/>
              <a:buChar char="o"/>
            </a:pPr>
            <a:r>
              <a:rPr i="1" dirty="0" smtClean="0"/>
              <a:t>#during - if </a:t>
            </a:r>
            <a:r>
              <a:rPr lang="en-US" i="1" dirty="0" smtClean="0"/>
              <a:t>valid inst </a:t>
            </a:r>
            <a:r>
              <a:rPr i="1" dirty="0" smtClean="0"/>
              <a:t>exist</a:t>
            </a:r>
            <a:r>
              <a:rPr lang="en-US" i="1" dirty="0" err="1" smtClean="0"/>
              <a:t>s</a:t>
            </a:r>
            <a:r>
              <a:rPr lang="en-US" i="1" dirty="0" smtClean="0"/>
              <a:t> (post&lt;X&gt; buf[1] != -1)</a:t>
            </a:r>
            <a:r>
              <a:rPr i="1" dirty="0" smtClean="0"/>
              <a:t>, </a:t>
            </a:r>
            <a:r>
              <a:rPr i="1" dirty="0" smtClean="0">
                <a:solidFill>
                  <a:srgbClr val="FF0000"/>
                </a:solidFill>
              </a:rPr>
              <a:t>write value</a:t>
            </a:r>
            <a:r>
              <a:rPr lang="en-US" i="1" dirty="0" smtClean="0">
                <a:solidFill>
                  <a:srgbClr val="FF0000"/>
                </a:solidFill>
              </a:rPr>
              <a:t> in [0]</a:t>
            </a:r>
            <a:r>
              <a:rPr i="1" dirty="0" smtClean="0">
                <a:solidFill>
                  <a:srgbClr val="FF0000"/>
                </a:solidFill>
              </a:rPr>
              <a:t> back</a:t>
            </a:r>
            <a:r>
              <a:rPr i="1" dirty="0" smtClean="0"/>
              <a:t> to register</a:t>
            </a:r>
            <a:r>
              <a:rPr lang="en-US" i="1" dirty="0" smtClean="0"/>
              <a:t> in instruction index in [1]</a:t>
            </a:r>
            <a:r>
              <a:rPr i="1" dirty="0" smtClean="0"/>
              <a:t/>
            </a:r>
            <a:br>
              <a:rPr i="1" dirty="0" smtClean="0"/>
            </a:br>
            <a:endParaRPr lang="en-US" i="1" dirty="0" smtClean="0"/>
          </a:p>
          <a:p>
            <a:pPr lvl="1">
              <a:buFont typeface="Courier New"/>
              <a:buChar char="o"/>
            </a:pPr>
            <a:r>
              <a:rPr lang="en-US" i="1" dirty="0" smtClean="0"/>
              <a:t>ex:   </a:t>
            </a:r>
            <a:r>
              <a:rPr lang="en-US" sz="1400" dirty="0" err="1" smtClean="0">
                <a:solidFill>
                  <a:srgbClr val="3366FF"/>
                </a:solidFill>
              </a:rPr>
              <a:t>si</a:t>
            </a:r>
            <a:r>
              <a:rPr sz="1400" dirty="0" smtClean="0">
                <a:solidFill>
                  <a:srgbClr val="3366FF"/>
                </a:solidFill>
              </a:rPr>
              <a:t>m.R[ sim.destReg[ sim.postMemBuff[1] ] ] = sim.postMemBuff[0]</a:t>
            </a:r>
            <a:r>
              <a:rPr lang="en-US" sz="1400" i="1" dirty="0" smtClean="0">
                <a:solidFill>
                  <a:srgbClr val="3366FF"/>
                </a:solidFill>
              </a:rPr>
              <a:t> </a:t>
            </a:r>
          </a:p>
          <a:p>
            <a:pPr lvl="1"/>
            <a:r>
              <a:rPr lang="en-US" i="1" dirty="0" smtClean="0"/>
              <a:t># </a:t>
            </a:r>
            <a:r>
              <a:rPr i="1" dirty="0" smtClean="0"/>
              <a:t>post- resets</a:t>
            </a:r>
            <a:r>
              <a:rPr lang="en-US" i="1" dirty="0" smtClean="0"/>
              <a:t> input buffer</a:t>
            </a:r>
            <a:r>
              <a:rPr i="1" dirty="0" smtClean="0"/>
              <a:t> to </a:t>
            </a:r>
            <a:r>
              <a:rPr lang="en-US" i="1" dirty="0" smtClean="0"/>
              <a:t>[</a:t>
            </a:r>
            <a:r>
              <a:rPr i="1" dirty="0" smtClean="0"/>
              <a:t>-1,-1</a:t>
            </a:r>
            <a:r>
              <a:rPr lang="en-US" i="1" dirty="0" smtClean="0"/>
              <a:t>] if accessed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Write-Back Unit</a:t>
            </a:r>
            <a:endParaRPr lang="en-US" dirty="0"/>
          </a:p>
        </p:txBody>
      </p:sp>
      <p:sp>
        <p:nvSpPr>
          <p:cNvPr id="3" name="Content Placeholder 2"/>
          <p:cNvSpPr>
            <a:spLocks noGrp="1"/>
          </p:cNvSpPr>
          <p:nvPr>
            <p:ph sz="quarter" idx="1"/>
          </p:nvPr>
        </p:nvSpPr>
        <p:spPr/>
        <p:txBody>
          <a:bodyPr/>
          <a:lstStyle/>
          <a:p>
            <a:r>
              <a:rPr lang="en-US" dirty="0" smtClean="0"/>
              <a:t>In a nutshell, the write back unit looks at the post-MEM and post-ALU buffers every cycle and if there is something there it writes it back to the appropriate register.</a:t>
            </a:r>
          </a:p>
          <a:p>
            <a:endParaRPr lang="en-US" dirty="0" smtClean="0"/>
          </a:p>
          <a:p>
            <a:r>
              <a:rPr lang="en-US" b="1" dirty="0" smtClean="0"/>
              <a:t>Write Back Unit: (From Instructions)</a:t>
            </a:r>
            <a:endParaRPr lang="en-US" dirty="0" smtClean="0"/>
          </a:p>
          <a:p>
            <a:r>
              <a:rPr lang="en-US" dirty="0" smtClean="0"/>
              <a:t>The WB unit can execute </a:t>
            </a:r>
            <a:r>
              <a:rPr lang="en-US" b="1" dirty="0" smtClean="0"/>
              <a:t>two</a:t>
            </a:r>
            <a:r>
              <a:rPr lang="en-US" dirty="0" smtClean="0"/>
              <a:t> write-backs in one cycle.  It fetches the contents of the post-ALU and post-MEM buffers and updates the register file.</a:t>
            </a:r>
          </a:p>
          <a:p>
            <a:r>
              <a:rPr lang="en-US" dirty="0" smtClean="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Strategy – Unit Test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Create a Write Back class and code it.</a:t>
            </a:r>
          </a:p>
          <a:p>
            <a:r>
              <a:rPr lang="en-US" dirty="0" smtClean="0"/>
              <a:t>Create a driver for the class that keeps loading stuff into the two buffers and test the </a:t>
            </a:r>
            <a:r>
              <a:rPr lang="en-US" dirty="0" err="1" smtClean="0"/>
              <a:t>poo</a:t>
            </a:r>
            <a:r>
              <a:rPr lang="en-US" dirty="0" smtClean="0"/>
              <a:t> out of the class. </a:t>
            </a:r>
          </a:p>
          <a:p>
            <a:r>
              <a:rPr lang="en-US" dirty="0" smtClean="0"/>
              <a:t>Do not move forward until you are absolutely certain the write back works with all data and register numbers, resets buffers empty when the stuff is removed, and will do the above with all combinations of data and </a:t>
            </a:r>
            <a:r>
              <a:rPr lang="en-US" dirty="0" err="1" smtClean="0"/>
              <a:t>reg</a:t>
            </a:r>
            <a:r>
              <a:rPr lang="en-US" dirty="0" smtClean="0"/>
              <a:t> numbers</a:t>
            </a:r>
          </a:p>
          <a:p>
            <a:r>
              <a:rPr lang="en-US" dirty="0" smtClean="0"/>
              <a:t>This is how I code and how you as a pro will need to code</a:t>
            </a:r>
          </a:p>
          <a:p>
            <a:r>
              <a:rPr lang="en-US" dirty="0" smtClean="0"/>
              <a:t>Even better, write the test driver before you write the class!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429381" y="1527175"/>
            <a:ext cx="6248725" cy="4572000"/>
          </a:xfrm>
        </p:spPr>
      </p:pic>
      <p:sp>
        <p:nvSpPr>
          <p:cNvPr id="4" name="Cloud 3"/>
          <p:cNvSpPr/>
          <p:nvPr/>
        </p:nvSpPr>
        <p:spPr>
          <a:xfrm>
            <a:off x="4724400" y="39624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Unit</a:t>
            </a:r>
            <a:endParaRPr lang="en-US" dirty="0"/>
          </a:p>
        </p:txBody>
      </p:sp>
      <p:sp>
        <p:nvSpPr>
          <p:cNvPr id="3" name="Content Placeholder 2"/>
          <p:cNvSpPr>
            <a:spLocks noGrp="1"/>
          </p:cNvSpPr>
          <p:nvPr>
            <p:ph sz="quarter" idx="1"/>
          </p:nvPr>
        </p:nvSpPr>
        <p:spPr/>
        <p:txBody>
          <a:bodyPr/>
          <a:lstStyle/>
          <a:p>
            <a:r>
              <a:rPr lang="en-US" dirty="0" smtClean="0"/>
              <a:t>Input data structure:</a:t>
            </a:r>
          </a:p>
          <a:p>
            <a:pPr lvl="1"/>
            <a:r>
              <a:rPr lang="en-US" dirty="0" smtClean="0"/>
              <a:t>Pre – ALU  Buffer</a:t>
            </a:r>
          </a:p>
          <a:p>
            <a:pPr lvl="2"/>
            <a:r>
              <a:rPr dirty="0" smtClean="0"/>
              <a:t>preALUBuff = [-1,-1]</a:t>
            </a:r>
            <a:r>
              <a:rPr lang="en-US" dirty="0" smtClean="0"/>
              <a:t> </a:t>
            </a:r>
            <a:r>
              <a:rPr i="1" dirty="0" smtClean="0"/>
              <a:t># first number is </a:t>
            </a:r>
            <a:r>
              <a:rPr lang="en-US" i="1" dirty="0" smtClean="0"/>
              <a:t>instruction index</a:t>
            </a:r>
            <a:r>
              <a:rPr i="1" dirty="0" smtClean="0"/>
              <a:t>, second is</a:t>
            </a:r>
            <a:r>
              <a:rPr lang="en-US" i="1" dirty="0" smtClean="0"/>
              <a:t> instruction index</a:t>
            </a:r>
          </a:p>
          <a:p>
            <a:pPr lvl="2"/>
            <a:r>
              <a:rPr lang="en-US" u="sng" dirty="0" err="1" smtClean="0"/>
              <a:t>preALUBuff</a:t>
            </a:r>
            <a:r>
              <a:rPr lang="en-US" i="1" dirty="0" smtClean="0"/>
              <a:t> can hold two instruction indexes per project spec!</a:t>
            </a:r>
          </a:p>
          <a:p>
            <a:pPr lvl="2"/>
            <a:endParaRPr lang="en-US" i="1" dirty="0" smtClean="0"/>
          </a:p>
          <a:p>
            <a:r>
              <a:rPr lang="en-US" dirty="0" smtClean="0"/>
              <a:t>Output data structure:</a:t>
            </a:r>
          </a:p>
          <a:p>
            <a:pPr lvl="1"/>
            <a:r>
              <a:rPr lang="en-US" dirty="0" smtClean="0"/>
              <a:t>Post – ALU Buffer:</a:t>
            </a:r>
          </a:p>
          <a:p>
            <a:pPr lvl="2"/>
            <a:r>
              <a:rPr dirty="0" smtClean="0"/>
              <a:t>postALUBuff = [-1,-1] </a:t>
            </a:r>
            <a:r>
              <a:rPr i="1" dirty="0" smtClean="0"/>
              <a:t># first number is value, second is instr index</a:t>
            </a:r>
            <a:endParaRPr lang="en-US" i="1" dirty="0" smtClean="0"/>
          </a:p>
          <a:p>
            <a:pPr>
              <a:buNone/>
            </a:pPr>
            <a:endParaRPr lang="en-US" dirty="0" smtClean="0"/>
          </a:p>
          <a:p>
            <a:pPr lvl="1"/>
            <a:endParaRPr lang="en-US" dirty="0" smtClean="0"/>
          </a:p>
          <a:p>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sz="quarter" idx="1"/>
          </p:nvPr>
        </p:nvSpPr>
        <p:spPr/>
        <p:txBody>
          <a:bodyPr/>
          <a:lstStyle/>
          <a:p>
            <a:r>
              <a:rPr lang="en-US" dirty="0" smtClean="0"/>
              <a:t>Multilevel Cache – a bit more</a:t>
            </a:r>
          </a:p>
          <a:p>
            <a:r>
              <a:rPr lang="en-US" dirty="0" smtClean="0"/>
              <a:t>Arithmetic Shift in Python – What I learned and it </a:t>
            </a:r>
            <a:r>
              <a:rPr lang="en-US" dirty="0" err="1" smtClean="0"/>
              <a:t>ain’t</a:t>
            </a:r>
            <a:r>
              <a:rPr lang="en-US" dirty="0" smtClean="0"/>
              <a:t> pretty.</a:t>
            </a:r>
          </a:p>
          <a:p>
            <a:r>
              <a:rPr lang="en-US" dirty="0" smtClean="0"/>
              <a:t>Project 3 – Go over project in detail</a:t>
            </a:r>
          </a:p>
          <a:p>
            <a:r>
              <a:rPr lang="en-US" dirty="0" smtClean="0"/>
              <a:t>Project 3 – I will add more insight in future lectures but you start coding as soon as you finish Project 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Unit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Algorithm and flow:</a:t>
            </a:r>
          </a:p>
          <a:p>
            <a:r>
              <a:rPr i="1" dirty="0" smtClean="0"/>
              <a:t>#pre</a:t>
            </a:r>
            <a:r>
              <a:rPr lang="en-US" i="1" dirty="0" smtClean="0"/>
              <a:t> </a:t>
            </a:r>
            <a:r>
              <a:rPr i="1" dirty="0" smtClean="0"/>
              <a:t>- </a:t>
            </a:r>
            <a:r>
              <a:rPr lang="en-US" i="1" dirty="0" smtClean="0"/>
              <a:t>U</a:t>
            </a:r>
            <a:r>
              <a:rPr i="1" dirty="0" smtClean="0"/>
              <a:t>ses lists from dis for args. Expects valid prebuf values or -1</a:t>
            </a:r>
            <a:r>
              <a:rPr lang="en-US" i="1" dirty="0" smtClean="0"/>
              <a:t>'</a:t>
            </a:r>
            <a:r>
              <a:rPr i="1" dirty="0" smtClean="0"/>
              <a:t>s</a:t>
            </a:r>
            <a:br>
              <a:rPr i="1" dirty="0" smtClean="0"/>
            </a:br>
            <a:endParaRPr lang="en-US" i="1" dirty="0" smtClean="0"/>
          </a:p>
          <a:p>
            <a:r>
              <a:rPr i="1" dirty="0" smtClean="0"/>
              <a:t># during  - </a:t>
            </a:r>
            <a:r>
              <a:rPr lang="en-US" i="1" dirty="0" smtClean="0"/>
              <a:t>gets </a:t>
            </a:r>
            <a:r>
              <a:rPr i="1" dirty="0" smtClean="0"/>
              <a:t>instruction and decodes which </a:t>
            </a:r>
            <a:r>
              <a:rPr lang="en-US" i="1" dirty="0" smtClean="0"/>
              <a:t>ALU</a:t>
            </a:r>
            <a:r>
              <a:rPr i="1" dirty="0" smtClean="0"/>
              <a:t> instruction to execute</a:t>
            </a:r>
            <a:r>
              <a:rPr lang="en-US" i="1" dirty="0" smtClean="0"/>
              <a:t>.  </a:t>
            </a:r>
            <a:r>
              <a:rPr i="1" dirty="0" smtClean="0"/>
              <a:t> </a:t>
            </a:r>
            <a:r>
              <a:rPr lang="en-US" i="1" dirty="0" smtClean="0"/>
              <a:t>E</a:t>
            </a:r>
            <a:r>
              <a:rPr i="1" dirty="0" smtClean="0"/>
              <a:t>xecutes</a:t>
            </a:r>
            <a:r>
              <a:rPr lang="en-US" i="1" dirty="0" smtClean="0"/>
              <a:t> instruction </a:t>
            </a:r>
            <a:r>
              <a:rPr i="1" dirty="0" smtClean="0"/>
              <a:t> and updates alu post buffer</a:t>
            </a:r>
            <a:r>
              <a:rPr lang="en-US" i="1" dirty="0" smtClean="0"/>
              <a:t> with instruction index and the result of the ALU instruction</a:t>
            </a:r>
          </a:p>
          <a:p>
            <a:pPr lvl="1"/>
            <a:r>
              <a:rPr lang="en-US" i="1" dirty="0" smtClean="0"/>
              <a:t>example of decoding and buff interaction: </a:t>
            </a:r>
          </a:p>
          <a:p>
            <a:pPr lvl="2"/>
            <a:r>
              <a:rPr sz="1600" b="1" i="1" dirty="0" smtClean="0">
                <a:solidFill>
                  <a:srgbClr val="0000FF"/>
                </a:solidFill>
              </a:rPr>
              <a:t>if </a:t>
            </a:r>
            <a:r>
              <a:rPr sz="1600" i="1" dirty="0" smtClean="0">
                <a:solidFill>
                  <a:srgbClr val="0000FF"/>
                </a:solidFill>
              </a:rPr>
              <a:t>sim.opcode[ i ] == 0 </a:t>
            </a:r>
            <a:r>
              <a:rPr sz="1600" b="1" i="1" dirty="0" smtClean="0">
                <a:solidFill>
                  <a:srgbClr val="0000FF"/>
                </a:solidFill>
              </a:rPr>
              <a:t>and </a:t>
            </a:r>
            <a:r>
              <a:rPr sz="1600" i="1" dirty="0" smtClean="0">
                <a:solidFill>
                  <a:srgbClr val="0000FF"/>
                </a:solidFill>
              </a:rPr>
              <a:t>(int(sim.instruction[i],base=2)&amp; specialMask) == 32:       #ADD</a:t>
            </a:r>
            <a:br>
              <a:rPr sz="1600" i="1" dirty="0" smtClean="0">
                <a:solidFill>
                  <a:srgbClr val="0000FF"/>
                </a:solidFill>
              </a:rPr>
            </a:br>
            <a:r>
              <a:rPr sz="1600" i="1" dirty="0" smtClean="0"/>
              <a:t>    </a:t>
            </a:r>
            <a:r>
              <a:rPr sz="1600" dirty="0" smtClean="0"/>
              <a:t>sim.postALUBuff = [sim.R[ sim.arg1[i] ] + sim.R[ sim.arg2[i] ], i]</a:t>
            </a:r>
            <a:endParaRPr lang="en-US" sz="1600" dirty="0" smtClean="0"/>
          </a:p>
          <a:p>
            <a:pPr lvl="2"/>
            <a:r>
              <a:rPr lang="en-US" sz="1600" dirty="0" smtClean="0">
                <a:solidFill>
                  <a:srgbClr val="0000FF"/>
                </a:solidFill>
              </a:rPr>
              <a:t>or if you stored what the instruction was you could   </a:t>
            </a:r>
            <a:r>
              <a:rPr lang="en-US" sz="1600" i="1" dirty="0" smtClean="0">
                <a:solidFill>
                  <a:srgbClr val="0000FF"/>
                </a:solidFill>
              </a:rPr>
              <a:t>if </a:t>
            </a:r>
            <a:r>
              <a:rPr lang="en-US" sz="1600" i="1" dirty="0" err="1" smtClean="0">
                <a:solidFill>
                  <a:srgbClr val="0000FF"/>
                </a:solidFill>
              </a:rPr>
              <a:t>sim.opcodeStr</a:t>
            </a:r>
            <a:r>
              <a:rPr lang="en-US" sz="1600" i="1" dirty="0" smtClean="0">
                <a:solidFill>
                  <a:srgbClr val="0000FF"/>
                </a:solidFill>
              </a:rPr>
              <a:t> == “ADD”:</a:t>
            </a:r>
          </a:p>
          <a:p>
            <a:pPr lvl="3"/>
            <a:r>
              <a:rPr sz="1400" dirty="0" smtClean="0"/>
              <a:t>sim.postALUBuff = [sim.R[ sim.arg1[i] ] + sim.R[ sim.arg2[i] ], i]</a:t>
            </a:r>
            <a:endParaRPr lang="en-US" sz="1514" i="1" dirty="0" smtClean="0"/>
          </a:p>
          <a:p>
            <a:r>
              <a:rPr lang="en-US" i="1" dirty="0" smtClean="0"/>
              <a:t> </a:t>
            </a:r>
            <a:r>
              <a:rPr i="1" dirty="0" smtClean="0"/>
              <a:t>  </a:t>
            </a:r>
            <a:br>
              <a:rPr i="1" dirty="0" smtClean="0"/>
            </a:br>
            <a:r>
              <a:rPr i="1" dirty="0" smtClean="0"/>
              <a:t>#post –</a:t>
            </a:r>
            <a:r>
              <a:rPr lang="en-US" i="1" dirty="0" smtClean="0"/>
              <a:t> will move second index to position 0 and reset position 1 to -1</a:t>
            </a:r>
            <a:r>
              <a:rPr i="1" dirty="0" smtClean="0"/>
              <a:t>.</a:t>
            </a:r>
            <a:r>
              <a:rPr lang="en-US" i="1" dirty="0" smtClean="0"/>
              <a:t>  So you consume buff[0] first, move buff[1] to buff[0], and free up buff[1] .  Then the next stage can put something in buff[1]</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295400" y="1527175"/>
            <a:ext cx="6248725" cy="4572000"/>
          </a:xfrm>
        </p:spPr>
      </p:pic>
      <p:sp>
        <p:nvSpPr>
          <p:cNvPr id="4" name="Cloud 3"/>
          <p:cNvSpPr/>
          <p:nvPr/>
        </p:nvSpPr>
        <p:spPr>
          <a:xfrm>
            <a:off x="4267200" y="31242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r>
              <a:rPr lang="en-US" dirty="0" smtClean="0"/>
              <a:t> Unit</a:t>
            </a:r>
            <a:endParaRPr lang="en-US" dirty="0"/>
          </a:p>
        </p:txBody>
      </p:sp>
      <p:sp>
        <p:nvSpPr>
          <p:cNvPr id="3" name="Content Placeholder 2"/>
          <p:cNvSpPr>
            <a:spLocks noGrp="1"/>
          </p:cNvSpPr>
          <p:nvPr>
            <p:ph sz="quarter" idx="1"/>
          </p:nvPr>
        </p:nvSpPr>
        <p:spPr/>
        <p:txBody>
          <a:bodyPr/>
          <a:lstStyle/>
          <a:p>
            <a:r>
              <a:rPr lang="en-US" dirty="0" smtClean="0"/>
              <a:t>Input data structure:</a:t>
            </a:r>
          </a:p>
          <a:p>
            <a:pPr lvl="1"/>
            <a:r>
              <a:rPr lang="en-US" dirty="0" smtClean="0"/>
              <a:t>Pre – </a:t>
            </a:r>
            <a:r>
              <a:rPr lang="en-US" dirty="0" err="1" smtClean="0"/>
              <a:t>Mem</a:t>
            </a:r>
            <a:r>
              <a:rPr lang="en-US" dirty="0" smtClean="0"/>
              <a:t>  Buffer</a:t>
            </a:r>
          </a:p>
          <a:p>
            <a:pPr lvl="2"/>
            <a:r>
              <a:rPr dirty="0" smtClean="0"/>
              <a:t>pre</a:t>
            </a:r>
            <a:r>
              <a:rPr lang="en-US" dirty="0" err="1" smtClean="0"/>
              <a:t>Mem</a:t>
            </a:r>
            <a:r>
              <a:rPr dirty="0" smtClean="0"/>
              <a:t>Buff = [-1,-1]</a:t>
            </a:r>
            <a:r>
              <a:rPr lang="en-US" dirty="0" smtClean="0"/>
              <a:t> </a:t>
            </a:r>
            <a:r>
              <a:rPr i="1" dirty="0" smtClean="0"/>
              <a:t># first number is </a:t>
            </a:r>
            <a:r>
              <a:rPr lang="en-US" i="1" dirty="0" smtClean="0"/>
              <a:t>index</a:t>
            </a:r>
            <a:r>
              <a:rPr i="1" dirty="0" smtClean="0"/>
              <a:t>, second is</a:t>
            </a:r>
            <a:r>
              <a:rPr lang="en-US" i="1" dirty="0" smtClean="0"/>
              <a:t> index</a:t>
            </a:r>
          </a:p>
          <a:p>
            <a:pPr lvl="2"/>
            <a:r>
              <a:rPr lang="en-US" dirty="0" err="1" smtClean="0"/>
              <a:t>preMemBuff</a:t>
            </a:r>
            <a:r>
              <a:rPr lang="en-US" i="1" dirty="0" smtClean="0"/>
              <a:t> can hold two instructions per spec</a:t>
            </a:r>
          </a:p>
          <a:p>
            <a:pPr lvl="2"/>
            <a:endParaRPr lang="en-US" i="1" dirty="0" smtClean="0"/>
          </a:p>
          <a:p>
            <a:r>
              <a:rPr lang="en-US" dirty="0" smtClean="0"/>
              <a:t>Output data structure:</a:t>
            </a:r>
          </a:p>
          <a:p>
            <a:pPr lvl="1"/>
            <a:r>
              <a:rPr lang="en-US" dirty="0" smtClean="0"/>
              <a:t>Post – </a:t>
            </a:r>
            <a:r>
              <a:rPr lang="en-US" dirty="0" err="1" smtClean="0"/>
              <a:t>Mem</a:t>
            </a:r>
            <a:r>
              <a:rPr lang="en-US" dirty="0" smtClean="0"/>
              <a:t> Buffer:</a:t>
            </a:r>
          </a:p>
          <a:p>
            <a:pPr lvl="2"/>
            <a:r>
              <a:rPr dirty="0" smtClean="0"/>
              <a:t>post</a:t>
            </a:r>
            <a:r>
              <a:rPr lang="en-US" dirty="0" err="1" smtClean="0"/>
              <a:t>Mem</a:t>
            </a:r>
            <a:r>
              <a:rPr dirty="0" smtClean="0"/>
              <a:t>Buff = [-1,-1] </a:t>
            </a:r>
            <a:r>
              <a:rPr i="1" dirty="0" smtClean="0"/>
              <a:t># first number is value, second is instr index</a:t>
            </a:r>
            <a:endParaRPr lang="en-US" i="1"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a:t>
            </a:r>
            <a:r>
              <a:rPr lang="en-US" dirty="0" smtClean="0"/>
              <a:t> Unit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Algorithm and flow:</a:t>
            </a:r>
          </a:p>
          <a:p>
            <a:pPr lvl="1"/>
            <a:r>
              <a:rPr i="1" dirty="0" smtClean="0"/>
              <a:t>#pre- uses lists from dis for args. Expects valid prebuf values or -1</a:t>
            </a:r>
            <a:r>
              <a:rPr lang="en-US" i="1" dirty="0" smtClean="0"/>
              <a:t>'</a:t>
            </a:r>
            <a:r>
              <a:rPr i="1" dirty="0" smtClean="0"/>
              <a:t>s</a:t>
            </a:r>
            <a:br>
              <a:rPr i="1" dirty="0" smtClean="0"/>
            </a:br>
            <a:endParaRPr lang="en-US" i="1" dirty="0" smtClean="0"/>
          </a:p>
          <a:p>
            <a:pPr lvl="1"/>
            <a:r>
              <a:rPr i="1" dirty="0" smtClean="0"/>
              <a:t>#during – </a:t>
            </a:r>
            <a:r>
              <a:rPr lang="en-US" i="1" dirty="0" smtClean="0"/>
              <a:t>decodes instruction – is it STUR or LDUR? </a:t>
            </a:r>
            <a:r>
              <a:rPr lang="en-US" i="1" dirty="0" smtClean="0">
                <a:solidFill>
                  <a:srgbClr val="FF0000"/>
                </a:solidFill>
              </a:rPr>
              <a:t>Check cache for address. Call </a:t>
            </a:r>
            <a:r>
              <a:rPr lang="en-US" sz="1730" i="1" dirty="0" err="1" smtClean="0">
                <a:solidFill>
                  <a:srgbClr val="3366FF"/>
                </a:solidFill>
              </a:rPr>
              <a:t>cache.accessMem</a:t>
            </a:r>
            <a:r>
              <a:rPr lang="en-US" sz="1730" i="1" dirty="0" smtClean="0">
                <a:solidFill>
                  <a:srgbClr val="3366FF"/>
                </a:solidFill>
              </a:rPr>
              <a:t>(</a:t>
            </a:r>
            <a:r>
              <a:rPr sz="1730" dirty="0" smtClean="0">
                <a:solidFill>
                  <a:srgbClr val="3366FF"/>
                </a:solidFill>
              </a:rPr>
              <a:t>memIndex, i, isSW, sim.R[sim.arg2[i]]</a:t>
            </a:r>
            <a:r>
              <a:rPr lang="en-US" sz="1730" dirty="0" smtClean="0">
                <a:solidFill>
                  <a:srgbClr val="3366FF"/>
                </a:solidFill>
              </a:rPr>
              <a:t>)</a:t>
            </a:r>
            <a:r>
              <a:rPr dirty="0" smtClean="0"/>
              <a:t> </a:t>
            </a:r>
            <a:r>
              <a:rPr lang="en-US" i="1" dirty="0" smtClean="0"/>
              <a:t>  If miss, Cache controller will return with miss on first cycle and will handle the memory access and cache load </a:t>
            </a:r>
            <a:r>
              <a:rPr lang="en-US" b="1" i="1" dirty="0" smtClean="0"/>
              <a:t>on that cycle </a:t>
            </a:r>
            <a:r>
              <a:rPr lang="en-US" i="1" dirty="0" smtClean="0"/>
              <a:t>and should return a hit on </a:t>
            </a:r>
            <a:r>
              <a:rPr lang="en-US" b="1" i="1" dirty="0" smtClean="0"/>
              <a:t>NEXT</a:t>
            </a:r>
            <a:r>
              <a:rPr lang="en-US" i="1" dirty="0" smtClean="0"/>
              <a:t> cycle. If hit, will return true with value.  Return hit, update the </a:t>
            </a:r>
            <a:r>
              <a:rPr lang="en-US" i="1" dirty="0" err="1" smtClean="0"/>
              <a:t>premem</a:t>
            </a:r>
            <a:r>
              <a:rPr lang="en-US" i="1" dirty="0" smtClean="0"/>
              <a:t> buffer setting premem[0] to premem[1] and setting premem[1] to -1. Then either write cache for a store or write value obtained from cache to the </a:t>
            </a:r>
            <a:r>
              <a:rPr lang="en-US" i="1" dirty="0" err="1" smtClean="0"/>
              <a:t>postmembuff</a:t>
            </a:r>
            <a:r>
              <a:rPr lang="en-US" i="1" dirty="0" smtClean="0"/>
              <a:t>.  All the </a:t>
            </a:r>
            <a:r>
              <a:rPr lang="en-US" i="1" dirty="0" err="1" smtClean="0"/>
              <a:t>mem</a:t>
            </a:r>
            <a:r>
              <a:rPr lang="en-US" i="1" dirty="0" smtClean="0"/>
              <a:t> unit is doing is either storing or loading </a:t>
            </a:r>
            <a:r>
              <a:rPr lang="en-US" i="1" dirty="0" err="1" smtClean="0"/>
              <a:t>mem</a:t>
            </a:r>
            <a:r>
              <a:rPr lang="en-US" i="1" dirty="0" smtClean="0"/>
              <a:t> values along with checking cache.</a:t>
            </a:r>
            <a:r>
              <a:rPr i="1" dirty="0" smtClean="0"/>
              <a:t/>
            </a:r>
            <a:br>
              <a:rPr i="1" dirty="0" smtClean="0"/>
            </a:br>
            <a:endParaRPr lang="en-US" i="1" dirty="0" smtClean="0"/>
          </a:p>
          <a:p>
            <a:pPr lvl="1"/>
            <a:r>
              <a:rPr i="1" dirty="0" smtClean="0"/>
              <a:t>#post –</a:t>
            </a:r>
            <a:r>
              <a:rPr lang="en-US" i="1" dirty="0" smtClean="0"/>
              <a:t> will leave second index in position 0 and position 1 at -1</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Instructions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 STUR takes one cycle to finish if there is room in the cache. If it cannot write in the cache, then the operation cannot be performed and must be retried in the next cycle.  In this case, the operation remains in the pre-</a:t>
            </a:r>
            <a:r>
              <a:rPr lang="en-US" dirty="0" err="1" smtClean="0"/>
              <a:t>mem</a:t>
            </a:r>
            <a:r>
              <a:rPr lang="en-US" dirty="0" smtClean="0"/>
              <a:t> buffer.  When a cache write occurs, the STUR instruction  just </a:t>
            </a:r>
            <a:r>
              <a:rPr lang="en-US" dirty="0" err="1" smtClean="0"/>
              <a:t>finshes</a:t>
            </a:r>
            <a:r>
              <a:rPr lang="en-US" dirty="0" smtClean="0"/>
              <a:t>.  </a:t>
            </a:r>
            <a:r>
              <a:rPr lang="en-US" b="1" dirty="0" smtClean="0"/>
              <a:t>The STUR instruction never goes into the post-MEM buffer. It just disappears.  Everyone gets updated in the same cycle that the write happens.  If the required set is full then you must figure out what to kick out on one cycle and write everything the next cycle. This may cause a stall since you are checking to see that all instructions in flight that might access the memory location have to wait.  A RAW hazard.</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For LDUR, it takes one cycle to finish if it hits in the cache.  If it misses in the cache, then the operation cannot be performed and must be retried in the next cycle.  In this case, the operation remains in the pre-</a:t>
            </a:r>
            <a:r>
              <a:rPr lang="en-US" dirty="0" err="1" smtClean="0"/>
              <a:t>mem</a:t>
            </a:r>
            <a:r>
              <a:rPr lang="en-US" dirty="0" smtClean="0"/>
              <a:t> buffer.  When a cache hit occurs, the operation finishes and the instruction and data will be written to the post-MEM buffer.</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429381" y="1527175"/>
            <a:ext cx="6248725" cy="4572000"/>
          </a:xfrm>
        </p:spPr>
      </p:pic>
      <p:sp>
        <p:nvSpPr>
          <p:cNvPr id="4" name="Cloud 3"/>
          <p:cNvSpPr/>
          <p:nvPr/>
        </p:nvSpPr>
        <p:spPr>
          <a:xfrm>
            <a:off x="2895600" y="36576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a:t>
            </a:r>
            <a:endParaRPr lang="en-US" dirty="0"/>
          </a:p>
        </p:txBody>
      </p:sp>
      <p:sp>
        <p:nvSpPr>
          <p:cNvPr id="3" name="Content Placeholder 2"/>
          <p:cNvSpPr>
            <a:spLocks noGrp="1"/>
          </p:cNvSpPr>
          <p:nvPr>
            <p:ph sz="quarter" idx="1"/>
          </p:nvPr>
        </p:nvSpPr>
        <p:spPr/>
        <p:txBody>
          <a:bodyPr/>
          <a:lstStyle/>
          <a:p>
            <a:r>
              <a:rPr lang="en-US" dirty="0" smtClean="0"/>
              <a:t>Input data structure</a:t>
            </a:r>
          </a:p>
          <a:p>
            <a:pPr lvl="1"/>
            <a:r>
              <a:rPr lang="en-US" dirty="0" smtClean="0"/>
              <a:t>Pre Issue Buffer</a:t>
            </a:r>
          </a:p>
          <a:p>
            <a:pPr lvl="2"/>
            <a:r>
              <a:rPr lang="en-US" dirty="0" smtClean="0"/>
              <a:t>&lt;type 'list'&gt;: [-1, -1, -1, -1] – List of four instruction indexes</a:t>
            </a:r>
          </a:p>
          <a:p>
            <a:pPr>
              <a:buNone/>
            </a:pPr>
            <a:endParaRPr lang="en-US" dirty="0" smtClean="0"/>
          </a:p>
          <a:p>
            <a:r>
              <a:rPr lang="en-US" dirty="0" smtClean="0"/>
              <a:t>Output data structure</a:t>
            </a:r>
          </a:p>
          <a:p>
            <a:pPr lvl="1"/>
            <a:r>
              <a:rPr lang="en-US" dirty="0" smtClean="0"/>
              <a:t>Pre – </a:t>
            </a:r>
            <a:r>
              <a:rPr lang="en-US" dirty="0" err="1" smtClean="0"/>
              <a:t>Mem</a:t>
            </a:r>
            <a:r>
              <a:rPr lang="en-US" dirty="0" smtClean="0"/>
              <a:t>  Buffer</a:t>
            </a:r>
          </a:p>
          <a:p>
            <a:pPr lvl="2"/>
            <a:r>
              <a:rPr dirty="0" smtClean="0"/>
              <a:t>pre</a:t>
            </a:r>
            <a:r>
              <a:rPr lang="en-US" dirty="0" err="1" smtClean="0"/>
              <a:t>Mem</a:t>
            </a:r>
            <a:r>
              <a:rPr dirty="0" smtClean="0"/>
              <a:t>Buff = [-1,-1]</a:t>
            </a:r>
            <a:r>
              <a:rPr lang="en-US" dirty="0" smtClean="0"/>
              <a:t> </a:t>
            </a:r>
            <a:r>
              <a:rPr i="1" dirty="0" smtClean="0"/>
              <a:t># first number is </a:t>
            </a:r>
            <a:r>
              <a:rPr lang="en-US" i="1" dirty="0" smtClean="0"/>
              <a:t>index</a:t>
            </a:r>
            <a:r>
              <a:rPr i="1" dirty="0" smtClean="0"/>
              <a:t>, second is</a:t>
            </a:r>
            <a:r>
              <a:rPr lang="en-US" i="1" dirty="0" smtClean="0"/>
              <a:t> index</a:t>
            </a:r>
          </a:p>
          <a:p>
            <a:pPr lvl="2"/>
            <a:r>
              <a:rPr lang="en-US" dirty="0" err="1" smtClean="0"/>
              <a:t>preMemBuff</a:t>
            </a:r>
            <a:r>
              <a:rPr lang="en-US" i="1" dirty="0" smtClean="0"/>
              <a:t> can hold two instructions per spec</a:t>
            </a:r>
          </a:p>
          <a:p>
            <a:pPr lvl="1"/>
            <a:r>
              <a:rPr lang="en-US" dirty="0" smtClean="0"/>
              <a:t>Pre – ALU  Buffer</a:t>
            </a:r>
          </a:p>
          <a:p>
            <a:pPr lvl="2"/>
            <a:r>
              <a:rPr dirty="0" smtClean="0"/>
              <a:t>preALUBuff = [-1,-1]</a:t>
            </a:r>
            <a:r>
              <a:rPr lang="en-US" dirty="0" smtClean="0"/>
              <a:t> </a:t>
            </a:r>
            <a:r>
              <a:rPr i="1" dirty="0" smtClean="0"/>
              <a:t># first number is </a:t>
            </a:r>
            <a:r>
              <a:rPr lang="en-US" i="1" dirty="0" smtClean="0"/>
              <a:t>index</a:t>
            </a:r>
            <a:r>
              <a:rPr i="1" dirty="0" smtClean="0"/>
              <a:t>, second is</a:t>
            </a:r>
            <a:r>
              <a:rPr lang="en-US" i="1" dirty="0" smtClean="0"/>
              <a:t> index</a:t>
            </a:r>
          </a:p>
          <a:p>
            <a:pPr lvl="2"/>
            <a:r>
              <a:rPr lang="en-US" u="sng" dirty="0" err="1" smtClean="0"/>
              <a:t>preALUBuff</a:t>
            </a:r>
            <a:r>
              <a:rPr lang="en-US" i="1" dirty="0" smtClean="0"/>
              <a:t> can hold two instructions per spec</a:t>
            </a:r>
          </a:p>
          <a:p>
            <a:pPr lvl="1"/>
            <a:endParaRPr lang="en-US" dirty="0" smtClean="0"/>
          </a:p>
          <a:p>
            <a:pPr lvl="2"/>
            <a:endParaRPr lang="en-US" i="1" dirty="0" smtClean="0"/>
          </a:p>
          <a:p>
            <a:endParaRPr lang="en-US" dirty="0" smtClean="0"/>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a:t>
            </a:r>
            <a:endParaRPr lang="en-US" dirty="0"/>
          </a:p>
        </p:txBody>
      </p:sp>
      <p:sp>
        <p:nvSpPr>
          <p:cNvPr id="3" name="Content Placeholder 2"/>
          <p:cNvSpPr>
            <a:spLocks noGrp="1"/>
          </p:cNvSpPr>
          <p:nvPr>
            <p:ph sz="quarter" idx="1"/>
          </p:nvPr>
        </p:nvSpPr>
        <p:spPr/>
        <p:txBody>
          <a:bodyPr/>
          <a:lstStyle/>
          <a:p>
            <a:r>
              <a:rPr lang="en-US" dirty="0" smtClean="0"/>
              <a:t>Algorithm and flow:</a:t>
            </a:r>
          </a:p>
          <a:p>
            <a:pPr lvl="1"/>
            <a:r>
              <a:rPr lang="en-US" dirty="0" smtClean="0"/>
              <a:t>pre – pre issue buff exists and has at least one instruction from fetch unit</a:t>
            </a:r>
          </a:p>
          <a:p>
            <a:pPr lvl="1"/>
            <a:r>
              <a:rPr lang="en-US" dirty="0" smtClean="0"/>
              <a:t>during – </a:t>
            </a:r>
            <a:r>
              <a:rPr lang="en-US" i="1" dirty="0" smtClean="0"/>
              <a:t>process </a:t>
            </a:r>
            <a:r>
              <a:rPr i="1" dirty="0" smtClean="0"/>
              <a:t>preIssueBuff entr</a:t>
            </a:r>
            <a:r>
              <a:rPr lang="en-US" i="1" dirty="0" err="1" smtClean="0"/>
              <a:t>ies</a:t>
            </a:r>
            <a:r>
              <a:rPr lang="en-US" i="1" dirty="0" smtClean="0"/>
              <a:t> in order 0…3 </a:t>
            </a:r>
            <a:r>
              <a:rPr i="1" dirty="0" smtClean="0"/>
              <a:t> </a:t>
            </a:r>
            <a:r>
              <a:rPr lang="en-US" i="1" dirty="0" smtClean="0"/>
              <a:t>looking for</a:t>
            </a:r>
            <a:r>
              <a:rPr i="1" dirty="0" smtClean="0"/>
              <a:t> hazards and if none</a:t>
            </a:r>
            <a:r>
              <a:rPr lang="en-US" i="1" dirty="0" smtClean="0"/>
              <a:t> found</a:t>
            </a:r>
            <a:r>
              <a:rPr i="1" dirty="0" smtClean="0"/>
              <a:t> issue up to two instructions into appropriate </a:t>
            </a:r>
            <a:r>
              <a:rPr lang="en-US" i="1" dirty="0" err="1" smtClean="0"/>
              <a:t>preALU</a:t>
            </a:r>
            <a:r>
              <a:rPr lang="en-US" i="1" dirty="0" smtClean="0"/>
              <a:t> or </a:t>
            </a:r>
            <a:r>
              <a:rPr lang="en-US" i="1" dirty="0" err="1" smtClean="0"/>
              <a:t>preMEM</a:t>
            </a:r>
            <a:r>
              <a:rPr lang="en-US" i="1" dirty="0" smtClean="0"/>
              <a:t> buffer. Enforce ordering of LDUR and STUR instructions so that all stores get done prior to adjacent loads. Every issue reorders the buffer upward and allows queue to take on more instructions to keep full</a:t>
            </a:r>
          </a:p>
          <a:p>
            <a:pPr lvl="1"/>
            <a:r>
              <a:rPr lang="en-US" i="1" dirty="0" smtClean="0"/>
              <a:t>post – pre issue buffer can be left with both unprocessed instructions and instructions that were delayed for hazards.</a:t>
            </a:r>
          </a:p>
          <a:p>
            <a:pPr lvl="2"/>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0-23 at 9.00.12 PM.png"/>
          <p:cNvPicPr>
            <a:picLocks noGrp="1" noChangeAspect="1"/>
          </p:cNvPicPr>
          <p:nvPr>
            <p:ph sz="quarter" idx="1"/>
          </p:nvPr>
        </p:nvPicPr>
        <p:blipFill>
          <a:blip r:embed="rId2"/>
          <a:stretch>
            <a:fillRect/>
          </a:stretch>
        </p:blipFill>
        <p:spPr>
          <a:xfrm>
            <a:off x="1675250" y="1527175"/>
            <a:ext cx="5756988" cy="4572000"/>
          </a:xfr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sz="quarter" idx="1"/>
          </p:nvPr>
        </p:nvSpPr>
        <p:spPr/>
        <p:txBody>
          <a:bodyPr/>
          <a:lstStyle/>
          <a:p>
            <a:r>
              <a:rPr lang="en-US" dirty="0" smtClean="0"/>
              <a:t>Project 2 due Next week</a:t>
            </a:r>
          </a:p>
          <a:p>
            <a:pPr lvl="1"/>
            <a:r>
              <a:rPr lang="en-US" dirty="0" smtClean="0"/>
              <a:t>Please do not expect me to spend as much time pushing you along with this one</a:t>
            </a:r>
          </a:p>
          <a:p>
            <a:pPr lvl="1"/>
            <a:endParaRPr lang="en-US" dirty="0" smtClean="0"/>
          </a:p>
          <a:p>
            <a:r>
              <a:rPr lang="en-US" dirty="0" smtClean="0"/>
              <a:t>Homework 3 due next week</a:t>
            </a:r>
          </a:p>
          <a:p>
            <a:endParaRPr lang="en-US" dirty="0" smtClean="0"/>
          </a:p>
          <a:p>
            <a:r>
              <a:rPr lang="en-US" dirty="0" smtClean="0"/>
              <a:t>Next Monday – Isaac Van </a:t>
            </a:r>
            <a:r>
              <a:rPr lang="en-US" dirty="0" err="1" smtClean="0"/>
              <a:t>Til</a:t>
            </a:r>
            <a:r>
              <a:rPr lang="en-US" dirty="0" smtClean="0"/>
              <a:t> will present lecture on SMP, CPU </a:t>
            </a:r>
            <a:r>
              <a:rPr lang="en-US" dirty="0" err="1" smtClean="0"/>
              <a:t>parallism</a:t>
            </a:r>
            <a:r>
              <a:rPr lang="en-US" dirty="0" smtClean="0"/>
              <a:t>, superscalar pipeline, and OPENMP.  There will be questions on this on the midterm!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0-23 at 9.00.06 PM.png"/>
          <p:cNvPicPr>
            <a:picLocks noGrp="1" noChangeAspect="1"/>
          </p:cNvPicPr>
          <p:nvPr>
            <p:ph sz="quarter" idx="1"/>
          </p:nvPr>
        </p:nvPicPr>
        <p:blipFill>
          <a:blip r:embed="rId2"/>
          <a:stretch>
            <a:fillRect/>
          </a:stretch>
        </p:blipFill>
        <p:spPr>
          <a:xfrm>
            <a:off x="1517045" y="1527175"/>
            <a:ext cx="6073398" cy="4572000"/>
          </a:xfrm>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0-23 at 9.00.01 PM.png"/>
          <p:cNvPicPr>
            <a:picLocks noGrp="1" noChangeAspect="1"/>
          </p:cNvPicPr>
          <p:nvPr>
            <p:ph sz="quarter" idx="1"/>
          </p:nvPr>
        </p:nvPicPr>
        <p:blipFill>
          <a:blip r:embed="rId2"/>
          <a:stretch>
            <a:fillRect/>
          </a:stretch>
        </p:blipFill>
        <p:spPr>
          <a:xfrm>
            <a:off x="1565447" y="1527175"/>
            <a:ext cx="5976594" cy="4572000"/>
          </a:xfrm>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Code</a:t>
            </a:r>
            <a:endParaRPr lang="en-US" dirty="0"/>
          </a:p>
        </p:txBody>
      </p:sp>
      <p:sp>
        <p:nvSpPr>
          <p:cNvPr id="3" name="Content Placeholder 2"/>
          <p:cNvSpPr>
            <a:spLocks noGrp="1"/>
          </p:cNvSpPr>
          <p:nvPr>
            <p:ph sz="quarter" idx="1"/>
          </p:nvPr>
        </p:nvSpPr>
        <p:spPr>
          <a:xfrm>
            <a:off x="838200" y="1527048"/>
            <a:ext cx="8503920" cy="4572000"/>
          </a:xfrm>
        </p:spPr>
        <p:txBody>
          <a:bodyPr>
            <a:normAutofit fontScale="70000" lnSpcReduction="20000"/>
          </a:bodyPr>
          <a:lstStyle/>
          <a:p>
            <a:pPr>
              <a:buNone/>
            </a:pPr>
            <a:r>
              <a:rPr lang="en-US" sz="2560" dirty="0" smtClean="0"/>
              <a:t>Class Issue:</a:t>
            </a:r>
          </a:p>
          <a:p>
            <a:pPr>
              <a:buNone/>
            </a:pPr>
            <a:r>
              <a:rPr lang="en-US" sz="2560" dirty="0" smtClean="0"/>
              <a:t>def: run</a:t>
            </a:r>
          </a:p>
          <a:p>
            <a:pPr>
              <a:buNone/>
            </a:pPr>
            <a:r>
              <a:rPr lang="en-US" sz="2560" dirty="0" smtClean="0"/>
              <a:t>1. Determine what's in the </a:t>
            </a:r>
            <a:r>
              <a:rPr lang="en-US" sz="2560" dirty="0" err="1" smtClean="0"/>
              <a:t>preIssueBuff</a:t>
            </a:r>
            <a:r>
              <a:rPr lang="en-US" sz="2560" dirty="0" smtClean="0"/>
              <a:t> at start of the cycle to get initial value ( </a:t>
            </a:r>
            <a:r>
              <a:rPr lang="en-US" sz="2560" dirty="0" err="1" smtClean="0"/>
              <a:t>numInIssueAtClockCycleBegin</a:t>
            </a:r>
            <a:r>
              <a:rPr lang="en-US" sz="2560" dirty="0" smtClean="0"/>
              <a:t>)</a:t>
            </a:r>
          </a:p>
          <a:p>
            <a:pPr>
              <a:buNone/>
            </a:pPr>
            <a:r>
              <a:rPr lang="en-US" sz="2560" dirty="0" smtClean="0"/>
              <a:t>2. Process instructions in </a:t>
            </a:r>
            <a:r>
              <a:rPr lang="en-US" sz="2560" dirty="0" err="1" smtClean="0"/>
              <a:t>preIssueBuff</a:t>
            </a:r>
            <a:r>
              <a:rPr lang="en-US" sz="2560" dirty="0" smtClean="0"/>
              <a:t> in 0 .. 3 order. Look for hazards of all types between mostly adjacent instructions.</a:t>
            </a:r>
          </a:p>
          <a:p>
            <a:pPr>
              <a:buNone/>
            </a:pPr>
            <a:endParaRPr lang="en-US" sz="2560" dirty="0" smtClean="0"/>
          </a:p>
          <a:p>
            <a:pPr>
              <a:buNone/>
            </a:pPr>
            <a:r>
              <a:rPr lang="en-US" sz="1290" b="1" dirty="0" smtClean="0"/>
              <a:t>while</a:t>
            </a:r>
            <a:r>
              <a:rPr lang="en-US" sz="1290" dirty="0" smtClean="0"/>
              <a:t>( </a:t>
            </a:r>
            <a:r>
              <a:rPr lang="en-US" sz="1290" dirty="0" err="1" smtClean="0"/>
              <a:t>numIssued</a:t>
            </a:r>
            <a:r>
              <a:rPr lang="en-US" sz="1290" dirty="0" smtClean="0"/>
              <a:t> &lt; 2 </a:t>
            </a:r>
            <a:r>
              <a:rPr lang="en-US" sz="1290" b="1" dirty="0" smtClean="0"/>
              <a:t>and </a:t>
            </a:r>
            <a:r>
              <a:rPr lang="en-US" sz="1290" dirty="0" err="1" smtClean="0"/>
              <a:t>numInPreIssueBuff</a:t>
            </a:r>
            <a:r>
              <a:rPr lang="en-US" sz="1290" dirty="0" smtClean="0"/>
              <a:t> &gt; 0 </a:t>
            </a:r>
            <a:r>
              <a:rPr lang="en-US" sz="1290" b="1" dirty="0" smtClean="0"/>
              <a:t>and </a:t>
            </a:r>
            <a:r>
              <a:rPr lang="en-US" sz="1290" dirty="0" err="1" smtClean="0"/>
              <a:t>curr</a:t>
            </a:r>
            <a:r>
              <a:rPr lang="en-US" sz="1290" dirty="0" smtClean="0"/>
              <a:t> &lt; 4 ):  </a:t>
            </a:r>
            <a:r>
              <a:rPr lang="en-US" sz="1290" i="1" dirty="0" smtClean="0"/>
              <a:t># </a:t>
            </a:r>
            <a:r>
              <a:rPr lang="en-US" sz="1290" i="1" dirty="0" err="1" smtClean="0"/>
              <a:t>curr</a:t>
            </a:r>
            <a:r>
              <a:rPr lang="en-US" sz="1290" i="1" dirty="0" smtClean="0"/>
              <a:t> is current pre issue element – means you are in the queue</a:t>
            </a:r>
            <a:endParaRPr lang="en-US" sz="1290" dirty="0" smtClean="0"/>
          </a:p>
          <a:p>
            <a:pPr>
              <a:buNone/>
            </a:pPr>
            <a:r>
              <a:rPr lang="en-US" sz="2560" dirty="0" smtClean="0"/>
              <a:t> </a:t>
            </a:r>
          </a:p>
          <a:p>
            <a:pPr>
              <a:buNone/>
            </a:pPr>
            <a:r>
              <a:rPr lang="en-US" sz="2560" dirty="0" smtClean="0"/>
              <a:t>2.1 Start with </a:t>
            </a:r>
            <a:r>
              <a:rPr lang="en-US" sz="2560" dirty="0" err="1" smtClean="0"/>
              <a:t>curr</a:t>
            </a:r>
            <a:r>
              <a:rPr lang="en-US" sz="2560" dirty="0" smtClean="0"/>
              <a:t> = </a:t>
            </a:r>
            <a:r>
              <a:rPr lang="en-US" sz="2560" dirty="0" err="1" smtClean="0"/>
              <a:t>preBuff</a:t>
            </a:r>
            <a:r>
              <a:rPr lang="en-US" sz="2560" dirty="0" smtClean="0"/>
              <a:t> [0]</a:t>
            </a:r>
          </a:p>
          <a:p>
            <a:pPr>
              <a:buNone/>
            </a:pPr>
            <a:r>
              <a:rPr lang="en-US" sz="2560" dirty="0" smtClean="0"/>
              <a:t>2.2 Check for room in the </a:t>
            </a:r>
            <a:r>
              <a:rPr lang="en-US" sz="2560" dirty="0" err="1" smtClean="0"/>
              <a:t>preMemBuff</a:t>
            </a:r>
            <a:r>
              <a:rPr lang="en-US" sz="2560" dirty="0" smtClean="0"/>
              <a:t> and </a:t>
            </a:r>
            <a:r>
              <a:rPr lang="en-US" sz="2560" dirty="0" err="1" smtClean="0"/>
              <a:t>preALUBuff</a:t>
            </a:r>
            <a:endParaRPr lang="en-US" sz="2560" dirty="0" smtClean="0"/>
          </a:p>
          <a:p>
            <a:pPr>
              <a:buNone/>
            </a:pPr>
            <a:r>
              <a:rPr lang="en-US" sz="1176" b="1" dirty="0" smtClean="0"/>
              <a:t>if </a:t>
            </a:r>
            <a:r>
              <a:rPr lang="en-US" sz="1176" dirty="0" err="1" smtClean="0"/>
              <a:t>sim.isMemOp</a:t>
            </a:r>
            <a:r>
              <a:rPr lang="en-US" sz="1176" dirty="0" smtClean="0"/>
              <a:t>( index ) </a:t>
            </a:r>
            <a:r>
              <a:rPr lang="en-US" sz="1176" b="1" dirty="0" smtClean="0"/>
              <a:t>and not </a:t>
            </a:r>
            <a:r>
              <a:rPr lang="en-US" sz="1176" dirty="0" smtClean="0"/>
              <a:t>-1 </a:t>
            </a:r>
            <a:r>
              <a:rPr lang="en-US" sz="1176" b="1" dirty="0" smtClean="0"/>
              <a:t>in </a:t>
            </a:r>
            <a:r>
              <a:rPr lang="en-US" sz="1176" dirty="0" err="1" smtClean="0"/>
              <a:t>sim.preMemBuff</a:t>
            </a:r>
            <a:r>
              <a:rPr lang="en-US" sz="1176" dirty="0" smtClean="0"/>
              <a:t>:</a:t>
            </a:r>
            <a:r>
              <a:rPr lang="en-US" sz="2560" dirty="0" smtClean="0"/>
              <a:t>	</a:t>
            </a:r>
          </a:p>
          <a:p>
            <a:pPr>
              <a:buNone/>
            </a:pPr>
            <a:r>
              <a:rPr lang="en-US" sz="1290" dirty="0" smtClean="0"/>
              <a:t>..... ..... ..... </a:t>
            </a:r>
          </a:p>
          <a:p>
            <a:pPr>
              <a:buNone/>
            </a:pPr>
            <a:r>
              <a:rPr lang="en-US" sz="2560" dirty="0" smtClean="0"/>
              <a:t> </a:t>
            </a:r>
          </a:p>
          <a:p>
            <a:pPr>
              <a:buNone/>
            </a:pPr>
            <a:r>
              <a:rPr lang="en-US" sz="2560" i="1" dirty="0" smtClean="0"/>
              <a:t>2.3 Do WAR hazard check  </a:t>
            </a:r>
            <a:r>
              <a:rPr lang="en-US" sz="2560" b="1" i="1" dirty="0" smtClean="0"/>
              <a:t>- I am dropping this requirement</a:t>
            </a:r>
          </a:p>
          <a:p>
            <a:pPr>
              <a:buNone/>
            </a:pPr>
            <a:r>
              <a:rPr lang="en-US" sz="2800" b="1" dirty="0" smtClean="0"/>
              <a:t/>
            </a:r>
            <a:br>
              <a:rPr lang="en-US" sz="2800" b="1" dirty="0" smtClean="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Code – </a:t>
            </a:r>
            <a:r>
              <a:rPr lang="en-US" dirty="0" smtClean="0">
                <a:solidFill>
                  <a:srgbClr val="FF0000"/>
                </a:solidFill>
              </a:rPr>
              <a:t>with error</a:t>
            </a:r>
            <a:endParaRPr lang="en-US" dirty="0">
              <a:solidFill>
                <a:srgbClr val="FF0000"/>
              </a:solidFill>
            </a:endParaRPr>
          </a:p>
        </p:txBody>
      </p:sp>
      <p:pic>
        <p:nvPicPr>
          <p:cNvPr id="4" name="Content Placeholder 3" descr="Macintosh HD:Users:greglakomski:Desktop:Screen Shot 2017-11-21 at 11.33.01 AM.png"/>
          <p:cNvPicPr>
            <a:picLocks noGrp="1"/>
          </p:cNvPicPr>
          <p:nvPr>
            <p:ph sz="quarter" idx="1"/>
          </p:nvPr>
        </p:nvPicPr>
        <p:blipFill>
          <a:blip r:embed="rId2"/>
          <a:srcRect/>
          <a:stretch>
            <a:fillRect/>
          </a:stretch>
        </p:blipFill>
        <p:spPr bwMode="auto">
          <a:xfrm>
            <a:off x="301625" y="1528979"/>
            <a:ext cx="8504238" cy="4568392"/>
          </a:xfrm>
          <a:prstGeom prst="rect">
            <a:avLst/>
          </a:prstGeom>
          <a:noFill/>
          <a:ln w="9525">
            <a:noFill/>
            <a:miter lim="800000"/>
            <a:headEnd/>
            <a:tailEnd/>
          </a:ln>
        </p:spPr>
      </p:pic>
      <p:sp>
        <p:nvSpPr>
          <p:cNvPr id="5" name="Cloud 4"/>
          <p:cNvSpPr/>
          <p:nvPr/>
        </p:nvSpPr>
        <p:spPr>
          <a:xfrm>
            <a:off x="301752" y="3429000"/>
            <a:ext cx="1374648" cy="2286000"/>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Code – No Error</a:t>
            </a:r>
            <a:endParaRPr lang="en-US" dirty="0"/>
          </a:p>
        </p:txBody>
      </p:sp>
      <p:pic>
        <p:nvPicPr>
          <p:cNvPr id="4" name="Content Placeholder 3" descr="Screen Shot 2017-11-30 at 8.26.12 PM.png"/>
          <p:cNvPicPr>
            <a:picLocks noGrp="1" noChangeAspect="1"/>
          </p:cNvPicPr>
          <p:nvPr>
            <p:ph sz="quarter" idx="1"/>
          </p:nvPr>
        </p:nvPicPr>
        <p:blipFill>
          <a:blip r:embed="rId2"/>
          <a:stretch>
            <a:fillRect/>
          </a:stretch>
        </p:blipFill>
        <p:spPr>
          <a:xfrm>
            <a:off x="301625" y="1856447"/>
            <a:ext cx="8504238" cy="3913455"/>
          </a:xfrm>
        </p:spPr>
      </p:pic>
      <p:sp>
        <p:nvSpPr>
          <p:cNvPr id="6" name="Cloud 5"/>
          <p:cNvSpPr/>
          <p:nvPr/>
        </p:nvSpPr>
        <p:spPr>
          <a:xfrm>
            <a:off x="301752" y="3352800"/>
            <a:ext cx="1527048" cy="2514600"/>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Code</a:t>
            </a:r>
            <a:endParaRPr lang="en-US" dirty="0"/>
          </a:p>
        </p:txBody>
      </p:sp>
      <p:sp>
        <p:nvSpPr>
          <p:cNvPr id="3" name="Content Placeholder 2"/>
          <p:cNvSpPr>
            <a:spLocks noGrp="1"/>
          </p:cNvSpPr>
          <p:nvPr>
            <p:ph sz="quarter" idx="1"/>
          </p:nvPr>
        </p:nvSpPr>
        <p:spPr/>
        <p:txBody>
          <a:bodyPr>
            <a:normAutofit/>
          </a:bodyPr>
          <a:lstStyle/>
          <a:p>
            <a:pPr>
              <a:buNone/>
            </a:pPr>
            <a:r>
              <a:rPr lang="en-US" sz="1600" b="1" dirty="0" smtClean="0"/>
              <a:t>2.4 Do RAW Check same as above plus check post buffs also</a:t>
            </a:r>
          </a:p>
          <a:p>
            <a:pPr>
              <a:buNone/>
            </a:pPr>
            <a:r>
              <a:rPr lang="en-US" sz="1600" i="1" dirty="0" smtClean="0"/>
              <a:t># RAW check - later instruction tries to read an operand before earlier instruction writes it - extremely common hazard</a:t>
            </a:r>
            <a:br>
              <a:rPr lang="en-US" sz="1600" i="1" dirty="0" smtClean="0"/>
            </a:br>
            <a:r>
              <a:rPr lang="en-US" sz="1600" i="1" dirty="0" smtClean="0"/>
              <a:t>   # We will check each </a:t>
            </a:r>
            <a:r>
              <a:rPr lang="en-US" sz="1600" i="1" dirty="0" err="1" smtClean="0"/>
              <a:t>preIssuebuf</a:t>
            </a:r>
            <a:r>
              <a:rPr lang="en-US" sz="1600" i="1" dirty="0" smtClean="0"/>
              <a:t> entry against other </a:t>
            </a:r>
            <a:r>
              <a:rPr lang="en-US" sz="1600" i="1" dirty="0" err="1" smtClean="0"/>
              <a:t>preIssueBuff</a:t>
            </a:r>
            <a:r>
              <a:rPr lang="en-US" sz="1600" i="1" dirty="0" smtClean="0"/>
              <a:t> entries that are "leftover" during processing</a:t>
            </a:r>
            <a:br>
              <a:rPr lang="en-US" sz="1600" i="1" dirty="0" smtClean="0"/>
            </a:br>
            <a:r>
              <a:rPr lang="en-US" sz="1600" i="1" dirty="0" smtClean="0"/>
              <a:t>   # and against </a:t>
            </a:r>
            <a:r>
              <a:rPr lang="en-US" sz="1600" i="1" dirty="0" err="1" smtClean="0"/>
              <a:t>preMEM</a:t>
            </a:r>
            <a:r>
              <a:rPr lang="en-US" sz="1600" i="1" dirty="0" smtClean="0"/>
              <a:t> and </a:t>
            </a:r>
            <a:r>
              <a:rPr lang="en-US" sz="1600" i="1" dirty="0" err="1" smtClean="0"/>
              <a:t>preALU</a:t>
            </a:r>
            <a:r>
              <a:rPr lang="en-US" sz="1600" i="1" dirty="0" smtClean="0"/>
              <a:t>. If either source of the current instruction is equal to the destination</a:t>
            </a:r>
            <a:br>
              <a:rPr lang="en-US" sz="1600" i="1" dirty="0" smtClean="0"/>
            </a:br>
            <a:r>
              <a:rPr lang="en-US" sz="1600" i="1" dirty="0" smtClean="0"/>
              <a:t>   # of the previous instruction this is a hazard. This is like a LDUR issue with a stall and forward so we check post buffer too</a:t>
            </a:r>
            <a:endParaRPr lang="en-US" sz="1600" dirty="0" smtClean="0"/>
          </a:p>
          <a:p>
            <a:r>
              <a:rPr lang="en-US" sz="1600" dirty="0" smtClean="0"/>
              <a:t> </a:t>
            </a:r>
            <a:endParaRPr lang="en-US" sz="1600"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Code</a:t>
            </a:r>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smtClean="0"/>
          </a:p>
          <a:p>
            <a:endParaRPr lang="en-US" dirty="0" smtClean="0"/>
          </a:p>
          <a:p>
            <a:r>
              <a:rPr lang="en-US" sz="1730" b="1" dirty="0" smtClean="0"/>
              <a:t>2.5 Do WAW Check same as above</a:t>
            </a:r>
            <a:r>
              <a:rPr lang="en-US" sz="1730" dirty="0" smtClean="0"/>
              <a:t>  </a:t>
            </a:r>
            <a:r>
              <a:rPr lang="en-US" sz="1730" i="1" dirty="0" smtClean="0"/>
              <a:t># WAW check - later instruction tries to write an operand before earlier instruction writes it - pretty rare but</a:t>
            </a:r>
            <a:br>
              <a:rPr lang="en-US" sz="1730" i="1" dirty="0" smtClean="0"/>
            </a:br>
            <a:r>
              <a:rPr lang="en-US" sz="1730" i="1" dirty="0" smtClean="0"/>
              <a:t># possible in our simulator pipeline since </a:t>
            </a:r>
            <a:r>
              <a:rPr lang="en-US" sz="1730" i="1" dirty="0" err="1" smtClean="0"/>
              <a:t>mem</a:t>
            </a:r>
            <a:r>
              <a:rPr lang="en-US" sz="1730" i="1" dirty="0" smtClean="0"/>
              <a:t> and </a:t>
            </a:r>
            <a:r>
              <a:rPr lang="en-US" sz="1730" i="1" dirty="0" err="1" smtClean="0"/>
              <a:t>alu</a:t>
            </a:r>
            <a:r>
              <a:rPr lang="en-US" sz="1730" i="1" dirty="0" smtClean="0"/>
              <a:t> are stacked. Execution order important.  If the destination of </a:t>
            </a:r>
            <a:endParaRPr lang="en-US" sz="1730" dirty="0" smtClean="0"/>
          </a:p>
          <a:p>
            <a:r>
              <a:rPr lang="en-US" sz="1730" i="1" dirty="0" smtClean="0"/>
              <a:t> # current instruction is equal to the destination of the previous instruction we have a hazard. Check post buffs too.</a:t>
            </a:r>
            <a:endParaRPr lang="en-US" sz="1730" dirty="0" smtClean="0"/>
          </a:p>
          <a:p>
            <a:endParaRPr lang="en-US" dirty="0"/>
          </a:p>
        </p:txBody>
      </p:sp>
      <p:pic>
        <p:nvPicPr>
          <p:cNvPr id="4" name="Picture 3" descr="Macintosh HD:Users:greglakomski:Desktop:Screen Shot 2017-11-21 at 11.34.16 AM.png"/>
          <p:cNvPicPr/>
          <p:nvPr/>
        </p:nvPicPr>
        <p:blipFill>
          <a:blip r:embed="rId2"/>
          <a:srcRect/>
          <a:stretch>
            <a:fillRect/>
          </a:stretch>
        </p:blipFill>
        <p:spPr bwMode="auto">
          <a:xfrm>
            <a:off x="685800" y="1752600"/>
            <a:ext cx="5476240" cy="90424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Unit Code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sz="1600" dirty="0" smtClean="0"/>
              <a:t>2.6 Enforce ordering of LW and SW</a:t>
            </a:r>
          </a:p>
          <a:p>
            <a:pPr>
              <a:buNone/>
            </a:pPr>
            <a:r>
              <a:rPr lang="en-US" sz="1600" i="1" dirty="0" smtClean="0"/>
              <a:t># Enforce ordering of </a:t>
            </a:r>
            <a:r>
              <a:rPr lang="en-US" sz="1600" i="1" dirty="0" err="1" smtClean="0"/>
              <a:t>LWs</a:t>
            </a:r>
            <a:r>
              <a:rPr lang="en-US" sz="1600" i="1" dirty="0" smtClean="0"/>
              <a:t> and </a:t>
            </a:r>
            <a:r>
              <a:rPr lang="en-US" sz="1600" i="1" dirty="0" err="1" smtClean="0"/>
              <a:t>SWs</a:t>
            </a:r>
            <a:r>
              <a:rPr lang="en-US" sz="1600" i="1" dirty="0" smtClean="0"/>
              <a:t> so we make sure all stores get done</a:t>
            </a:r>
            <a:br>
              <a:rPr lang="en-US" sz="1600" i="1" dirty="0" smtClean="0"/>
            </a:br>
            <a:r>
              <a:rPr lang="en-US" sz="1600" i="1" dirty="0" smtClean="0"/>
              <a:t>  # before loads</a:t>
            </a:r>
            <a:endParaRPr lang="en-US" sz="1600" dirty="0" smtClean="0"/>
          </a:p>
          <a:p>
            <a:pPr>
              <a:buNone/>
            </a:pPr>
            <a:r>
              <a:rPr lang="en-US" sz="1600" dirty="0" smtClean="0"/>
              <a:t> </a:t>
            </a:r>
          </a:p>
          <a:p>
            <a:pPr>
              <a:buNone/>
            </a:pPr>
            <a:r>
              <a:rPr lang="en-US" sz="1600" dirty="0" smtClean="0"/>
              <a:t>2.7 Issue and move instructions down one level in the </a:t>
            </a:r>
            <a:r>
              <a:rPr lang="en-US" sz="1600" dirty="0" err="1" smtClean="0"/>
              <a:t>preIssueBuff</a:t>
            </a:r>
            <a:endParaRPr lang="en-US" sz="1600" dirty="0" smtClean="0"/>
          </a:p>
          <a:p>
            <a:pPr>
              <a:buNone/>
            </a:pPr>
            <a:endParaRPr lang="en-US" sz="1600" dirty="0" smtClean="0"/>
          </a:p>
          <a:p>
            <a:r>
              <a:rPr lang="en-US" sz="1600" b="1" dirty="0" smtClean="0"/>
              <a:t>Pre-Issue Buffer:</a:t>
            </a:r>
            <a:endParaRPr lang="en-US" sz="1600" dirty="0" smtClean="0"/>
          </a:p>
          <a:p>
            <a:r>
              <a:rPr lang="en-US" sz="1600" dirty="0" smtClean="0"/>
              <a:t>The pre-issue buffer has 4 entries, each entry can store a single instruction.  The instructions are sorted in their program order (entry 0 always contains the oldest instruction and entry 3 contains the newest).</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2.8 Else increment </a:t>
            </a:r>
            <a:r>
              <a:rPr lang="en-US" sz="1600" dirty="0" err="1" smtClean="0"/>
              <a:t>curr</a:t>
            </a:r>
            <a:r>
              <a:rPr lang="en-US" sz="1600" dirty="0" smtClean="0"/>
              <a:t> and make another pass  </a:t>
            </a:r>
            <a:r>
              <a:rPr lang="en-US" sz="1600" dirty="0" err="1" smtClean="0"/>
              <a:t>curr</a:t>
            </a:r>
            <a:r>
              <a:rPr lang="en-US" sz="1600" dirty="0" smtClean="0"/>
              <a:t> is which instruction you are looking at</a:t>
            </a:r>
          </a:p>
          <a:p>
            <a:endParaRPr lang="en-US" sz="1600" dirty="0" smtClean="0"/>
          </a:p>
          <a:p>
            <a:endParaRPr lang="en-US" dirty="0"/>
          </a:p>
        </p:txBody>
      </p:sp>
      <p:pic>
        <p:nvPicPr>
          <p:cNvPr id="4" name="Picture 3" descr="Macintosh HD:Users:greglakomski:Desktop:Screen Shot 2017-11-21 at 11.37.11 AM.png"/>
          <p:cNvPicPr/>
          <p:nvPr/>
        </p:nvPicPr>
        <p:blipFill>
          <a:blip r:embed="rId2"/>
          <a:srcRect/>
          <a:stretch>
            <a:fillRect/>
          </a:stretch>
        </p:blipFill>
        <p:spPr bwMode="auto">
          <a:xfrm>
            <a:off x="762000" y="3581400"/>
            <a:ext cx="5486400" cy="166624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429381" y="1527175"/>
            <a:ext cx="6248725" cy="4572000"/>
          </a:xfrm>
        </p:spPr>
      </p:pic>
      <p:sp>
        <p:nvSpPr>
          <p:cNvPr id="4" name="Cloud 3"/>
          <p:cNvSpPr/>
          <p:nvPr/>
        </p:nvSpPr>
        <p:spPr>
          <a:xfrm>
            <a:off x="1429381" y="35814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Unit</a:t>
            </a:r>
            <a:endParaRPr lang="en-US" dirty="0"/>
          </a:p>
        </p:txBody>
      </p:sp>
      <p:sp>
        <p:nvSpPr>
          <p:cNvPr id="3" name="Content Placeholder 2"/>
          <p:cNvSpPr>
            <a:spLocks noGrp="1"/>
          </p:cNvSpPr>
          <p:nvPr>
            <p:ph sz="quarter" idx="1"/>
          </p:nvPr>
        </p:nvSpPr>
        <p:spPr/>
        <p:txBody>
          <a:bodyPr/>
          <a:lstStyle/>
          <a:p>
            <a:r>
              <a:rPr lang="en-US" dirty="0" smtClean="0"/>
              <a:t>Input data structure:</a:t>
            </a:r>
          </a:p>
          <a:p>
            <a:pPr lvl="2"/>
            <a:r>
              <a:rPr lang="en-US" dirty="0" smtClean="0"/>
              <a:t>All of the lists from the </a:t>
            </a:r>
            <a:r>
              <a:rPr lang="en-US" dirty="0" err="1" smtClean="0"/>
              <a:t>dissasembler</a:t>
            </a:r>
            <a:endParaRPr lang="en-US" dirty="0" smtClean="0"/>
          </a:p>
          <a:p>
            <a:endParaRPr lang="en-US" dirty="0" smtClean="0"/>
          </a:p>
          <a:p>
            <a:endParaRPr lang="en-US" dirty="0" smtClean="0"/>
          </a:p>
          <a:p>
            <a:r>
              <a:rPr lang="en-US" dirty="0" smtClean="0"/>
              <a:t>Output data structure:</a:t>
            </a:r>
          </a:p>
          <a:p>
            <a:pPr lvl="1"/>
            <a:r>
              <a:rPr lang="en-US" dirty="0" smtClean="0"/>
              <a:t>Pre Issue Buffer</a:t>
            </a:r>
          </a:p>
          <a:p>
            <a:pPr lvl="2"/>
            <a:r>
              <a:rPr lang="en-US" dirty="0" smtClean="0"/>
              <a:t>&lt;type 'list'&gt;: [-1, -1, -1, -1] – List of four instruction indexes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Cache</a:t>
            </a:r>
            <a:endParaRPr lang="en-US" dirty="0"/>
          </a:p>
        </p:txBody>
      </p:sp>
      <p:pic>
        <p:nvPicPr>
          <p:cNvPr id="4" name="Content Placeholder 3" descr="Screen Shot 2018-10-23 at 9.49.18 PM.png"/>
          <p:cNvPicPr>
            <a:picLocks noGrp="1" noChangeAspect="1"/>
          </p:cNvPicPr>
          <p:nvPr>
            <p:ph sz="quarter" idx="1"/>
          </p:nvPr>
        </p:nvPicPr>
        <p:blipFill>
          <a:blip r:embed="rId2"/>
          <a:stretch>
            <a:fillRect/>
          </a:stretch>
        </p:blipFill>
        <p:spPr>
          <a:xfrm>
            <a:off x="623161" y="1527175"/>
            <a:ext cx="7861165" cy="45720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Unit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Algorithm and flow:</a:t>
            </a:r>
          </a:p>
          <a:p>
            <a:pPr lvl="1"/>
            <a:r>
              <a:rPr lang="en-US" dirty="0" smtClean="0"/>
              <a:t>pre – Have all of the lists from the </a:t>
            </a:r>
            <a:r>
              <a:rPr lang="en-US" dirty="0" err="1" smtClean="0"/>
              <a:t>disassembler</a:t>
            </a:r>
            <a:endParaRPr lang="en-US" dirty="0" smtClean="0"/>
          </a:p>
          <a:p>
            <a:pPr lvl="1"/>
            <a:r>
              <a:rPr lang="en-US" dirty="0" smtClean="0"/>
              <a:t>during -</a:t>
            </a:r>
            <a:r>
              <a:rPr i="1" dirty="0" smtClean="0"/>
              <a:t> We will fetch up to two empty slots in th</a:t>
            </a:r>
            <a:r>
              <a:rPr lang="en-US" i="1" dirty="0" err="1" smtClean="0"/>
              <a:t>e</a:t>
            </a:r>
            <a:r>
              <a:rPr i="1" dirty="0" smtClean="0"/>
              <a:t> preissue buffer. </a:t>
            </a:r>
            <a:r>
              <a:rPr lang="en-US" i="1" dirty="0" smtClean="0"/>
              <a:t>We </a:t>
            </a:r>
            <a:r>
              <a:rPr lang="en-US" i="1" dirty="0" err="1" smtClean="0"/>
              <a:t>g</a:t>
            </a:r>
            <a:r>
              <a:rPr i="1" dirty="0" smtClean="0"/>
              <a:t>e</a:t>
            </a:r>
            <a:r>
              <a:rPr lang="en-US" i="1" dirty="0" err="1" smtClean="0"/>
              <a:t>t</a:t>
            </a:r>
            <a:r>
              <a:rPr i="1" dirty="0" smtClean="0"/>
              <a:t> an instruction, check in cache for it,</a:t>
            </a:r>
            <a:br>
              <a:rPr i="1" dirty="0" smtClean="0"/>
            </a:br>
            <a:r>
              <a:rPr lang="en-US" i="1" dirty="0" smtClean="0"/>
              <a:t>I</a:t>
            </a:r>
            <a:r>
              <a:rPr i="1" dirty="0" smtClean="0"/>
              <a:t>f hit </a:t>
            </a:r>
            <a:r>
              <a:rPr lang="en-US" i="1" dirty="0" smtClean="0"/>
              <a:t>we</a:t>
            </a:r>
            <a:r>
              <a:rPr i="1" dirty="0" smtClean="0"/>
              <a:t> will determine if it is a branch or </a:t>
            </a:r>
            <a:r>
              <a:rPr lang="en-US" i="1" dirty="0" smtClean="0"/>
              <a:t>B</a:t>
            </a:r>
            <a:r>
              <a:rPr i="1" dirty="0" smtClean="0"/>
              <a:t> instructio</a:t>
            </a:r>
            <a:r>
              <a:rPr lang="en-US" i="1" dirty="0" err="1" smtClean="0"/>
              <a:t>n</a:t>
            </a:r>
            <a:r>
              <a:rPr i="1" dirty="0" smtClean="0"/>
              <a:t>s. If is a branch instruction will check for hazards</a:t>
            </a:r>
            <a:r>
              <a:rPr lang="en-US" i="1" dirty="0" smtClean="0"/>
              <a:t> </a:t>
            </a:r>
            <a:r>
              <a:rPr i="1" dirty="0" smtClean="0"/>
              <a:t>and if none perform the branch instruction. </a:t>
            </a:r>
            <a:r>
              <a:rPr lang="en-US" i="1" dirty="0" smtClean="0"/>
              <a:t>B done without checking. </a:t>
            </a:r>
            <a:r>
              <a:rPr i="1" dirty="0" smtClean="0"/>
              <a:t> The branch will never get posted to the pre issue buffer.  Checks for break  instruction and if found perfoms clean up making  sure all instructions finish. Else we don't have a break instruction. If we can't get the first instruction out of cache we can't fetch the next instruction.</a:t>
            </a:r>
            <a:endParaRPr lang="en-US" i="1" dirty="0" smtClean="0"/>
          </a:p>
          <a:p>
            <a:pPr lvl="1"/>
            <a:r>
              <a:rPr lang="en-US" i="1" dirty="0" smtClean="0"/>
              <a:t>post – When the correct number of instructions fetched, the entire program will cycle and start execution over again.</a:t>
            </a:r>
            <a:r>
              <a:rPr i="1" dirty="0" smtClean="0"/>
              <a:t/>
            </a:r>
            <a:br>
              <a:rPr i="1" dirty="0" smtClean="0"/>
            </a:br>
            <a:r>
              <a:rPr lang="en-US" dirty="0" smtClean="0"/>
              <a:t>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Unit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Two functions to define: </a:t>
            </a:r>
          </a:p>
          <a:p>
            <a:pPr lvl="1"/>
            <a:r>
              <a:rPr lang="en-US" dirty="0" smtClean="0"/>
              <a:t>Flush:</a:t>
            </a:r>
          </a:p>
          <a:p>
            <a:pPr lvl="2"/>
            <a:r>
              <a:rPr lang="en-US" dirty="0" smtClean="0"/>
              <a:t>Writes out all dirty blocks to memory at the conclusion of execution</a:t>
            </a:r>
          </a:p>
          <a:p>
            <a:pPr lvl="2"/>
            <a:endParaRPr lang="en-US" dirty="0" smtClean="0"/>
          </a:p>
          <a:p>
            <a:pPr lvl="1"/>
            <a:r>
              <a:rPr lang="en-US" dirty="0" smtClean="0"/>
              <a:t>Access Memory:</a:t>
            </a:r>
          </a:p>
          <a:p>
            <a:pPr lvl="2"/>
            <a:r>
              <a:rPr lang="en-US" dirty="0" smtClean="0"/>
              <a:t>Primary cache function</a:t>
            </a:r>
          </a:p>
          <a:p>
            <a:pPr lvl="2"/>
            <a:r>
              <a:rPr lang="en-US" dirty="0" smtClean="0"/>
              <a:t>Takes </a:t>
            </a:r>
            <a:r>
              <a:rPr dirty="0" smtClean="0"/>
              <a:t>memIndex, instructionIndex, isWriteToMem, dataToWrite</a:t>
            </a:r>
            <a:r>
              <a:rPr lang="en-US" dirty="0" smtClean="0"/>
              <a:t> as arguments</a:t>
            </a:r>
          </a:p>
          <a:p>
            <a:pPr lvl="2"/>
            <a:r>
              <a:rPr lang="en-US" dirty="0" smtClean="0"/>
              <a:t>Returns </a:t>
            </a:r>
            <a:r>
              <a:rPr lang="en-US" dirty="0" err="1" smtClean="0"/>
              <a:t>boolean</a:t>
            </a:r>
            <a:r>
              <a:rPr lang="en-US" dirty="0" smtClean="0"/>
              <a:t> “got a hit”, and data/instruction at cache location</a:t>
            </a:r>
          </a:p>
          <a:p>
            <a:endParaRPr lang="en-US" sz="1600" dirty="0" smtClean="0"/>
          </a:p>
          <a:p>
            <a:r>
              <a:rPr sz="1600" dirty="0" smtClean="0"/>
              <a:t> </a:t>
            </a:r>
            <a:r>
              <a:rPr lang="en-US" sz="1600" dirty="0" smtClean="0"/>
              <a:t>[</a:t>
            </a:r>
            <a:r>
              <a:rPr sz="1600" dirty="0" smtClean="0"/>
              <a:t> valid, dirty, tag, data, data</a:t>
            </a:r>
            <a:r>
              <a:rPr lang="en-US" sz="1600" dirty="0" smtClean="0"/>
              <a:t>]</a:t>
            </a:r>
            <a:r>
              <a:rPr sz="1600" i="1" dirty="0" smtClean="0"/>
              <a:t/>
            </a:r>
            <a:br>
              <a:rPr sz="1600" i="1" dirty="0" smtClean="0"/>
            </a:br>
            <a:r>
              <a:rPr sz="1600" i="1" dirty="0" smtClean="0"/>
              <a:t> 4 sets of two blocks with two words per block.  Each</a:t>
            </a:r>
            <a:r>
              <a:rPr sz="1600" i="1" dirty="0" smtClean="0">
                <a:solidFill>
                  <a:srgbClr val="FF0000"/>
                </a:solidFill>
              </a:rPr>
              <a:t> block </a:t>
            </a:r>
            <a:r>
              <a:rPr sz="1600" i="1" dirty="0" smtClean="0"/>
              <a:t>has valid, dirty</a:t>
            </a:r>
            <a:r>
              <a:rPr sz="1600" i="1" dirty="0" smtClean="0">
                <a:solidFill>
                  <a:srgbClr val="FF0000"/>
                </a:solidFill>
              </a:rPr>
              <a:t>, tag</a:t>
            </a:r>
            <a:endParaRPr lang="en-US" sz="1600" dirty="0" smtClean="0">
              <a:solidFill>
                <a:srgbClr val="FF0000"/>
              </a:solidFill>
            </a:endParaRPr>
          </a:p>
          <a:p>
            <a:r>
              <a:rPr lang="en-US" sz="1600" dirty="0" smtClean="0"/>
              <a:t>Data structure - </a:t>
            </a:r>
            <a:r>
              <a:rPr sz="1600" dirty="0" smtClean="0">
                <a:solidFill>
                  <a:srgbClr val="0000FF"/>
                </a:solidFill>
              </a:rPr>
              <a:t>cacheSets = [ [ [0,0,0,0,0], [0,0,0,0,0] ], [ [0,0,0,0,0], [0,0,0,0,0] ], [ [0,0,0,0,0], [0,0,0,0,0] ], [ [0,0,0,0,0], [0,0,0,0,0] ] ]</a:t>
            </a:r>
            <a:endParaRPr lang="en-US" sz="1600" dirty="0" smtClean="0">
              <a:solidFill>
                <a:srgbClr val="0000FF"/>
              </a:solidFill>
            </a:endParaRPr>
          </a:p>
          <a:p>
            <a:r>
              <a:rPr sz="1600" dirty="0" smtClean="0"/>
              <a:t> </a:t>
            </a:r>
            <a:r>
              <a:rPr sz="1600" i="1" dirty="0" smtClean="0"/>
              <a:t>one lru bit for s</a:t>
            </a:r>
            <a:br>
              <a:rPr sz="1600" i="1" dirty="0" smtClean="0"/>
            </a:br>
            <a:r>
              <a:rPr sz="1600" i="1" dirty="0" smtClean="0"/>
              <a:t>    </a:t>
            </a:r>
            <a:endParaRPr lang="en-US" sz="1600" i="1" dirty="0" smtClean="0"/>
          </a:p>
          <a:p>
            <a:r>
              <a:rPr lang="en-US" sz="1600" dirty="0" smtClean="0"/>
              <a:t>Data structure -  </a:t>
            </a:r>
            <a:r>
              <a:rPr sz="1600" dirty="0" smtClean="0">
                <a:solidFill>
                  <a:srgbClr val="0000FF"/>
                </a:solidFill>
              </a:rPr>
              <a:t>lruBit = [0,0,0,0]</a:t>
            </a:r>
            <a:endParaRPr lang="en-US" sz="1600" dirty="0" smtClean="0">
              <a:solidFill>
                <a:srgbClr val="0000FF"/>
              </a:solidFill>
            </a:endParaRPr>
          </a:p>
          <a:p>
            <a:pPr lvl="2"/>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Code</a:t>
            </a:r>
            <a:endParaRPr lang="en-US" dirty="0"/>
          </a:p>
        </p:txBody>
      </p:sp>
      <p:sp>
        <p:nvSpPr>
          <p:cNvPr id="4" name="Content Placeholder 3"/>
          <p:cNvSpPr>
            <a:spLocks noGrp="1"/>
          </p:cNvSpPr>
          <p:nvPr>
            <p:ph sz="quarter" idx="1"/>
          </p:nvPr>
        </p:nvSpPr>
        <p:spPr/>
        <p:txBody>
          <a:bodyPr>
            <a:normAutofit fontScale="32500" lnSpcReduction="20000"/>
          </a:bodyPr>
          <a:lstStyle/>
          <a:p>
            <a:pPr>
              <a:buNone/>
            </a:pPr>
            <a:r>
              <a:rPr lang="en-US" dirty="0" smtClean="0"/>
              <a:t>Cache Class:</a:t>
            </a:r>
          </a:p>
          <a:p>
            <a:pPr>
              <a:buNone/>
            </a:pPr>
            <a:r>
              <a:rPr lang="en-US" dirty="0" err="1" smtClean="0"/>
              <a:t>Initalize</a:t>
            </a:r>
            <a:r>
              <a:rPr lang="en-US" dirty="0" smtClean="0"/>
              <a:t> / declare all the data structures</a:t>
            </a:r>
          </a:p>
          <a:p>
            <a:pPr>
              <a:buNone/>
            </a:pPr>
            <a:endParaRPr lang="en-US" dirty="0" smtClean="0"/>
          </a:p>
          <a:p>
            <a:pPr>
              <a:buNone/>
            </a:pPr>
            <a:r>
              <a:rPr lang="en-US" dirty="0" smtClean="0"/>
              <a:t>def </a:t>
            </a:r>
            <a:r>
              <a:rPr lang="en-US" dirty="0" err="1" smtClean="0"/>
              <a:t>accessMem</a:t>
            </a:r>
            <a:r>
              <a:rPr lang="en-US" dirty="0" smtClean="0"/>
              <a:t>:</a:t>
            </a:r>
          </a:p>
          <a:p>
            <a:pPr>
              <a:buNone/>
            </a:pPr>
            <a:r>
              <a:rPr lang="en-US" dirty="0" smtClean="0"/>
              <a:t>1. Given the index, calculate the address of the memory location (example 0 -&gt; 96), figure out which block in set (</a:t>
            </a:r>
            <a:r>
              <a:rPr lang="en-US" dirty="0" err="1" smtClean="0"/>
              <a:t>dataword</a:t>
            </a:r>
            <a:r>
              <a:rPr lang="en-US" dirty="0" smtClean="0"/>
              <a:t> = 0 or 1)</a:t>
            </a:r>
          </a:p>
          <a:p>
            <a:pPr>
              <a:buNone/>
            </a:pPr>
            <a:r>
              <a:rPr lang="en-US" dirty="0" smtClean="0"/>
              <a:t>	Check if instruction or data and calculate appropriate address</a:t>
            </a:r>
          </a:p>
          <a:p>
            <a:pPr>
              <a:buNone/>
            </a:pPr>
            <a:r>
              <a:rPr lang="en-US" dirty="0" smtClean="0"/>
              <a:t>2. Based on address, align address to two word alignment and create addresses for the two words in block (address1 and address2) based on </a:t>
            </a:r>
            <a:r>
              <a:rPr lang="en-US" dirty="0" err="1" smtClean="0"/>
              <a:t>dataword</a:t>
            </a:r>
            <a:r>
              <a:rPr lang="en-US" dirty="0" smtClean="0"/>
              <a:t> value. Remember, we are enforcing that block 0 is associated with address 96+ n8!</a:t>
            </a:r>
          </a:p>
          <a:p>
            <a:pPr>
              <a:buNone/>
            </a:pPr>
            <a:endParaRPr lang="en-US" dirty="0" smtClean="0"/>
          </a:p>
          <a:p>
            <a:pPr>
              <a:buNone/>
            </a:pPr>
            <a:r>
              <a:rPr lang="en-US" b="1" dirty="0" smtClean="0"/>
              <a:t>if</a:t>
            </a:r>
            <a:r>
              <a:rPr lang="en-US" dirty="0" smtClean="0"/>
              <a:t> (</a:t>
            </a:r>
            <a:r>
              <a:rPr lang="en-US" dirty="0" err="1" smtClean="0"/>
              <a:t>adddress</a:t>
            </a:r>
            <a:r>
              <a:rPr lang="en-US" dirty="0" smtClean="0"/>
              <a:t> % 8 ==0):</a:t>
            </a:r>
          </a:p>
          <a:p>
            <a:pPr>
              <a:buNone/>
            </a:pPr>
            <a:r>
              <a:rPr lang="en-US" dirty="0" smtClean="0"/>
              <a:t>   </a:t>
            </a:r>
            <a:r>
              <a:rPr lang="en-US" dirty="0" err="1" smtClean="0"/>
              <a:t>dataWord</a:t>
            </a:r>
            <a:r>
              <a:rPr lang="en-US" dirty="0" smtClean="0"/>
              <a:t> = 0 </a:t>
            </a:r>
            <a:r>
              <a:rPr lang="en-US" i="1" dirty="0" smtClean="0">
                <a:solidFill>
                  <a:srgbClr val="A6A6A6"/>
                </a:solidFill>
              </a:rPr>
              <a:t># block 0 was the address</a:t>
            </a:r>
            <a:r>
              <a:rPr lang="en-US" i="1" dirty="0" smtClean="0"/>
              <a:t/>
            </a:r>
            <a:br>
              <a:rPr lang="en-US" i="1" dirty="0" smtClean="0"/>
            </a:br>
            <a:r>
              <a:rPr lang="en-US" dirty="0" smtClean="0"/>
              <a:t>   address1 = address</a:t>
            </a:r>
            <a:br>
              <a:rPr lang="en-US" dirty="0" smtClean="0"/>
            </a:br>
            <a:r>
              <a:rPr lang="en-US" dirty="0" smtClean="0"/>
              <a:t>   address2 = address + 4</a:t>
            </a:r>
            <a:br>
              <a:rPr lang="en-US" dirty="0" smtClean="0"/>
            </a:br>
            <a:r>
              <a:rPr lang="en-US" i="1" dirty="0" smtClean="0">
                <a:solidFill>
                  <a:schemeClr val="bg1">
                    <a:lumMod val="65000"/>
                  </a:schemeClr>
                </a:solidFill>
              </a:rPr>
              <a:t>#check for "alignment"</a:t>
            </a:r>
            <a:br>
              <a:rPr lang="en-US" i="1" dirty="0" smtClean="0">
                <a:solidFill>
                  <a:schemeClr val="bg1">
                    <a:lumMod val="65000"/>
                  </a:schemeClr>
                </a:solidFill>
              </a:rPr>
            </a:br>
            <a:r>
              <a:rPr lang="en-US" i="1" dirty="0" smtClean="0">
                <a:solidFill>
                  <a:schemeClr val="bg1">
                    <a:lumMod val="65000"/>
                  </a:schemeClr>
                </a:solidFill>
              </a:rPr>
              <a:t># this picks the second word as address so we need to fix it</a:t>
            </a:r>
            <a:br>
              <a:rPr lang="en-US" i="1" dirty="0" smtClean="0">
                <a:solidFill>
                  <a:schemeClr val="bg1">
                    <a:lumMod val="65000"/>
                  </a:schemeClr>
                </a:solidFill>
              </a:rPr>
            </a:br>
            <a:r>
              <a:rPr lang="en-US" i="1" dirty="0" smtClean="0">
                <a:solidFill>
                  <a:schemeClr val="bg1">
                    <a:lumMod val="65000"/>
                  </a:schemeClr>
                </a:solidFill>
              </a:rPr>
              <a:t># set address1 - block 1 address to address - 4</a:t>
            </a:r>
            <a:r>
              <a:rPr lang="en-US" i="1" dirty="0" smtClean="0"/>
              <a:t/>
            </a:r>
            <a:br>
              <a:rPr lang="en-US" i="1" dirty="0" smtClean="0"/>
            </a:br>
            <a:r>
              <a:rPr lang="en-US" b="1" dirty="0" smtClean="0"/>
              <a:t>if </a:t>
            </a:r>
            <a:r>
              <a:rPr lang="en-US" dirty="0" smtClean="0"/>
              <a:t>address % 8 != 0:</a:t>
            </a:r>
            <a:br>
              <a:rPr lang="en-US" dirty="0" smtClean="0"/>
            </a:br>
            <a:r>
              <a:rPr lang="en-US" dirty="0" smtClean="0"/>
              <a:t>    </a:t>
            </a:r>
            <a:r>
              <a:rPr lang="en-US" dirty="0" err="1" smtClean="0"/>
              <a:t>dataWord</a:t>
            </a:r>
            <a:r>
              <a:rPr lang="en-US" dirty="0" smtClean="0"/>
              <a:t> = 1 </a:t>
            </a:r>
            <a:r>
              <a:rPr lang="en-US" i="1" dirty="0" smtClean="0">
                <a:solidFill>
                  <a:srgbClr val="A6A6A6"/>
                </a:solidFill>
              </a:rPr>
              <a:t># block 1 was the address</a:t>
            </a:r>
            <a:r>
              <a:rPr lang="en-US" i="1" dirty="0" smtClean="0"/>
              <a:t/>
            </a:r>
            <a:br>
              <a:rPr lang="en-US" i="1" dirty="0" smtClean="0"/>
            </a:br>
            <a:r>
              <a:rPr lang="en-US" i="1" dirty="0" smtClean="0"/>
              <a:t>    </a:t>
            </a:r>
            <a:r>
              <a:rPr lang="en-US" dirty="0" smtClean="0"/>
              <a:t>address1 = address - 4</a:t>
            </a:r>
            <a:br>
              <a:rPr lang="en-US" dirty="0" smtClean="0"/>
            </a:br>
            <a:r>
              <a:rPr lang="en-US" dirty="0" smtClean="0"/>
              <a:t>    address2 = address</a:t>
            </a:r>
          </a:p>
          <a:p>
            <a:pPr>
              <a:buNone/>
            </a:pPr>
            <a:endParaRPr lang="en-US" dirty="0" smtClean="0"/>
          </a:p>
          <a:p>
            <a:pPr>
              <a:buNone/>
            </a:pPr>
            <a:r>
              <a:rPr lang="en-US" dirty="0" smtClean="0"/>
              <a:t>3. Get the word value for each address (data1 and data2) from the memory. We are not in cache yet!</a:t>
            </a:r>
          </a:p>
          <a:p>
            <a:pPr>
              <a:buNone/>
            </a:pPr>
            <a:r>
              <a:rPr lang="en-US" dirty="0" smtClean="0"/>
              <a:t>4. IF WRITING TO MEM (</a:t>
            </a:r>
            <a:r>
              <a:rPr lang="en-US" dirty="0" err="1" smtClean="0"/>
              <a:t>memIndex</a:t>
            </a:r>
            <a:r>
              <a:rPr lang="en-US" dirty="0" smtClean="0"/>
              <a:t> != -1 and </a:t>
            </a:r>
            <a:r>
              <a:rPr lang="en-US" dirty="0" err="1" smtClean="0"/>
              <a:t>isWritetoMem</a:t>
            </a:r>
            <a:r>
              <a:rPr lang="en-US" dirty="0" smtClean="0"/>
              <a:t> ==1)</a:t>
            </a:r>
          </a:p>
          <a:p>
            <a:pPr>
              <a:buNone/>
            </a:pPr>
            <a:r>
              <a:rPr lang="en-US" dirty="0" smtClean="0"/>
              <a:t>	Overwrite either data1 or data2 with the passed in </a:t>
            </a:r>
            <a:r>
              <a:rPr lang="en-US" dirty="0" err="1" smtClean="0"/>
              <a:t>dataToWrite</a:t>
            </a:r>
            <a:r>
              <a:rPr lang="en-US" dirty="0" smtClean="0"/>
              <a:t> based on </a:t>
            </a:r>
            <a:r>
              <a:rPr lang="en-US" dirty="0" err="1" smtClean="0"/>
              <a:t>dataword</a:t>
            </a:r>
            <a:r>
              <a:rPr lang="en-US" dirty="0" smtClean="0"/>
              <a:t> value</a:t>
            </a:r>
          </a:p>
          <a:p>
            <a:pPr>
              <a:buNone/>
            </a:pPr>
            <a:endParaRPr lang="en-US" dirty="0" smtClean="0"/>
          </a:p>
          <a:p>
            <a:pPr>
              <a:buNone/>
            </a:pPr>
            <a:r>
              <a:rPr lang="en-US" b="1" dirty="0" smtClean="0"/>
              <a:t>if </a:t>
            </a:r>
            <a:r>
              <a:rPr lang="en-US" dirty="0" err="1" smtClean="0"/>
              <a:t>isWriteToMem</a:t>
            </a:r>
            <a:r>
              <a:rPr lang="en-US" dirty="0" smtClean="0"/>
              <a:t> </a:t>
            </a:r>
            <a:r>
              <a:rPr lang="en-US" b="1" dirty="0" smtClean="0"/>
              <a:t>and </a:t>
            </a:r>
            <a:r>
              <a:rPr lang="en-US" dirty="0" err="1" smtClean="0"/>
              <a:t>dataWord</a:t>
            </a:r>
            <a:r>
              <a:rPr lang="en-US" dirty="0" smtClean="0"/>
              <a:t> == 0:</a:t>
            </a:r>
            <a:br>
              <a:rPr lang="en-US" dirty="0" smtClean="0"/>
            </a:br>
            <a:r>
              <a:rPr lang="en-US" dirty="0" smtClean="0"/>
              <a:t>    data1 = </a:t>
            </a:r>
            <a:r>
              <a:rPr lang="en-US" dirty="0" err="1" smtClean="0"/>
              <a:t>dataToWrite</a:t>
            </a:r>
            <a:endParaRPr lang="en-US" dirty="0" smtClean="0"/>
          </a:p>
          <a:p>
            <a:pPr>
              <a:buNone/>
            </a:pPr>
            <a:r>
              <a:rPr lang="en-US" b="1" dirty="0" err="1" smtClean="0"/>
              <a:t>elif</a:t>
            </a:r>
            <a:r>
              <a:rPr lang="en-US" b="1" dirty="0" smtClean="0"/>
              <a:t> </a:t>
            </a:r>
            <a:r>
              <a:rPr lang="en-US" dirty="0" err="1" smtClean="0"/>
              <a:t>isWriteToMem</a:t>
            </a:r>
            <a:r>
              <a:rPr lang="en-US" dirty="0" smtClean="0"/>
              <a:t> </a:t>
            </a:r>
            <a:r>
              <a:rPr lang="en-US" b="1" dirty="0" smtClean="0"/>
              <a:t>and </a:t>
            </a:r>
            <a:r>
              <a:rPr lang="en-US" dirty="0" err="1" smtClean="0"/>
              <a:t>dataWord</a:t>
            </a:r>
            <a:r>
              <a:rPr lang="en-US" dirty="0" smtClean="0"/>
              <a:t> == 1:</a:t>
            </a:r>
            <a:br>
              <a:rPr lang="en-US" dirty="0" smtClean="0"/>
            </a:br>
            <a:r>
              <a:rPr lang="en-US" dirty="0" smtClean="0"/>
              <a:t>    data2 = </a:t>
            </a:r>
            <a:r>
              <a:rPr lang="en-US" dirty="0" err="1" smtClean="0"/>
              <a:t>dataToWrite</a:t>
            </a:r>
            <a:endParaRPr lang="en-US" dirty="0" smtClean="0"/>
          </a:p>
          <a:p>
            <a:pPr>
              <a:buNone/>
            </a:pPr>
            <a:r>
              <a:rPr lang="en-US" dirty="0" smtClean="0"/>
              <a:t> </a:t>
            </a:r>
          </a:p>
          <a:p>
            <a:pPr>
              <a:buNone/>
            </a:pPr>
            <a:r>
              <a:rPr lang="en-US" dirty="0" smtClean="0"/>
              <a:t>5. Decode the cache address from the address for word0 (tag, set)</a:t>
            </a:r>
          </a:p>
          <a:p>
            <a:pPr>
              <a:buNone/>
            </a:pPr>
            <a:r>
              <a:rPr lang="en-US" dirty="0" smtClean="0"/>
              <a:t>6. Look in cache and see if the address we are looking for is either one of the blocks. If hit, set </a:t>
            </a:r>
            <a:r>
              <a:rPr lang="en-US" dirty="0" err="1" smtClean="0"/>
              <a:t>assocblock</a:t>
            </a:r>
            <a:r>
              <a:rPr lang="en-US" dirty="0" smtClean="0"/>
              <a:t> to the block num.</a:t>
            </a:r>
          </a:p>
          <a:p>
            <a:pPr>
              <a:buNone/>
            </a:pPr>
            <a:r>
              <a:rPr lang="en-US" dirty="0" smtClean="0"/>
              <a:t>7. If hit and we are writing to </a:t>
            </a:r>
            <a:r>
              <a:rPr lang="en-US" dirty="0" err="1" smtClean="0"/>
              <a:t>mem</a:t>
            </a:r>
            <a:r>
              <a:rPr lang="en-US" dirty="0" smtClean="0"/>
              <a:t>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Code</a:t>
            </a:r>
            <a:endParaRPr lang="en-US" dirty="0"/>
          </a:p>
        </p:txBody>
      </p:sp>
      <p:sp>
        <p:nvSpPr>
          <p:cNvPr id="5" name="Content Placeholder 4"/>
          <p:cNvSpPr>
            <a:spLocks noGrp="1"/>
          </p:cNvSpPr>
          <p:nvPr>
            <p:ph sz="quarter" idx="1"/>
          </p:nvPr>
        </p:nvSpPr>
        <p:spPr/>
        <p:txBody>
          <a:bodyPr>
            <a:normAutofit fontScale="25000" lnSpcReduction="20000"/>
          </a:bodyPr>
          <a:lstStyle/>
          <a:p>
            <a:pPr>
              <a:buNone/>
            </a:pPr>
            <a:r>
              <a:rPr lang="en-US" dirty="0" smtClean="0"/>
              <a:t>Update cache blocks dirty bit, update set LRU bit, write the data to cache. </a:t>
            </a:r>
          </a:p>
          <a:p>
            <a:pPr>
              <a:buNone/>
            </a:pPr>
            <a:r>
              <a:rPr lang="en-US" dirty="0" smtClean="0"/>
              <a:t>Recognize that we should only be writing "data" to cache other than the initial load.</a:t>
            </a:r>
          </a:p>
          <a:p>
            <a:pPr>
              <a:buNone/>
            </a:pPr>
            <a:r>
              <a:rPr lang="en-US" dirty="0" smtClean="0"/>
              <a:t> Return (TRUE, word from requested set/block)</a:t>
            </a:r>
          </a:p>
          <a:p>
            <a:pPr>
              <a:buNone/>
            </a:pPr>
            <a:endParaRPr lang="en-US" dirty="0" smtClean="0"/>
          </a:p>
          <a:p>
            <a:pPr>
              <a:buNone/>
            </a:pPr>
            <a:r>
              <a:rPr lang="en-US" dirty="0" smtClean="0"/>
              <a:t>8. If hit and we are NOT writing to </a:t>
            </a:r>
            <a:r>
              <a:rPr lang="en-US" dirty="0" err="1" smtClean="0"/>
              <a:t>mem</a:t>
            </a:r>
            <a:endParaRPr lang="en-US" dirty="0" smtClean="0"/>
          </a:p>
          <a:p>
            <a:pPr>
              <a:buNone/>
            </a:pPr>
            <a:r>
              <a:rPr lang="en-US" dirty="0" smtClean="0"/>
              <a:t>	Update set LRU bit, return (TRUE, word requested from set/block)</a:t>
            </a:r>
          </a:p>
          <a:p>
            <a:pPr>
              <a:buNone/>
            </a:pPr>
            <a:endParaRPr lang="en-US" dirty="0" smtClean="0"/>
          </a:p>
          <a:p>
            <a:pPr>
              <a:buNone/>
            </a:pPr>
            <a:r>
              <a:rPr lang="en-US" dirty="0" smtClean="0"/>
              <a:t>9. If miss figure out if this is the initial miss or the second miss</a:t>
            </a:r>
          </a:p>
          <a:p>
            <a:pPr>
              <a:buNone/>
            </a:pPr>
            <a:endParaRPr lang="en-US" dirty="0" smtClean="0"/>
          </a:p>
          <a:p>
            <a:pPr>
              <a:buNone/>
            </a:pPr>
            <a:r>
              <a:rPr lang="en-US" dirty="0" smtClean="0"/>
              <a:t>10. If second miss we need to go to memory and get the appropriate data and if there is already something there we need to first write back if we have a dirty DATA entry in the cache where we need to put the fetched word.	</a:t>
            </a:r>
          </a:p>
          <a:p>
            <a:pPr>
              <a:buNone/>
            </a:pPr>
            <a:endParaRPr lang="en-US" dirty="0" smtClean="0"/>
          </a:p>
          <a:p>
            <a:pPr>
              <a:buNone/>
            </a:pPr>
            <a:r>
              <a:rPr lang="en-US" i="1" dirty="0" smtClean="0"/>
              <a:t>	</a:t>
            </a:r>
            <a:r>
              <a:rPr lang="en-US" sz="3200" i="1" dirty="0" smtClean="0"/>
              <a:t>    # Architecture of Cache</a:t>
            </a:r>
            <a:br>
              <a:rPr lang="en-US" sz="3200" i="1" dirty="0" smtClean="0"/>
            </a:br>
            <a:r>
              <a:rPr lang="en-US" sz="3200" i="1" dirty="0" smtClean="0"/>
              <a:t>    # valid, dirty, tag, data, data</a:t>
            </a:r>
            <a:br>
              <a:rPr lang="en-US" sz="3200" i="1" dirty="0" smtClean="0"/>
            </a:br>
            <a:r>
              <a:rPr lang="en-US" sz="3200" i="1" dirty="0" smtClean="0"/>
              <a:t>    # 4 sets of two blocks with two words per block.  Each block has valid, dirty, tag</a:t>
            </a:r>
            <a:br>
              <a:rPr lang="en-US" sz="3200" i="1" dirty="0" smtClean="0"/>
            </a:br>
            <a:r>
              <a:rPr lang="en-US" sz="3200" i="1" dirty="0" smtClean="0"/>
              <a:t>    #</a:t>
            </a:r>
            <a:r>
              <a:rPr lang="en-US" sz="3200" i="1" dirty="0" err="1" smtClean="0"/>
              <a:t>cacheSets</a:t>
            </a:r>
            <a:r>
              <a:rPr lang="en-US" sz="3200" i="1" dirty="0" smtClean="0"/>
              <a:t> = [[[0, 0, 0, 0, 0], [0, 0, 0, 0, 0]], [[0, 0, 0, 0, 0], [0, 0, 0, 0, 0]],[[0, 0, 0, 0, 0], [0, 0, 0, 0, 0]], [[0, 0, 0, 0, 0], [0, 0, 0, 0, 0]]]</a:t>
            </a:r>
            <a:br>
              <a:rPr lang="en-US" sz="3200" i="1" dirty="0" smtClean="0"/>
            </a:br>
            <a:r>
              <a:rPr lang="en-US" sz="3200" i="1" dirty="0" smtClean="0"/>
              <a:t/>
            </a:r>
            <a:br>
              <a:rPr lang="en-US" sz="3200" i="1" dirty="0" smtClean="0"/>
            </a:br>
            <a:r>
              <a:rPr lang="en-US" sz="3200" i="1" dirty="0" smtClean="0"/>
              <a:t># now add to the the cache</a:t>
            </a:r>
            <a:br>
              <a:rPr lang="en-US" sz="3200" i="1" dirty="0" smtClean="0"/>
            </a:br>
            <a:r>
              <a:rPr lang="en-US" sz="3200" i="1" dirty="0" smtClean="0"/>
              <a:t># check the set number, block number based on </a:t>
            </a:r>
            <a:r>
              <a:rPr lang="en-US" sz="3200" i="1" dirty="0" err="1" smtClean="0"/>
              <a:t>lru</a:t>
            </a:r>
            <a:r>
              <a:rPr lang="en-US" sz="3200" i="1" dirty="0" smtClean="0"/>
              <a:t> bit setting, and dirty bit for the block number: if dirty bit is 1 we got a data</a:t>
            </a:r>
            <a:br>
              <a:rPr lang="en-US" sz="3200" i="1" dirty="0" smtClean="0"/>
            </a:br>
            <a:r>
              <a:rPr lang="en-US" sz="3200" i="1" dirty="0" smtClean="0"/>
              <a:t># if the block in the set in cache we want to write to is dirty we will write data words in that block to memory</a:t>
            </a:r>
            <a:br>
              <a:rPr lang="en-US" sz="3200" i="1" dirty="0" smtClean="0"/>
            </a:br>
            <a:r>
              <a:rPr lang="en-US" sz="3200" i="1" dirty="0" smtClean="0"/>
              <a:t># if the </a:t>
            </a:r>
            <a:r>
              <a:rPr lang="en-US" sz="3200" i="1" dirty="0" err="1" smtClean="0"/>
              <a:t>lru</a:t>
            </a:r>
            <a:r>
              <a:rPr lang="en-US" sz="3200" i="1" dirty="0" smtClean="0"/>
              <a:t> bit for the set is zero, the set /  blocks could be empty. If so then blocks dirty bit will certainly be 0</a:t>
            </a:r>
            <a:br>
              <a:rPr lang="en-US" sz="3200" i="1" dirty="0" smtClean="0"/>
            </a:br>
            <a:r>
              <a:rPr lang="en-US" sz="3200" i="1" dirty="0" smtClean="0"/>
              <a:t># if the dirty bit is 1 then fine, write back both words in block. But it is also possible that block 1 is dirty. SO write it back.   If the </a:t>
            </a:r>
            <a:r>
              <a:rPr lang="en-US" sz="3200" i="1" dirty="0" err="1" smtClean="0"/>
              <a:t>lru</a:t>
            </a:r>
            <a:r>
              <a:rPr lang="en-US" sz="3200" i="1" dirty="0" smtClean="0"/>
              <a:t> bit is 1, then certainly the set/block is not empty and it is</a:t>
            </a:r>
            <a:br>
              <a:rPr lang="en-US" sz="3200" i="1" dirty="0" smtClean="0"/>
            </a:br>
            <a:r>
              <a:rPr lang="en-US" sz="3200" i="1" dirty="0" smtClean="0"/>
              <a:t># possible that block zero's dirty bit is 1. Then write back.</a:t>
            </a:r>
            <a:br>
              <a:rPr lang="en-US" sz="3200" i="1" dirty="0" smtClean="0"/>
            </a:br>
            <a:r>
              <a:rPr lang="en-US" sz="3200" i="1" dirty="0" smtClean="0"/>
              <a:t>#NOTE: we are getting the tag associated with the block that is being written back and set but we will write both blocks</a:t>
            </a:r>
            <a:br>
              <a:rPr lang="en-US" sz="3200" i="1" dirty="0" smtClean="0"/>
            </a:br>
            <a:r>
              <a:rPr lang="en-US" sz="3200" i="1" dirty="0" smtClean="0"/>
              <a:t># back if both blocks are on the data side.  Takes care of the case where you are across the </a:t>
            </a:r>
            <a:r>
              <a:rPr lang="en-US" sz="3200" i="1" dirty="0" err="1" smtClean="0"/>
              <a:t>boundry</a:t>
            </a:r>
            <a:r>
              <a:rPr lang="en-US" sz="3200" i="1" dirty="0" smtClean="0"/>
              <a:t>.</a:t>
            </a:r>
            <a:br>
              <a:rPr lang="en-US" sz="3200" i="1" dirty="0" smtClean="0"/>
            </a:br>
            <a:r>
              <a:rPr lang="en-US" sz="3200" i="1" dirty="0" smtClean="0"/>
              <a:t/>
            </a:r>
            <a:br>
              <a:rPr lang="en-US" sz="3200" i="1" dirty="0" smtClean="0"/>
            </a:br>
            <a:r>
              <a:rPr lang="en-US" sz="3200" b="1" dirty="0" smtClean="0"/>
              <a:t>if </a:t>
            </a:r>
            <a:r>
              <a:rPr lang="en-US" sz="3200" dirty="0" err="1" smtClean="0"/>
              <a:t>self.cacheSets[setNum</a:t>
            </a:r>
            <a:r>
              <a:rPr lang="en-US" sz="3200" dirty="0" smtClean="0"/>
              <a:t>][ </a:t>
            </a:r>
            <a:r>
              <a:rPr lang="en-US" sz="3200" dirty="0" err="1" smtClean="0"/>
              <a:t>self.lruBit[setNum</a:t>
            </a:r>
            <a:r>
              <a:rPr lang="en-US" sz="3200" dirty="0" smtClean="0"/>
              <a:t>] ][1] == 1:</a:t>
            </a:r>
            <a:br>
              <a:rPr lang="en-US" sz="3200" dirty="0" smtClean="0"/>
            </a:br>
            <a:r>
              <a:rPr lang="en-US" sz="3200" dirty="0" smtClean="0"/>
              <a:t>    </a:t>
            </a:r>
            <a:r>
              <a:rPr lang="en-US" sz="3200" i="1" dirty="0" smtClean="0"/>
              <a:t># write back the memory address </a:t>
            </a:r>
            <a:r>
              <a:rPr lang="en-US" sz="3200" i="1" dirty="0" err="1" smtClean="0"/>
              <a:t>asociated</a:t>
            </a:r>
            <a:r>
              <a:rPr lang="en-US" sz="3200" i="1" dirty="0" smtClean="0"/>
              <a:t> with the block</a:t>
            </a:r>
            <a:br>
              <a:rPr lang="en-US" sz="3200" i="1" dirty="0" smtClean="0"/>
            </a:br>
            <a:r>
              <a:rPr lang="en-US" sz="3200" i="1" dirty="0" smtClean="0"/>
              <a:t>    </a:t>
            </a:r>
            <a:r>
              <a:rPr lang="en-US" sz="3200" dirty="0" err="1" smtClean="0"/>
              <a:t>wbAddr</a:t>
            </a:r>
            <a:r>
              <a:rPr lang="en-US" sz="3200" dirty="0" smtClean="0"/>
              <a:t> =  </a:t>
            </a:r>
            <a:r>
              <a:rPr lang="en-US" sz="3200" dirty="0" err="1" smtClean="0"/>
              <a:t>self.cacheSets[setNum</a:t>
            </a:r>
            <a:r>
              <a:rPr lang="en-US" sz="3200" dirty="0" smtClean="0"/>
              <a:t>][ </a:t>
            </a:r>
            <a:r>
              <a:rPr lang="en-US" sz="3200" dirty="0" err="1" smtClean="0"/>
              <a:t>self.lruBit[setNum</a:t>
            </a:r>
            <a:r>
              <a:rPr lang="en-US" sz="3200" dirty="0" smtClean="0"/>
              <a:t>] ][2] </a:t>
            </a:r>
            <a:r>
              <a:rPr lang="en-US" sz="3200" i="1" dirty="0" smtClean="0"/>
              <a:t>#tag</a:t>
            </a:r>
            <a:br>
              <a:rPr lang="en-US" sz="3200" i="1" dirty="0" smtClean="0"/>
            </a:br>
            <a:r>
              <a:rPr lang="en-US" sz="3200" i="1" dirty="0" smtClean="0"/>
              <a:t>    # modify tag to get back to the original address, remember all addresses are inherently word aligned</a:t>
            </a:r>
            <a:br>
              <a:rPr lang="en-US" sz="3200" i="1" dirty="0" smtClean="0"/>
            </a:br>
            <a:r>
              <a:rPr lang="en-US" sz="3200" i="1" dirty="0" smtClean="0"/>
              <a:t>    # lower 2 bits are zero !!!!</a:t>
            </a:r>
            <a:br>
              <a:rPr lang="en-US" sz="3200" i="1" dirty="0" smtClean="0"/>
            </a:br>
            <a:r>
              <a:rPr lang="en-US" sz="3200" i="1" dirty="0" smtClean="0"/>
              <a:t>    </a:t>
            </a:r>
            <a:r>
              <a:rPr lang="en-US" sz="3200" dirty="0" err="1" smtClean="0"/>
              <a:t>wbAddr</a:t>
            </a:r>
            <a:r>
              <a:rPr lang="en-US" sz="3200" dirty="0" smtClean="0"/>
              <a:t> = (</a:t>
            </a:r>
            <a:r>
              <a:rPr lang="en-US" sz="3200" dirty="0" err="1" smtClean="0"/>
              <a:t>wbAddr</a:t>
            </a:r>
            <a:r>
              <a:rPr lang="en-US" sz="3200" dirty="0" smtClean="0"/>
              <a:t> &lt;&lt; 5) +( </a:t>
            </a:r>
            <a:r>
              <a:rPr lang="en-US" sz="3200" dirty="0" err="1" smtClean="0"/>
              <a:t>setNum</a:t>
            </a:r>
            <a:r>
              <a:rPr lang="en-US" sz="3200" dirty="0" smtClean="0"/>
              <a:t> &lt;&lt; 3)</a:t>
            </a:r>
            <a:br>
              <a:rPr lang="en-US" sz="3200" dirty="0" smtClean="0"/>
            </a:br>
            <a:r>
              <a:rPr lang="en-US" sz="3200" dirty="0" smtClean="0"/>
              <a:t/>
            </a:r>
            <a:br>
              <a:rPr lang="en-US" sz="3200" dirty="0" smtClean="0"/>
            </a:br>
            <a:r>
              <a:rPr lang="en-US" sz="3200" dirty="0" smtClean="0"/>
              <a:t>    </a:t>
            </a:r>
            <a:r>
              <a:rPr lang="en-US" sz="3200" i="1" dirty="0" smtClean="0">
                <a:solidFill>
                  <a:srgbClr val="FF0000"/>
                </a:solidFill>
              </a:rPr>
              <a:t># we will, we better,  only have dirty cache entries for data </a:t>
            </a:r>
            <a:r>
              <a:rPr lang="en-US" sz="3200" i="1" dirty="0" err="1" smtClean="0">
                <a:solidFill>
                  <a:srgbClr val="FF0000"/>
                </a:solidFill>
              </a:rPr>
              <a:t>mem</a:t>
            </a:r>
            <a:r>
              <a:rPr lang="en-US" sz="3200" i="1" dirty="0" smtClean="0">
                <a:solidFill>
                  <a:srgbClr val="FF0000"/>
                </a:solidFill>
              </a:rPr>
              <a:t>, not instructions</a:t>
            </a:r>
            <a:r>
              <a:rPr lang="en-US" sz="3200" i="1" dirty="0" smtClean="0"/>
              <a:t/>
            </a:r>
            <a:br>
              <a:rPr lang="en-US" sz="3200" i="1" dirty="0" smtClean="0"/>
            </a:br>
            <a:r>
              <a:rPr lang="en-US" sz="3200" i="1" dirty="0" smtClean="0"/>
              <a:t>    # update data </a:t>
            </a:r>
            <a:r>
              <a:rPr lang="en-US" sz="3200" i="1" dirty="0" err="1" smtClean="0"/>
              <a:t>mem</a:t>
            </a:r>
            <a:r>
              <a:rPr lang="en-US" sz="3200" i="1" dirty="0" smtClean="0"/>
              <a:t> locations!</a:t>
            </a:r>
            <a:br>
              <a:rPr lang="en-US" sz="3200" i="1" dirty="0" smtClean="0"/>
            </a:br>
            <a:r>
              <a:rPr lang="en-US" sz="3200" i="1" dirty="0" smtClean="0"/>
              <a:t>    # if the cache tag: set gives us a double word aligned value </a:t>
            </a:r>
            <a:r>
              <a:rPr lang="en-US" sz="3200" i="1" dirty="0" err="1" smtClean="0"/>
              <a:t>ie</a:t>
            </a:r>
            <a:r>
              <a:rPr lang="en-US" sz="3200" i="1" dirty="0" smtClean="0"/>
              <a:t>. 96,104,</a:t>
            </a:r>
            <a:br>
              <a:rPr lang="en-US" sz="3200" i="1" dirty="0" smtClean="0"/>
            </a:br>
            <a:r>
              <a:rPr lang="en-US" sz="3200" i="1" dirty="0" smtClean="0"/>
              <a:t>    # Lets say that word 0 is the last instruction and word on is the first data element</a:t>
            </a:r>
            <a:br>
              <a:rPr lang="en-US" sz="3200" i="1" dirty="0" smtClean="0"/>
            </a:br>
            <a:r>
              <a:rPr lang="en-US" sz="3200" i="1" dirty="0" smtClean="0"/>
              <a:t>    # we would only want to update the second word</a:t>
            </a:r>
            <a:br>
              <a:rPr lang="en-US" sz="3200" i="1" dirty="0" smtClean="0"/>
            </a:br>
            <a:r>
              <a:rPr lang="en-US" sz="3200" i="1" dirty="0" smtClean="0"/>
              <a:t>    # But if lets say we have two data </a:t>
            </a:r>
            <a:r>
              <a:rPr lang="en-US" sz="3200" i="1" dirty="0" err="1" smtClean="0"/>
              <a:t>elemeents</a:t>
            </a:r>
            <a:r>
              <a:rPr lang="en-US" sz="3200" i="1" dirty="0" smtClean="0"/>
              <a:t>, then the cache would have two data element and we would write</a:t>
            </a:r>
            <a:br>
              <a:rPr lang="en-US" sz="3200" i="1" dirty="0" smtClean="0"/>
            </a:br>
            <a:r>
              <a:rPr lang="en-US" sz="3200" i="1" dirty="0" smtClean="0"/>
              <a:t>    # back both even if one was dirty.  This takes care of the </a:t>
            </a:r>
            <a:r>
              <a:rPr lang="en-US" sz="3200" i="1" dirty="0" err="1" smtClean="0"/>
              <a:t>boundry</a:t>
            </a:r>
            <a:r>
              <a:rPr lang="en-US" sz="3200" i="1" dirty="0" smtClean="0"/>
              <a:t> condition.</a:t>
            </a:r>
            <a:br>
              <a:rPr lang="en-US" sz="3200" i="1" dirty="0" smtClean="0"/>
            </a:br>
            <a:r>
              <a:rPr lang="en-US" sz="3200" i="1" dirty="0" smtClean="0"/>
              <a:t>    </a:t>
            </a:r>
            <a:r>
              <a:rPr lang="en-US" sz="3200" b="1" dirty="0" smtClean="0"/>
              <a:t>if</a:t>
            </a:r>
            <a:r>
              <a:rPr lang="en-US" sz="3200" dirty="0" smtClean="0"/>
              <a:t>( </a:t>
            </a:r>
            <a:r>
              <a:rPr lang="en-US" sz="3200" dirty="0" err="1" smtClean="0"/>
              <a:t>wbAddr</a:t>
            </a:r>
            <a:r>
              <a:rPr lang="en-US" sz="3200" dirty="0" smtClean="0"/>
              <a:t> &gt;= (</a:t>
            </a:r>
            <a:r>
              <a:rPr lang="en-US" sz="3200" dirty="0" err="1" smtClean="0"/>
              <a:t>sim.numInstructions</a:t>
            </a:r>
            <a:r>
              <a:rPr lang="en-US" sz="3200" dirty="0" smtClean="0"/>
              <a:t>  *4) + 96 ):</a:t>
            </a:r>
            <a:br>
              <a:rPr lang="en-US" sz="3200" dirty="0" smtClean="0"/>
            </a:br>
            <a:r>
              <a:rPr lang="en-US" sz="3200" dirty="0" smtClean="0"/>
              <a:t>        </a:t>
            </a:r>
            <a:r>
              <a:rPr lang="en-US" sz="3200" dirty="0" err="1" smtClean="0"/>
              <a:t>sim.memory</a:t>
            </a:r>
            <a:r>
              <a:rPr lang="en-US" sz="3200" dirty="0" smtClean="0"/>
              <a:t>[ </a:t>
            </a:r>
            <a:r>
              <a:rPr lang="en-US" sz="3200" dirty="0" err="1" smtClean="0"/>
              <a:t>sim.getIndexOfMemAddress(wbAddr</a:t>
            </a:r>
            <a:r>
              <a:rPr lang="en-US" sz="3200" dirty="0" smtClean="0"/>
              <a:t>) ] = </a:t>
            </a:r>
            <a:r>
              <a:rPr lang="en-US" sz="3200" dirty="0" err="1" smtClean="0"/>
              <a:t>self.cacheSets[setNum</a:t>
            </a:r>
            <a:r>
              <a:rPr lang="en-US" sz="3200" dirty="0" smtClean="0"/>
              <a:t>][ </a:t>
            </a:r>
            <a:r>
              <a:rPr lang="en-US" sz="3200" dirty="0" err="1" smtClean="0"/>
              <a:t>self.lruBit[setNum</a:t>
            </a:r>
            <a:r>
              <a:rPr lang="en-US" sz="3200" dirty="0" smtClean="0"/>
              <a:t>] ][3]</a:t>
            </a:r>
            <a:br>
              <a:rPr lang="en-US" sz="3200" dirty="0" smtClean="0"/>
            </a:br>
            <a:r>
              <a:rPr lang="en-US" sz="3200" dirty="0" smtClean="0"/>
              <a:t>    </a:t>
            </a:r>
            <a:r>
              <a:rPr lang="en-US" sz="3200" b="1" dirty="0" smtClean="0"/>
              <a:t>if</a:t>
            </a:r>
            <a:r>
              <a:rPr lang="en-US" sz="3200" dirty="0" smtClean="0"/>
              <a:t>( wbAddr+4 &gt;= (</a:t>
            </a:r>
            <a:r>
              <a:rPr lang="en-US" sz="3200" dirty="0" err="1" smtClean="0"/>
              <a:t>sim.numInstructions</a:t>
            </a:r>
            <a:r>
              <a:rPr lang="en-US" sz="3200" dirty="0" smtClean="0"/>
              <a:t>  *4) + 96 ):</a:t>
            </a:r>
            <a:br>
              <a:rPr lang="en-US" sz="3200" dirty="0" smtClean="0"/>
            </a:br>
            <a:r>
              <a:rPr lang="en-US" sz="3200" dirty="0" smtClean="0"/>
              <a:t>        </a:t>
            </a:r>
            <a:r>
              <a:rPr lang="en-US" sz="3200" dirty="0" err="1" smtClean="0"/>
              <a:t>sim.memory</a:t>
            </a:r>
            <a:r>
              <a:rPr lang="en-US" sz="3200" dirty="0" smtClean="0"/>
              <a:t>[ sim.getIndexOfMemAddress(wbAddr+4) ] = </a:t>
            </a:r>
            <a:r>
              <a:rPr lang="en-US" sz="3200" dirty="0" err="1" smtClean="0"/>
              <a:t>self.cacheSets[setNum</a:t>
            </a:r>
            <a:r>
              <a:rPr lang="en-US" sz="3200" dirty="0" smtClean="0"/>
              <a:t>][ </a:t>
            </a:r>
            <a:r>
              <a:rPr lang="en-US" sz="3200" dirty="0" err="1" smtClean="0"/>
              <a:t>self.lruBit[setNum</a:t>
            </a:r>
            <a:r>
              <a:rPr lang="en-US" sz="3200" dirty="0" smtClean="0"/>
              <a:t>] ][4]</a:t>
            </a:r>
            <a:r>
              <a:rPr lang="en-US" dirty="0" smtClean="0"/>
              <a:t/>
            </a:r>
            <a:br>
              <a:rPr lang="en-US" dirty="0" smtClean="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Code</a:t>
            </a:r>
            <a:endParaRPr lang="en-US" dirty="0"/>
          </a:p>
        </p:txBody>
      </p:sp>
      <p:sp>
        <p:nvSpPr>
          <p:cNvPr id="3" name="Content Placeholder 2"/>
          <p:cNvSpPr>
            <a:spLocks noGrp="1"/>
          </p:cNvSpPr>
          <p:nvPr>
            <p:ph sz="quarter" idx="1"/>
          </p:nvPr>
        </p:nvSpPr>
        <p:spPr/>
        <p:txBody>
          <a:bodyPr>
            <a:normAutofit fontScale="55000" lnSpcReduction="20000"/>
          </a:bodyPr>
          <a:lstStyle/>
          <a:p>
            <a:r>
              <a:rPr lang="en-US" i="1" dirty="0" smtClean="0"/>
              <a:t># now update the cache flag bits</a:t>
            </a:r>
            <a:br>
              <a:rPr lang="en-US" i="1" dirty="0" smtClean="0"/>
            </a:br>
            <a:r>
              <a:rPr lang="en-US" dirty="0" err="1" smtClean="0"/>
              <a:t>self.cacheSets[setNum</a:t>
            </a:r>
            <a:r>
              <a:rPr lang="en-US" dirty="0" smtClean="0"/>
              <a:t>][ </a:t>
            </a:r>
            <a:r>
              <a:rPr lang="en-US" dirty="0" err="1" smtClean="0"/>
              <a:t>self.lruBit[setNum</a:t>
            </a:r>
            <a:r>
              <a:rPr lang="en-US" dirty="0" smtClean="0"/>
              <a:t>] ][0] = 1 </a:t>
            </a:r>
            <a:r>
              <a:rPr lang="en-US" i="1" dirty="0" smtClean="0"/>
              <a:t>#valid  we are writing a block</a:t>
            </a:r>
            <a:br>
              <a:rPr lang="en-US" i="1" dirty="0" smtClean="0"/>
            </a:br>
            <a:r>
              <a:rPr lang="en-US" dirty="0" err="1" smtClean="0"/>
              <a:t>self.cacheSets[setNum</a:t>
            </a:r>
            <a:r>
              <a:rPr lang="en-US" dirty="0" smtClean="0"/>
              <a:t>][ </a:t>
            </a:r>
            <a:r>
              <a:rPr lang="en-US" dirty="0" err="1" smtClean="0"/>
              <a:t>self.lruBit[setNum</a:t>
            </a:r>
            <a:r>
              <a:rPr lang="en-US" dirty="0" smtClean="0"/>
              <a:t>] ][1] = 0 </a:t>
            </a:r>
            <a:r>
              <a:rPr lang="en-US" i="1" dirty="0" smtClean="0"/>
              <a:t>#reset the dirty bit</a:t>
            </a:r>
            <a:br>
              <a:rPr lang="en-US" i="1" dirty="0" smtClean="0"/>
            </a:br>
            <a:r>
              <a:rPr lang="en-US" b="1" dirty="0" smtClean="0"/>
              <a:t>if</a:t>
            </a:r>
            <a:r>
              <a:rPr lang="en-US" dirty="0" smtClean="0"/>
              <a:t>( </a:t>
            </a:r>
            <a:r>
              <a:rPr lang="en-US" dirty="0" err="1" smtClean="0"/>
              <a:t>isWriteToMem</a:t>
            </a:r>
            <a:r>
              <a:rPr lang="en-US" dirty="0" smtClean="0"/>
              <a:t> ):</a:t>
            </a:r>
            <a:br>
              <a:rPr lang="en-US" dirty="0" smtClean="0"/>
            </a:br>
            <a:r>
              <a:rPr lang="en-US" dirty="0" smtClean="0"/>
              <a:t>    </a:t>
            </a:r>
            <a:r>
              <a:rPr lang="en-US" dirty="0" err="1" smtClean="0"/>
              <a:t>self.cacheSets[setNum</a:t>
            </a:r>
            <a:r>
              <a:rPr lang="en-US" dirty="0" smtClean="0"/>
              <a:t>][ </a:t>
            </a:r>
            <a:r>
              <a:rPr lang="en-US" dirty="0" err="1" smtClean="0"/>
              <a:t>self.lruBit[setNum</a:t>
            </a:r>
            <a:r>
              <a:rPr lang="en-US" dirty="0" smtClean="0"/>
              <a:t>] ][1] = 1 </a:t>
            </a:r>
            <a:r>
              <a:rPr lang="en-US" i="1" dirty="0" smtClean="0"/>
              <a:t>#dirty if is data </a:t>
            </a:r>
            <a:r>
              <a:rPr lang="en-US" i="1" dirty="0" err="1" smtClean="0"/>
              <a:t>mem</a:t>
            </a:r>
            <a:r>
              <a:rPr lang="en-US" i="1" dirty="0" smtClean="0"/>
              <a:t> is dirty again, </a:t>
            </a:r>
            <a:r>
              <a:rPr lang="en-US" i="1" dirty="0" err="1" smtClean="0"/>
              <a:t>intruction</a:t>
            </a:r>
            <a:r>
              <a:rPr lang="en-US" i="1" dirty="0" smtClean="0"/>
              <a:t> </a:t>
            </a:r>
            <a:r>
              <a:rPr lang="en-US" i="1" dirty="0" err="1" smtClean="0"/>
              <a:t>mem</a:t>
            </a:r>
            <a:r>
              <a:rPr lang="en-US" i="1" dirty="0" smtClean="0"/>
              <a:t> never dirty</a:t>
            </a:r>
            <a:br>
              <a:rPr lang="en-US" i="1" dirty="0" smtClean="0"/>
            </a:br>
            <a:r>
              <a:rPr lang="en-US" i="1" dirty="0" smtClean="0"/>
              <a:t># update both words in the actual cache block in set</a:t>
            </a:r>
            <a:br>
              <a:rPr lang="en-US" i="1" dirty="0" smtClean="0"/>
            </a:br>
            <a:r>
              <a:rPr lang="en-US" dirty="0" err="1" smtClean="0"/>
              <a:t>self.cacheSets[setNum</a:t>
            </a:r>
            <a:r>
              <a:rPr lang="en-US" dirty="0" smtClean="0"/>
              <a:t>][ </a:t>
            </a:r>
            <a:r>
              <a:rPr lang="en-US" dirty="0" err="1" smtClean="0"/>
              <a:t>self.lruBit[setNum</a:t>
            </a:r>
            <a:r>
              <a:rPr lang="en-US" dirty="0" smtClean="0"/>
              <a:t>] ][2] = tag </a:t>
            </a:r>
            <a:r>
              <a:rPr lang="en-US" i="1" dirty="0" smtClean="0"/>
              <a:t>#tag</a:t>
            </a:r>
            <a:br>
              <a:rPr lang="en-US" i="1" dirty="0" smtClean="0"/>
            </a:br>
            <a:r>
              <a:rPr lang="en-US" dirty="0" err="1" smtClean="0"/>
              <a:t>self.cacheSets[setNum</a:t>
            </a:r>
            <a:r>
              <a:rPr lang="en-US" dirty="0" smtClean="0"/>
              <a:t>][ </a:t>
            </a:r>
            <a:r>
              <a:rPr lang="en-US" dirty="0" err="1" smtClean="0"/>
              <a:t>self.lruBit[setNum</a:t>
            </a:r>
            <a:r>
              <a:rPr lang="en-US" dirty="0" smtClean="0"/>
              <a:t>] ][3] = data1 </a:t>
            </a:r>
            <a:r>
              <a:rPr lang="en-US" i="1" dirty="0" smtClean="0"/>
              <a:t>#data</a:t>
            </a:r>
            <a:br>
              <a:rPr lang="en-US" i="1" dirty="0" smtClean="0"/>
            </a:br>
            <a:r>
              <a:rPr lang="en-US" dirty="0" err="1" smtClean="0"/>
              <a:t>self.cacheSets[setNum</a:t>
            </a:r>
            <a:r>
              <a:rPr lang="en-US" dirty="0" smtClean="0"/>
              <a:t>][ </a:t>
            </a:r>
            <a:r>
              <a:rPr lang="en-US" dirty="0" err="1" smtClean="0"/>
              <a:t>self.lruBit[setNum</a:t>
            </a:r>
            <a:r>
              <a:rPr lang="en-US" dirty="0" smtClean="0"/>
              <a:t>] ][4] = data2 </a:t>
            </a:r>
            <a:r>
              <a:rPr lang="en-US" i="1" dirty="0" smtClean="0"/>
              <a:t>#</a:t>
            </a:r>
            <a:r>
              <a:rPr lang="en-US" i="1" dirty="0" err="1" smtClean="0"/>
              <a:t>nextData</a:t>
            </a:r>
            <a:r>
              <a:rPr lang="en-US" i="1" dirty="0" smtClean="0"/>
              <a:t/>
            </a:r>
            <a:br>
              <a:rPr lang="en-US" i="1" dirty="0" smtClean="0"/>
            </a:br>
            <a:r>
              <a:rPr lang="en-US" dirty="0" err="1" smtClean="0"/>
              <a:t>self.lruBit[setNum</a:t>
            </a:r>
            <a:r>
              <a:rPr lang="en-US" dirty="0" smtClean="0"/>
              <a:t>] = (</a:t>
            </a:r>
            <a:r>
              <a:rPr lang="en-US" dirty="0" err="1" smtClean="0"/>
              <a:t>self.lruBit[setNum</a:t>
            </a:r>
            <a:r>
              <a:rPr lang="en-US" dirty="0" smtClean="0"/>
              <a:t>] + 1) % 2 </a:t>
            </a:r>
            <a:r>
              <a:rPr lang="en-US" i="1" dirty="0" smtClean="0"/>
              <a:t># set </a:t>
            </a:r>
            <a:r>
              <a:rPr lang="en-US" i="1" dirty="0" err="1" smtClean="0"/>
              <a:t>lru</a:t>
            </a:r>
            <a:r>
              <a:rPr lang="en-US" i="1" dirty="0" smtClean="0"/>
              <a:t> to show block is recently used</a:t>
            </a:r>
            <a:br>
              <a:rPr lang="en-US" i="1" dirty="0" smtClean="0"/>
            </a:br>
            <a:r>
              <a:rPr lang="en-US" i="1" dirty="0" smtClean="0"/>
              <a:t/>
            </a:r>
            <a:br>
              <a:rPr lang="en-US" i="1" dirty="0" smtClean="0"/>
            </a:br>
            <a:r>
              <a:rPr lang="en-US" i="1" dirty="0" smtClean="0"/>
              <a:t/>
            </a:r>
            <a:br>
              <a:rPr lang="en-US" i="1" dirty="0" smtClean="0"/>
            </a:br>
            <a:r>
              <a:rPr lang="en-US" i="1" dirty="0" smtClean="0"/>
              <a:t>#finally</a:t>
            </a:r>
            <a:br>
              <a:rPr lang="en-US" i="1" dirty="0" smtClean="0"/>
            </a:br>
            <a:r>
              <a:rPr lang="en-US" b="1" dirty="0" smtClean="0"/>
              <a:t>return </a:t>
            </a:r>
            <a:r>
              <a:rPr lang="en-US" dirty="0" smtClean="0"/>
              <a:t>[True, </a:t>
            </a:r>
            <a:r>
              <a:rPr lang="en-US" dirty="0" err="1" smtClean="0"/>
              <a:t>self.cacheSets[setNum][(self.lruBit[setNum</a:t>
            </a:r>
            <a:r>
              <a:rPr lang="en-US" dirty="0" smtClean="0"/>
              <a:t>] + 1) % 2][dataWord+3] ]   </a:t>
            </a:r>
            <a:r>
              <a:rPr lang="en-US" i="1" dirty="0" smtClean="0"/>
              <a:t># </a:t>
            </a:r>
            <a:r>
              <a:rPr lang="en-US" i="1" dirty="0" err="1" smtClean="0"/>
              <a:t>dataword</a:t>
            </a:r>
            <a:r>
              <a:rPr lang="en-US" i="1" dirty="0" smtClean="0"/>
              <a:t> was the actual word </a:t>
            </a:r>
            <a:r>
              <a:rPr lang="en-US" i="1" dirty="0" err="1" smtClean="0"/>
              <a:t>thatgenerated</a:t>
            </a:r>
            <a:r>
              <a:rPr lang="en-US" i="1" dirty="0" smtClean="0"/>
              <a:t> the hit</a:t>
            </a:r>
            <a:endParaRPr lang="en-US" dirty="0" smtClean="0"/>
          </a:p>
          <a:p>
            <a:r>
              <a:rPr lang="en-US" i="1" dirty="0" smtClean="0"/>
              <a:t> </a:t>
            </a:r>
            <a:endParaRPr lang="en-US" dirty="0" smtClean="0"/>
          </a:p>
          <a:p>
            <a:r>
              <a:rPr lang="en-US" dirty="0" smtClean="0"/>
              <a:t> </a:t>
            </a:r>
          </a:p>
          <a:p>
            <a:r>
              <a:rPr lang="en-US" dirty="0" smtClean="0"/>
              <a:t>11. Then return (TRUE , word requested from cache)</a:t>
            </a:r>
          </a:p>
          <a:p>
            <a:r>
              <a:rPr lang="en-US" dirty="0" smtClean="0"/>
              <a:t>12. Only other case is first miss.</a:t>
            </a:r>
          </a:p>
          <a:p>
            <a:r>
              <a:rPr lang="en-US" dirty="0" smtClean="0"/>
              <a:t>	Add address to </a:t>
            </a:r>
            <a:r>
              <a:rPr lang="en-US" dirty="0" err="1" smtClean="0"/>
              <a:t>justMissedList</a:t>
            </a:r>
            <a:r>
              <a:rPr lang="en-US" dirty="0" smtClean="0"/>
              <a:t>, return(FALSE,0)</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sz="quarter" idx="1"/>
          </p:nvPr>
        </p:nvSpPr>
        <p:spPr/>
        <p:txBody>
          <a:bodyPr/>
          <a:lstStyle/>
          <a:p>
            <a:r>
              <a:rPr lang="en-US" dirty="0" smtClean="0"/>
              <a:t>Strategy:</a:t>
            </a:r>
          </a:p>
          <a:p>
            <a:endParaRPr lang="en-US" dirty="0" smtClean="0"/>
          </a:p>
          <a:p>
            <a:r>
              <a:rPr lang="en-US" dirty="0" smtClean="0"/>
              <a:t>Add the lists I showed you to your </a:t>
            </a:r>
            <a:r>
              <a:rPr lang="en-US" dirty="0" err="1" smtClean="0"/>
              <a:t>dis</a:t>
            </a:r>
            <a:r>
              <a:rPr lang="en-US" dirty="0" smtClean="0"/>
              <a:t> code</a:t>
            </a:r>
          </a:p>
          <a:p>
            <a:r>
              <a:rPr lang="en-US" dirty="0" smtClean="0"/>
              <a:t>Start with the WB unit and unit test it.</a:t>
            </a:r>
          </a:p>
          <a:p>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Cache</a:t>
            </a:r>
            <a:endParaRPr lang="en-US" dirty="0"/>
          </a:p>
        </p:txBody>
      </p:sp>
      <p:pic>
        <p:nvPicPr>
          <p:cNvPr id="4" name="Content Placeholder 3" descr="Screen Shot 2018-10-23 at 9.50.36 PM.png"/>
          <p:cNvPicPr>
            <a:picLocks noGrp="1" noChangeAspect="1"/>
          </p:cNvPicPr>
          <p:nvPr>
            <p:ph sz="quarter" idx="1"/>
          </p:nvPr>
        </p:nvPicPr>
        <p:blipFill>
          <a:blip r:embed="rId2"/>
          <a:stretch>
            <a:fillRect/>
          </a:stretch>
        </p:blipFill>
        <p:spPr>
          <a:xfrm>
            <a:off x="1061244" y="1527175"/>
            <a:ext cx="6985000" cy="4572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Cache</a:t>
            </a:r>
            <a:endParaRPr lang="en-US" dirty="0"/>
          </a:p>
        </p:txBody>
      </p:sp>
      <p:pic>
        <p:nvPicPr>
          <p:cNvPr id="4" name="Content Placeholder 3" descr="Screen Shot 2018-10-23 at 9.51.58 PM.png"/>
          <p:cNvPicPr>
            <a:picLocks noGrp="1" noChangeAspect="1"/>
          </p:cNvPicPr>
          <p:nvPr>
            <p:ph sz="quarter" idx="1"/>
          </p:nvPr>
        </p:nvPicPr>
        <p:blipFill>
          <a:blip r:embed="rId2"/>
          <a:stretch>
            <a:fillRect/>
          </a:stretch>
        </p:blipFill>
        <p:spPr>
          <a:xfrm>
            <a:off x="1213286" y="1527175"/>
            <a:ext cx="6680915" cy="4572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Cache</a:t>
            </a:r>
            <a:endParaRPr lang="en-US" dirty="0"/>
          </a:p>
        </p:txBody>
      </p:sp>
      <p:pic>
        <p:nvPicPr>
          <p:cNvPr id="4" name="Content Placeholder 3" descr="Screen Shot 2018-10-23 at 9.51.58 PM.png"/>
          <p:cNvPicPr>
            <a:picLocks noGrp="1" noChangeAspect="1"/>
          </p:cNvPicPr>
          <p:nvPr>
            <p:ph sz="quarter" idx="1"/>
          </p:nvPr>
        </p:nvPicPr>
        <p:blipFill>
          <a:blip r:embed="rId2"/>
          <a:stretch>
            <a:fillRect/>
          </a:stretch>
        </p:blipFill>
        <p:spPr>
          <a:xfrm>
            <a:off x="1213286" y="1527175"/>
            <a:ext cx="6680915" cy="4572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Shift in Python</a:t>
            </a:r>
            <a:endParaRPr lang="en-US" dirty="0"/>
          </a:p>
        </p:txBody>
      </p:sp>
      <p:pic>
        <p:nvPicPr>
          <p:cNvPr id="4" name="Content Placeholder 3" descr="Screen Shot 2018-10-23 at 10.04.31 PM.png"/>
          <p:cNvPicPr>
            <a:picLocks noGrp="1" noChangeAspect="1"/>
          </p:cNvPicPr>
          <p:nvPr>
            <p:ph sz="quarter" idx="1"/>
          </p:nvPr>
        </p:nvPicPr>
        <p:blipFill>
          <a:blip r:embed="rId2"/>
          <a:stretch>
            <a:fillRect/>
          </a:stretch>
        </p:blipFill>
        <p:spPr>
          <a:xfrm>
            <a:off x="301625" y="2998593"/>
            <a:ext cx="8504238" cy="1629164"/>
          </a:xfrm>
        </p:spPr>
      </p:pic>
      <p:sp>
        <p:nvSpPr>
          <p:cNvPr id="5" name="TextBox 4"/>
          <p:cNvSpPr txBox="1"/>
          <p:nvPr/>
        </p:nvSpPr>
        <p:spPr>
          <a:xfrm>
            <a:off x="609600" y="1676400"/>
            <a:ext cx="8077200" cy="369332"/>
          </a:xfrm>
          <a:prstGeom prst="rect">
            <a:avLst/>
          </a:prstGeom>
          <a:noFill/>
        </p:spPr>
        <p:txBody>
          <a:bodyPr wrap="square" rtlCol="0">
            <a:spAutoFit/>
          </a:bodyPr>
          <a:lstStyle/>
          <a:p>
            <a:r>
              <a:rPr lang="en-US" dirty="0" smtClean="0"/>
              <a:t>&gt;&gt; is Arithmetic Shift in Python    it divides by two</a:t>
            </a:r>
            <a:endParaRPr lang="en-US" dirty="0"/>
          </a:p>
        </p:txBody>
      </p:sp>
      <p:sp>
        <p:nvSpPr>
          <p:cNvPr id="6" name="TextBox 5"/>
          <p:cNvSpPr txBox="1"/>
          <p:nvPr/>
        </p:nvSpPr>
        <p:spPr>
          <a:xfrm>
            <a:off x="609600" y="4800600"/>
            <a:ext cx="7086600" cy="1200329"/>
          </a:xfrm>
          <a:prstGeom prst="rect">
            <a:avLst/>
          </a:prstGeom>
          <a:noFill/>
        </p:spPr>
        <p:txBody>
          <a:bodyPr wrap="square" rtlCol="0">
            <a:spAutoFit/>
          </a:bodyPr>
          <a:lstStyle/>
          <a:p>
            <a:r>
              <a:rPr lang="en-US" dirty="0" smtClean="0"/>
              <a:t>So to do LSR you must specifically code just moving the bits and adding zeros!  So LSR in python is a moving a bit pattern with no implied numerical implications.     11101 -&gt; 1110 and would be an unsigned integer only.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2225</TotalTime>
  <Words>4691</Words>
  <Application>Microsoft Macintosh PowerPoint</Application>
  <PresentationFormat>On-screen Show (4:3)</PresentationFormat>
  <Paragraphs>285</Paragraphs>
  <Slides>55</Slides>
  <Notes>0</Notes>
  <HiddenSlides>0</HiddenSlides>
  <MMClips>0</MMClips>
  <ScaleCrop>false</ScaleCrop>
  <HeadingPairs>
    <vt:vector size="4" baseType="variant">
      <vt:variant>
        <vt:lpstr>Design Template</vt:lpstr>
      </vt:variant>
      <vt:variant>
        <vt:i4>1</vt:i4>
      </vt:variant>
      <vt:variant>
        <vt:lpstr>Slide Titles</vt:lpstr>
      </vt:variant>
      <vt:variant>
        <vt:i4>55</vt:i4>
      </vt:variant>
    </vt:vector>
  </HeadingPairs>
  <TitlesOfParts>
    <vt:vector size="56" baseType="lpstr">
      <vt:lpstr>Civic</vt:lpstr>
      <vt:lpstr>Code</vt:lpstr>
      <vt:lpstr>Lecture 10 Project3  and  Other Stuff  </vt:lpstr>
      <vt:lpstr>Today</vt:lpstr>
      <vt:lpstr>Announcements</vt:lpstr>
      <vt:lpstr>Multilevel Cache</vt:lpstr>
      <vt:lpstr>Multilevel Cache</vt:lpstr>
      <vt:lpstr>Multilevel Cache</vt:lpstr>
      <vt:lpstr>Multilevel Cache</vt:lpstr>
      <vt:lpstr>Arithmetic Shift in Python</vt:lpstr>
      <vt:lpstr>ASR vrs LSR</vt:lpstr>
      <vt:lpstr>Slide 11</vt:lpstr>
      <vt:lpstr> Pr0ject 3 – Data structures and algorithms</vt:lpstr>
      <vt:lpstr>WARNING!</vt:lpstr>
      <vt:lpstr>Introduction</vt:lpstr>
      <vt:lpstr>Introduction</vt:lpstr>
      <vt:lpstr>Preconditions</vt:lpstr>
      <vt:lpstr>Input Lists</vt:lpstr>
      <vt:lpstr>Input Lists</vt:lpstr>
      <vt:lpstr>Input Lists</vt:lpstr>
      <vt:lpstr>Input Lists</vt:lpstr>
      <vt:lpstr>Main sim execution flow</vt:lpstr>
      <vt:lpstr>Slide 22</vt:lpstr>
      <vt:lpstr>The Big Challenge</vt:lpstr>
      <vt:lpstr>WB – Write Back Unit</vt:lpstr>
      <vt:lpstr>Write-Back Unit</vt:lpstr>
      <vt:lpstr>Write-Back Unit</vt:lpstr>
      <vt:lpstr>Coding Strategy – Unit Test</vt:lpstr>
      <vt:lpstr>Slide 28</vt:lpstr>
      <vt:lpstr>ALU Unit</vt:lpstr>
      <vt:lpstr>ALU Unit</vt:lpstr>
      <vt:lpstr>Slide 31</vt:lpstr>
      <vt:lpstr>Mem Unit</vt:lpstr>
      <vt:lpstr>Mem Unit</vt:lpstr>
      <vt:lpstr>From Instructions</vt:lpstr>
      <vt:lpstr>Slide 35</vt:lpstr>
      <vt:lpstr>Slide 36</vt:lpstr>
      <vt:lpstr>Issue Unit</vt:lpstr>
      <vt:lpstr>Issue Unit </vt:lpstr>
      <vt:lpstr>Slide 39</vt:lpstr>
      <vt:lpstr>Slide 40</vt:lpstr>
      <vt:lpstr>Slide 41</vt:lpstr>
      <vt:lpstr>Issue Unit Code</vt:lpstr>
      <vt:lpstr>Issue Unit Code – with error</vt:lpstr>
      <vt:lpstr>Issue Unit Code – No Error</vt:lpstr>
      <vt:lpstr>Issue Unit Code</vt:lpstr>
      <vt:lpstr>Issue Unit Code</vt:lpstr>
      <vt:lpstr>Issue Unit Code</vt:lpstr>
      <vt:lpstr>Slide 48</vt:lpstr>
      <vt:lpstr>Fetch Unit</vt:lpstr>
      <vt:lpstr>Fetch Unit</vt:lpstr>
      <vt:lpstr>Cache Unit</vt:lpstr>
      <vt:lpstr>Cache Code</vt:lpstr>
      <vt:lpstr>Cache Code</vt:lpstr>
      <vt:lpstr>Cache Code</vt:lpstr>
      <vt:lpstr>Strategy</vt:lpstr>
    </vt:vector>
  </TitlesOfParts>
  <Company>Private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Pr0ject 2 – Data structures and algorithms</dc:title>
  <dc:creator>Greg LaKomski</dc:creator>
  <cp:lastModifiedBy>Greg LaKomski</cp:lastModifiedBy>
  <cp:revision>312</cp:revision>
  <cp:lastPrinted>2017-12-01T02:34:27Z</cp:lastPrinted>
  <dcterms:created xsi:type="dcterms:W3CDTF">2018-10-24T18:51:37Z</dcterms:created>
  <dcterms:modified xsi:type="dcterms:W3CDTF">2018-10-25T02:23:41Z</dcterms:modified>
</cp:coreProperties>
</file>