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Default Extension="emf" ContentType="image/x-emf"/>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Default Extension="jpeg" ContentType="image/jpeg"/>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Default Extension="rels" ContentType="application/vnd.openxmlformats-package.relationship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notesSlides/notesSlide6.xml" ContentType="application/vnd.openxmlformats-officedocument.presentationml.notesSlide+xml"/>
  <Default Extension="xls" ContentType="application/vnd.ms-exce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41"/>
  </p:notesMasterIdLst>
  <p:sldIdLst>
    <p:sldId id="286" r:id="rId2"/>
    <p:sldId id="257" r:id="rId3"/>
    <p:sldId id="258" r:id="rId4"/>
    <p:sldId id="289" r:id="rId5"/>
    <p:sldId id="259" r:id="rId6"/>
    <p:sldId id="260" r:id="rId7"/>
    <p:sldId id="293" r:id="rId8"/>
    <p:sldId id="294" r:id="rId9"/>
    <p:sldId id="295" r:id="rId10"/>
    <p:sldId id="296" r:id="rId11"/>
    <p:sldId id="297" r:id="rId12"/>
    <p:sldId id="298" r:id="rId13"/>
    <p:sldId id="299" r:id="rId14"/>
    <p:sldId id="302" r:id="rId15"/>
    <p:sldId id="303" r:id="rId16"/>
    <p:sldId id="304" r:id="rId17"/>
    <p:sldId id="305" r:id="rId18"/>
    <p:sldId id="306" r:id="rId19"/>
    <p:sldId id="307" r:id="rId20"/>
    <p:sldId id="308" r:id="rId21"/>
    <p:sldId id="309" r:id="rId22"/>
    <p:sldId id="310" r:id="rId23"/>
    <p:sldId id="262" r:id="rId24"/>
    <p:sldId id="263" r:id="rId25"/>
    <p:sldId id="264" r:id="rId26"/>
    <p:sldId id="267" r:id="rId27"/>
    <p:sldId id="268" r:id="rId28"/>
    <p:sldId id="311" r:id="rId29"/>
    <p:sldId id="312" r:id="rId30"/>
    <p:sldId id="313" r:id="rId31"/>
    <p:sldId id="271" r:id="rId32"/>
    <p:sldId id="273" r:id="rId33"/>
    <p:sldId id="274" r:id="rId34"/>
    <p:sldId id="275" r:id="rId35"/>
    <p:sldId id="276" r:id="rId36"/>
    <p:sldId id="277" r:id="rId37"/>
    <p:sldId id="281" r:id="rId38"/>
    <p:sldId id="283" r:id="rId39"/>
    <p:sldId id="284" r:id="rId4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29EB11"/>
    <a:srgbClr val="FFF7A6"/>
    <a:srgbClr val="FFF076"/>
  </p:clrMru>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 uri="{FD5EFAAD-0ECE-453E-9831-46B23BE46B34}">
      <p15:chartTrackingRefBased xmlns="" xmlns:a="http://schemas.openxmlformats.org/drawingml/2006/main" xmlns:r="http://schemas.openxmlformats.org/officeDocument/2006/relationships" xmlns:p="http://schemas.openxmlformats.org/presentationml/2006/main"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7542"/>
    <p:restoredTop sz="94411"/>
  </p:normalViewPr>
  <p:slideViewPr>
    <p:cSldViewPr snapToGrid="0" snapToObjects="1">
      <p:cViewPr varScale="1">
        <p:scale>
          <a:sx n="144" d="100"/>
          <a:sy n="144" d="100"/>
        </p:scale>
        <p:origin x="-130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92C4C890-2F74-8D4D-899B-F1E0423FFCE3}" type="datetime1">
              <a:rPr lang="en-US" altLang="en-US"/>
              <a:pPr/>
              <a:t>9/11/18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C75416C5-9389-5F46-8B80-79E07100F0EB}"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0810681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lIns="91432" tIns="45716" rIns="91432" bIns="45716"/>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D2E54F7B-58F4-D944-BCA0-7585CE9030DB}" type="slidenum">
              <a:rPr lang="en-US" altLang="en-US" sz="1800">
                <a:latin typeface="Calibri" charset="0"/>
              </a:rPr>
              <a:pPr/>
              <a:t>1</a:t>
            </a:fld>
            <a:endParaRPr lang="en-US" altLang="en-US" sz="1800">
              <a:latin typeface="Calibri" charset="0"/>
            </a:endParaRPr>
          </a:p>
        </p:txBody>
      </p:sp>
      <p:sp>
        <p:nvSpPr>
          <p:cNvPr id="153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15363"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44318064"/>
      </p:ext>
    </p:extLst>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bwMode="auto">
          <a:xfrm>
            <a:off x="1111250" y="679450"/>
            <a:ext cx="4627563" cy="3471863"/>
          </a:xfrm>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49154" name="Rectangle 3"/>
          <p:cNvSpPr>
            <a:spLocks noGrp="1" noChangeArrowheads="1"/>
          </p:cNvSpPr>
          <p:nvPr>
            <p:ph type="body" idx="1"/>
          </p:nvPr>
        </p:nvSpPr>
        <p:spPr bwMode="auto">
          <a:xfrm>
            <a:off x="903288" y="4376738"/>
            <a:ext cx="5041900" cy="4075112"/>
          </a:xfr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For lecture</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644875"/>
      </p:ext>
    </p:extLst>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51202"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06416134"/>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53250"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71554054"/>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55298"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r>
              <a:rPr lang="en-US" altLang="en-US" dirty="0" smtClean="0"/>
              <a:t>Chart</a:t>
            </a:r>
            <a:r>
              <a:rPr lang="en-US" altLang="en-US" baseline="0" dirty="0" smtClean="0"/>
              <a:t> that shows that Spec </a:t>
            </a:r>
            <a:r>
              <a:rPr lang="en-US" altLang="en-US" baseline="0" dirty="0" err="1" smtClean="0"/>
              <a:t>int</a:t>
            </a:r>
            <a:r>
              <a:rPr lang="en-US" altLang="en-US" baseline="0" dirty="0" smtClean="0"/>
              <a:t>  uses almost no floating point instructions while spec </a:t>
            </a:r>
            <a:r>
              <a:rPr lang="en-US" altLang="en-US" baseline="0" dirty="0" err="1" smtClean="0"/>
              <a:t>fp</a:t>
            </a:r>
            <a:r>
              <a:rPr lang="en-US" altLang="en-US" baseline="0" dirty="0" smtClean="0"/>
              <a:t> uses few non floating point math instructions</a:t>
            </a:r>
            <a:endParaRPr lang="en-US" alt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3029391"/>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defRPr/>
            </a:pPr>
            <a:r>
              <a:rPr lang="en-AU" sz="1700">
                <a:ea typeface="ＭＳ Ｐゴシック" charset="-128"/>
                <a:cs typeface="ＭＳ Ｐゴシック" charset="-128"/>
              </a:rPr>
              <a:t>Morgan Kaufmann Publishers</a:t>
            </a:r>
          </a:p>
        </p:txBody>
      </p:sp>
      <p:sp>
        <p:nvSpPr>
          <p:cNvPr id="57346" name="Rectangle 3"/>
          <p:cNvSpPr>
            <a:spLocks noGrp="1" noChangeArrowheads="1"/>
          </p:cNvSpPr>
          <p:nvPr>
            <p:ph type="dt" sz="quarter"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CE39B4B4-6844-494C-BE36-21F108D45DFB}" type="datetime3">
              <a:rPr lang="en-AU" altLang="en-US" sz="1700">
                <a:latin typeface="Calibri" charset="0"/>
              </a:rPr>
              <a:pPr/>
              <a:t>September 11, 18</a:t>
            </a:fld>
            <a:endParaRPr lang="en-AU" altLang="en-US" sz="1700">
              <a:latin typeface="Calibri" charset="0"/>
            </a:endParaRPr>
          </a:p>
        </p:txBody>
      </p:sp>
      <p:sp>
        <p:nvSpPr>
          <p:cNvPr id="5530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fontAlgn="base">
              <a:spcBef>
                <a:spcPct val="0"/>
              </a:spcBef>
              <a:spcAft>
                <a:spcPct val="0"/>
              </a:spcAft>
            </a:pPr>
            <a:r>
              <a:rPr lang="en-AU" altLang="en-US" sz="1700">
                <a:latin typeface="Calibri" charset="0"/>
              </a:rPr>
              <a:t>Chapter 3 — Arithmetic for Computers</a:t>
            </a:r>
          </a:p>
        </p:txBody>
      </p:sp>
      <p:sp>
        <p:nvSpPr>
          <p:cNvPr id="57348"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B3CD4429-2BCC-8C44-ADF4-91A4F21C84B6}" type="slidenum">
              <a:rPr lang="en-AU" altLang="en-US" sz="1700">
                <a:latin typeface="Calibri" charset="0"/>
              </a:rPr>
              <a:pPr/>
              <a:t>36</a:t>
            </a:fld>
            <a:endParaRPr lang="en-AU" altLang="en-US" sz="1700">
              <a:latin typeface="Calibri" charset="0"/>
            </a:endParaRPr>
          </a:p>
        </p:txBody>
      </p:sp>
      <p:sp>
        <p:nvSpPr>
          <p:cNvPr id="5734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57350"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96010522"/>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defRPr/>
            </a:pPr>
            <a:r>
              <a:rPr lang="en-AU" sz="1700">
                <a:ea typeface="ＭＳ Ｐゴシック" charset="-128"/>
                <a:cs typeface="ＭＳ Ｐゴシック" charset="-128"/>
              </a:rPr>
              <a:t>Morgan Kaufmann Publishers</a:t>
            </a:r>
          </a:p>
        </p:txBody>
      </p:sp>
      <p:sp>
        <p:nvSpPr>
          <p:cNvPr id="65538" name="Rectangle 3"/>
          <p:cNvSpPr>
            <a:spLocks noGrp="1" noChangeArrowheads="1"/>
          </p:cNvSpPr>
          <p:nvPr>
            <p:ph type="dt" sz="quarter"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8A2B0201-084E-4543-B530-FDD2DAB61EF5}" type="datetime3">
              <a:rPr lang="en-AU" altLang="en-US" sz="1700">
                <a:latin typeface="Calibri" charset="0"/>
              </a:rPr>
              <a:pPr/>
              <a:t>September 11, 18</a:t>
            </a:fld>
            <a:endParaRPr lang="en-AU" altLang="en-US" sz="1700">
              <a:latin typeface="Calibri" charset="0"/>
            </a:endParaRPr>
          </a:p>
        </p:txBody>
      </p:sp>
      <p:sp>
        <p:nvSpPr>
          <p:cNvPr id="6349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fontAlgn="base">
              <a:spcBef>
                <a:spcPct val="0"/>
              </a:spcBef>
              <a:spcAft>
                <a:spcPct val="0"/>
              </a:spcAft>
            </a:pPr>
            <a:r>
              <a:rPr lang="en-AU" altLang="en-US" sz="1700">
                <a:latin typeface="Calibri" charset="0"/>
              </a:rPr>
              <a:t>Chapter 3 — Arithmetic for Computers</a:t>
            </a:r>
          </a:p>
        </p:txBody>
      </p:sp>
      <p:sp>
        <p:nvSpPr>
          <p:cNvPr id="65540"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76E2B3E4-B67A-9841-8A16-C9F1E064635D}" type="slidenum">
              <a:rPr lang="en-AU" altLang="en-US" sz="1700">
                <a:latin typeface="Calibri" charset="0"/>
              </a:rPr>
              <a:pPr/>
              <a:t>37</a:t>
            </a:fld>
            <a:endParaRPr lang="en-AU" altLang="en-US" sz="1700">
              <a:latin typeface="Calibri" charset="0"/>
            </a:endParaRPr>
          </a:p>
        </p:txBody>
      </p:sp>
      <p:sp>
        <p:nvSpPr>
          <p:cNvPr id="6554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65542"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84025086"/>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defRPr/>
            </a:pPr>
            <a:r>
              <a:rPr lang="en-AU" sz="1700">
                <a:ea typeface="ＭＳ Ｐゴシック" charset="-128"/>
                <a:cs typeface="ＭＳ Ｐゴシック" charset="-128"/>
              </a:rPr>
              <a:t>Morgan Kaufmann Publishers</a:t>
            </a:r>
          </a:p>
        </p:txBody>
      </p:sp>
      <p:sp>
        <p:nvSpPr>
          <p:cNvPr id="2" name="Rectangle 3"/>
          <p:cNvSpPr>
            <a:spLocks noGrp="1" noChangeArrowheads="1"/>
          </p:cNvSpPr>
          <p:nvPr>
            <p:ph type="dt" sz="quarter"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BA502679-5A72-684B-B912-52496A877C7F}" type="datetime3">
              <a:rPr lang="en-AU" altLang="en-US" sz="1700">
                <a:latin typeface="Calibri" charset="0"/>
              </a:rPr>
              <a:pPr/>
              <a:t>September 11, 18</a:t>
            </a:fld>
            <a:endParaRPr lang="en-AU" altLang="en-US" sz="1700">
              <a:latin typeface="Calibri" charset="0"/>
            </a:endParaRPr>
          </a:p>
        </p:txBody>
      </p:sp>
      <p:sp>
        <p:nvSpPr>
          <p:cNvPr id="67588"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fontAlgn="base">
              <a:spcBef>
                <a:spcPct val="0"/>
              </a:spcBef>
              <a:spcAft>
                <a:spcPct val="0"/>
              </a:spcAft>
            </a:pPr>
            <a:r>
              <a:rPr lang="en-AU" altLang="en-US" sz="1700">
                <a:latin typeface="Calibri" charset="0"/>
              </a:rPr>
              <a:t>Chapter 3 — Arithmetic for Computers</a:t>
            </a:r>
          </a:p>
        </p:txBody>
      </p:sp>
      <p:sp>
        <p:nvSpPr>
          <p:cNvPr id="3"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7E98C2FC-46DF-FF46-BB85-9C935ACB43A9}" type="slidenum">
              <a:rPr lang="en-AU" altLang="en-US" sz="1700">
                <a:latin typeface="Calibri" charset="0"/>
              </a:rPr>
              <a:pPr/>
              <a:t>38</a:t>
            </a:fld>
            <a:endParaRPr lang="en-AU" altLang="en-US" sz="1700">
              <a:latin typeface="Calibri" charset="0"/>
            </a:endParaRPr>
          </a:p>
        </p:txBody>
      </p:sp>
      <p:sp>
        <p:nvSpPr>
          <p:cNvPr id="6758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67590"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105842901"/>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defRPr/>
            </a:pPr>
            <a:r>
              <a:rPr lang="en-AU" sz="1700">
                <a:ea typeface="ＭＳ Ｐゴシック" charset="-128"/>
                <a:cs typeface="ＭＳ Ｐゴシック" charset="-128"/>
              </a:rPr>
              <a:t>Morgan Kaufmann Publishers</a:t>
            </a:r>
          </a:p>
        </p:txBody>
      </p:sp>
      <p:sp>
        <p:nvSpPr>
          <p:cNvPr id="2" name="Rectangle 3"/>
          <p:cNvSpPr>
            <a:spLocks noGrp="1" noChangeArrowheads="1"/>
          </p:cNvSpPr>
          <p:nvPr>
            <p:ph type="dt" sz="quarter"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F8203D88-769B-F24A-AF95-202899C88F4E}" type="datetime3">
              <a:rPr lang="en-AU" altLang="en-US" sz="1700">
                <a:latin typeface="Calibri" charset="0"/>
              </a:rPr>
              <a:pPr/>
              <a:t>September 11, 18</a:t>
            </a:fld>
            <a:endParaRPr lang="en-AU" altLang="en-US" sz="1700">
              <a:latin typeface="Calibri" charset="0"/>
            </a:endParaRPr>
          </a:p>
        </p:txBody>
      </p:sp>
      <p:sp>
        <p:nvSpPr>
          <p:cNvPr id="6963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fontAlgn="base">
              <a:spcBef>
                <a:spcPct val="0"/>
              </a:spcBef>
              <a:spcAft>
                <a:spcPct val="0"/>
              </a:spcAft>
            </a:pPr>
            <a:r>
              <a:rPr lang="en-AU" altLang="en-US" sz="1700">
                <a:latin typeface="Calibri" charset="0"/>
              </a:rPr>
              <a:t>Chapter 3 — Arithmetic for Computers</a:t>
            </a:r>
          </a:p>
        </p:txBody>
      </p:sp>
      <p:sp>
        <p:nvSpPr>
          <p:cNvPr id="3"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9AE90AFA-2E1B-E443-A557-8A653C5859C6}" type="slidenum">
              <a:rPr lang="en-AU" altLang="en-US" sz="1700">
                <a:latin typeface="Calibri" charset="0"/>
              </a:rPr>
              <a:pPr/>
              <a:t>39</a:t>
            </a:fld>
            <a:endParaRPr lang="en-AU" altLang="en-US" sz="1700">
              <a:latin typeface="Calibri" charset="0"/>
            </a:endParaRPr>
          </a:p>
        </p:txBody>
      </p:sp>
      <p:sp>
        <p:nvSpPr>
          <p:cNvPr id="6963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69638"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3650900"/>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19458"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257057777"/>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23554" name="Notes Placeholder 2"/>
          <p:cNvSpPr>
            <a:spLocks noGrp="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5938853"/>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defRPr/>
            </a:pPr>
            <a:r>
              <a:rPr lang="en-AU" sz="1700">
                <a:ea typeface="ＭＳ Ｐゴシック" charset="-128"/>
                <a:cs typeface="ＭＳ Ｐゴシック" charset="-128"/>
              </a:rPr>
              <a:t>Morgan Kaufmann Publishers</a:t>
            </a:r>
          </a:p>
        </p:txBody>
      </p:sp>
      <p:sp>
        <p:nvSpPr>
          <p:cNvPr id="25602" name="Rectangle 3"/>
          <p:cNvSpPr>
            <a:spLocks noGrp="1" noChangeArrowheads="1"/>
          </p:cNvSpPr>
          <p:nvPr>
            <p:ph type="dt" sz="quarter"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70DE40E3-6AEF-6344-AC1C-34B710C433E1}" type="datetime3">
              <a:rPr lang="en-AU" altLang="en-US" sz="1700">
                <a:latin typeface="Calibri" charset="0"/>
              </a:rPr>
              <a:pPr/>
              <a:t>September 11, 18</a:t>
            </a:fld>
            <a:endParaRPr lang="en-AU" altLang="en-US" sz="1700">
              <a:latin typeface="Calibri" charset="0"/>
            </a:endParaRPr>
          </a:p>
        </p:txBody>
      </p:sp>
      <p:sp>
        <p:nvSpPr>
          <p:cNvPr id="23556"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fontAlgn="base">
              <a:spcBef>
                <a:spcPct val="0"/>
              </a:spcBef>
              <a:spcAft>
                <a:spcPct val="0"/>
              </a:spcAft>
            </a:pPr>
            <a:r>
              <a:rPr lang="en-AU" altLang="en-US" sz="1700">
                <a:latin typeface="Calibri" charset="0"/>
              </a:rPr>
              <a:t>Chapter 3 — Arithmetic for Computers</a:t>
            </a:r>
          </a:p>
        </p:txBody>
      </p:sp>
      <p:sp>
        <p:nvSpPr>
          <p:cNvPr id="25604"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120BC1A3-3200-284A-BAF9-4CD924A05D33}" type="slidenum">
              <a:rPr lang="en-AU" altLang="en-US" sz="1700">
                <a:latin typeface="Calibri" charset="0"/>
              </a:rPr>
              <a:pPr/>
              <a:t>6</a:t>
            </a:fld>
            <a:endParaRPr lang="en-AU" altLang="en-US" sz="1700">
              <a:latin typeface="Calibri" charset="0"/>
            </a:endParaRPr>
          </a:p>
        </p:txBody>
      </p:sp>
      <p:sp>
        <p:nvSpPr>
          <p:cNvPr id="2560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25606"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91306920"/>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Showing</a:t>
            </a:r>
            <a:r>
              <a:rPr lang="en-US" baseline="0" dirty="0" smtClean="0"/>
              <a:t> how to the right of the decimal point in binary the values are inverses of two to the </a:t>
            </a:r>
            <a:r>
              <a:rPr lang="en-US" baseline="0" dirty="0" err="1" smtClean="0"/>
              <a:t>n</a:t>
            </a:r>
            <a:endParaRPr lang="en-US" dirty="0"/>
          </a:p>
        </p:txBody>
      </p:sp>
      <p:sp>
        <p:nvSpPr>
          <p:cNvPr id="4" name="Slide Number Placeholder 3"/>
          <p:cNvSpPr>
            <a:spLocks noGrp="1"/>
          </p:cNvSpPr>
          <p:nvPr>
            <p:ph type="sldNum" sz="quarter" idx="10"/>
          </p:nvPr>
        </p:nvSpPr>
        <p:spPr/>
        <p:txBody>
          <a:bodyPr/>
          <a:lstStyle/>
          <a:p>
            <a:fld id="{C75416C5-9389-5F46-8B80-79E07100F0EB}" type="slidenum">
              <a:rPr lang="en-US" altLang="en-US" smtClean="0"/>
              <a:pPr/>
              <a:t>13</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defRPr/>
            </a:pPr>
            <a:r>
              <a:rPr lang="en-AU" sz="1700">
                <a:ea typeface="ＭＳ Ｐゴシック" charset="-128"/>
                <a:cs typeface="ＭＳ Ｐゴシック" charset="-128"/>
              </a:rPr>
              <a:t>Morgan Kaufmann Publishers</a:t>
            </a:r>
          </a:p>
        </p:txBody>
      </p:sp>
      <p:sp>
        <p:nvSpPr>
          <p:cNvPr id="33794" name="Rectangle 3"/>
          <p:cNvSpPr>
            <a:spLocks noGrp="1" noChangeArrowheads="1"/>
          </p:cNvSpPr>
          <p:nvPr>
            <p:ph type="dt" sz="quarter"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3D9D6C5A-F4FE-FF44-9F0D-B9BFE530C0B8}" type="datetime3">
              <a:rPr lang="en-AU" altLang="en-US" sz="1700">
                <a:latin typeface="Calibri" charset="0"/>
              </a:rPr>
              <a:pPr/>
              <a:t>September 11, 18</a:t>
            </a:fld>
            <a:endParaRPr lang="en-AU" altLang="en-US" sz="1700">
              <a:latin typeface="Calibri" charset="0"/>
            </a:endParaRPr>
          </a:p>
        </p:txBody>
      </p:sp>
      <p:sp>
        <p:nvSpPr>
          <p:cNvPr id="27652"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fontAlgn="base">
              <a:spcBef>
                <a:spcPct val="0"/>
              </a:spcBef>
              <a:spcAft>
                <a:spcPct val="0"/>
              </a:spcAft>
            </a:pPr>
            <a:r>
              <a:rPr lang="en-AU" altLang="en-US" sz="1700">
                <a:latin typeface="Calibri" charset="0"/>
              </a:rPr>
              <a:t>Chapter 3 — Arithmetic for Computers</a:t>
            </a:r>
          </a:p>
        </p:txBody>
      </p:sp>
      <p:sp>
        <p:nvSpPr>
          <p:cNvPr id="33796"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2924A201-7962-4B48-978D-7BDAAC32DDB1}" type="slidenum">
              <a:rPr lang="en-AU" altLang="en-US" sz="1700">
                <a:latin typeface="Calibri" charset="0"/>
              </a:rPr>
              <a:pPr/>
              <a:t>23</a:t>
            </a:fld>
            <a:endParaRPr lang="en-AU" altLang="en-US" sz="1700">
              <a:latin typeface="Calibri" charset="0"/>
            </a:endParaRPr>
          </a:p>
        </p:txBody>
      </p:sp>
      <p:sp>
        <p:nvSpPr>
          <p:cNvPr id="3379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33798"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Why is 0 reserved?</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1485188"/>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ln>
            <a:miter lim="800000"/>
            <a:headEnd/>
            <a:tailEnd/>
          </a:ln>
        </p:spPr>
        <p:txBody>
          <a:bodyPr wrap="square" numCol="1" anchor="t" anchorCtr="0" compatLnSpc="1">
            <a:prstTxWarp prst="textNoShape">
              <a:avLst/>
            </a:prstTxWarp>
          </a:bodyPr>
          <a:lstStyle/>
          <a:p>
            <a:pPr eaLnBrk="0" fontAlgn="base" hangingPunct="0">
              <a:spcBef>
                <a:spcPct val="0"/>
              </a:spcBef>
              <a:spcAft>
                <a:spcPct val="0"/>
              </a:spcAft>
              <a:defRPr/>
            </a:pPr>
            <a:r>
              <a:rPr lang="en-AU" sz="1700">
                <a:ea typeface="ＭＳ Ｐゴシック" charset="-128"/>
                <a:cs typeface="ＭＳ Ｐゴシック" charset="-128"/>
              </a:rPr>
              <a:t>Morgan Kaufmann Publishers</a:t>
            </a:r>
          </a:p>
        </p:txBody>
      </p:sp>
      <p:sp>
        <p:nvSpPr>
          <p:cNvPr id="35842" name="Rectangle 3"/>
          <p:cNvSpPr>
            <a:spLocks noGrp="1" noChangeArrowheads="1"/>
          </p:cNvSpPr>
          <p:nvPr>
            <p:ph type="dt" sz="quarter"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74D871FB-4893-4046-A31E-59B1FDC9EB58}" type="datetime3">
              <a:rPr lang="en-AU" altLang="en-US" sz="1700">
                <a:latin typeface="Calibri" charset="0"/>
              </a:rPr>
              <a:pPr/>
              <a:t>September 11, 18</a:t>
            </a:fld>
            <a:endParaRPr lang="en-AU" altLang="en-US" sz="1700">
              <a:latin typeface="Calibri" charset="0"/>
            </a:endParaRPr>
          </a:p>
        </p:txBody>
      </p:sp>
      <p:sp>
        <p:nvSpPr>
          <p:cNvPr id="29700"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fontAlgn="base">
              <a:spcBef>
                <a:spcPct val="0"/>
              </a:spcBef>
              <a:spcAft>
                <a:spcPct val="0"/>
              </a:spcAft>
            </a:pPr>
            <a:r>
              <a:rPr lang="en-AU" altLang="en-US" sz="1700">
                <a:latin typeface="Calibri" charset="0"/>
              </a:rPr>
              <a:t>Chapter 3 — Arithmetic for Computers</a:t>
            </a:r>
          </a:p>
        </p:txBody>
      </p:sp>
      <p:sp>
        <p:nvSpPr>
          <p:cNvPr id="35844" name="Rectangle 7"/>
          <p:cNvSpPr>
            <a:spLocks noGrp="1" noChangeArrowheads="1"/>
          </p:cNvSpPr>
          <p:nvPr>
            <p:ph type="sldNum" sz="quarter" idx="5"/>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009BE6C9-2C82-6847-9419-0CF9FACF9A60}" type="slidenum">
              <a:rPr lang="en-AU" altLang="en-US" sz="1700">
                <a:latin typeface="Calibri" charset="0"/>
              </a:rPr>
              <a:pPr/>
              <a:t>24</a:t>
            </a:fld>
            <a:endParaRPr lang="en-AU" altLang="en-US" sz="1700">
              <a:latin typeface="Calibri" charset="0"/>
            </a:endParaRPr>
          </a:p>
        </p:txBody>
      </p:sp>
      <p:sp>
        <p:nvSpPr>
          <p:cNvPr id="3584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35846" name="Rectangle 3"/>
          <p:cNvSpPr>
            <a:spLocks noGrp="1" noChangeArrowheads="1"/>
          </p:cNvSpPr>
          <p:nvPr>
            <p:ph type="body" idx="1"/>
          </p:nvPr>
        </p:nvSpPr>
        <p:spPr bwMode="auto">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456853088"/>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bwMode="auto">
          <a:xfrm>
            <a:off x="1111250" y="679450"/>
            <a:ext cx="4627563" cy="3471863"/>
          </a:xfrm>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43010" name="Rectangle 3"/>
          <p:cNvSpPr>
            <a:spLocks noGrp="1" noChangeArrowheads="1"/>
          </p:cNvSpPr>
          <p:nvPr>
            <p:ph type="body" idx="1"/>
          </p:nvPr>
        </p:nvSpPr>
        <p:spPr bwMode="auto">
          <a:xfrm>
            <a:off x="903288" y="4376738"/>
            <a:ext cx="5041900" cy="4075112"/>
          </a:xfr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Note that the smaller fraction is the one shifted (while increasing its exponent until it is equal to the larger exponent)</a:t>
            </a:r>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14755808"/>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bwMode="auto">
          <a:xfrm>
            <a:off x="1111250" y="679450"/>
            <a:ext cx="4627563" cy="3471863"/>
          </a:xfrm>
          <a:noFill/>
          <a:ln>
            <a:solidFill>
              <a:srgbClr val="000000"/>
            </a:solidFill>
            <a:miter lim="800000"/>
            <a:headEnd/>
            <a:tailEnd/>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sp>
      <p:sp>
        <p:nvSpPr>
          <p:cNvPr id="47106" name="Rectangle 3"/>
          <p:cNvSpPr>
            <a:spLocks noGrp="1" noChangeArrowheads="1"/>
          </p:cNvSpPr>
          <p:nvPr>
            <p:ph type="body" idx="1"/>
          </p:nvPr>
        </p:nvSpPr>
        <p:spPr bwMode="auto">
          <a:xfrm>
            <a:off x="903288" y="4376738"/>
            <a:ext cx="5041900" cy="4075112"/>
          </a:xfrm>
          <a:noFill/>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920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17" descr="bar"/>
          <p:cNvPicPr>
            <a:picLocks noChangeAspect="1" noChangeArrowheads="1"/>
          </p:cNvPicPr>
          <p:nvPr/>
        </p:nvPicPr>
        <p:blipFill>
          <a:blip r:embed="rId2">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52400" y="2971800"/>
            <a:ext cx="8839200" cy="2286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
        <p:nvSpPr>
          <p:cNvPr id="7183" name="Rectangle 15"/>
          <p:cNvSpPr>
            <a:spLocks noGrp="1" noChangeArrowheads="1"/>
          </p:cNvSpPr>
          <p:nvPr>
            <p:ph type="ctrTitle"/>
          </p:nvPr>
        </p:nvSpPr>
        <p:spPr>
          <a:xfrm>
            <a:off x="685800" y="1905000"/>
            <a:ext cx="7772400" cy="990600"/>
          </a:xfrm>
        </p:spPr>
        <p:txBody>
          <a:bodyPr/>
          <a:lstStyle>
            <a:lvl1pPr>
              <a:defRPr sz="3600">
                <a:latin typeface="Optima"/>
                <a:cs typeface="Optima"/>
              </a:defRPr>
            </a:lvl1pPr>
          </a:lstStyle>
          <a:p>
            <a:r>
              <a:rPr lang="en-US" smtClean="0"/>
              <a:t>Click to edit Master title style</a:t>
            </a:r>
            <a:endParaRPr lang="en-US"/>
          </a:p>
        </p:txBody>
      </p:sp>
      <p:sp>
        <p:nvSpPr>
          <p:cNvPr id="7184" name="Rectangle 16"/>
          <p:cNvSpPr>
            <a:spLocks noGrp="1" noChangeArrowheads="1"/>
          </p:cNvSpPr>
          <p:nvPr>
            <p:ph type="subTitle" idx="1"/>
          </p:nvPr>
        </p:nvSpPr>
        <p:spPr>
          <a:xfrm>
            <a:off x="1371600" y="3886200"/>
            <a:ext cx="6400800" cy="1752600"/>
          </a:xfrm>
        </p:spPr>
        <p:txBody>
          <a:bodyPr/>
          <a:lstStyle>
            <a:lvl1pPr marL="0" indent="0" algn="ctr">
              <a:buFont typeface="Times" charset="0"/>
              <a:buNone/>
              <a:defRPr/>
            </a:lvl1pPr>
          </a:lstStyle>
          <a:p>
            <a:r>
              <a:rPr lang="en-US" smtClean="0"/>
              <a:t>Click to edit Master subtitle style</a:t>
            </a:r>
            <a:endParaRPr lang="en-US"/>
          </a:p>
        </p:txBody>
      </p:sp>
      <p:sp>
        <p:nvSpPr>
          <p:cNvPr id="5" name="Rectangle 2"/>
          <p:cNvSpPr>
            <a:spLocks noGrp="1" noChangeArrowheads="1"/>
          </p:cNvSpPr>
          <p:nvPr>
            <p:ph type="dt" sz="half" idx="10"/>
          </p:nvPr>
        </p:nvSpPr>
        <p:spPr>
          <a:xfrm>
            <a:off x="457200" y="6245225"/>
            <a:ext cx="2133600" cy="476250"/>
          </a:xfrm>
        </p:spPr>
        <p:txBody>
          <a:bodyPr/>
          <a:lstStyle>
            <a:lvl1pPr>
              <a:defRPr sz="900">
                <a:latin typeface="Lucida Grande" charset="0"/>
              </a:defRPr>
            </a:lvl1pPr>
          </a:lstStyle>
          <a:p>
            <a:fld id="{18C81F70-6C98-4242-AB48-EA4329836C55}" type="datetime1">
              <a:rPr lang="en-US" altLang="en-US"/>
              <a:pPr/>
              <a:t>9/11/18</a:t>
            </a:fld>
            <a:endParaRPr lang="en-US" altLang="en-US"/>
          </a:p>
        </p:txBody>
      </p:sp>
      <p:sp>
        <p:nvSpPr>
          <p:cNvPr id="6" name="Rectangle 3"/>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7" name="Rectangle 4"/>
          <p:cNvSpPr>
            <a:spLocks noGrp="1" noChangeArrowheads="1"/>
          </p:cNvSpPr>
          <p:nvPr>
            <p:ph type="sldNum" sz="quarter" idx="12"/>
          </p:nvPr>
        </p:nvSpPr>
        <p:spPr>
          <a:xfrm>
            <a:off x="6553200" y="6245225"/>
            <a:ext cx="2133600" cy="476250"/>
          </a:xfrm>
        </p:spPr>
        <p:txBody>
          <a:bodyPr/>
          <a:lstStyle>
            <a:lvl1pPr>
              <a:defRPr/>
            </a:lvl1pPr>
          </a:lstStyle>
          <a:p>
            <a:fld id="{F1A0BA44-8EEA-654D-A043-4FDE84110DFB}"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60652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2D60F38-7E4C-3445-9561-FFFB9667994E}" type="datetime1">
              <a:rPr lang="en-US" altLang="en-US"/>
              <a:pPr/>
              <a:t>9/11/18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52EFB03-C7D0-9B49-941F-3ECFEA1AE3D3}"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94528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286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4752A296-04AB-0146-8E86-008EB1BB8AF4}" type="datetime1">
              <a:rPr lang="en-US" altLang="en-US"/>
              <a:pPr/>
              <a:t>9/11/18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B03067C-8B40-F742-B9EA-31056731A149}"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4272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D4D744E7-E571-A845-BF8C-4EFB833FD11D}" type="datetime1">
              <a:rPr lang="en-US" altLang="en-US"/>
              <a:pPr/>
              <a:t>9/11/18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415BBF4-D0A1-7D4C-A96A-D7A944C67D65}"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0429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B04D6A1D-DD66-5A48-9F44-9753C168278D}" type="datetime1">
              <a:rPr lang="en-US" altLang="en-US"/>
              <a:pPr/>
              <a:t>9/11/18</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0DAE9CC-7EF0-4841-B019-EE8311AAAA79}"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508024132"/>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24E02202-A455-0447-AE69-A493B6A50BAF}" type="datetime1">
              <a:rPr lang="en-US" altLang="en-US"/>
              <a:pPr/>
              <a:t>9/11/18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06608BD-F460-CB4D-9807-4C35DB7A9B9B}"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75958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3F15C52-0C7B-AB43-A282-BCEA5E88711B}" type="datetime1">
              <a:rPr lang="en-US" altLang="en-US"/>
              <a:pPr/>
              <a:t>9/11/18</a:t>
            </a:fld>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B2374749-29BD-9742-8150-99BD1CA3CB33}"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9607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DF5D6480-41D8-4143-A4EF-9F152EE74930}" type="datetime1">
              <a:rPr lang="en-US" altLang="en-US"/>
              <a:pPr/>
              <a:t>9/11/18</a:t>
            </a:fld>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5A5CD574-3DBE-F143-9A22-222D17242C30}"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9580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7CF0725-5C6B-E54A-A6B1-C0348D070611}" type="datetime1">
              <a:rPr lang="en-US" altLang="en-US"/>
              <a:pPr/>
              <a:t>9/11/18</a:t>
            </a:fld>
            <a:endParaRPr lang="en-US" alt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11B90B19-5085-5A46-8D91-B07582A70267}"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8035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8EC7B44E-13EE-4743-B459-22F85C5C4A98}" type="datetime1">
              <a:rPr lang="en-US" altLang="en-US"/>
              <a:pPr/>
              <a:t>9/11/18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FE09243-2641-DC42-B322-55FAA898EC01}"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83706707"/>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CE17EB8-2D90-8E44-942B-5F9424329D6A}" type="datetime1">
              <a:rPr lang="en-US" altLang="en-US"/>
              <a:pPr/>
              <a:t>9/11/18</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3FD1B40-95F2-764A-BC73-2F1A3F1EA14B}" type="slidenum">
              <a:rPr lang="en-US" altLang="en-US"/>
              <a:pPr/>
              <a:t>‹#›</a:t>
            </a:fld>
            <a:endParaRPr lang="en-US" alt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6246238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6146" name="AutoShape 2"/>
          <p:cNvSpPr>
            <a:spLocks noChangeArrowheads="1"/>
          </p:cNvSpPr>
          <p:nvPr/>
        </p:nvSpPr>
        <p:spPr bwMode="auto">
          <a:xfrm>
            <a:off x="0" y="1905000"/>
            <a:ext cx="381000" cy="4953000"/>
          </a:xfrm>
          <a:prstGeom prst="rtTriangle">
            <a:avLst/>
          </a:prstGeom>
          <a:gradFill rotWithShape="0">
            <a:gsLst>
              <a:gs pos="0">
                <a:schemeClr val="bg1"/>
              </a:gs>
              <a:gs pos="50000">
                <a:schemeClr val="bg1">
                  <a:gamma/>
                  <a:tint val="0"/>
                  <a:invGamma/>
                </a:schemeClr>
              </a:gs>
              <a:gs pos="100000">
                <a:schemeClr val="bg1"/>
              </a:gs>
            </a:gsLst>
            <a:lin ang="18900000" scaled="1"/>
          </a:gradFill>
          <a:ln w="9525">
            <a:noFill/>
            <a:miter lim="800000"/>
            <a:headEnd/>
            <a:tailEnd/>
          </a:ln>
          <a:effectLst/>
        </p:spPr>
        <p:txBody>
          <a:bodyPr wrap="none" anchor="ctr"/>
          <a:lstStyle/>
          <a:p>
            <a:pPr algn="ctr" fontAlgn="auto">
              <a:spcBef>
                <a:spcPts val="0"/>
              </a:spcBef>
              <a:spcAft>
                <a:spcPts val="0"/>
              </a:spcAft>
              <a:defRPr/>
            </a:pPr>
            <a:endParaRPr lang="en-US">
              <a:latin typeface="Times" charset="0"/>
              <a:ea typeface="+mn-ea"/>
            </a:endParaRPr>
          </a:p>
        </p:txBody>
      </p:sp>
      <p:sp>
        <p:nvSpPr>
          <p:cNvPr id="6147" name="AutoShape 3"/>
          <p:cNvSpPr>
            <a:spLocks noChangeArrowheads="1"/>
          </p:cNvSpPr>
          <p:nvPr/>
        </p:nvSpPr>
        <p:spPr bwMode="auto">
          <a:xfrm flipH="1">
            <a:off x="8686800" y="1905000"/>
            <a:ext cx="454025" cy="4953000"/>
          </a:xfrm>
          <a:prstGeom prst="rtTriangle">
            <a:avLst/>
          </a:prstGeom>
          <a:gradFill rotWithShape="0">
            <a:gsLst>
              <a:gs pos="0">
                <a:schemeClr val="bg1"/>
              </a:gs>
              <a:gs pos="50000">
                <a:schemeClr val="bg1">
                  <a:gamma/>
                  <a:tint val="0"/>
                  <a:invGamma/>
                </a:schemeClr>
              </a:gs>
              <a:gs pos="100000">
                <a:schemeClr val="bg1"/>
              </a:gs>
            </a:gsLst>
            <a:lin ang="2700000" scaled="1"/>
          </a:gradFill>
          <a:ln w="9525">
            <a:noFill/>
            <a:miter lim="800000"/>
            <a:headEnd/>
            <a:tailEnd/>
          </a:ln>
          <a:effectLst/>
        </p:spPr>
        <p:txBody>
          <a:bodyPr wrap="none" anchor="ctr"/>
          <a:lstStyle/>
          <a:p>
            <a:pPr algn="ctr" fontAlgn="auto">
              <a:spcBef>
                <a:spcPts val="0"/>
              </a:spcBef>
              <a:spcAft>
                <a:spcPts val="0"/>
              </a:spcAft>
              <a:defRPr/>
            </a:pPr>
            <a:endParaRPr lang="en-US">
              <a:latin typeface="Times" charset="0"/>
              <a:ea typeface="+mn-ea"/>
            </a:endParaRPr>
          </a:p>
        </p:txBody>
      </p:sp>
      <p:sp>
        <p:nvSpPr>
          <p:cNvPr id="6148" name="Rectangle 4"/>
          <p:cNvSpPr>
            <a:spLocks noGrp="1" noChangeArrowheads="1"/>
          </p:cNvSpPr>
          <p:nvPr>
            <p:ph type="dt" sz="half" idx="2"/>
          </p:nvPr>
        </p:nvSpPr>
        <p:spPr bwMode="auto">
          <a:xfrm>
            <a:off x="0" y="6553200"/>
            <a:ext cx="1219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a:latin typeface="Optima" charset="0"/>
              </a:defRPr>
            </a:lvl1pPr>
          </a:lstStyle>
          <a:p>
            <a:fld id="{594B1C9C-DC5B-FF45-AB17-407FF90ED9BB}" type="datetime1">
              <a:rPr lang="en-US" altLang="en-US"/>
              <a:pPr/>
              <a:t>9/11/18</a:t>
            </a:fld>
            <a:endParaRPr lang="en-US" altLang="en-US"/>
          </a:p>
        </p:txBody>
      </p:sp>
      <p:sp>
        <p:nvSpPr>
          <p:cNvPr id="6149" name="Rectangle 5"/>
          <p:cNvSpPr>
            <a:spLocks noGrp="1" noChangeArrowheads="1"/>
          </p:cNvSpPr>
          <p:nvPr>
            <p:ph type="ftr" sz="quarter" idx="3"/>
          </p:nvPr>
        </p:nvSpPr>
        <p:spPr bwMode="auto">
          <a:xfrm>
            <a:off x="1371600" y="6553200"/>
            <a:ext cx="7162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100">
                <a:latin typeface="Optima"/>
                <a:ea typeface="+mn-ea"/>
                <a:cs typeface="Optima"/>
              </a:defRPr>
            </a:lvl1pPr>
          </a:lstStyle>
          <a:p>
            <a:pPr>
              <a:defRPr/>
            </a:pPr>
            <a:endParaRPr lang="en-US"/>
          </a:p>
        </p:txBody>
      </p:sp>
      <p:sp>
        <p:nvSpPr>
          <p:cNvPr id="6150" name="Rectangle 6"/>
          <p:cNvSpPr>
            <a:spLocks noGrp="1" noChangeArrowheads="1"/>
          </p:cNvSpPr>
          <p:nvPr>
            <p:ph type="sldNum" sz="quarter" idx="4"/>
          </p:nvPr>
        </p:nvSpPr>
        <p:spPr bwMode="auto">
          <a:xfrm>
            <a:off x="8686800" y="6324600"/>
            <a:ext cx="4572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100">
                <a:latin typeface="Optima" charset="0"/>
              </a:defRPr>
            </a:lvl1pPr>
          </a:lstStyle>
          <a:p>
            <a:fld id="{48510B46-F258-E940-AADD-2A3D57E0043A}" type="slidenum">
              <a:rPr lang="en-US" altLang="en-US"/>
              <a:pPr/>
              <a:t>‹#›</a:t>
            </a:fld>
            <a:endParaRPr lang="en-US" altLang="en-US"/>
          </a:p>
        </p:txBody>
      </p:sp>
      <p:sp>
        <p:nvSpPr>
          <p:cNvPr id="1031" name="Rectangle 17"/>
          <p:cNvSpPr>
            <a:spLocks noGrp="1" noChangeArrowheads="1"/>
          </p:cNvSpPr>
          <p:nvPr>
            <p:ph type="title"/>
          </p:nvPr>
        </p:nvSpPr>
        <p:spPr bwMode="auto">
          <a:xfrm>
            <a:off x="228600" y="228600"/>
            <a:ext cx="8610600" cy="7620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2" name="Rectangle 18"/>
          <p:cNvSpPr>
            <a:spLocks noGrp="1" noChangeArrowheads="1"/>
          </p:cNvSpPr>
          <p:nvPr>
            <p:ph type="body" idx="1"/>
          </p:nvPr>
        </p:nvSpPr>
        <p:spPr bwMode="auto">
          <a:xfrm>
            <a:off x="457200" y="1219200"/>
            <a:ext cx="8229600" cy="51054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a="http://schemas.openxmlformats.org/drawingml/2006/main" xmlns:r="http://schemas.openxmlformats.org/officeDocument/2006/relationships" xmlns:p="http://schemas.openxmlformats.org/presentationml/2006/main" xmlns:ma14="http://schemas.microsoft.com/office/mac/drawingml/2011/main" xmlns:mv="urn:schemas-microsoft-com:mac:vml" xmlns:mc="http://schemas.openxmlformats.org/markup-compatibility/2006"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3" name="Picture 32" descr="bar"/>
          <p:cNvPicPr>
            <a:picLocks noChangeAspect="1" noChangeArrowheads="1"/>
          </p:cNvPicPr>
          <p:nvPr/>
        </p:nvPicPr>
        <p:blipFill>
          <a:blip r:embed="rId1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152400" y="990600"/>
            <a:ext cx="8839200" cy="12065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rtl="0" eaLnBrk="0" fontAlgn="base" hangingPunct="0">
        <a:spcBef>
          <a:spcPct val="0"/>
        </a:spcBef>
        <a:spcAft>
          <a:spcPct val="0"/>
        </a:spcAft>
        <a:defRPr sz="3200" b="1">
          <a:solidFill>
            <a:schemeClr val="accent1"/>
          </a:solidFill>
          <a:latin typeface="Optima"/>
          <a:ea typeface="ＭＳ Ｐゴシック" charset="-128"/>
          <a:cs typeface="Optima"/>
        </a:defRPr>
      </a:lvl1pPr>
      <a:lvl2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2pPr>
      <a:lvl3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3pPr>
      <a:lvl4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4pPr>
      <a:lvl5pPr algn="ctr" rtl="0" eaLnBrk="0" fontAlgn="base" hangingPunct="0">
        <a:spcBef>
          <a:spcPct val="0"/>
        </a:spcBef>
        <a:spcAft>
          <a:spcPct val="0"/>
        </a:spcAft>
        <a:defRPr sz="3200" b="1">
          <a:solidFill>
            <a:schemeClr val="accent1"/>
          </a:solidFill>
          <a:latin typeface="Optima" charset="0"/>
          <a:ea typeface="ＭＳ Ｐゴシック" charset="-128"/>
          <a:cs typeface="Optima" charset="0"/>
        </a:defRPr>
      </a:lvl5pPr>
      <a:lvl6pPr marL="457200" algn="ctr" rtl="0" eaLnBrk="1" fontAlgn="base" hangingPunct="1">
        <a:spcBef>
          <a:spcPct val="0"/>
        </a:spcBef>
        <a:spcAft>
          <a:spcPct val="0"/>
        </a:spcAft>
        <a:defRPr sz="3200" b="1">
          <a:solidFill>
            <a:schemeClr val="accent1"/>
          </a:solidFill>
          <a:latin typeface="Lucida Grande" charset="0"/>
        </a:defRPr>
      </a:lvl6pPr>
      <a:lvl7pPr marL="914400" algn="ctr" rtl="0" eaLnBrk="1" fontAlgn="base" hangingPunct="1">
        <a:spcBef>
          <a:spcPct val="0"/>
        </a:spcBef>
        <a:spcAft>
          <a:spcPct val="0"/>
        </a:spcAft>
        <a:defRPr sz="3200" b="1">
          <a:solidFill>
            <a:schemeClr val="accent1"/>
          </a:solidFill>
          <a:latin typeface="Lucida Grande" charset="0"/>
        </a:defRPr>
      </a:lvl7pPr>
      <a:lvl8pPr marL="1371600" algn="ctr" rtl="0" eaLnBrk="1" fontAlgn="base" hangingPunct="1">
        <a:spcBef>
          <a:spcPct val="0"/>
        </a:spcBef>
        <a:spcAft>
          <a:spcPct val="0"/>
        </a:spcAft>
        <a:defRPr sz="3200" b="1">
          <a:solidFill>
            <a:schemeClr val="accent1"/>
          </a:solidFill>
          <a:latin typeface="Lucida Grande" charset="0"/>
        </a:defRPr>
      </a:lvl8pPr>
      <a:lvl9pPr marL="1828800" algn="ctr" rtl="0" eaLnBrk="1" fontAlgn="base" hangingPunct="1">
        <a:spcBef>
          <a:spcPct val="0"/>
        </a:spcBef>
        <a:spcAft>
          <a:spcPct val="0"/>
        </a:spcAft>
        <a:defRPr sz="3200" b="1">
          <a:solidFill>
            <a:schemeClr val="accent1"/>
          </a:solidFill>
          <a:latin typeface="Lucida Grande" charset="0"/>
        </a:defRPr>
      </a:lvl9pPr>
    </p:titleStyle>
    <p:bodyStyle>
      <a:lvl1pPr marL="342900" indent="-342900" algn="l" rtl="0" eaLnBrk="0" fontAlgn="base" hangingPunct="0">
        <a:spcBef>
          <a:spcPct val="20000"/>
        </a:spcBef>
        <a:spcAft>
          <a:spcPct val="0"/>
        </a:spcAft>
        <a:buClr>
          <a:schemeClr val="accent1"/>
        </a:buClr>
        <a:buFont typeface="Times" charset="0"/>
        <a:buChar char="•"/>
        <a:defRPr sz="2800">
          <a:solidFill>
            <a:schemeClr val="tx1"/>
          </a:solidFill>
          <a:latin typeface="Optima"/>
          <a:ea typeface="ＭＳ Ｐゴシック" charset="-128"/>
          <a:cs typeface="Optima"/>
        </a:defRPr>
      </a:lvl1pPr>
      <a:lvl2pPr marL="742950" indent="-285750" algn="l" rtl="0" eaLnBrk="0" fontAlgn="base" hangingPunct="0">
        <a:spcBef>
          <a:spcPct val="20000"/>
        </a:spcBef>
        <a:spcAft>
          <a:spcPct val="0"/>
        </a:spcAft>
        <a:buClr>
          <a:schemeClr val="accent1"/>
        </a:buClr>
        <a:buFont typeface="Times" charset="0"/>
        <a:buChar char="•"/>
        <a:defRPr sz="2400">
          <a:solidFill>
            <a:schemeClr val="tx1"/>
          </a:solidFill>
          <a:latin typeface="Optima"/>
          <a:ea typeface="ＭＳ Ｐゴシック" charset="-128"/>
          <a:cs typeface="Optima"/>
        </a:defRPr>
      </a:lvl2pPr>
      <a:lvl3pPr marL="1085850" indent="-228600" algn="l" rtl="0" eaLnBrk="0" fontAlgn="base" hangingPunct="0">
        <a:spcBef>
          <a:spcPct val="20000"/>
        </a:spcBef>
        <a:spcAft>
          <a:spcPct val="0"/>
        </a:spcAft>
        <a:buClr>
          <a:schemeClr val="accent1"/>
        </a:buClr>
        <a:buFont typeface="Times" charset="0"/>
        <a:buChar char="•"/>
        <a:defRPr sz="2000">
          <a:solidFill>
            <a:schemeClr val="tx1"/>
          </a:solidFill>
          <a:latin typeface="Optima"/>
          <a:ea typeface="ＭＳ Ｐゴシック" charset="-128"/>
          <a:cs typeface="Optima"/>
        </a:defRPr>
      </a:lvl3pPr>
      <a:lvl4pPr marL="1428750" indent="-228600" algn="l" rtl="0" eaLnBrk="0" fontAlgn="base" hangingPunct="0">
        <a:spcBef>
          <a:spcPct val="20000"/>
        </a:spcBef>
        <a:spcAft>
          <a:spcPct val="0"/>
        </a:spcAft>
        <a:buClr>
          <a:schemeClr val="accent1"/>
        </a:buClr>
        <a:buFont typeface="Times" charset="0"/>
        <a:buChar char="•"/>
        <a:defRPr>
          <a:solidFill>
            <a:schemeClr val="tx1"/>
          </a:solidFill>
          <a:latin typeface="Optima"/>
          <a:ea typeface="ＭＳ Ｐゴシック" charset="-128"/>
          <a:cs typeface="Optima"/>
        </a:defRPr>
      </a:lvl4pPr>
      <a:lvl5pPr marL="1771650" indent="-228600" algn="l" rtl="0" eaLnBrk="0" fontAlgn="base" hangingPunct="0">
        <a:spcBef>
          <a:spcPct val="20000"/>
        </a:spcBef>
        <a:spcAft>
          <a:spcPct val="0"/>
        </a:spcAft>
        <a:buClr>
          <a:schemeClr val="accent1"/>
        </a:buClr>
        <a:buFont typeface="Times" charset="0"/>
        <a:buChar char="•"/>
        <a:defRPr sz="1600">
          <a:solidFill>
            <a:schemeClr val="tx1"/>
          </a:solidFill>
          <a:latin typeface="Optima"/>
          <a:ea typeface="ＭＳ Ｐゴシック" charset="-128"/>
          <a:cs typeface="Optima"/>
        </a:defRPr>
      </a:lvl5pPr>
      <a:lvl6pPr marL="22288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6pPr>
      <a:lvl7pPr marL="26860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7pPr>
      <a:lvl8pPr marL="31432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8pPr>
      <a:lvl9pPr marL="3600450" indent="-228600" algn="l" rtl="0" eaLnBrk="1" fontAlgn="base" hangingPunct="1">
        <a:spcBef>
          <a:spcPct val="20000"/>
        </a:spcBef>
        <a:spcAft>
          <a:spcPct val="0"/>
        </a:spcAft>
        <a:buClr>
          <a:schemeClr val="accent1"/>
        </a:buClr>
        <a:buFont typeface="Times" charset="0"/>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Microsoft_Excel_97_-_2004_Worksheet1.xls"/><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en.wikipedia.org/wiki/IEEE_754-200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685800" y="1676400"/>
            <a:ext cx="7772400" cy="990600"/>
          </a:xfrm>
        </p:spPr>
        <p:txBody>
          <a:bodyPr/>
          <a:lstStyle/>
          <a:p>
            <a:pPr eaLnBrk="1" hangingPunct="1"/>
            <a:r>
              <a:rPr lang="en-US" altLang="en-US">
                <a:latin typeface="Optima" charset="0"/>
              </a:rPr>
              <a:t>Computer Arithmetic : Floating-point</a:t>
            </a:r>
          </a:p>
        </p:txBody>
      </p:sp>
      <p:sp>
        <p:nvSpPr>
          <p:cNvPr id="14338" name="Rectangle 3"/>
          <p:cNvSpPr>
            <a:spLocks noGrp="1" noChangeArrowheads="1"/>
          </p:cNvSpPr>
          <p:nvPr>
            <p:ph type="subTitle" idx="1"/>
          </p:nvPr>
        </p:nvSpPr>
        <p:spPr>
          <a:xfrm>
            <a:off x="1371600" y="3505200"/>
            <a:ext cx="6400800" cy="1752600"/>
          </a:xfrm>
        </p:spPr>
        <p:txBody>
          <a:bodyPr/>
          <a:lstStyle/>
          <a:p>
            <a:pPr eaLnBrk="1" hangingPunct="1"/>
            <a:r>
              <a:rPr lang="en-US" altLang="en-US" sz="2000" dirty="0">
                <a:latin typeface="Optima" charset="0"/>
              </a:rPr>
              <a:t>CS 3339</a:t>
            </a:r>
          </a:p>
          <a:p>
            <a:pPr eaLnBrk="1" hangingPunct="1"/>
            <a:r>
              <a:rPr lang="en-US" altLang="en-US" sz="2000" dirty="0">
                <a:latin typeface="Optima" charset="0"/>
              </a:rPr>
              <a:t>Lecture</a:t>
            </a:r>
            <a:r>
              <a:rPr lang="en-US" altLang="en-US" sz="2000" dirty="0" smtClean="0">
                <a:latin typeface="Optima" charset="0"/>
              </a:rPr>
              <a:t> </a:t>
            </a:r>
            <a:r>
              <a:rPr lang="en-US" altLang="en-US" sz="2000" dirty="0" smtClean="0">
                <a:latin typeface="Optima" charset="0"/>
              </a:rPr>
              <a:t>6</a:t>
            </a:r>
          </a:p>
          <a:p>
            <a:pPr eaLnBrk="1" hangingPunct="1"/>
            <a:r>
              <a:rPr lang="en-US" altLang="en-US" sz="2000" dirty="0" smtClean="0">
                <a:latin typeface="Optima" charset="0"/>
              </a:rPr>
              <a:t>Greg </a:t>
            </a:r>
            <a:r>
              <a:rPr lang="en-US" altLang="en-US" sz="2000" dirty="0" err="1" smtClean="0">
                <a:latin typeface="Optima" charset="0"/>
              </a:rPr>
              <a:t>LaKomski</a:t>
            </a:r>
            <a:endParaRPr lang="en-US" altLang="en-US" sz="2000" dirty="0" smtClean="0">
              <a:latin typeface="Optima" charset="0"/>
            </a:endParaRPr>
          </a:p>
          <a:p>
            <a:pPr eaLnBrk="1" hangingPunct="1"/>
            <a:r>
              <a:rPr lang="en-US" altLang="en-US" sz="2000" dirty="0">
                <a:latin typeface="Optima" charset="0"/>
              </a:rPr>
              <a:t>Texas State University</a:t>
            </a:r>
          </a:p>
          <a:p>
            <a:pPr eaLnBrk="1" hangingPunct="1"/>
            <a:endParaRPr lang="en-US" altLang="en-US" sz="2400" dirty="0" smtClean="0">
              <a:latin typeface="Optima" charset="0"/>
            </a:endParaRPr>
          </a:p>
          <a:p>
            <a:pPr eaLnBrk="1" hangingPunct="1"/>
            <a:r>
              <a:rPr lang="en-US" altLang="en-US" sz="2000" dirty="0" smtClean="0">
                <a:latin typeface="Optima" charset="0"/>
              </a:rPr>
              <a:t>Fall </a:t>
            </a:r>
            <a:r>
              <a:rPr lang="en-US" altLang="en-US" sz="2000" dirty="0" smtClean="0">
                <a:latin typeface="Optima" charset="0"/>
              </a:rPr>
              <a:t>2018</a:t>
            </a:r>
            <a:endParaRPr lang="en-US" altLang="en-US" sz="2000" dirty="0">
              <a:latin typeface="Optima"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bit floating point number</a:t>
            </a:r>
            <a:endParaRPr lang="en-US" dirty="0"/>
          </a:p>
        </p:txBody>
      </p:sp>
      <p:pic>
        <p:nvPicPr>
          <p:cNvPr id="4" name="Content Placeholder 3" descr="binary-floating-point-binary-short-real-32-bit.png"/>
          <p:cNvPicPr>
            <a:picLocks noGrp="1" noChangeAspect="1"/>
          </p:cNvPicPr>
          <p:nvPr>
            <p:ph idx="1"/>
          </p:nvPr>
        </p:nvPicPr>
        <p:blipFill>
          <a:blip r:embed="rId2"/>
          <a:stretch>
            <a:fillRect/>
          </a:stretch>
        </p:blipFill>
        <p:spPr>
          <a:xfrm>
            <a:off x="488750" y="2573867"/>
            <a:ext cx="8130316" cy="711200"/>
          </a:xfrm>
        </p:spPr>
      </p:pic>
      <p:sp>
        <p:nvSpPr>
          <p:cNvPr id="5" name="Rectangle 4"/>
          <p:cNvSpPr/>
          <p:nvPr/>
        </p:nvSpPr>
        <p:spPr>
          <a:xfrm>
            <a:off x="381000" y="1481667"/>
            <a:ext cx="8458200" cy="584776"/>
          </a:xfrm>
          <a:prstGeom prst="rect">
            <a:avLst/>
          </a:prstGeom>
        </p:spPr>
        <p:txBody>
          <a:bodyPr wrap="square">
            <a:spAutoFit/>
          </a:bodyPr>
          <a:lstStyle/>
          <a:p>
            <a:r>
              <a:rPr lang="en-US" sz="1600" dirty="0" smtClean="0"/>
              <a:t>The following image shows a 32 bit floating point number in binary form. It highlights the parts of the sign “S”, the exponent, and the mantissa.</a:t>
            </a:r>
            <a:endParaRPr lang="en-US" sz="1600" dirty="0"/>
          </a:p>
        </p:txBody>
      </p:sp>
      <p:sp>
        <p:nvSpPr>
          <p:cNvPr id="6" name="Rectangle 5"/>
          <p:cNvSpPr/>
          <p:nvPr/>
        </p:nvSpPr>
        <p:spPr>
          <a:xfrm>
            <a:off x="618066" y="4038600"/>
            <a:ext cx="8000999" cy="1200329"/>
          </a:xfrm>
          <a:prstGeom prst="rect">
            <a:avLst/>
          </a:prstGeom>
        </p:spPr>
        <p:txBody>
          <a:bodyPr wrap="square">
            <a:spAutoFit/>
          </a:bodyPr>
          <a:lstStyle/>
          <a:p>
            <a:r>
              <a:rPr lang="en-US" dirty="0" smtClean="0"/>
              <a:t>Here is an example of a floating point number with its scientific notation </a:t>
            </a:r>
            <a:r>
              <a:rPr lang="en-US" dirty="0" smtClean="0">
                <a:solidFill>
                  <a:schemeClr val="accent2">
                    <a:lumMod val="75000"/>
                  </a:schemeClr>
                </a:solidFill>
              </a:rPr>
              <a:t>+34.890625*</a:t>
            </a:r>
            <a:r>
              <a:rPr lang="en-US" dirty="0" smtClean="0">
                <a:solidFill>
                  <a:srgbClr val="29EB11"/>
                </a:solidFill>
              </a:rPr>
              <a:t>10</a:t>
            </a:r>
            <a:r>
              <a:rPr lang="en-US" baseline="30000" dirty="0" smtClean="0">
                <a:solidFill>
                  <a:srgbClr val="0000FF"/>
                </a:solidFill>
              </a:rPr>
              <a:t>4</a:t>
            </a:r>
            <a:r>
              <a:rPr lang="en-US" dirty="0" smtClean="0"/>
              <a:t>. The sign bit is the plus in the example. The mantissa is 34.890625 and the exponent is </a:t>
            </a:r>
            <a:r>
              <a:rPr lang="en-US" dirty="0" smtClean="0">
                <a:solidFill>
                  <a:srgbClr val="0000FF"/>
                </a:solidFill>
              </a:rPr>
              <a:t>4</a:t>
            </a:r>
            <a:r>
              <a:rPr lang="en-US" dirty="0" smtClean="0"/>
              <a:t>. Since we are in the decimal system, the base is </a:t>
            </a:r>
            <a:r>
              <a:rPr lang="en-US" dirty="0" smtClean="0">
                <a:solidFill>
                  <a:srgbClr val="29EB11"/>
                </a:solidFill>
              </a:rPr>
              <a:t>10</a:t>
            </a:r>
            <a:r>
              <a:rPr lang="en-US" dirty="0" smtClean="0"/>
              <a:t>.</a:t>
            </a:r>
            <a:endParaRPr lang="en-US" dirty="0"/>
          </a:p>
        </p:txBody>
      </p:sp>
      <p:sp>
        <p:nvSpPr>
          <p:cNvPr id="7" name="Rectangle 6"/>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information about the bit areas</a:t>
            </a:r>
            <a:endParaRPr lang="en-US" dirty="0"/>
          </a:p>
        </p:txBody>
      </p:sp>
      <p:sp>
        <p:nvSpPr>
          <p:cNvPr id="3" name="Content Placeholder 2"/>
          <p:cNvSpPr>
            <a:spLocks noGrp="1"/>
          </p:cNvSpPr>
          <p:nvPr>
            <p:ph idx="1"/>
          </p:nvPr>
        </p:nvSpPr>
        <p:spPr/>
        <p:txBody>
          <a:bodyPr/>
          <a:lstStyle/>
          <a:p>
            <a:pPr>
              <a:buFont typeface="Arial"/>
              <a:buChar char="•"/>
            </a:pPr>
            <a:r>
              <a:rPr lang="en-US" sz="1600" dirty="0" smtClean="0"/>
              <a:t>Sign</a:t>
            </a:r>
          </a:p>
          <a:p>
            <a:pPr lvl="1">
              <a:buFont typeface="Arial"/>
              <a:buChar char="•"/>
            </a:pPr>
            <a:r>
              <a:rPr lang="en-US" sz="1200" dirty="0" smtClean="0"/>
              <a:t>One single bit. The sign-bit indicates if a number is negative. Therefore, a 1 indicates that the number is negative, a 0 indicates that the number is positive</a:t>
            </a:r>
          </a:p>
          <a:p>
            <a:pPr>
              <a:buFont typeface="Arial"/>
              <a:buChar char="•"/>
            </a:pPr>
            <a:r>
              <a:rPr lang="en-US" sz="1600" dirty="0" smtClean="0"/>
              <a:t>Mantissa</a:t>
            </a:r>
          </a:p>
          <a:p>
            <a:pPr lvl="1">
              <a:buFont typeface="Arial"/>
              <a:buChar char="•"/>
            </a:pPr>
            <a:r>
              <a:rPr lang="en-US" sz="1200" dirty="0" smtClean="0"/>
              <a:t>23 bits (in single precision floating point) can represent 8388608 different values. Sometimes also called the </a:t>
            </a:r>
            <a:r>
              <a:rPr lang="en-US" sz="1200" dirty="0" err="1" smtClean="0"/>
              <a:t>significand</a:t>
            </a:r>
            <a:r>
              <a:rPr lang="en-US" sz="1200" dirty="0" smtClean="0"/>
              <a:t>.</a:t>
            </a:r>
          </a:p>
          <a:p>
            <a:pPr>
              <a:buFont typeface="Arial"/>
              <a:buChar char="•"/>
            </a:pPr>
            <a:r>
              <a:rPr lang="en-US" sz="1600" dirty="0" smtClean="0"/>
              <a:t>Exponent</a:t>
            </a:r>
          </a:p>
          <a:p>
            <a:pPr lvl="1">
              <a:buNone/>
            </a:pPr>
            <a:r>
              <a:rPr lang="en-US" sz="1200" dirty="0" smtClean="0"/>
              <a:t>8 bits (single precision floating point) can represent 256 different values. However,</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r>
              <a:rPr lang="en-US" sz="1600" dirty="0" smtClean="0"/>
              <a:t>  </a:t>
            </a:r>
            <a:r>
              <a:rPr lang="en-US" sz="1200" dirty="0" smtClean="0"/>
              <a:t>allow positive and negative exponents, half of the range (0-127) is used for negative exponents and the other half (128 – 255) is used for positive exponents. A positive exponent 10</a:t>
            </a:r>
            <a:r>
              <a:rPr lang="en-US" sz="1200" baseline="30000" dirty="0" smtClean="0"/>
              <a:t>5</a:t>
            </a:r>
            <a:r>
              <a:rPr lang="en-US" sz="1200" dirty="0" smtClean="0"/>
              <a:t> would have a value of 5+127=132. A negative exponent 10</a:t>
            </a:r>
            <a:r>
              <a:rPr lang="en-US" sz="1200" baseline="30000" dirty="0" smtClean="0"/>
              <a:t>-8 </a:t>
            </a:r>
            <a:r>
              <a:rPr lang="en-US" sz="1200" dirty="0" smtClean="0"/>
              <a:t>would have a value of -8+127=119</a:t>
            </a:r>
            <a:endParaRPr lang="en-US" sz="1200" dirty="0"/>
          </a:p>
        </p:txBody>
      </p:sp>
      <p:pic>
        <p:nvPicPr>
          <p:cNvPr id="5" name="Picture 4" descr="binary-floating-point-8-bit-range.png"/>
          <p:cNvPicPr>
            <a:picLocks noChangeAspect="1"/>
          </p:cNvPicPr>
          <p:nvPr/>
        </p:nvPicPr>
        <p:blipFill>
          <a:blip r:embed="rId2"/>
          <a:stretch>
            <a:fillRect/>
          </a:stretch>
        </p:blipFill>
        <p:spPr>
          <a:xfrm>
            <a:off x="2437063" y="3623733"/>
            <a:ext cx="3609474" cy="1299411"/>
          </a:xfrm>
          <a:prstGeom prst="rect">
            <a:avLst/>
          </a:prstGeom>
        </p:spPr>
      </p:pic>
      <p:sp>
        <p:nvSpPr>
          <p:cNvPr id="6" name="Rectangle 5"/>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Converting a decimal floating point number to binary</a:t>
            </a:r>
            <a:endParaRPr lang="en-US" sz="2800" dirty="0"/>
          </a:p>
        </p:txBody>
      </p:sp>
      <p:pic>
        <p:nvPicPr>
          <p:cNvPr id="6" name="Content Placeholder 5" descr="binary-floating-point-binary-number-with-decimal-values.png"/>
          <p:cNvPicPr>
            <a:picLocks noGrp="1" noChangeAspect="1"/>
          </p:cNvPicPr>
          <p:nvPr>
            <p:ph idx="1"/>
          </p:nvPr>
        </p:nvPicPr>
        <p:blipFill>
          <a:blip r:embed="rId2"/>
          <a:stretch>
            <a:fillRect/>
          </a:stretch>
        </p:blipFill>
        <p:spPr>
          <a:xfrm>
            <a:off x="2212368" y="2489200"/>
            <a:ext cx="4109663" cy="1654139"/>
          </a:xfrm>
        </p:spPr>
      </p:pic>
      <p:sp>
        <p:nvSpPr>
          <p:cNvPr id="7" name="Rectangle 6"/>
          <p:cNvSpPr/>
          <p:nvPr/>
        </p:nvSpPr>
        <p:spPr>
          <a:xfrm>
            <a:off x="228600" y="1422400"/>
            <a:ext cx="7543800" cy="4832093"/>
          </a:xfrm>
          <a:prstGeom prst="rect">
            <a:avLst/>
          </a:prstGeom>
        </p:spPr>
        <p:txBody>
          <a:bodyPr wrap="square">
            <a:spAutoFit/>
          </a:bodyPr>
          <a:lstStyle/>
          <a:p>
            <a:r>
              <a:rPr lang="en-US" dirty="0" smtClean="0"/>
              <a:t>Converting a decimal value to binary requires the addition of each bit-position value where the bit is 1</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z="1600" dirty="0" smtClean="0"/>
          </a:p>
          <a:p>
            <a:endParaRPr lang="en-US" sz="1600" dirty="0" smtClean="0"/>
          </a:p>
          <a:p>
            <a:r>
              <a:rPr lang="en-US" sz="1600" dirty="0" smtClean="0"/>
              <a:t>The decimal value of the binary number 10110101 is 1+4+16+32+128=181 (see picture on the right). When dealing with floating point numbers, the procedure is very similar but some additional steps are required. Converting a decimal floating point number to its binary form is more complicated than the other way around. The conversion to binary is explained first because it shows and explains all parts of a binary floating point number step by step.</a:t>
            </a:r>
            <a:endParaRPr lang="en-US" sz="1600" dirty="0"/>
          </a:p>
        </p:txBody>
      </p:sp>
      <p:sp>
        <p:nvSpPr>
          <p:cNvPr id="9" name="Rectangle 8"/>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of the point in binary</a:t>
            </a:r>
            <a:endParaRPr lang="en-US" dirty="0"/>
          </a:p>
        </p:txBody>
      </p:sp>
      <p:sp>
        <p:nvSpPr>
          <p:cNvPr id="3" name="Content Placeholder 2"/>
          <p:cNvSpPr>
            <a:spLocks noGrp="1"/>
          </p:cNvSpPr>
          <p:nvPr>
            <p:ph idx="1"/>
          </p:nvPr>
        </p:nvSpPr>
        <p:spPr/>
        <p:txBody>
          <a:bodyPr/>
          <a:lstStyle/>
          <a:p>
            <a:r>
              <a:rPr lang="en-US" baseline="30000" dirty="0" smtClean="0"/>
              <a:t>…</a:t>
            </a:r>
            <a:endParaRPr lang="en-US" baseline="30000" dirty="0"/>
          </a:p>
        </p:txBody>
      </p:sp>
      <p:graphicFrame>
        <p:nvGraphicFramePr>
          <p:cNvPr id="5" name="Table 4"/>
          <p:cNvGraphicFramePr>
            <a:graphicFrameLocks noGrp="1"/>
          </p:cNvGraphicFramePr>
          <p:nvPr/>
        </p:nvGraphicFramePr>
        <p:xfrm>
          <a:off x="2212368" y="2489198"/>
          <a:ext cx="4109661" cy="1654140"/>
        </p:xfrm>
        <a:graphic>
          <a:graphicData uri="http://schemas.openxmlformats.org/drawingml/2006/table">
            <a:tbl>
              <a:tblPr firstRow="1" bandRow="1">
                <a:tableStyleId>{BDBED569-4797-4DF1-A0F4-6AAB3CD982D8}</a:tableStyleId>
              </a:tblPr>
              <a:tblGrid>
                <a:gridCol w="757254"/>
                <a:gridCol w="391493"/>
                <a:gridCol w="362848"/>
                <a:gridCol w="372396"/>
                <a:gridCol w="448785"/>
                <a:gridCol w="477432"/>
                <a:gridCol w="386195"/>
                <a:gridCol w="456629"/>
                <a:gridCol w="456629"/>
              </a:tblGrid>
              <a:tr h="413535">
                <a:tc>
                  <a:txBody>
                    <a:bodyPr/>
                    <a:lstStyle/>
                    <a:p>
                      <a:r>
                        <a:rPr lang="en-US" sz="800" b="0" dirty="0" smtClean="0"/>
                        <a:t>Position</a:t>
                      </a:r>
                      <a:endParaRPr lang="en-US" sz="800" b="0"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r>
              <a:tr h="413535">
                <a:tc>
                  <a:txBody>
                    <a:bodyPr/>
                    <a:lstStyle/>
                    <a:p>
                      <a:r>
                        <a:rPr lang="en-US" sz="800" dirty="0" smtClean="0"/>
                        <a:t>Exponent</a:t>
                      </a:r>
                      <a:endParaRPr lang="en-US" sz="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2</a:t>
                      </a:r>
                      <a:r>
                        <a:rPr lang="en-US" sz="1000" baseline="30000" dirty="0" smtClean="0"/>
                        <a:t>-1</a:t>
                      </a:r>
                    </a:p>
                    <a:p>
                      <a:endParaRPr lang="en-US" sz="800" baseline="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2</a:t>
                      </a:r>
                      <a:r>
                        <a:rPr lang="en-US" sz="1000" baseline="30000" dirty="0" smtClean="0"/>
                        <a:t>-2</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2</a:t>
                      </a:r>
                      <a:r>
                        <a:rPr lang="en-US" sz="1000" baseline="30000" dirty="0" smtClean="0"/>
                        <a:t>-3</a:t>
                      </a:r>
                    </a:p>
                    <a:p>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2</a:t>
                      </a:r>
                      <a:r>
                        <a:rPr lang="en-US" sz="1000" baseline="30000" dirty="0" smtClean="0"/>
                        <a:t>-4</a:t>
                      </a:r>
                    </a:p>
                    <a:p>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2</a:t>
                      </a:r>
                      <a:r>
                        <a:rPr lang="en-US" sz="1000" baseline="30000" dirty="0" smtClean="0"/>
                        <a:t>-5</a:t>
                      </a:r>
                    </a:p>
                    <a:p>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2</a:t>
                      </a:r>
                      <a:r>
                        <a:rPr lang="en-US" sz="1000" baseline="30000" dirty="0" smtClean="0"/>
                        <a:t>-6</a:t>
                      </a:r>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2</a:t>
                      </a:r>
                      <a:r>
                        <a:rPr lang="en-US" sz="1000" baseline="30000" dirty="0" smtClean="0"/>
                        <a:t>-7</a:t>
                      </a:r>
                    </a:p>
                    <a:p>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2</a:t>
                      </a:r>
                      <a:r>
                        <a:rPr lang="en-US" sz="1000" baseline="30000" dirty="0" smtClean="0"/>
                        <a:t>-8</a:t>
                      </a:r>
                    </a:p>
                    <a:p>
                      <a:endParaRPr lang="en-US" sz="1000" dirty="0"/>
                    </a:p>
                  </a:txBody>
                  <a:tcPr/>
                </a:tc>
              </a:tr>
              <a:tr h="413535">
                <a:tc>
                  <a:txBody>
                    <a:bodyPr/>
                    <a:lstStyle/>
                    <a:p>
                      <a:r>
                        <a:rPr lang="en-US" sz="800" dirty="0" smtClean="0"/>
                        <a:t>Value</a:t>
                      </a:r>
                      <a:endParaRPr lang="en-US" sz="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t>1/2</a:t>
                      </a:r>
                    </a:p>
                    <a:p>
                      <a:endParaRPr lang="en-US" sz="1000" dirty="0"/>
                    </a:p>
                  </a:txBody>
                  <a:tcPr/>
                </a:tc>
                <a:tc>
                  <a:txBody>
                    <a:bodyPr/>
                    <a:lstStyle/>
                    <a:p>
                      <a:r>
                        <a:rPr lang="en-US" sz="800" dirty="0" smtClean="0"/>
                        <a:t>1/4</a:t>
                      </a:r>
                      <a:endParaRPr lang="en-US" sz="800" dirty="0"/>
                    </a:p>
                  </a:txBody>
                  <a:tcPr/>
                </a:tc>
                <a:tc>
                  <a:txBody>
                    <a:bodyPr/>
                    <a:lstStyle/>
                    <a:p>
                      <a:r>
                        <a:rPr lang="en-US" sz="800" dirty="0" smtClean="0"/>
                        <a:t>1/8</a:t>
                      </a:r>
                      <a:endParaRPr lang="en-US" sz="800" dirty="0"/>
                    </a:p>
                  </a:txBody>
                  <a:tcPr/>
                </a:tc>
                <a:tc>
                  <a:txBody>
                    <a:bodyPr/>
                    <a:lstStyle/>
                    <a:p>
                      <a:r>
                        <a:rPr lang="en-US" sz="800" dirty="0" smtClean="0"/>
                        <a:t>1/16</a:t>
                      </a:r>
                      <a:endParaRPr lang="en-US" sz="800" dirty="0"/>
                    </a:p>
                  </a:txBody>
                  <a:tcPr/>
                </a:tc>
                <a:tc>
                  <a:txBody>
                    <a:bodyPr/>
                    <a:lstStyle/>
                    <a:p>
                      <a:r>
                        <a:rPr lang="en-US" sz="800" dirty="0" smtClean="0"/>
                        <a:t>1/32</a:t>
                      </a:r>
                      <a:endParaRPr lang="en-US" sz="800" dirty="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r>
              <a:tr h="413535">
                <a:tc>
                  <a:txBody>
                    <a:bodyPr/>
                    <a:lstStyle/>
                    <a:p>
                      <a:r>
                        <a:rPr lang="en-US" dirty="0" smtClean="0"/>
                        <a:t>.</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bl>
          </a:graphicData>
        </a:graphic>
      </p:graphicFrame>
      <p:sp>
        <p:nvSpPr>
          <p:cNvPr id="6" name="Rectangle 5"/>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Process</a:t>
            </a:r>
            <a:endParaRPr lang="en-US" dirty="0"/>
          </a:p>
        </p:txBody>
      </p:sp>
      <p:sp>
        <p:nvSpPr>
          <p:cNvPr id="3" name="Content Placeholder 2"/>
          <p:cNvSpPr>
            <a:spLocks noGrp="1"/>
          </p:cNvSpPr>
          <p:nvPr>
            <p:ph idx="1"/>
          </p:nvPr>
        </p:nvSpPr>
        <p:spPr/>
        <p:txBody>
          <a:bodyPr/>
          <a:lstStyle/>
          <a:p>
            <a:r>
              <a:rPr lang="en-US" sz="1600" dirty="0" smtClean="0"/>
              <a:t>A floating point number has an integral part and a fractional part. As example in number 34.890625, the integral part is the number in front of the decimal point (34), the fractional part is the rest after the decimal point (.890625). Here are the steps to convert a decimal number to binary (the steps will be explained in detail after):</a:t>
            </a:r>
          </a:p>
          <a:p>
            <a:endParaRPr lang="en-US" sz="1600" dirty="0" smtClean="0"/>
          </a:p>
          <a:p>
            <a:endParaRPr lang="en-US" sz="1600" dirty="0" smtClean="0"/>
          </a:p>
          <a:p>
            <a:pPr lvl="1"/>
            <a:r>
              <a:rPr lang="en-US" sz="1200" dirty="0" smtClean="0"/>
              <a:t>Convert decimal number to binary scientific notation, processing the integral and fractional part independently.</a:t>
            </a:r>
          </a:p>
          <a:p>
            <a:pPr lvl="1"/>
            <a:r>
              <a:rPr lang="en-US" sz="1200" dirty="0" smtClean="0"/>
              <a:t>The scientific binary number is then normalized (the decimal point is moved to the left most position, adjusting the exponent accordingly)</a:t>
            </a:r>
          </a:p>
          <a:p>
            <a:pPr lvl="1"/>
            <a:r>
              <a:rPr lang="en-US" sz="1200" dirty="0" smtClean="0"/>
              <a:t>The exponent is converted to binary</a:t>
            </a:r>
          </a:p>
          <a:p>
            <a:pPr lvl="1"/>
            <a:r>
              <a:rPr lang="en-US" sz="1200" dirty="0" smtClean="0"/>
              <a:t>The binary floating point number is constructed with all converted number parts. The first 1 of the mantissa is omitted.</a:t>
            </a:r>
            <a:endParaRPr lang="en-US" sz="1200" dirty="0"/>
          </a:p>
        </p:txBody>
      </p:sp>
      <p:sp>
        <p:nvSpPr>
          <p:cNvPr id="4" name="Rectangle 3"/>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sz="1600" dirty="0" smtClean="0"/>
              <a:t>The very first step is to convert the number to binary scientific notation. To convert this floating point value to binary, the integral and fractional part are processed independently.</a:t>
            </a:r>
          </a:p>
          <a:p>
            <a:endParaRPr lang="en-US" sz="1600" b="1" dirty="0" smtClean="0"/>
          </a:p>
          <a:p>
            <a:r>
              <a:rPr lang="en-US" sz="1600" b="1" dirty="0" smtClean="0"/>
              <a:t>Converting the integral part to </a:t>
            </a:r>
            <a:r>
              <a:rPr lang="en-US" sz="1600" b="1" dirty="0" err="1" smtClean="0"/>
              <a:t>binary:The</a:t>
            </a:r>
            <a:r>
              <a:rPr lang="en-US" sz="1600" b="1" dirty="0" smtClean="0"/>
              <a:t> integral part is converted like any whole number: 34 is 10 0010 in binary. In the first step, the integral part is divided by 2 (2 because we want to convert to the binary system). Then the whole number part of the result is used to divide by 2 again, and so on until the whole number part reaches 0.</a:t>
            </a:r>
            <a:endParaRPr lang="en-US" sz="1600" dirty="0"/>
          </a:p>
        </p:txBody>
      </p:sp>
      <p:graphicFrame>
        <p:nvGraphicFramePr>
          <p:cNvPr id="4" name="Content Placeholder 3"/>
          <p:cNvGraphicFramePr>
            <a:graphicFrameLocks/>
          </p:cNvGraphicFramePr>
          <p:nvPr/>
        </p:nvGraphicFramePr>
        <p:xfrm>
          <a:off x="2275506" y="3952958"/>
          <a:ext cx="4847768" cy="1333500"/>
        </p:xfrm>
        <a:graphic>
          <a:graphicData uri="http://schemas.openxmlformats.org/drawingml/2006/table">
            <a:tbl>
              <a:tblPr/>
              <a:tblGrid>
                <a:gridCol w="1211942"/>
                <a:gridCol w="1211942"/>
                <a:gridCol w="1211942"/>
                <a:gridCol w="1211942"/>
              </a:tblGrid>
              <a:tr h="165100">
                <a:tc>
                  <a:txBody>
                    <a:bodyPr/>
                    <a:lstStyle/>
                    <a:p>
                      <a:pPr algn="l" fontAlgn="b"/>
                      <a:r>
                        <a:rPr lang="en-US" sz="1000" b="0" i="0" u="none" strike="noStrike">
                          <a:latin typeface="Verdana"/>
                        </a:rPr>
                        <a:t>Calculation</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Result</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Whole number</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Remainder (bit)</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34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17</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17</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dirty="0">
                          <a:latin typeface="Verdana"/>
                        </a:rPr>
                        <a:t>17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8.5</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8</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8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4</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4</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4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2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1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0.5</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5" name="Rectangle 4"/>
          <p:cNvSpPr/>
          <p:nvPr/>
        </p:nvSpPr>
        <p:spPr>
          <a:xfrm>
            <a:off x="949571" y="5493603"/>
            <a:ext cx="7737229" cy="830997"/>
          </a:xfrm>
          <a:prstGeom prst="rect">
            <a:avLst/>
          </a:prstGeom>
        </p:spPr>
        <p:txBody>
          <a:bodyPr wrap="square">
            <a:spAutoFit/>
          </a:bodyPr>
          <a:lstStyle/>
          <a:p>
            <a:r>
              <a:rPr lang="en-US" sz="1600" dirty="0" smtClean="0"/>
              <a:t>The resulting bits are calculated in reverse order. Reading the binary number from bottom to top gives us 10 0010 (Hint: writing binary numbers in groups of 4, which is one byte, makes it easier to read them).</a:t>
            </a:r>
            <a:endParaRPr lang="en-US" sz="1600" dirty="0"/>
          </a:p>
        </p:txBody>
      </p:sp>
      <p:sp>
        <p:nvSpPr>
          <p:cNvPr id="6" name="Rectangle 5"/>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the fractional part to binary:</a:t>
            </a:r>
            <a:endParaRPr lang="en-US" dirty="0"/>
          </a:p>
        </p:txBody>
      </p:sp>
      <p:sp>
        <p:nvSpPr>
          <p:cNvPr id="3" name="Content Placeholder 2"/>
          <p:cNvSpPr>
            <a:spLocks noGrp="1"/>
          </p:cNvSpPr>
          <p:nvPr>
            <p:ph idx="1"/>
          </p:nvPr>
        </p:nvSpPr>
        <p:spPr/>
        <p:txBody>
          <a:bodyPr/>
          <a:lstStyle/>
          <a:p>
            <a:r>
              <a:rPr lang="en-US" sz="1600" dirty="0" smtClean="0"/>
              <a:t>To convert the fractional part, instead of using division as used for the integral part, multiplication is used. If it is a whole number (&gt;= 1.0), the bit is 1. The fractional part of the result is then used for the next calculation. Once the result reaches 1.0, the conversion is finished. However, there are many numbers which do not end up at a 1.0 result. Since there are 23 possible bits for the mantissa (in a single precision floating point number), the conversion ends as soon as 23 bits are reached. </a:t>
            </a:r>
          </a:p>
          <a:p>
            <a:r>
              <a:rPr lang="en-US" sz="1600" dirty="0" smtClean="0"/>
              <a:t>The example number with the fractional part .890625 has been chosen on purpose to reach an end of the conversion after only a few calculations.</a:t>
            </a:r>
          </a:p>
          <a:p>
            <a:endParaRPr lang="en-US" sz="1600" dirty="0" smtClean="0"/>
          </a:p>
          <a:p>
            <a:endParaRPr lang="en-US" sz="1600" dirty="0" smtClean="0"/>
          </a:p>
          <a:p>
            <a:endParaRPr lang="en-US" sz="1600" dirty="0" smtClean="0"/>
          </a:p>
          <a:p>
            <a:endParaRPr lang="en-US" sz="1600" dirty="0" smtClean="0"/>
          </a:p>
          <a:p>
            <a:endParaRPr lang="en-US" sz="1600" dirty="0" smtClean="0"/>
          </a:p>
          <a:p>
            <a:pPr>
              <a:buNone/>
            </a:pPr>
            <a:endParaRPr lang="en-US" sz="1600" dirty="0" smtClean="0"/>
          </a:p>
          <a:p>
            <a:r>
              <a:rPr lang="en-US" sz="1600" dirty="0" smtClean="0"/>
              <a:t>The resulting bits are calculated in the order they are written, which gives us a binary number 111001. The integral and fractional parts of the number 34.890625 combined gives the scientific binary number </a:t>
            </a:r>
            <a:r>
              <a:rPr lang="en-US" sz="1600" dirty="0" smtClean="0">
                <a:solidFill>
                  <a:schemeClr val="accent2"/>
                </a:solidFill>
              </a:rPr>
              <a:t>100010.111001*2</a:t>
            </a:r>
            <a:r>
              <a:rPr lang="en-US" sz="1600" baseline="30000" dirty="0" smtClean="0">
                <a:solidFill>
                  <a:schemeClr val="accent2"/>
                </a:solidFill>
              </a:rPr>
              <a:t>0</a:t>
            </a:r>
            <a:r>
              <a:rPr lang="en-US" sz="1600" dirty="0" smtClean="0">
                <a:solidFill>
                  <a:schemeClr val="accent2"/>
                </a:solidFill>
              </a:rPr>
              <a:t> </a:t>
            </a:r>
          </a:p>
          <a:p>
            <a:r>
              <a:rPr lang="en-US" sz="1600" dirty="0" smtClean="0"/>
              <a:t>34 = 100010 and .890625 = 111001) with the base 2 because it is a binary number (and not a decimal number with the base 10).</a:t>
            </a:r>
            <a:endParaRPr lang="en-US" sz="1600" dirty="0"/>
          </a:p>
        </p:txBody>
      </p:sp>
      <p:graphicFrame>
        <p:nvGraphicFramePr>
          <p:cNvPr id="4" name="Table 3"/>
          <p:cNvGraphicFramePr>
            <a:graphicFrameLocks noGrp="1"/>
          </p:cNvGraphicFramePr>
          <p:nvPr/>
        </p:nvGraphicFramePr>
        <p:xfrm>
          <a:off x="2355850" y="3429000"/>
          <a:ext cx="4432300" cy="1333500"/>
        </p:xfrm>
        <a:graphic>
          <a:graphicData uri="http://schemas.openxmlformats.org/drawingml/2006/table">
            <a:tbl>
              <a:tblPr/>
              <a:tblGrid>
                <a:gridCol w="952500"/>
                <a:gridCol w="952500"/>
                <a:gridCol w="1295400"/>
                <a:gridCol w="1231900"/>
              </a:tblGrid>
              <a:tr h="165100">
                <a:tc>
                  <a:txBody>
                    <a:bodyPr/>
                    <a:lstStyle/>
                    <a:p>
                      <a:pPr algn="l" fontAlgn="b"/>
                      <a:r>
                        <a:rPr lang="en-US" sz="1000" b="1" i="0" u="none" strike="noStrike">
                          <a:latin typeface="Verdana"/>
                        </a:rPr>
                        <a:t>Calculation</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1" i="0" u="none" strike="noStrike">
                          <a:latin typeface="Verdana"/>
                        </a:rPr>
                        <a:t>Result</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1" i="0" u="none" strike="noStrike">
                          <a:latin typeface="Verdana"/>
                        </a:rPr>
                        <a:t>Whole number</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1" i="0" u="none" strike="noStrike" dirty="0">
                          <a:latin typeface="Verdana"/>
                        </a:rPr>
                        <a:t>Bit</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.890625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1.78125</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yes</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.78125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1.5625</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yes</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.5625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1.125</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yes</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.125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0.25</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no</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.25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0.5</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no</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5100">
                <a:tc>
                  <a:txBody>
                    <a:bodyPr/>
                    <a:lstStyle/>
                    <a:p>
                      <a:pPr algn="l" fontAlgn="b"/>
                      <a:r>
                        <a:rPr lang="en-US" sz="1000" b="0" i="0" u="none" strike="noStrike">
                          <a:latin typeface="Verdana"/>
                        </a:rPr>
                        <a:t>.5 * 2</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a:latin typeface="Verdana"/>
                        </a:rPr>
                        <a:t>yes</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en-US" sz="1000" b="0" i="0" u="none" strike="noStrike" dirty="0">
                          <a:latin typeface="Verdana"/>
                        </a:rPr>
                        <a:t>1</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5" name="Rectangle 4"/>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r>
              <a:rPr lang="en-US" sz="1600" dirty="0" smtClean="0"/>
              <a:t>Normalizing a scientific number means that the decimal point is moved to the left-most possible position by adjusting the exponent accordingly. For the number 100010.111001*2</a:t>
            </a:r>
            <a:r>
              <a:rPr lang="en-US" sz="1600" baseline="30000" dirty="0" smtClean="0"/>
              <a:t>0</a:t>
            </a:r>
            <a:r>
              <a:rPr lang="en-US" sz="1600" dirty="0" smtClean="0"/>
              <a:t>, the decimal point can be moved 5 positions to the left, which increases the exponent by 5: </a:t>
            </a:r>
          </a:p>
          <a:p>
            <a:endParaRPr lang="en-US" sz="1600" dirty="0" smtClean="0"/>
          </a:p>
          <a:p>
            <a:pPr lvl="1"/>
            <a:r>
              <a:rPr lang="en-US" sz="1600" dirty="0" smtClean="0"/>
              <a:t>100010.111001*2</a:t>
            </a:r>
            <a:r>
              <a:rPr lang="en-US" sz="1600" baseline="30000" dirty="0" smtClean="0"/>
              <a:t>0 </a:t>
            </a:r>
            <a:r>
              <a:rPr lang="en-US" sz="1600" dirty="0" smtClean="0"/>
              <a:t>   </a:t>
            </a:r>
            <a:r>
              <a:rPr lang="en-US" sz="1600" dirty="0" err="1" smtClean="0">
                <a:sym typeface="Wingdings"/>
              </a:rPr>
              <a:t></a:t>
            </a:r>
            <a:r>
              <a:rPr lang="en-US" sz="1600" dirty="0" smtClean="0">
                <a:sym typeface="Wingdings"/>
              </a:rPr>
              <a:t>   </a:t>
            </a:r>
            <a:r>
              <a:rPr lang="en-US" sz="1600" dirty="0" smtClean="0"/>
              <a:t>1.00010111001*2</a:t>
            </a:r>
            <a:r>
              <a:rPr lang="en-US" sz="1600" baseline="30000" dirty="0" smtClean="0"/>
              <a:t>5</a:t>
            </a:r>
            <a:r>
              <a:rPr lang="en-US" sz="1600" dirty="0" smtClean="0"/>
              <a:t>.</a:t>
            </a:r>
          </a:p>
          <a:p>
            <a:pPr>
              <a:buNone/>
            </a:pPr>
            <a:endParaRPr lang="en-US" sz="1600" b="1" dirty="0" smtClean="0"/>
          </a:p>
          <a:p>
            <a:r>
              <a:rPr lang="en-US" sz="1600" b="1" dirty="0" smtClean="0"/>
              <a:t>Note: As for any scientific notation, the decimal point is always moved to the left-most position so that there is no leading zero. For example, there is no 0.234*10</a:t>
            </a:r>
            <a:r>
              <a:rPr lang="en-US" sz="1600" b="1" baseline="30000" dirty="0" smtClean="0"/>
              <a:t>2</a:t>
            </a:r>
            <a:r>
              <a:rPr lang="en-US" sz="1600" b="1" dirty="0" smtClean="0"/>
              <a:t> or 0.365*10</a:t>
            </a:r>
            <a:r>
              <a:rPr lang="en-US" sz="1600" b="1" baseline="30000" dirty="0" smtClean="0"/>
              <a:t>5</a:t>
            </a:r>
            <a:r>
              <a:rPr lang="en-US" sz="1600" b="1" dirty="0" smtClean="0"/>
              <a:t>. Those numbers would be written as 2.34*10</a:t>
            </a:r>
            <a:r>
              <a:rPr lang="en-US" sz="1600" b="1" baseline="30000" dirty="0" smtClean="0"/>
              <a:t>1</a:t>
            </a:r>
            <a:r>
              <a:rPr lang="en-US" sz="1600" b="1" dirty="0" smtClean="0"/>
              <a:t> and 3.65*10</a:t>
            </a:r>
            <a:r>
              <a:rPr lang="en-US" sz="1600" b="1" baseline="30000" dirty="0" smtClean="0"/>
              <a:t>4</a:t>
            </a:r>
            <a:r>
              <a:rPr lang="en-US" sz="1600" b="1" dirty="0" smtClean="0"/>
              <a:t>. The same rule is used for the binary scientific notation which means that any normalized scientific binary number starts with a 1.</a:t>
            </a:r>
            <a:endParaRPr lang="en-US" sz="1600" dirty="0"/>
          </a:p>
        </p:txBody>
      </p:sp>
      <p:sp>
        <p:nvSpPr>
          <p:cNvPr id="4" name="Rectangle 3"/>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t>
            </a:r>
            <a:endParaRPr lang="en-US" dirty="0"/>
          </a:p>
        </p:txBody>
      </p:sp>
      <p:sp>
        <p:nvSpPr>
          <p:cNvPr id="3" name="Content Placeholder 2"/>
          <p:cNvSpPr>
            <a:spLocks noGrp="1"/>
          </p:cNvSpPr>
          <p:nvPr>
            <p:ph idx="1"/>
          </p:nvPr>
        </p:nvSpPr>
        <p:spPr/>
        <p:txBody>
          <a:bodyPr/>
          <a:lstStyle/>
          <a:p>
            <a:r>
              <a:rPr lang="en-US" sz="1600" dirty="0" smtClean="0"/>
              <a:t>The normalization of the binary number resulted in the adjusted exponent of 5. As noted previously, the binary floating point exponent has a negative range and a positive range. Thus, 127 has to be added to the exponent of 5 and then converted to binary: 5+127=132 which is 1000 0100 in binary.</a:t>
            </a:r>
            <a:endParaRPr lang="en-US" sz="1600" dirty="0"/>
          </a:p>
        </p:txBody>
      </p:sp>
      <p:pic>
        <p:nvPicPr>
          <p:cNvPr id="4" name="Picture 3" descr="binary-floating-point-8-bit-range.png"/>
          <p:cNvPicPr>
            <a:picLocks noChangeAspect="1"/>
          </p:cNvPicPr>
          <p:nvPr/>
        </p:nvPicPr>
        <p:blipFill>
          <a:blip r:embed="rId2"/>
          <a:stretch>
            <a:fillRect/>
          </a:stretch>
        </p:blipFill>
        <p:spPr>
          <a:xfrm>
            <a:off x="2437063" y="3623733"/>
            <a:ext cx="3609474" cy="1299411"/>
          </a:xfrm>
          <a:prstGeom prst="rect">
            <a:avLst/>
          </a:prstGeom>
        </p:spPr>
      </p:pic>
      <p:sp>
        <p:nvSpPr>
          <p:cNvPr id="5" name="Rectangle 4"/>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US" dirty="0"/>
          </a:p>
        </p:txBody>
      </p:sp>
      <p:sp>
        <p:nvSpPr>
          <p:cNvPr id="3" name="Content Placeholder 2"/>
          <p:cNvSpPr>
            <a:spLocks noGrp="1"/>
          </p:cNvSpPr>
          <p:nvPr>
            <p:ph idx="1"/>
          </p:nvPr>
        </p:nvSpPr>
        <p:spPr/>
        <p:txBody>
          <a:bodyPr/>
          <a:lstStyle/>
          <a:p>
            <a:r>
              <a:rPr lang="en-US" sz="1600" dirty="0" smtClean="0">
                <a:solidFill>
                  <a:srgbClr val="303844"/>
                </a:solidFill>
                <a:latin typeface="Lato-Regular"/>
              </a:rPr>
              <a:t>Now, the binary floating point number can be constructed. Steps 1 – 3 resulted in:</a:t>
            </a:r>
          </a:p>
          <a:p>
            <a:r>
              <a:rPr lang="en-US" sz="1600" dirty="0" smtClean="0">
                <a:solidFill>
                  <a:srgbClr val="303844"/>
                </a:solidFill>
                <a:latin typeface="Lato-Regular"/>
              </a:rPr>
              <a:t>the positive number in binary form: 1.00010111001</a:t>
            </a:r>
          </a:p>
          <a:p>
            <a:r>
              <a:rPr lang="en-US" sz="1600" dirty="0" smtClean="0">
                <a:solidFill>
                  <a:srgbClr val="303844"/>
                </a:solidFill>
                <a:latin typeface="Lato-Regular"/>
              </a:rPr>
              <a:t>the exponent in binary form: 1000 0100</a:t>
            </a:r>
          </a:p>
          <a:p>
            <a:r>
              <a:rPr lang="en-US" sz="1600" dirty="0" smtClean="0">
                <a:solidFill>
                  <a:srgbClr val="303844"/>
                </a:solidFill>
                <a:latin typeface="Lato-Regular"/>
              </a:rPr>
              <a:t>These numbers can now be filled into the bit areas of a 32 bit floating point number.</a:t>
            </a:r>
          </a:p>
          <a:p>
            <a:r>
              <a:rPr lang="en-US" sz="1600" dirty="0" smtClean="0">
                <a:solidFill>
                  <a:srgbClr val="FB0007"/>
                </a:solidFill>
                <a:latin typeface="Lato-Regular"/>
              </a:rPr>
              <a:t>Sign</a:t>
            </a:r>
          </a:p>
          <a:p>
            <a:pPr lvl="1"/>
            <a:r>
              <a:rPr lang="en-US" sz="1200" dirty="0" smtClean="0">
                <a:solidFill>
                  <a:srgbClr val="303844"/>
                </a:solidFill>
                <a:latin typeface="Lato-Regular"/>
              </a:rPr>
              <a:t>The number is positive which means the sign is 0</a:t>
            </a:r>
          </a:p>
          <a:p>
            <a:r>
              <a:rPr lang="en-US" sz="1600" dirty="0" smtClean="0">
                <a:solidFill>
                  <a:srgbClr val="0B5401"/>
                </a:solidFill>
                <a:latin typeface="Lato-Regular"/>
              </a:rPr>
              <a:t>Mantissa</a:t>
            </a:r>
          </a:p>
          <a:p>
            <a:pPr lvl="1"/>
            <a:r>
              <a:rPr lang="en-US" sz="1200" dirty="0" smtClean="0">
                <a:solidFill>
                  <a:srgbClr val="303844"/>
                </a:solidFill>
                <a:latin typeface="Lato-Regular"/>
              </a:rPr>
              <a:t>The mantissa is 00010111001. Where did the preceding 1 go? As noted in Step 2, any scientific notation ends up with a preceding 1. </a:t>
            </a:r>
          </a:p>
          <a:p>
            <a:pPr lvl="1"/>
            <a:r>
              <a:rPr lang="en-US" sz="1200" dirty="0" smtClean="0">
                <a:solidFill>
                  <a:srgbClr val="303844"/>
                </a:solidFill>
                <a:latin typeface="Lato-Regular"/>
              </a:rPr>
              <a:t>Therefore, the preceding 1 is omitted since no space has to be wasted for a bit whose state is known.</a:t>
            </a:r>
          </a:p>
          <a:p>
            <a:r>
              <a:rPr lang="en-US" sz="1600" dirty="0" smtClean="0">
                <a:solidFill>
                  <a:srgbClr val="000078"/>
                </a:solidFill>
                <a:latin typeface="Lato-Regular"/>
              </a:rPr>
              <a:t>Exponent</a:t>
            </a:r>
          </a:p>
          <a:p>
            <a:pPr lvl="1"/>
            <a:r>
              <a:rPr lang="en-US" sz="1200" dirty="0" smtClean="0">
                <a:solidFill>
                  <a:srgbClr val="303844"/>
                </a:solidFill>
                <a:latin typeface="Lato-Regular"/>
              </a:rPr>
              <a:t>The exponent is 1000 0100</a:t>
            </a:r>
          </a:p>
          <a:p>
            <a:pPr lvl="1"/>
            <a:endParaRPr lang="en-US" sz="1200" dirty="0" smtClean="0">
              <a:solidFill>
                <a:srgbClr val="303844"/>
              </a:solidFill>
              <a:latin typeface="Lato-Regular"/>
            </a:endParaRPr>
          </a:p>
          <a:p>
            <a:r>
              <a:rPr lang="en-US" sz="1600" dirty="0" smtClean="0">
                <a:solidFill>
                  <a:srgbClr val="303844"/>
                </a:solidFill>
                <a:latin typeface="Lato-Regular"/>
              </a:rPr>
              <a:t>The resulting floating point value is </a:t>
            </a:r>
            <a:r>
              <a:rPr lang="en-US" sz="1600" b="1" dirty="0" smtClean="0">
                <a:solidFill>
                  <a:srgbClr val="FB0007"/>
                </a:solidFill>
                <a:latin typeface="Lato-Bold"/>
              </a:rPr>
              <a:t>0</a:t>
            </a:r>
            <a:r>
              <a:rPr lang="en-US" sz="1600" b="1" dirty="0" smtClean="0">
                <a:solidFill>
                  <a:srgbClr val="303844"/>
                </a:solidFill>
                <a:latin typeface="Lato-Regular"/>
              </a:rPr>
              <a:t> </a:t>
            </a:r>
            <a:r>
              <a:rPr lang="en-US" sz="1600" b="1" dirty="0" smtClean="0">
                <a:solidFill>
                  <a:srgbClr val="000078"/>
                </a:solidFill>
                <a:latin typeface="Lato-Bold"/>
              </a:rPr>
              <a:t>10000100</a:t>
            </a:r>
            <a:r>
              <a:rPr lang="en-US" sz="1600" b="1" dirty="0" smtClean="0">
                <a:solidFill>
                  <a:srgbClr val="303844"/>
                </a:solidFill>
                <a:latin typeface="Lato-Regular"/>
              </a:rPr>
              <a:t> </a:t>
            </a:r>
            <a:r>
              <a:rPr lang="en-US" sz="1600" b="1" dirty="0" smtClean="0">
                <a:solidFill>
                  <a:srgbClr val="0B5401"/>
                </a:solidFill>
                <a:latin typeface="Lato-Bold"/>
              </a:rPr>
              <a:t>00010111001</a:t>
            </a:r>
            <a:r>
              <a:rPr lang="en-US" sz="1600" b="1" dirty="0" smtClean="0">
                <a:solidFill>
                  <a:srgbClr val="0B5401"/>
                </a:solidFill>
                <a:latin typeface="Lato-Regular"/>
              </a:rPr>
              <a:t>00000000000</a:t>
            </a:r>
            <a:r>
              <a:rPr lang="en-US" sz="1600" b="1" dirty="0" smtClean="0">
                <a:solidFill>
                  <a:srgbClr val="303844"/>
                </a:solidFill>
                <a:latin typeface="Lato-Regular"/>
              </a:rPr>
              <a:t>:</a:t>
            </a:r>
            <a:endParaRPr lang="en-US" sz="1600" dirty="0"/>
          </a:p>
        </p:txBody>
      </p:sp>
      <p:pic>
        <p:nvPicPr>
          <p:cNvPr id="4" name="Picture 3" descr="step4.png"/>
          <p:cNvPicPr>
            <a:picLocks noChangeAspect="1"/>
          </p:cNvPicPr>
          <p:nvPr/>
        </p:nvPicPr>
        <p:blipFill>
          <a:blip r:embed="rId2"/>
          <a:stretch>
            <a:fillRect/>
          </a:stretch>
        </p:blipFill>
        <p:spPr>
          <a:xfrm>
            <a:off x="1509506" y="5480671"/>
            <a:ext cx="5456583" cy="477078"/>
          </a:xfrm>
          <a:prstGeom prst="rect">
            <a:avLst/>
          </a:prstGeom>
        </p:spPr>
      </p:pic>
      <p:sp>
        <p:nvSpPr>
          <p:cNvPr id="5" name="Rectangle 4"/>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304800" y="152400"/>
            <a:ext cx="8610600" cy="762000"/>
          </a:xfrm>
        </p:spPr>
        <p:txBody>
          <a:bodyPr/>
          <a:lstStyle/>
          <a:p>
            <a:pPr eaLnBrk="1" hangingPunct="1"/>
            <a:r>
              <a:rPr lang="en-US" altLang="en-US">
                <a:latin typeface="Optima" charset="0"/>
              </a:rPr>
              <a:t>Representing Big (and Small) Numbers</a:t>
            </a:r>
          </a:p>
        </p:txBody>
      </p:sp>
      <p:sp>
        <p:nvSpPr>
          <p:cNvPr id="926723" name="Rectangle 3"/>
          <p:cNvSpPr>
            <a:spLocks noGrp="1" noChangeArrowheads="1"/>
          </p:cNvSpPr>
          <p:nvPr>
            <p:ph idx="1"/>
          </p:nvPr>
        </p:nvSpPr>
        <p:spPr/>
        <p:txBody>
          <a:bodyPr/>
          <a:lstStyle/>
          <a:p>
            <a:pPr eaLnBrk="1" hangingPunct="1"/>
            <a:r>
              <a:rPr lang="en-US" altLang="en-US" sz="2000" dirty="0">
                <a:latin typeface="Optima" charset="0"/>
              </a:rPr>
              <a:t>No matter what our word size is, there will always be a need to represent bigger </a:t>
            </a:r>
            <a:r>
              <a:rPr lang="en-US" altLang="en-US" sz="2000" dirty="0" smtClean="0">
                <a:latin typeface="Optima" charset="0"/>
              </a:rPr>
              <a:t>numbers</a:t>
            </a:r>
          </a:p>
          <a:p>
            <a:pPr marL="0" lvl="1" indent="0" algn="ctr" eaLnBrk="1" hangingPunct="1">
              <a:buFont typeface="Times" charset="0"/>
              <a:buNone/>
            </a:pPr>
            <a:r>
              <a:rPr lang="en-US" altLang="en-US" sz="2000" dirty="0" smtClean="0">
                <a:latin typeface="Calibri" charset="0"/>
              </a:rPr>
              <a:t>INT_MAX + 1</a:t>
            </a:r>
          </a:p>
          <a:p>
            <a:pPr marL="0" lvl="1" indent="0" algn="ctr" eaLnBrk="1" hangingPunct="1">
              <a:buFont typeface="Times" charset="0"/>
              <a:buNone/>
            </a:pPr>
            <a:r>
              <a:rPr lang="en-US" altLang="en-US" sz="2000" dirty="0" smtClean="0">
                <a:latin typeface="Calibri" charset="0"/>
              </a:rPr>
              <a:t>INT_MIN </a:t>
            </a:r>
            <a:r>
              <a:rPr lang="en-US" altLang="en-US" sz="2000" dirty="0">
                <a:latin typeface="Calibri" charset="0"/>
              </a:rPr>
              <a:t>- 1</a:t>
            </a:r>
            <a:endParaRPr lang="en-US" altLang="en-US" sz="2000" dirty="0">
              <a:latin typeface="Optima" charset="0"/>
            </a:endParaRPr>
          </a:p>
          <a:p>
            <a:pPr eaLnBrk="1" hangingPunct="1"/>
            <a:r>
              <a:rPr lang="en-US" altLang="en-US" sz="2000" dirty="0">
                <a:latin typeface="Optima" charset="0"/>
              </a:rPr>
              <a:t>There is also a need to represent really small numbers</a:t>
            </a:r>
          </a:p>
          <a:p>
            <a:pPr marL="0" lvl="1" indent="0" algn="ctr" eaLnBrk="1" hangingPunct="1">
              <a:buFont typeface="Times" charset="0"/>
              <a:buNone/>
            </a:pPr>
            <a:r>
              <a:rPr lang="en-US" altLang="en-US" dirty="0">
                <a:latin typeface="Calibri" charset="0"/>
              </a:rPr>
              <a:t>nanosecond: 0.000000001</a:t>
            </a:r>
            <a:endParaRPr lang="en-US" altLang="en-US" sz="1600" dirty="0">
              <a:latin typeface="Optima" charset="0"/>
            </a:endParaRPr>
          </a:p>
          <a:p>
            <a:pPr eaLnBrk="1" hangingPunct="1"/>
            <a:r>
              <a:rPr lang="en-US" altLang="en-US" sz="2000" dirty="0">
                <a:latin typeface="Optima" charset="0"/>
              </a:rPr>
              <a:t>Also, there are numbers, that are not big or small but still might require a lot of space</a:t>
            </a:r>
          </a:p>
          <a:p>
            <a:pPr algn="ctr" eaLnBrk="1" hangingPunct="1">
              <a:buFont typeface="Times" charset="0"/>
              <a:buNone/>
            </a:pPr>
            <a:r>
              <a:rPr lang="en-US" altLang="en-US" sz="2400" dirty="0">
                <a:latin typeface="Calibri" charset="0"/>
              </a:rPr>
              <a:t>PI = 3.141…</a:t>
            </a:r>
          </a:p>
          <a:p>
            <a:pPr algn="ctr" eaLnBrk="1" hangingPunct="1">
              <a:buFont typeface="Times" charset="0"/>
              <a:buNone/>
            </a:pPr>
            <a:r>
              <a:rPr lang="en-US" altLang="en-US" sz="2400" dirty="0">
                <a:latin typeface="Calibri" charset="0"/>
              </a:rPr>
              <a:t>e = 2.718281…</a:t>
            </a:r>
          </a:p>
          <a:p>
            <a:pPr eaLnBrk="1" hangingPunct="1"/>
            <a:endParaRPr lang="en-US" altLang="en-US" sz="2000" dirty="0">
              <a:latin typeface="Optima" charset="0"/>
            </a:endParaRPr>
          </a:p>
          <a:p>
            <a:pPr eaLnBrk="1" hangingPunct="1"/>
            <a:r>
              <a:rPr lang="en-US" altLang="en-US" sz="2000" dirty="0">
                <a:latin typeface="Optima" charset="0"/>
              </a:rPr>
              <a:t>Floating-point values allow us to represent large and small and real numbers</a:t>
            </a:r>
          </a:p>
        </p:txBody>
      </p:sp>
      <p:sp>
        <p:nvSpPr>
          <p:cNvPr id="4" name="TextBox 3"/>
          <p:cNvSpPr txBox="1">
            <a:spLocks noChangeArrowheads="1"/>
          </p:cNvSpPr>
          <p:nvPr/>
        </p:nvSpPr>
        <p:spPr bwMode="auto">
          <a:xfrm>
            <a:off x="5592763" y="4090988"/>
            <a:ext cx="2976562" cy="708025"/>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i="1">
                <a:solidFill>
                  <a:schemeClr val="tx2"/>
                </a:solidFill>
                <a:latin typeface="Calibri" charset="0"/>
              </a:rPr>
              <a:t>Talking about HW,</a:t>
            </a:r>
          </a:p>
          <a:p>
            <a:pPr algn="ctr" eaLnBrk="1" hangingPunct="1"/>
            <a:r>
              <a:rPr lang="en-US" altLang="en-US" sz="2000" i="1">
                <a:solidFill>
                  <a:schemeClr val="tx2"/>
                </a:solidFill>
                <a:latin typeface="Calibri" charset="0"/>
              </a:rPr>
              <a:t>SW issues are different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Converting a binary floating point number to decimal</a:t>
            </a:r>
            <a:endParaRPr lang="en-US" sz="2800" dirty="0"/>
          </a:p>
        </p:txBody>
      </p:sp>
      <p:sp>
        <p:nvSpPr>
          <p:cNvPr id="3" name="Content Placeholder 2"/>
          <p:cNvSpPr>
            <a:spLocks noGrp="1"/>
          </p:cNvSpPr>
          <p:nvPr>
            <p:ph idx="1"/>
          </p:nvPr>
        </p:nvSpPr>
        <p:spPr/>
        <p:txBody>
          <a:bodyPr/>
          <a:lstStyle/>
          <a:p>
            <a:r>
              <a:rPr lang="en-US" sz="1600" dirty="0" smtClean="0"/>
              <a:t>Converting a binary floating point number to decimal is much simpler than the reverse. For simplicity, we will use the previously converted number again and convert it back to decimal. If everything is done right, the result should be 34.890625.</a:t>
            </a:r>
          </a:p>
          <a:p>
            <a:endParaRPr lang="en-US" sz="1600" dirty="0" smtClean="0"/>
          </a:p>
          <a:p>
            <a:r>
              <a:rPr lang="en-US" sz="1600" dirty="0" smtClean="0"/>
              <a:t>The binary 32 bit floating point number was: </a:t>
            </a:r>
            <a:r>
              <a:rPr lang="en-US" sz="1600" b="1" dirty="0" smtClean="0"/>
              <a:t>0 10000100 0001011100100000000000</a:t>
            </a:r>
          </a:p>
          <a:p>
            <a:endParaRPr lang="en-US" sz="1600" b="1" dirty="0" smtClean="0"/>
          </a:p>
          <a:p>
            <a:r>
              <a:rPr lang="en-US" sz="1600" b="1" dirty="0" smtClean="0"/>
              <a:t>Again, this is a positive number (the first bit, the sign, is 0), the exponent is 10000100 and the mantissa is 1.00010111001 (omitting any zeros at the end and adding back the omitted 1 in front of the decimal point).</a:t>
            </a:r>
            <a:endParaRPr lang="en-US" sz="1600" dirty="0"/>
          </a:p>
        </p:txBody>
      </p:sp>
      <p:sp>
        <p:nvSpPr>
          <p:cNvPr id="5" name="Rectangle 4"/>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Converting the exponent to decimal</a:t>
            </a:r>
            <a:endParaRPr lang="en-US" sz="2400" dirty="0"/>
          </a:p>
        </p:txBody>
      </p:sp>
      <p:sp>
        <p:nvSpPr>
          <p:cNvPr id="3" name="Content Placeholder 2"/>
          <p:cNvSpPr>
            <a:spLocks noGrp="1"/>
          </p:cNvSpPr>
          <p:nvPr>
            <p:ph idx="1"/>
          </p:nvPr>
        </p:nvSpPr>
        <p:spPr/>
        <p:txBody>
          <a:bodyPr/>
          <a:lstStyle/>
          <a:p>
            <a:r>
              <a:rPr lang="en-US" sz="1600" dirty="0" smtClean="0"/>
              <a:t>The conversion is a basic binary to decimal conversion.</a:t>
            </a:r>
          </a:p>
          <a:p>
            <a:endParaRPr lang="en-US" sz="1600" dirty="0" smtClean="0"/>
          </a:p>
          <a:p>
            <a:r>
              <a:rPr lang="en-US" sz="1600" dirty="0" smtClean="0"/>
              <a:t>2</a:t>
            </a:r>
            <a:r>
              <a:rPr lang="en-US" sz="1600" baseline="30000" dirty="0" smtClean="0"/>
              <a:t>2</a:t>
            </a:r>
            <a:r>
              <a:rPr lang="en-US" sz="1600" dirty="0" smtClean="0"/>
              <a:t> + 2</a:t>
            </a:r>
            <a:r>
              <a:rPr lang="en-US" sz="1600" baseline="30000" dirty="0" smtClean="0"/>
              <a:t>7</a:t>
            </a:r>
            <a:r>
              <a:rPr lang="en-US" sz="1600" dirty="0" smtClean="0"/>
              <a:t> = 132</a:t>
            </a:r>
          </a:p>
          <a:p>
            <a:r>
              <a:rPr lang="en-US" sz="1600" dirty="0" smtClean="0"/>
              <a:t>or </a:t>
            </a:r>
          </a:p>
          <a:p>
            <a:r>
              <a:rPr lang="en-US" sz="1600" dirty="0" smtClean="0"/>
              <a:t>4+128=132</a:t>
            </a:r>
          </a:p>
          <a:p>
            <a:r>
              <a:rPr lang="en-US" sz="1600" dirty="0" smtClean="0"/>
              <a:t>Since there is the positive and negative range of +- 127 for exponents (as mentioned earlier), 127 has to be subtracted from the the converted value:</a:t>
            </a:r>
          </a:p>
          <a:p>
            <a:r>
              <a:rPr lang="en-US" sz="1600" dirty="0" smtClean="0"/>
              <a:t>132-127=5</a:t>
            </a:r>
          </a:p>
          <a:p>
            <a:r>
              <a:rPr lang="en-US" sz="1600" dirty="0" smtClean="0"/>
              <a:t>The resulting exponent is 5.</a:t>
            </a:r>
            <a:endParaRPr lang="en-US" sz="1600" dirty="0"/>
          </a:p>
        </p:txBody>
      </p:sp>
      <p:sp>
        <p:nvSpPr>
          <p:cNvPr id="4" name="Rectangle 3"/>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The whole mantissa can now be converted to decimal</a:t>
            </a:r>
            <a:endParaRPr lang="en-US" sz="2400" dirty="0"/>
          </a:p>
        </p:txBody>
      </p:sp>
      <p:sp>
        <p:nvSpPr>
          <p:cNvPr id="3" name="Content Placeholder 2"/>
          <p:cNvSpPr>
            <a:spLocks noGrp="1"/>
          </p:cNvSpPr>
          <p:nvPr>
            <p:ph idx="1"/>
          </p:nvPr>
        </p:nvSpPr>
        <p:spPr/>
        <p:txBody>
          <a:bodyPr/>
          <a:lstStyle/>
          <a:p>
            <a:r>
              <a:rPr lang="en-US" sz="1600" dirty="0" smtClean="0"/>
              <a:t>Converting the mantissa does not need the normalization to be undone. The whole number can be calculated as follows:1.00010111001 * 2</a:t>
            </a:r>
            <a:r>
              <a:rPr lang="en-US" sz="1600" baseline="30000" dirty="0" smtClean="0"/>
              <a:t>5</a:t>
            </a:r>
          </a:p>
          <a:p>
            <a:endParaRPr lang="en-US" sz="1600" dirty="0" smtClean="0"/>
          </a:p>
          <a:p>
            <a:r>
              <a:rPr lang="en-US" sz="1600" dirty="0" smtClean="0"/>
              <a:t>either with negative exponents: (20 + 2-4 + 2-6 + 2-7 + 2-8 + 2-11) * 2</a:t>
            </a:r>
            <a:r>
              <a:rPr lang="en-US" sz="1600" baseline="30000" dirty="0" smtClean="0"/>
              <a:t>5</a:t>
            </a:r>
            <a:r>
              <a:rPr lang="en-US" sz="1600" dirty="0" smtClean="0"/>
              <a:t> = 34.890625</a:t>
            </a:r>
          </a:p>
          <a:p>
            <a:endParaRPr lang="en-US" sz="1600" dirty="0" smtClean="0"/>
          </a:p>
          <a:p>
            <a:endParaRPr lang="en-US" sz="1600" dirty="0" smtClean="0"/>
          </a:p>
          <a:p>
            <a:r>
              <a:rPr lang="en-US" sz="1600" dirty="0" smtClean="0"/>
              <a:t>or fractions: (1 + 1/16 + 1/64 + 1/128 + 1/256 + 1/2048) * 2</a:t>
            </a:r>
            <a:r>
              <a:rPr lang="en-US" sz="1600" baseline="30000" dirty="0" smtClean="0"/>
              <a:t>5</a:t>
            </a:r>
            <a:r>
              <a:rPr lang="en-US" sz="1600" dirty="0" smtClean="0"/>
              <a:t> = 34.890625</a:t>
            </a:r>
          </a:p>
          <a:p>
            <a:endParaRPr lang="en-US" sz="1600" dirty="0" smtClean="0"/>
          </a:p>
          <a:p>
            <a:endParaRPr lang="en-US" sz="1600" dirty="0" smtClean="0"/>
          </a:p>
          <a:p>
            <a:r>
              <a:rPr lang="en-US" sz="1600" b="1" i="1" dirty="0" smtClean="0"/>
              <a:t>The number is now successfully converted to decimal and the result is 34.890625 which is the decimal representation of the floating point number we started with.</a:t>
            </a:r>
            <a:endParaRPr lang="en-US" sz="1600" dirty="0"/>
          </a:p>
        </p:txBody>
      </p:sp>
      <p:sp>
        <p:nvSpPr>
          <p:cNvPr id="4" name="Rectangle 3"/>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69" name="Rectangle 6"/>
          <p:cNvSpPr>
            <a:spLocks noGrp="1" noChangeArrowheads="1"/>
          </p:cNvSpPr>
          <p:nvPr>
            <p:ph type="title"/>
          </p:nvPr>
        </p:nvSpPr>
        <p:spPr/>
        <p:txBody>
          <a:bodyPr/>
          <a:lstStyle/>
          <a:p>
            <a:pPr eaLnBrk="1" hangingPunct="1"/>
            <a:r>
              <a:rPr lang="en-US" altLang="en-US">
                <a:latin typeface="Optima" charset="0"/>
              </a:rPr>
              <a:t>Single-Precision Range</a:t>
            </a:r>
          </a:p>
        </p:txBody>
      </p:sp>
      <p:sp>
        <p:nvSpPr>
          <p:cNvPr id="32770" name="Rectangle 7"/>
          <p:cNvSpPr>
            <a:spLocks noGrp="1" noChangeArrowheads="1"/>
          </p:cNvSpPr>
          <p:nvPr>
            <p:ph idx="1"/>
          </p:nvPr>
        </p:nvSpPr>
        <p:spPr/>
        <p:txBody>
          <a:bodyPr/>
          <a:lstStyle/>
          <a:p>
            <a:pPr eaLnBrk="1" hangingPunct="1"/>
            <a:r>
              <a:rPr lang="en-US" altLang="en-US" sz="2400">
                <a:latin typeface="Optima" charset="0"/>
              </a:rPr>
              <a:t>Exponents 00000000 and 11111111 are reserved</a:t>
            </a:r>
          </a:p>
          <a:p>
            <a:pPr eaLnBrk="1" hangingPunct="1"/>
            <a:endParaRPr lang="en-US" altLang="en-US" sz="2400">
              <a:latin typeface="Optima" charset="0"/>
            </a:endParaRPr>
          </a:p>
          <a:p>
            <a:pPr eaLnBrk="1" hangingPunct="1"/>
            <a:r>
              <a:rPr lang="en-US" altLang="en-US" sz="2400">
                <a:latin typeface="Optima" charset="0"/>
              </a:rPr>
              <a:t>Smallest value</a:t>
            </a:r>
          </a:p>
          <a:p>
            <a:pPr lvl="1" eaLnBrk="1" hangingPunct="1"/>
            <a:r>
              <a:rPr lang="en-US" altLang="en-US" sz="2000">
                <a:latin typeface="Optima" charset="0"/>
              </a:rPr>
              <a:t>smallest stored exponent: 00000001</a:t>
            </a:r>
            <a:br>
              <a:rPr lang="en-US" altLang="en-US" sz="2000">
                <a:latin typeface="Optima" charset="0"/>
              </a:rPr>
            </a:br>
            <a:r>
              <a:rPr lang="en-US" altLang="en-US" sz="2000">
                <a:latin typeface="Optima" charset="0"/>
                <a:sym typeface="Symbol" charset="2"/>
              </a:rPr>
              <a:t> actual exponent = 1 – 127 = –126</a:t>
            </a:r>
          </a:p>
          <a:p>
            <a:pPr lvl="1" eaLnBrk="1" hangingPunct="1"/>
            <a:r>
              <a:rPr lang="en-US" altLang="en-US" sz="2000">
                <a:latin typeface="Optima" charset="0"/>
                <a:sym typeface="Symbol" charset="2"/>
              </a:rPr>
              <a:t>Fraction: 000…00</a:t>
            </a:r>
            <a:r>
              <a:rPr lang="en-US" altLang="en-US" sz="2000">
                <a:latin typeface="Optima" charset="0"/>
              </a:rPr>
              <a:t> </a:t>
            </a:r>
            <a:r>
              <a:rPr lang="en-US" altLang="en-US" sz="2000">
                <a:latin typeface="Optima" charset="0"/>
                <a:sym typeface="Symbol" charset="2"/>
              </a:rPr>
              <a:t> significand = 1.0</a:t>
            </a:r>
          </a:p>
          <a:p>
            <a:pPr lvl="2" eaLnBrk="1" hangingPunct="1">
              <a:buFont typeface="Times" charset="0"/>
              <a:buNone/>
            </a:pPr>
            <a:r>
              <a:rPr lang="en-US" altLang="en-US" sz="1800">
                <a:latin typeface="Calibri" charset="0"/>
                <a:sym typeface="Symbol" charset="2"/>
              </a:rPr>
              <a:t>±1.0 × 2</a:t>
            </a:r>
            <a:r>
              <a:rPr lang="en-US" altLang="en-US" sz="1800" baseline="30000">
                <a:latin typeface="Calibri" charset="0"/>
                <a:sym typeface="Symbol" charset="2"/>
              </a:rPr>
              <a:t>–126</a:t>
            </a:r>
            <a:r>
              <a:rPr lang="en-US" altLang="en-US" sz="1800">
                <a:latin typeface="Calibri" charset="0"/>
                <a:sym typeface="Symbol" charset="2"/>
              </a:rPr>
              <a:t> ≈ ±1.2 × 10</a:t>
            </a:r>
            <a:r>
              <a:rPr lang="en-US" altLang="en-US" sz="1800" baseline="30000">
                <a:latin typeface="Calibri" charset="0"/>
                <a:sym typeface="Symbol" charset="2"/>
              </a:rPr>
              <a:t>–38</a:t>
            </a:r>
          </a:p>
          <a:p>
            <a:pPr eaLnBrk="1" hangingPunct="1"/>
            <a:endParaRPr lang="en-US" altLang="en-US" sz="2400">
              <a:latin typeface="Optima" charset="0"/>
              <a:sym typeface="Symbol" charset="2"/>
            </a:endParaRPr>
          </a:p>
          <a:p>
            <a:pPr eaLnBrk="1" hangingPunct="1"/>
            <a:r>
              <a:rPr lang="en-US" altLang="en-US" sz="2400">
                <a:latin typeface="Optima" charset="0"/>
                <a:sym typeface="Symbol" charset="2"/>
              </a:rPr>
              <a:t>Largest value</a:t>
            </a:r>
          </a:p>
          <a:p>
            <a:pPr lvl="1" eaLnBrk="1" hangingPunct="1"/>
            <a:r>
              <a:rPr lang="en-US" altLang="en-US" sz="2000">
                <a:latin typeface="Optima" charset="0"/>
                <a:sym typeface="Symbol" charset="2"/>
              </a:rPr>
              <a:t>largest stored exponent: 11111110</a:t>
            </a:r>
            <a:br>
              <a:rPr lang="en-US" altLang="en-US" sz="2000">
                <a:latin typeface="Optima" charset="0"/>
                <a:sym typeface="Symbol" charset="2"/>
              </a:rPr>
            </a:br>
            <a:r>
              <a:rPr lang="en-US" altLang="en-US" sz="2000">
                <a:latin typeface="Optima" charset="0"/>
                <a:sym typeface="Symbol" charset="2"/>
              </a:rPr>
              <a:t> actual exponent = 254 – 127 = +127</a:t>
            </a:r>
          </a:p>
          <a:p>
            <a:pPr lvl="1" eaLnBrk="1" hangingPunct="1"/>
            <a:r>
              <a:rPr lang="en-US" altLang="en-US" sz="2000">
                <a:latin typeface="Optima" charset="0"/>
                <a:sym typeface="Symbol" charset="2"/>
              </a:rPr>
              <a:t>Fraction: 111…11</a:t>
            </a:r>
            <a:r>
              <a:rPr lang="en-US" altLang="en-US" sz="2000">
                <a:latin typeface="Optima" charset="0"/>
              </a:rPr>
              <a:t> </a:t>
            </a:r>
            <a:r>
              <a:rPr lang="en-US" altLang="en-US" sz="2000">
                <a:latin typeface="Optima" charset="0"/>
                <a:sym typeface="Symbol" charset="2"/>
              </a:rPr>
              <a:t> significand ≈ 2.0</a:t>
            </a:r>
          </a:p>
          <a:p>
            <a:pPr lvl="2" eaLnBrk="1" hangingPunct="1">
              <a:buFont typeface="Times" charset="0"/>
              <a:buNone/>
            </a:pPr>
            <a:r>
              <a:rPr lang="en-US" altLang="en-US" sz="1800">
                <a:latin typeface="Calibri" charset="0"/>
                <a:sym typeface="Symbol" charset="2"/>
              </a:rPr>
              <a:t>±2.0 × 2</a:t>
            </a:r>
            <a:r>
              <a:rPr lang="en-US" altLang="en-US" sz="1800" baseline="30000">
                <a:latin typeface="Calibri" charset="0"/>
                <a:sym typeface="Symbol" charset="2"/>
              </a:rPr>
              <a:t>+127</a:t>
            </a:r>
            <a:r>
              <a:rPr lang="en-US" altLang="en-US" sz="1800">
                <a:latin typeface="Calibri" charset="0"/>
                <a:sym typeface="Symbol" charset="2"/>
              </a:rPr>
              <a:t> ≈ ± 3.4 × 10</a:t>
            </a:r>
            <a:r>
              <a:rPr lang="en-US" altLang="en-US" sz="1800" baseline="30000">
                <a:latin typeface="Calibri" charset="0"/>
                <a:sym typeface="Symbol" charset="2"/>
              </a:rPr>
              <a:t>+38</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7" name="Rectangle 6"/>
          <p:cNvSpPr>
            <a:spLocks noGrp="1" noChangeArrowheads="1"/>
          </p:cNvSpPr>
          <p:nvPr>
            <p:ph type="title"/>
          </p:nvPr>
        </p:nvSpPr>
        <p:spPr/>
        <p:txBody>
          <a:bodyPr/>
          <a:lstStyle/>
          <a:p>
            <a:pPr eaLnBrk="1" hangingPunct="1"/>
            <a:r>
              <a:rPr lang="en-US" altLang="en-US">
                <a:latin typeface="Optima" charset="0"/>
              </a:rPr>
              <a:t>Double-Precision Range</a:t>
            </a:r>
          </a:p>
        </p:txBody>
      </p:sp>
      <p:sp>
        <p:nvSpPr>
          <p:cNvPr id="34818" name="Rectangle 7"/>
          <p:cNvSpPr>
            <a:spLocks noGrp="1" noChangeArrowheads="1"/>
          </p:cNvSpPr>
          <p:nvPr>
            <p:ph idx="1"/>
          </p:nvPr>
        </p:nvSpPr>
        <p:spPr/>
        <p:txBody>
          <a:bodyPr/>
          <a:lstStyle/>
          <a:p>
            <a:pPr eaLnBrk="1" hangingPunct="1"/>
            <a:r>
              <a:rPr lang="en-US" altLang="en-US" sz="2400">
                <a:latin typeface="Optima" charset="0"/>
              </a:rPr>
              <a:t>Exponents 0000…00 and 1111…11 reserved</a:t>
            </a:r>
          </a:p>
          <a:p>
            <a:pPr eaLnBrk="1" hangingPunct="1"/>
            <a:endParaRPr lang="en-US" altLang="en-US" sz="2400">
              <a:latin typeface="Optima" charset="0"/>
            </a:endParaRPr>
          </a:p>
          <a:p>
            <a:pPr eaLnBrk="1" hangingPunct="1"/>
            <a:r>
              <a:rPr lang="en-US" altLang="en-US" sz="2400">
                <a:latin typeface="Optima" charset="0"/>
              </a:rPr>
              <a:t>Smallest value</a:t>
            </a:r>
          </a:p>
          <a:p>
            <a:pPr lvl="1" eaLnBrk="1" hangingPunct="1"/>
            <a:r>
              <a:rPr lang="en-US" altLang="en-US" sz="2000">
                <a:latin typeface="Optima" charset="0"/>
              </a:rPr>
              <a:t>Exponent: 00000000001</a:t>
            </a:r>
            <a:br>
              <a:rPr lang="en-US" altLang="en-US" sz="2000">
                <a:latin typeface="Optima" charset="0"/>
              </a:rPr>
            </a:br>
            <a:r>
              <a:rPr lang="en-US" altLang="en-US" sz="2000">
                <a:latin typeface="Optima" charset="0"/>
                <a:sym typeface="Symbol" charset="2"/>
              </a:rPr>
              <a:t> actual exponent = 1 – 1023 = –1022</a:t>
            </a:r>
          </a:p>
          <a:p>
            <a:pPr lvl="1" eaLnBrk="1" hangingPunct="1"/>
            <a:r>
              <a:rPr lang="en-US" altLang="en-US" sz="2000">
                <a:latin typeface="Optima" charset="0"/>
                <a:sym typeface="Symbol" charset="2"/>
              </a:rPr>
              <a:t>Fraction: 000…00</a:t>
            </a:r>
            <a:r>
              <a:rPr lang="en-US" altLang="en-US" sz="2000">
                <a:latin typeface="Optima" charset="0"/>
              </a:rPr>
              <a:t> </a:t>
            </a:r>
            <a:r>
              <a:rPr lang="en-US" altLang="en-US" sz="2000">
                <a:latin typeface="Optima" charset="0"/>
                <a:sym typeface="Symbol" charset="2"/>
              </a:rPr>
              <a:t> significand = 1.0</a:t>
            </a:r>
          </a:p>
          <a:p>
            <a:pPr lvl="1" eaLnBrk="1" hangingPunct="1">
              <a:buFont typeface="Times" charset="0"/>
              <a:buNone/>
            </a:pPr>
            <a:r>
              <a:rPr lang="en-US" altLang="en-US" sz="2000">
                <a:latin typeface="Calibri" charset="0"/>
                <a:sym typeface="Symbol" charset="2"/>
              </a:rPr>
              <a:t>	  ±1.0 × 2</a:t>
            </a:r>
            <a:r>
              <a:rPr lang="en-US" altLang="en-US" sz="2000" baseline="30000">
                <a:latin typeface="Calibri" charset="0"/>
                <a:sym typeface="Symbol" charset="2"/>
              </a:rPr>
              <a:t>–1022</a:t>
            </a:r>
            <a:r>
              <a:rPr lang="en-US" altLang="en-US" sz="2000">
                <a:latin typeface="Calibri" charset="0"/>
                <a:sym typeface="Symbol" charset="2"/>
              </a:rPr>
              <a:t> ≈ ±2.2 × 10</a:t>
            </a:r>
            <a:r>
              <a:rPr lang="en-US" altLang="en-US" sz="2000" baseline="30000">
                <a:latin typeface="Calibri" charset="0"/>
                <a:sym typeface="Symbol" charset="2"/>
              </a:rPr>
              <a:t>–308</a:t>
            </a:r>
          </a:p>
          <a:p>
            <a:pPr eaLnBrk="1" hangingPunct="1"/>
            <a:endParaRPr lang="en-US" altLang="en-US" sz="2400">
              <a:latin typeface="Optima" charset="0"/>
              <a:sym typeface="Symbol" charset="2"/>
            </a:endParaRPr>
          </a:p>
          <a:p>
            <a:pPr eaLnBrk="1" hangingPunct="1"/>
            <a:r>
              <a:rPr lang="en-US" altLang="en-US" sz="2400">
                <a:latin typeface="Optima" charset="0"/>
                <a:sym typeface="Symbol" charset="2"/>
              </a:rPr>
              <a:t>Largest value</a:t>
            </a:r>
          </a:p>
          <a:p>
            <a:pPr lvl="1" eaLnBrk="1" hangingPunct="1"/>
            <a:r>
              <a:rPr lang="en-US" altLang="en-US" sz="2000">
                <a:latin typeface="Optima" charset="0"/>
                <a:sym typeface="Symbol" charset="2"/>
              </a:rPr>
              <a:t>Exponent: 11111111110</a:t>
            </a:r>
            <a:br>
              <a:rPr lang="en-US" altLang="en-US" sz="2000">
                <a:latin typeface="Optima" charset="0"/>
                <a:sym typeface="Symbol" charset="2"/>
              </a:rPr>
            </a:br>
            <a:r>
              <a:rPr lang="en-US" altLang="en-US" sz="2000">
                <a:latin typeface="Optima" charset="0"/>
                <a:sym typeface="Symbol" charset="2"/>
              </a:rPr>
              <a:t> actual exponent = 2046 – 1023 = +1023</a:t>
            </a:r>
          </a:p>
          <a:p>
            <a:pPr lvl="1" eaLnBrk="1" hangingPunct="1"/>
            <a:r>
              <a:rPr lang="en-US" altLang="en-US" sz="2000">
                <a:latin typeface="Optima" charset="0"/>
                <a:sym typeface="Symbol" charset="2"/>
              </a:rPr>
              <a:t>Fraction: 111…11</a:t>
            </a:r>
            <a:r>
              <a:rPr lang="en-US" altLang="en-US" sz="2000">
                <a:latin typeface="Optima" charset="0"/>
              </a:rPr>
              <a:t> </a:t>
            </a:r>
            <a:r>
              <a:rPr lang="en-US" altLang="en-US" sz="2000">
                <a:latin typeface="Optima" charset="0"/>
                <a:sym typeface="Symbol" charset="2"/>
              </a:rPr>
              <a:t> significand ≈ 2.0</a:t>
            </a:r>
          </a:p>
          <a:p>
            <a:pPr lvl="1" eaLnBrk="1" hangingPunct="1">
              <a:buFont typeface="Times" charset="0"/>
              <a:buNone/>
            </a:pPr>
            <a:r>
              <a:rPr lang="en-US" altLang="en-US" sz="2000">
                <a:latin typeface="Optima" charset="0"/>
                <a:sym typeface="Symbol" charset="2"/>
              </a:rPr>
              <a:t>	  </a:t>
            </a:r>
            <a:r>
              <a:rPr lang="en-US" altLang="en-US" sz="2000">
                <a:latin typeface="Calibri" charset="0"/>
                <a:sym typeface="Symbol" charset="2"/>
              </a:rPr>
              <a:t>±2.0 × 2</a:t>
            </a:r>
            <a:r>
              <a:rPr lang="en-US" altLang="en-US" sz="2000" baseline="30000">
                <a:latin typeface="Calibri" charset="0"/>
                <a:sym typeface="Symbol" charset="2"/>
              </a:rPr>
              <a:t>+1023</a:t>
            </a:r>
            <a:r>
              <a:rPr lang="en-US" altLang="en-US" sz="2000">
                <a:latin typeface="Calibri" charset="0"/>
                <a:sym typeface="Symbol" charset="2"/>
              </a:rPr>
              <a:t> ≈ ±1.8 × 10</a:t>
            </a:r>
            <a:r>
              <a:rPr lang="en-US" altLang="en-US" sz="2000" baseline="30000">
                <a:latin typeface="Calibri" charset="0"/>
                <a:sym typeface="Symbol" charset="2"/>
              </a:rPr>
              <a:t>+308</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ltLang="en-US">
                <a:latin typeface="Optima" charset="0"/>
              </a:rPr>
              <a:t>IEEE 754 FP Standard : Examples</a:t>
            </a:r>
          </a:p>
        </p:txBody>
      </p:sp>
      <p:sp>
        <p:nvSpPr>
          <p:cNvPr id="36866" name="Content Placeholder 2"/>
          <p:cNvSpPr>
            <a:spLocks noGrp="1"/>
          </p:cNvSpPr>
          <p:nvPr>
            <p:ph idx="1"/>
          </p:nvPr>
        </p:nvSpPr>
        <p:spPr/>
        <p:txBody>
          <a:bodyPr/>
          <a:lstStyle/>
          <a:p>
            <a:pPr eaLnBrk="1" hangingPunct="1"/>
            <a:r>
              <a:rPr lang="en-US" altLang="en-US" sz="2000" dirty="0">
                <a:latin typeface="Optima" charset="0"/>
              </a:rPr>
              <a:t>Smallest+:  </a:t>
            </a:r>
            <a:r>
              <a:rPr lang="en-US" altLang="en-US" sz="2000" dirty="0">
                <a:latin typeface="Calibri" charset="0"/>
              </a:rPr>
              <a:t>0 00000001 </a:t>
            </a:r>
            <a:r>
              <a:rPr lang="en-US" altLang="en-US" sz="2000" dirty="0">
                <a:solidFill>
                  <a:srgbClr val="FF0000"/>
                </a:solidFill>
                <a:latin typeface="Calibri" charset="0"/>
              </a:rPr>
              <a:t>1</a:t>
            </a:r>
            <a:r>
              <a:rPr lang="en-US" altLang="en-US" sz="2000" b="1" dirty="0">
                <a:solidFill>
                  <a:srgbClr val="FF0000"/>
                </a:solidFill>
                <a:latin typeface="Calibri" charset="0"/>
              </a:rPr>
              <a:t>.</a:t>
            </a:r>
            <a:r>
              <a:rPr lang="en-US" altLang="en-US" sz="2000" dirty="0">
                <a:latin typeface="Calibri" charset="0"/>
              </a:rPr>
              <a:t>00000000000000000000000 = 1.0 </a:t>
            </a:r>
            <a:r>
              <a:rPr lang="en-US" altLang="en-US" sz="2000" dirty="0" err="1">
                <a:latin typeface="Calibri" charset="0"/>
              </a:rPr>
              <a:t>x</a:t>
            </a:r>
            <a:r>
              <a:rPr lang="en-US" altLang="en-US" sz="2000" dirty="0">
                <a:latin typeface="Calibri" charset="0"/>
              </a:rPr>
              <a:t> 2</a:t>
            </a:r>
            <a:r>
              <a:rPr lang="en-US" altLang="en-US" sz="2000" baseline="30000" dirty="0">
                <a:latin typeface="Calibri" charset="0"/>
              </a:rPr>
              <a:t>1-127</a:t>
            </a:r>
          </a:p>
          <a:p>
            <a:pPr eaLnBrk="1" hangingPunct="1"/>
            <a:r>
              <a:rPr lang="en-US" altLang="en-US" sz="2000" dirty="0">
                <a:latin typeface="Optima" charset="0"/>
              </a:rPr>
              <a:t>Zero:          </a:t>
            </a:r>
            <a:r>
              <a:rPr lang="en-US" altLang="en-US" sz="2000" dirty="0">
                <a:latin typeface="Calibri" charset="0"/>
              </a:rPr>
              <a:t>0 00000000 00000000000000000000000 = true 0</a:t>
            </a:r>
          </a:p>
          <a:p>
            <a:pPr eaLnBrk="1" hangingPunct="1"/>
            <a:r>
              <a:rPr lang="en-US" altLang="en-US" sz="2000" dirty="0">
                <a:latin typeface="Optima" charset="0"/>
              </a:rPr>
              <a:t>Largest+:    </a:t>
            </a:r>
            <a:r>
              <a:rPr lang="en-US" altLang="en-US" sz="2000" dirty="0">
                <a:latin typeface="Calibri" charset="0"/>
              </a:rPr>
              <a:t>0 11111110 </a:t>
            </a:r>
            <a:r>
              <a:rPr lang="en-US" altLang="en-US" sz="2000" dirty="0">
                <a:solidFill>
                  <a:srgbClr val="FF0000"/>
                </a:solidFill>
                <a:latin typeface="Calibri" charset="0"/>
              </a:rPr>
              <a:t>1</a:t>
            </a:r>
            <a:r>
              <a:rPr lang="en-US" altLang="en-US" sz="2000" b="1" dirty="0">
                <a:solidFill>
                  <a:srgbClr val="FF0000"/>
                </a:solidFill>
                <a:latin typeface="Calibri" charset="0"/>
              </a:rPr>
              <a:t>.</a:t>
            </a:r>
            <a:r>
              <a:rPr lang="en-US" altLang="en-US" sz="2000" dirty="0">
                <a:latin typeface="Calibri" charset="0"/>
              </a:rPr>
              <a:t>11111111111111111111111 = 2-2</a:t>
            </a:r>
            <a:r>
              <a:rPr lang="en-US" altLang="en-US" sz="2000" baseline="30000" dirty="0">
                <a:latin typeface="Calibri" charset="0"/>
              </a:rPr>
              <a:t>-23</a:t>
            </a:r>
            <a:r>
              <a:rPr lang="en-US" altLang="en-US" sz="2000" dirty="0">
                <a:latin typeface="Calibri" charset="0"/>
              </a:rPr>
              <a:t> </a:t>
            </a:r>
            <a:r>
              <a:rPr lang="en-US" altLang="en-US" sz="2000" dirty="0" err="1">
                <a:latin typeface="Calibri" charset="0"/>
              </a:rPr>
              <a:t>x</a:t>
            </a:r>
            <a:r>
              <a:rPr lang="en-US" altLang="en-US" sz="2000" dirty="0">
                <a:latin typeface="Calibri" charset="0"/>
              </a:rPr>
              <a:t> 2</a:t>
            </a:r>
            <a:r>
              <a:rPr lang="en-US" altLang="en-US" sz="2000" baseline="30000" dirty="0">
                <a:latin typeface="Calibri" charset="0"/>
              </a:rPr>
              <a:t>254-127</a:t>
            </a:r>
          </a:p>
          <a:p>
            <a:pPr eaLnBrk="1" hangingPunct="1">
              <a:buFont typeface="Times" charset="0"/>
              <a:buNone/>
            </a:pPr>
            <a:endParaRPr lang="en-US" altLang="en-US" sz="2000" dirty="0" smtClean="0">
              <a:latin typeface="Optima" charset="0"/>
            </a:endParaRPr>
          </a:p>
          <a:p>
            <a:pPr eaLnBrk="1" hangingPunct="1">
              <a:buFont typeface="Times" charset="0"/>
              <a:buNone/>
            </a:pPr>
            <a:endParaRPr lang="en-US" altLang="en-US" sz="2000" dirty="0" smtClean="0">
              <a:latin typeface="Optima" charset="0"/>
            </a:endParaRPr>
          </a:p>
          <a:p>
            <a:pPr eaLnBrk="1" hangingPunct="1">
              <a:buFont typeface="Times" charset="0"/>
              <a:buNone/>
            </a:pPr>
            <a:endParaRPr lang="en-US" altLang="en-US" sz="2000" dirty="0">
              <a:latin typeface="Optima" charset="0"/>
            </a:endParaRPr>
          </a:p>
          <a:p>
            <a:pPr eaLnBrk="1" hangingPunct="1"/>
            <a:endParaRPr lang="en-US" altLang="en-US" sz="2000" dirty="0">
              <a:latin typeface="Optima"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1" name="Title 4"/>
          <p:cNvSpPr>
            <a:spLocks noGrp="1"/>
          </p:cNvSpPr>
          <p:nvPr>
            <p:ph type="title"/>
          </p:nvPr>
        </p:nvSpPr>
        <p:spPr/>
        <p:txBody>
          <a:bodyPr/>
          <a:lstStyle/>
          <a:p>
            <a:pPr eaLnBrk="1" hangingPunct="1"/>
            <a:r>
              <a:rPr lang="en-US" altLang="en-US">
                <a:latin typeface="Optima" charset="0"/>
              </a:rPr>
              <a:t>Floating-point Addition in Base 10</a:t>
            </a:r>
          </a:p>
        </p:txBody>
      </p:sp>
      <p:sp>
        <p:nvSpPr>
          <p:cNvPr id="40962" name="Content Placeholder 5"/>
          <p:cNvSpPr>
            <a:spLocks noGrp="1"/>
          </p:cNvSpPr>
          <p:nvPr>
            <p:ph idx="1"/>
          </p:nvPr>
        </p:nvSpPr>
        <p:spPr/>
        <p:txBody>
          <a:bodyPr/>
          <a:lstStyle/>
          <a:p>
            <a:pPr eaLnBrk="1" hangingPunct="1">
              <a:buFont typeface="Times" charset="0"/>
              <a:buNone/>
            </a:pPr>
            <a:r>
              <a:rPr lang="en-US" altLang="en-US" sz="2400" dirty="0">
                <a:latin typeface="Optima" charset="0"/>
              </a:rPr>
              <a:t>To add </a:t>
            </a:r>
          </a:p>
          <a:p>
            <a:pPr algn="ctr" eaLnBrk="1" hangingPunct="1">
              <a:buFont typeface="Times" charset="0"/>
              <a:buNone/>
            </a:pPr>
            <a:r>
              <a:rPr lang="en-US" altLang="en-US" sz="2400" dirty="0">
                <a:latin typeface="Calibri" charset="0"/>
              </a:rPr>
              <a:t>F</a:t>
            </a:r>
            <a:r>
              <a:rPr lang="en-US" altLang="en-US" sz="2400" baseline="-25000" dirty="0">
                <a:latin typeface="Calibri" charset="0"/>
              </a:rPr>
              <a:t>1</a:t>
            </a:r>
            <a:r>
              <a:rPr lang="en-US" altLang="en-US" sz="2400" dirty="0">
                <a:latin typeface="Calibri" charset="0"/>
              </a:rPr>
              <a:t> x 10</a:t>
            </a:r>
            <a:r>
              <a:rPr lang="en-US" altLang="en-US" sz="2400" baseline="30000" dirty="0">
                <a:latin typeface="Calibri" charset="0"/>
              </a:rPr>
              <a:t>E1</a:t>
            </a:r>
            <a:r>
              <a:rPr lang="en-US" altLang="en-US" sz="2400" dirty="0">
                <a:latin typeface="Calibri" charset="0"/>
              </a:rPr>
              <a:t> and F</a:t>
            </a:r>
            <a:r>
              <a:rPr lang="en-US" altLang="en-US" sz="2400" baseline="-25000" dirty="0">
                <a:latin typeface="Calibri" charset="0"/>
              </a:rPr>
              <a:t>2</a:t>
            </a:r>
            <a:r>
              <a:rPr lang="en-US" altLang="en-US" sz="2400" dirty="0">
                <a:latin typeface="Calibri" charset="0"/>
              </a:rPr>
              <a:t> x 10</a:t>
            </a:r>
            <a:r>
              <a:rPr lang="en-US" altLang="en-US" sz="2400" baseline="30000" dirty="0">
                <a:latin typeface="Calibri" charset="0"/>
              </a:rPr>
              <a:t>E2</a:t>
            </a:r>
          </a:p>
          <a:p>
            <a:pPr algn="ctr" eaLnBrk="1" hangingPunct="1"/>
            <a:endParaRPr lang="en-US" altLang="en-US" sz="2400" dirty="0">
              <a:latin typeface="Optima" charset="0"/>
            </a:endParaRPr>
          </a:p>
          <a:p>
            <a:pPr eaLnBrk="1" hangingPunct="1">
              <a:buFont typeface="Lucida Grande" charset="0"/>
              <a:buAutoNum type="arabicPeriod"/>
            </a:pPr>
            <a:r>
              <a:rPr lang="en-US" altLang="en-US" sz="2400" dirty="0">
                <a:latin typeface="Optima" charset="0"/>
              </a:rPr>
              <a:t>Divide/Multiply one of the numbers to make the exponents the same</a:t>
            </a:r>
          </a:p>
          <a:p>
            <a:pPr eaLnBrk="1" hangingPunct="1">
              <a:buFont typeface="Lucida Grande" charset="0"/>
              <a:buAutoNum type="arabicPeriod"/>
            </a:pPr>
            <a:r>
              <a:rPr lang="en-US" altLang="en-US" sz="2400" dirty="0">
                <a:latin typeface="Optima" charset="0"/>
              </a:rPr>
              <a:t>Factor out the exponent</a:t>
            </a:r>
          </a:p>
          <a:p>
            <a:pPr eaLnBrk="1" hangingPunct="1">
              <a:buFont typeface="Lucida Grande" charset="0"/>
              <a:buAutoNum type="arabicPeriod"/>
            </a:pPr>
            <a:r>
              <a:rPr lang="en-US" altLang="en-US" sz="2400" dirty="0">
                <a:latin typeface="Optima" charset="0"/>
              </a:rPr>
              <a:t>Add the fractions</a:t>
            </a:r>
          </a:p>
          <a:p>
            <a:pPr marL="1257300" lvl="2" indent="-514350" eaLnBrk="1" hangingPunct="1">
              <a:buFont typeface="Times" charset="0"/>
              <a:buNone/>
            </a:pPr>
            <a:r>
              <a:rPr lang="en-US" altLang="en-US" sz="1800" dirty="0">
                <a:latin typeface="Optima" charset="0"/>
              </a:rPr>
              <a:t>   </a:t>
            </a:r>
          </a:p>
          <a:p>
            <a:pPr marL="1257300" lvl="2" indent="-514350" eaLnBrk="1" hangingPunct="1">
              <a:buFont typeface="Times" charset="0"/>
              <a:buNone/>
            </a:pPr>
            <a:r>
              <a:rPr lang="en-US" altLang="en-US" sz="1800" dirty="0">
                <a:latin typeface="Optima" charset="0"/>
              </a:rPr>
              <a:t>    </a:t>
            </a:r>
            <a:r>
              <a:rPr lang="en-US" altLang="en-US" sz="2400" dirty="0">
                <a:latin typeface="Calibri" charset="0"/>
              </a:rPr>
              <a:t>3.2 x 10</a:t>
            </a:r>
            <a:r>
              <a:rPr lang="en-US" altLang="en-US" sz="2400" baseline="30000" dirty="0">
                <a:latin typeface="Calibri" charset="0"/>
              </a:rPr>
              <a:t>2</a:t>
            </a:r>
            <a:r>
              <a:rPr lang="en-US" altLang="en-US" sz="2400" dirty="0">
                <a:latin typeface="Calibri" charset="0"/>
              </a:rPr>
              <a:t> + 1.456 x 10</a:t>
            </a:r>
            <a:r>
              <a:rPr lang="en-US" altLang="en-US" sz="2400" baseline="30000" dirty="0">
                <a:latin typeface="Calibri" charset="0"/>
              </a:rPr>
              <a:t>4</a:t>
            </a:r>
            <a:endParaRPr lang="en-US" altLang="en-US" sz="2400" dirty="0">
              <a:latin typeface="Calibri" charset="0"/>
            </a:endParaRPr>
          </a:p>
          <a:p>
            <a:pPr marL="1257300" lvl="2" indent="-514350" eaLnBrk="1" hangingPunct="1">
              <a:buFont typeface="Times" charset="0"/>
              <a:buNone/>
            </a:pPr>
            <a:r>
              <a:rPr lang="en-US" altLang="en-US" sz="2400" dirty="0">
                <a:latin typeface="Calibri" charset="0"/>
              </a:rPr>
              <a:t>= 0.032 x 10</a:t>
            </a:r>
            <a:r>
              <a:rPr lang="en-US" altLang="en-US" sz="2400" baseline="30000" dirty="0">
                <a:latin typeface="Calibri" charset="0"/>
              </a:rPr>
              <a:t>4</a:t>
            </a:r>
            <a:r>
              <a:rPr lang="en-US" altLang="en-US" sz="2400" dirty="0">
                <a:latin typeface="Calibri" charset="0"/>
              </a:rPr>
              <a:t> + 1.456 x 10</a:t>
            </a:r>
            <a:r>
              <a:rPr lang="en-US" altLang="en-US" sz="2400" baseline="30000" dirty="0">
                <a:latin typeface="Calibri" charset="0"/>
              </a:rPr>
              <a:t>4</a:t>
            </a:r>
            <a:endParaRPr lang="en-US" altLang="en-US" sz="2400" dirty="0">
              <a:latin typeface="Calibri" charset="0"/>
            </a:endParaRPr>
          </a:p>
          <a:p>
            <a:pPr marL="1257300" lvl="2" indent="-514350" eaLnBrk="1" hangingPunct="1">
              <a:buFont typeface="Times" charset="0"/>
              <a:buNone/>
            </a:pPr>
            <a:r>
              <a:rPr lang="en-US" altLang="en-US" sz="2400" dirty="0">
                <a:latin typeface="Calibri" charset="0"/>
              </a:rPr>
              <a:t>= (0.032 + 1.456) x 10</a:t>
            </a:r>
            <a:r>
              <a:rPr lang="en-US" altLang="en-US" sz="2400" baseline="30000" dirty="0">
                <a:latin typeface="Calibri" charset="0"/>
              </a:rPr>
              <a:t>4</a:t>
            </a:r>
            <a:r>
              <a:rPr lang="en-US" altLang="en-US" sz="2400" dirty="0">
                <a:latin typeface="Calibri" charset="0"/>
              </a:rPr>
              <a:t> = 1.488 x 10</a:t>
            </a:r>
            <a:r>
              <a:rPr lang="en-US" altLang="en-US" sz="2400" baseline="30000" dirty="0">
                <a:latin typeface="Calibri" charset="0"/>
              </a:rPr>
              <a:t>4</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304800" y="152400"/>
            <a:ext cx="8610600" cy="762000"/>
          </a:xfrm>
        </p:spPr>
        <p:txBody>
          <a:bodyPr/>
          <a:lstStyle/>
          <a:p>
            <a:pPr eaLnBrk="1" hangingPunct="1"/>
            <a:r>
              <a:rPr lang="en-US" altLang="en-US">
                <a:latin typeface="Optima" charset="0"/>
              </a:rPr>
              <a:t>Floating-point Addition in Binary</a:t>
            </a:r>
          </a:p>
        </p:txBody>
      </p:sp>
      <p:sp>
        <p:nvSpPr>
          <p:cNvPr id="41986" name="Rectangle 3"/>
          <p:cNvSpPr>
            <a:spLocks noGrp="1" noChangeArrowheads="1"/>
          </p:cNvSpPr>
          <p:nvPr>
            <p:ph idx="1"/>
          </p:nvPr>
        </p:nvSpPr>
        <p:spPr/>
        <p:txBody>
          <a:bodyPr/>
          <a:lstStyle/>
          <a:p>
            <a:pPr eaLnBrk="1" hangingPunct="1">
              <a:buFont typeface="Times" charset="0"/>
              <a:buNone/>
            </a:pPr>
            <a:r>
              <a:rPr lang="en-US" altLang="en-US" sz="2400" dirty="0">
                <a:latin typeface="Optima" charset="0"/>
              </a:rPr>
              <a:t>Addition (and subtraction)</a:t>
            </a:r>
          </a:p>
          <a:p>
            <a:pPr algn="ctr" eaLnBrk="1" hangingPunct="1">
              <a:buFont typeface="Times" charset="0"/>
              <a:buNone/>
            </a:pPr>
            <a:r>
              <a:rPr lang="en-US" altLang="en-US" sz="2400" dirty="0">
                <a:latin typeface="Calibri" charset="0"/>
                <a:sym typeface="Symbol" charset="2"/>
              </a:rPr>
              <a:t>(F1 </a:t>
            </a:r>
            <a:r>
              <a:rPr lang="en-US" altLang="en-US" sz="2400" dirty="0" err="1">
                <a:latin typeface="Calibri" charset="0"/>
                <a:sym typeface="Symbol" charset="2"/>
              </a:rPr>
              <a:t></a:t>
            </a:r>
            <a:r>
              <a:rPr lang="en-US" altLang="en-US" sz="2400" dirty="0">
                <a:latin typeface="Calibri" charset="0"/>
                <a:sym typeface="Symbol" charset="2"/>
              </a:rPr>
              <a:t> 2</a:t>
            </a:r>
            <a:r>
              <a:rPr lang="en-US" altLang="en-US" sz="2400" baseline="30000" dirty="0">
                <a:latin typeface="Calibri" charset="0"/>
                <a:sym typeface="Symbol" charset="2"/>
              </a:rPr>
              <a:t>E1</a:t>
            </a:r>
            <a:r>
              <a:rPr lang="en-US" altLang="en-US" sz="2400" dirty="0">
                <a:latin typeface="Calibri" charset="0"/>
                <a:sym typeface="Symbol" charset="2"/>
              </a:rPr>
              <a:t>) + (F2 </a:t>
            </a:r>
            <a:r>
              <a:rPr lang="en-US" altLang="en-US" sz="2400" dirty="0" err="1">
                <a:latin typeface="Calibri" charset="0"/>
                <a:sym typeface="Symbol" charset="2"/>
              </a:rPr>
              <a:t></a:t>
            </a:r>
            <a:r>
              <a:rPr lang="en-US" altLang="en-US" sz="2400" dirty="0">
                <a:latin typeface="Calibri" charset="0"/>
                <a:sym typeface="Symbol" charset="2"/>
              </a:rPr>
              <a:t> 2</a:t>
            </a:r>
            <a:r>
              <a:rPr lang="en-US" altLang="en-US" sz="2400" baseline="30000" dirty="0">
                <a:latin typeface="Calibri" charset="0"/>
                <a:sym typeface="Symbol" charset="2"/>
              </a:rPr>
              <a:t>E2</a:t>
            </a:r>
            <a:r>
              <a:rPr lang="en-US" altLang="en-US" sz="2400" dirty="0">
                <a:latin typeface="Calibri" charset="0"/>
                <a:sym typeface="Symbol" charset="2"/>
              </a:rPr>
              <a:t>) = F3 </a:t>
            </a:r>
            <a:r>
              <a:rPr lang="en-US" altLang="en-US" sz="2400" dirty="0" err="1">
                <a:latin typeface="Calibri" charset="0"/>
                <a:sym typeface="Symbol" charset="2"/>
              </a:rPr>
              <a:t></a:t>
            </a:r>
            <a:r>
              <a:rPr lang="en-US" altLang="en-US" sz="2400" dirty="0">
                <a:latin typeface="Calibri" charset="0"/>
                <a:sym typeface="Symbol" charset="2"/>
              </a:rPr>
              <a:t> 2</a:t>
            </a:r>
            <a:r>
              <a:rPr lang="en-US" altLang="en-US" sz="2400" baseline="30000" dirty="0">
                <a:latin typeface="Calibri" charset="0"/>
                <a:sym typeface="Symbol" charset="2"/>
              </a:rPr>
              <a:t>E3</a:t>
            </a:r>
          </a:p>
        </p:txBody>
      </p:sp>
      <p:sp>
        <p:nvSpPr>
          <p:cNvPr id="929796" name="Rectangle 4"/>
          <p:cNvSpPr>
            <a:spLocks noChangeArrowheads="1"/>
          </p:cNvSpPr>
          <p:nvPr/>
        </p:nvSpPr>
        <p:spPr bwMode="auto">
          <a:xfrm>
            <a:off x="457200" y="2438400"/>
            <a:ext cx="6726238" cy="375761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lvl="1">
              <a:lnSpc>
                <a:spcPct val="90000"/>
              </a:lnSpc>
              <a:spcBef>
                <a:spcPct val="40000"/>
              </a:spcBef>
              <a:buClr>
                <a:schemeClr val="accent1"/>
              </a:buClr>
              <a:buSzPct val="75000"/>
            </a:pPr>
            <a:r>
              <a:rPr lang="en-US" altLang="en-US" sz="1600" dirty="0">
                <a:latin typeface="Optima" charset="0"/>
                <a:sym typeface="Symbol" charset="2"/>
              </a:rPr>
              <a:t>Step 0: Restore the hidden bit in F1 and in F2</a:t>
            </a:r>
          </a:p>
          <a:p>
            <a:pPr lvl="1">
              <a:lnSpc>
                <a:spcPct val="90000"/>
              </a:lnSpc>
              <a:spcBef>
                <a:spcPct val="40000"/>
              </a:spcBef>
              <a:buClr>
                <a:schemeClr val="accent1"/>
              </a:buClr>
              <a:buSzPct val="75000"/>
            </a:pPr>
            <a:endParaRPr lang="en-US" altLang="en-US" sz="1600" dirty="0">
              <a:latin typeface="Optima" charset="0"/>
              <a:sym typeface="Symbol" charset="2"/>
            </a:endParaRPr>
          </a:p>
          <a:p>
            <a:pPr lvl="1">
              <a:lnSpc>
                <a:spcPct val="90000"/>
              </a:lnSpc>
              <a:spcBef>
                <a:spcPct val="40000"/>
              </a:spcBef>
              <a:buClr>
                <a:schemeClr val="accent1"/>
              </a:buClr>
              <a:buSzPct val="75000"/>
            </a:pPr>
            <a:r>
              <a:rPr lang="en-US" altLang="en-US" sz="1600" dirty="0">
                <a:latin typeface="Optima" charset="0"/>
                <a:sym typeface="Symbol" charset="2"/>
              </a:rPr>
              <a:t>Step 1: Align fractions by right shifting F2 by (E1 - E2) positions </a:t>
            </a:r>
          </a:p>
          <a:p>
            <a:pPr lvl="1">
              <a:lnSpc>
                <a:spcPct val="90000"/>
              </a:lnSpc>
              <a:spcBef>
                <a:spcPct val="40000"/>
              </a:spcBef>
              <a:buClr>
                <a:schemeClr val="accent1"/>
              </a:buClr>
              <a:buSzPct val="75000"/>
            </a:pPr>
            <a:r>
              <a:rPr lang="en-US" altLang="en-US" sz="1600" dirty="0">
                <a:latin typeface="Optima" charset="0"/>
                <a:sym typeface="Symbol" charset="2"/>
              </a:rPr>
              <a:t>           (assuming E1  E2)</a:t>
            </a:r>
          </a:p>
          <a:p>
            <a:pPr lvl="1">
              <a:lnSpc>
                <a:spcPct val="90000"/>
              </a:lnSpc>
              <a:spcBef>
                <a:spcPct val="40000"/>
              </a:spcBef>
              <a:buClr>
                <a:schemeClr val="accent1"/>
              </a:buClr>
              <a:buSzPct val="75000"/>
            </a:pPr>
            <a:endParaRPr lang="en-US" altLang="en-US" sz="1600" dirty="0">
              <a:latin typeface="Optima" charset="0"/>
              <a:sym typeface="Symbol" charset="2"/>
            </a:endParaRPr>
          </a:p>
          <a:p>
            <a:pPr lvl="1">
              <a:lnSpc>
                <a:spcPct val="90000"/>
              </a:lnSpc>
              <a:spcBef>
                <a:spcPct val="40000"/>
              </a:spcBef>
              <a:buClr>
                <a:schemeClr val="accent1"/>
              </a:buClr>
              <a:buSzPct val="75000"/>
            </a:pPr>
            <a:r>
              <a:rPr lang="en-US" altLang="en-US" sz="1600" dirty="0">
                <a:latin typeface="Optima" charset="0"/>
                <a:sym typeface="Symbol" charset="2"/>
              </a:rPr>
              <a:t>Step 2: </a:t>
            </a:r>
            <a:r>
              <a:rPr lang="en-US" altLang="en-US" sz="1600" dirty="0">
                <a:solidFill>
                  <a:srgbClr val="000000"/>
                </a:solidFill>
                <a:latin typeface="Optima" charset="0"/>
                <a:sym typeface="Symbol" charset="2"/>
              </a:rPr>
              <a:t>Add</a:t>
            </a:r>
            <a:r>
              <a:rPr lang="en-US" altLang="en-US" sz="1600" dirty="0">
                <a:latin typeface="Optima" charset="0"/>
                <a:sym typeface="Symbol" charset="2"/>
              </a:rPr>
              <a:t> the resulting F2 to F1 to form F3</a:t>
            </a:r>
          </a:p>
          <a:p>
            <a:pPr lvl="1">
              <a:lnSpc>
                <a:spcPct val="90000"/>
              </a:lnSpc>
              <a:spcBef>
                <a:spcPct val="40000"/>
              </a:spcBef>
              <a:buClr>
                <a:schemeClr val="accent1"/>
              </a:buClr>
              <a:buSzPct val="75000"/>
            </a:pPr>
            <a:r>
              <a:rPr lang="en-US" altLang="en-US" sz="1600" dirty="0">
                <a:latin typeface="Optima" charset="0"/>
                <a:sym typeface="Symbol" charset="2"/>
              </a:rPr>
              <a:t>Step 3: </a:t>
            </a:r>
            <a:r>
              <a:rPr lang="en-US" altLang="en-US" sz="1600" dirty="0">
                <a:solidFill>
                  <a:srgbClr val="000000"/>
                </a:solidFill>
                <a:latin typeface="Optima" charset="0"/>
                <a:sym typeface="Symbol" charset="2"/>
              </a:rPr>
              <a:t>Normalize </a:t>
            </a:r>
            <a:r>
              <a:rPr lang="en-US" altLang="en-US" sz="1600" dirty="0">
                <a:latin typeface="Optima" charset="0"/>
                <a:sym typeface="Symbol" charset="2"/>
              </a:rPr>
              <a:t>F3 (so it is in the form 1.XXXXX …)</a:t>
            </a:r>
          </a:p>
          <a:p>
            <a:pPr lvl="2">
              <a:lnSpc>
                <a:spcPct val="90000"/>
              </a:lnSpc>
              <a:spcBef>
                <a:spcPct val="40000"/>
              </a:spcBef>
              <a:buClr>
                <a:schemeClr val="accent1"/>
              </a:buClr>
              <a:buSzPct val="100000"/>
            </a:pPr>
            <a:r>
              <a:rPr lang="en-US" altLang="en-US" sz="1400" dirty="0">
                <a:latin typeface="Optima" charset="0"/>
                <a:sym typeface="Symbol" charset="2"/>
              </a:rPr>
              <a:t>If E1 and E2 have the same sign check for overflow</a:t>
            </a:r>
          </a:p>
          <a:p>
            <a:pPr lvl="2">
              <a:lnSpc>
                <a:spcPct val="90000"/>
              </a:lnSpc>
              <a:spcBef>
                <a:spcPct val="40000"/>
              </a:spcBef>
              <a:buClr>
                <a:schemeClr val="accent1"/>
              </a:buClr>
              <a:buSzPct val="100000"/>
            </a:pPr>
            <a:r>
              <a:rPr lang="en-US" altLang="en-US" sz="1400" dirty="0">
                <a:latin typeface="Optima" charset="0"/>
                <a:sym typeface="Symbol" charset="2"/>
              </a:rPr>
              <a:t>If E1 and E2 have different signs check for underflow</a:t>
            </a:r>
            <a:endParaRPr lang="en-US" altLang="en-US" sz="1600" dirty="0">
              <a:latin typeface="Optima" charset="0"/>
              <a:sym typeface="Symbol" charset="2"/>
            </a:endParaRPr>
          </a:p>
          <a:p>
            <a:pPr lvl="1">
              <a:lnSpc>
                <a:spcPct val="90000"/>
              </a:lnSpc>
              <a:spcBef>
                <a:spcPct val="40000"/>
              </a:spcBef>
              <a:buClr>
                <a:schemeClr val="accent1"/>
              </a:buClr>
              <a:buSzPct val="75000"/>
            </a:pPr>
            <a:r>
              <a:rPr lang="en-US" altLang="en-US" sz="1600" dirty="0">
                <a:latin typeface="Optima" charset="0"/>
                <a:sym typeface="Symbol" charset="2"/>
              </a:rPr>
              <a:t>Step 4: </a:t>
            </a:r>
            <a:r>
              <a:rPr lang="en-US" altLang="en-US" sz="1600" dirty="0">
                <a:solidFill>
                  <a:srgbClr val="000000"/>
                </a:solidFill>
                <a:latin typeface="Optima" charset="0"/>
                <a:sym typeface="Symbol" charset="2"/>
              </a:rPr>
              <a:t>Round </a:t>
            </a:r>
            <a:r>
              <a:rPr lang="en-US" altLang="en-US" sz="1600" dirty="0">
                <a:latin typeface="Optima" charset="0"/>
                <a:sym typeface="Symbol" charset="2"/>
              </a:rPr>
              <a:t>F3 and possibly </a:t>
            </a:r>
            <a:r>
              <a:rPr lang="en-US" altLang="en-US" sz="1600" dirty="0">
                <a:solidFill>
                  <a:srgbClr val="000000"/>
                </a:solidFill>
                <a:latin typeface="Optima" charset="0"/>
                <a:sym typeface="Symbol" charset="2"/>
              </a:rPr>
              <a:t>normalize </a:t>
            </a:r>
            <a:r>
              <a:rPr lang="en-US" altLang="en-US" sz="1600" dirty="0">
                <a:latin typeface="Optima" charset="0"/>
                <a:sym typeface="Symbol" charset="2"/>
              </a:rPr>
              <a:t>F3 again</a:t>
            </a:r>
          </a:p>
          <a:p>
            <a:pPr lvl="1">
              <a:lnSpc>
                <a:spcPct val="90000"/>
              </a:lnSpc>
              <a:spcBef>
                <a:spcPct val="40000"/>
              </a:spcBef>
              <a:buClr>
                <a:schemeClr val="accent1"/>
              </a:buClr>
              <a:buSzPct val="75000"/>
            </a:pPr>
            <a:r>
              <a:rPr lang="en-US" altLang="en-US" sz="1600" dirty="0">
                <a:latin typeface="Optima" charset="0"/>
                <a:sym typeface="Symbol" charset="2"/>
              </a:rPr>
              <a:t>          if F3 has more bits then we have room for</a:t>
            </a:r>
          </a:p>
          <a:p>
            <a:pPr lvl="1">
              <a:lnSpc>
                <a:spcPct val="90000"/>
              </a:lnSpc>
              <a:spcBef>
                <a:spcPct val="40000"/>
              </a:spcBef>
              <a:buClr>
                <a:schemeClr val="accent1"/>
              </a:buClr>
              <a:buSzPct val="75000"/>
            </a:pPr>
            <a:r>
              <a:rPr lang="en-US" altLang="en-US" sz="1600" dirty="0">
                <a:latin typeface="Optima" charset="0"/>
                <a:sym typeface="Symbol" charset="2"/>
              </a:rPr>
              <a:t>Step 5: Re-hide the most significant bit of F3 before storing the result </a:t>
            </a:r>
          </a:p>
        </p:txBody>
      </p:sp>
      <p:sp>
        <p:nvSpPr>
          <p:cNvPr id="5" name="Rectangle 7"/>
          <p:cNvSpPr>
            <a:spLocks noChangeArrowheads="1"/>
          </p:cNvSpPr>
          <p:nvPr/>
        </p:nvSpPr>
        <p:spPr bwMode="auto">
          <a:xfrm>
            <a:off x="6607175" y="4826000"/>
            <a:ext cx="2209800" cy="338138"/>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600" i="1">
                <a:solidFill>
                  <a:schemeClr val="tx2"/>
                </a:solidFill>
                <a:latin typeface="Calibri" charset="0"/>
              </a:rPr>
              <a:t>Number too small!</a:t>
            </a:r>
          </a:p>
        </p:txBody>
      </p:sp>
      <p:sp>
        <p:nvSpPr>
          <p:cNvPr id="7" name="Rectangle 7"/>
          <p:cNvSpPr>
            <a:spLocks noChangeArrowheads="1"/>
          </p:cNvSpPr>
          <p:nvPr/>
        </p:nvSpPr>
        <p:spPr bwMode="auto">
          <a:xfrm>
            <a:off x="6607175" y="2820988"/>
            <a:ext cx="2209800" cy="809625"/>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i="1" dirty="0">
                <a:solidFill>
                  <a:schemeClr val="tx2"/>
                </a:solidFill>
                <a:latin typeface="Calibri" charset="0"/>
              </a:rPr>
              <a:t>8 </a:t>
            </a:r>
            <a:r>
              <a:rPr lang="en-US" altLang="en-US" sz="1400" i="1" dirty="0" err="1">
                <a:solidFill>
                  <a:schemeClr val="tx2"/>
                </a:solidFill>
                <a:latin typeface="Calibri" charset="0"/>
              </a:rPr>
              <a:t>x</a:t>
            </a:r>
            <a:r>
              <a:rPr lang="en-US" altLang="en-US" sz="1400" i="1" dirty="0">
                <a:solidFill>
                  <a:schemeClr val="tx2"/>
                </a:solidFill>
                <a:latin typeface="Calibri" charset="0"/>
              </a:rPr>
              <a:t> 2</a:t>
            </a:r>
            <a:r>
              <a:rPr lang="en-US" altLang="en-US" sz="1400" i="1" baseline="30000" dirty="0">
                <a:solidFill>
                  <a:schemeClr val="tx2"/>
                </a:solidFill>
                <a:latin typeface="Calibri" charset="0"/>
              </a:rPr>
              <a:t>4</a:t>
            </a:r>
            <a:r>
              <a:rPr lang="en-US" altLang="en-US" sz="1400" i="1" dirty="0">
                <a:solidFill>
                  <a:schemeClr val="tx2"/>
                </a:solidFill>
                <a:latin typeface="Calibri" charset="0"/>
              </a:rPr>
              <a:t>  = 8/2 </a:t>
            </a:r>
            <a:r>
              <a:rPr lang="en-US" altLang="en-US" sz="1400" i="1" dirty="0" err="1">
                <a:solidFill>
                  <a:schemeClr val="tx2"/>
                </a:solidFill>
                <a:latin typeface="Calibri" charset="0"/>
              </a:rPr>
              <a:t>x</a:t>
            </a:r>
            <a:r>
              <a:rPr lang="en-US" altLang="en-US" sz="1400" i="1" dirty="0">
                <a:solidFill>
                  <a:schemeClr val="tx2"/>
                </a:solidFill>
                <a:latin typeface="Calibri" charset="0"/>
              </a:rPr>
              <a:t> 2</a:t>
            </a:r>
            <a:r>
              <a:rPr lang="en-US" altLang="en-US" sz="1400" i="1" baseline="30000" dirty="0">
                <a:solidFill>
                  <a:schemeClr val="tx2"/>
                </a:solidFill>
                <a:latin typeface="Calibri" charset="0"/>
              </a:rPr>
              <a:t>3</a:t>
            </a:r>
            <a:r>
              <a:rPr lang="en-US" altLang="en-US" sz="1400" i="1" dirty="0">
                <a:solidFill>
                  <a:schemeClr val="tx2"/>
                </a:solidFill>
                <a:latin typeface="Calibri" charset="0"/>
              </a:rPr>
              <a:t> = 4 </a:t>
            </a:r>
            <a:r>
              <a:rPr lang="en-US" altLang="en-US" sz="1400" i="1" dirty="0" err="1">
                <a:solidFill>
                  <a:schemeClr val="tx2"/>
                </a:solidFill>
                <a:latin typeface="Calibri" charset="0"/>
              </a:rPr>
              <a:t>x</a:t>
            </a:r>
            <a:r>
              <a:rPr lang="en-US" altLang="en-US" sz="1400" i="1" dirty="0">
                <a:solidFill>
                  <a:schemeClr val="tx2"/>
                </a:solidFill>
                <a:latin typeface="Calibri" charset="0"/>
              </a:rPr>
              <a:t> 2</a:t>
            </a:r>
            <a:r>
              <a:rPr lang="en-US" altLang="en-US" sz="1400" i="1" baseline="30000" dirty="0">
                <a:solidFill>
                  <a:schemeClr val="tx2"/>
                </a:solidFill>
                <a:latin typeface="Calibri" charset="0"/>
              </a:rPr>
              <a:t>3</a:t>
            </a:r>
          </a:p>
          <a:p>
            <a:pPr algn="ctr"/>
            <a:endParaRPr lang="en-US" altLang="en-US" sz="1400" i="1" baseline="30000" dirty="0">
              <a:solidFill>
                <a:schemeClr val="tx2"/>
              </a:solidFill>
              <a:latin typeface="Calibri" charset="0"/>
            </a:endParaRPr>
          </a:p>
          <a:p>
            <a:pPr algn="ctr"/>
            <a:r>
              <a:rPr lang="en-US" altLang="en-US" sz="1400" i="1" dirty="0">
                <a:solidFill>
                  <a:schemeClr val="tx2"/>
                </a:solidFill>
                <a:latin typeface="Calibri" charset="0"/>
              </a:rPr>
              <a:t>Divide by 2 ≈ right shift </a:t>
            </a:r>
          </a:p>
          <a:p>
            <a:pPr algn="ctr"/>
            <a:endParaRPr lang="en-US" altLang="en-US" sz="1400" i="1" baseline="30000" dirty="0">
              <a:solidFill>
                <a:schemeClr val="tx2"/>
              </a:solidFill>
              <a:latin typeface="Calibri"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Addition</a:t>
            </a:r>
            <a:endParaRPr lang="en-US" dirty="0"/>
          </a:p>
        </p:txBody>
      </p:sp>
      <p:pic>
        <p:nvPicPr>
          <p:cNvPr id="6" name="Content Placeholder 5" descr="Screen Shot 2017-09-17 at 1.58.44 PM.png"/>
          <p:cNvPicPr>
            <a:picLocks noGrp="1" noChangeAspect="1"/>
          </p:cNvPicPr>
          <p:nvPr>
            <p:ph idx="1"/>
          </p:nvPr>
        </p:nvPicPr>
        <p:blipFill>
          <a:blip r:embed="rId2"/>
          <a:stretch>
            <a:fillRect/>
          </a:stretch>
        </p:blipFill>
        <p:spPr>
          <a:xfrm>
            <a:off x="457200" y="2238762"/>
            <a:ext cx="8229600" cy="3066275"/>
          </a:xfrm>
        </p:spPr>
      </p:pic>
      <p:sp>
        <p:nvSpPr>
          <p:cNvPr id="7" name="Rectangle 6"/>
          <p:cNvSpPr/>
          <p:nvPr/>
        </p:nvSpPr>
        <p:spPr>
          <a:xfrm>
            <a:off x="4267200" y="6359106"/>
            <a:ext cx="4572000" cy="215444"/>
          </a:xfrm>
          <a:prstGeom prst="rect">
            <a:avLst/>
          </a:prstGeom>
        </p:spPr>
        <p:txBody>
          <a:bodyPr>
            <a:spAutoFit/>
          </a:bodyPr>
          <a:lstStyle/>
          <a:p>
            <a:r>
              <a:rPr lang="en-US" sz="800" dirty="0" smtClean="0"/>
              <a:t>https://www.cs.uaf.edu/2000/fall/cs301/notes/Chapter6/node3.html</a:t>
            </a:r>
            <a:endParaRPr lang="en-US" sz="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Addition</a:t>
            </a:r>
            <a:endParaRPr lang="en-US" dirty="0"/>
          </a:p>
        </p:txBody>
      </p:sp>
      <p:pic>
        <p:nvPicPr>
          <p:cNvPr id="6" name="Content Placeholder 5" descr="Screen Shot 2017-09-17 at 1.58.44 PM.png"/>
          <p:cNvPicPr>
            <a:picLocks noGrp="1" noChangeAspect="1"/>
          </p:cNvPicPr>
          <p:nvPr>
            <p:ph idx="1"/>
          </p:nvPr>
        </p:nvPicPr>
        <p:blipFill>
          <a:blip r:embed="rId2"/>
          <a:stretch>
            <a:fillRect/>
          </a:stretch>
        </p:blipFill>
        <p:spPr>
          <a:xfrm>
            <a:off x="457200" y="2238762"/>
            <a:ext cx="8229600" cy="3066275"/>
          </a:xfrm>
        </p:spPr>
      </p:pic>
      <p:sp>
        <p:nvSpPr>
          <p:cNvPr id="7" name="Rectangle 6"/>
          <p:cNvSpPr/>
          <p:nvPr/>
        </p:nvSpPr>
        <p:spPr>
          <a:xfrm>
            <a:off x="4267200" y="6359106"/>
            <a:ext cx="4572000" cy="215444"/>
          </a:xfrm>
          <a:prstGeom prst="rect">
            <a:avLst/>
          </a:prstGeom>
        </p:spPr>
        <p:txBody>
          <a:bodyPr>
            <a:spAutoFit/>
          </a:bodyPr>
          <a:lstStyle/>
          <a:p>
            <a:r>
              <a:rPr lang="en-US" sz="800" dirty="0" smtClean="0"/>
              <a:t>https://www.cs.uaf.edu/2000/fall/cs301/notes/Chapter6/node3.html</a:t>
            </a:r>
            <a:endParaRPr lang="en-US" sz="800" dirty="0"/>
          </a:p>
        </p:txBody>
      </p:sp>
      <p:cxnSp>
        <p:nvCxnSpPr>
          <p:cNvPr id="8" name="Straight Connector 7"/>
          <p:cNvCxnSpPr/>
          <p:nvPr/>
        </p:nvCxnSpPr>
        <p:spPr bwMode="auto">
          <a:xfrm>
            <a:off x="1241321" y="2768980"/>
            <a:ext cx="2769989" cy="1308105"/>
          </a:xfrm>
          <a:prstGeom prst="line">
            <a:avLst/>
          </a:prstGeom>
          <a:solidFill>
            <a:schemeClr val="accent1"/>
          </a:solidFill>
          <a:ln w="53975" cap="flat" cmpd="sng" algn="ctr">
            <a:solidFill>
              <a:srgbClr val="FF0000"/>
            </a:solidFill>
            <a:prstDash val="solid"/>
            <a:round/>
            <a:headEnd type="none" w="med" len="med"/>
            <a:tailEnd type="triangle" w="lg" len="med"/>
          </a:ln>
          <a:effectLst/>
        </p:spPr>
      </p:cxnSp>
      <p:sp>
        <p:nvSpPr>
          <p:cNvPr id="12" name="TextBox 11"/>
          <p:cNvSpPr txBox="1"/>
          <p:nvPr/>
        </p:nvSpPr>
        <p:spPr>
          <a:xfrm>
            <a:off x="4011310" y="3892419"/>
            <a:ext cx="4973312" cy="369332"/>
          </a:xfrm>
          <a:prstGeom prst="rect">
            <a:avLst/>
          </a:prstGeom>
          <a:noFill/>
        </p:spPr>
        <p:txBody>
          <a:bodyPr wrap="none" rtlCol="0">
            <a:spAutoFit/>
          </a:bodyPr>
          <a:lstStyle/>
          <a:p>
            <a:r>
              <a:rPr lang="en-US" dirty="0" smtClean="0"/>
              <a:t>1000  0000 incremented six times = 1000 0110</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ltLang="en-US">
                <a:latin typeface="Optima" charset="0"/>
              </a:rPr>
              <a:t>Scientific Notation</a:t>
            </a:r>
          </a:p>
        </p:txBody>
      </p:sp>
      <p:sp>
        <p:nvSpPr>
          <p:cNvPr id="18434" name="Content Placeholder 2"/>
          <p:cNvSpPr>
            <a:spLocks noGrp="1"/>
          </p:cNvSpPr>
          <p:nvPr>
            <p:ph idx="1"/>
          </p:nvPr>
        </p:nvSpPr>
        <p:spPr/>
        <p:txBody>
          <a:bodyPr/>
          <a:lstStyle/>
          <a:p>
            <a:pPr eaLnBrk="1" hangingPunct="1">
              <a:defRPr/>
            </a:pPr>
            <a:r>
              <a:rPr lang="en-US" sz="2400" dirty="0" smtClean="0">
                <a:latin typeface="Optima" charset="0"/>
                <a:ea typeface="ＭＳ Ｐゴシック" charset="0"/>
              </a:rPr>
              <a:t>Idea of floating-point </a:t>
            </a:r>
            <a:r>
              <a:rPr lang="en-US" sz="2400" dirty="0">
                <a:latin typeface="Optima" charset="0"/>
                <a:ea typeface="ＭＳ Ｐゴシック" charset="0"/>
              </a:rPr>
              <a:t>representation </a:t>
            </a:r>
            <a:r>
              <a:rPr lang="en-US" sz="2400" dirty="0" smtClean="0">
                <a:latin typeface="Optima" charset="0"/>
                <a:ea typeface="ＭＳ Ｐゴシック" charset="0"/>
              </a:rPr>
              <a:t>is not new</a:t>
            </a:r>
            <a:endParaRPr lang="en-US" sz="2400" dirty="0">
              <a:latin typeface="Optima" charset="0"/>
              <a:ea typeface="ＭＳ Ｐゴシック" charset="0"/>
            </a:endParaRPr>
          </a:p>
          <a:p>
            <a:pPr eaLnBrk="1" hangingPunct="1">
              <a:defRPr/>
            </a:pPr>
            <a:r>
              <a:rPr lang="en-US" sz="2400" dirty="0">
                <a:latin typeface="Optima" charset="0"/>
                <a:ea typeface="ＭＳ Ｐゴシック" charset="0"/>
              </a:rPr>
              <a:t>Borrowed from convention used in scientific journals</a:t>
            </a:r>
          </a:p>
          <a:p>
            <a:pPr eaLnBrk="1" hangingPunct="1">
              <a:defRPr/>
            </a:pPr>
            <a:endParaRPr lang="en-US" sz="2400" dirty="0" smtClean="0">
              <a:latin typeface="Optima" charset="0"/>
              <a:ea typeface="ＭＳ Ｐゴシック" charset="0"/>
            </a:endParaRPr>
          </a:p>
          <a:p>
            <a:pPr eaLnBrk="1" hangingPunct="1">
              <a:defRPr/>
            </a:pPr>
            <a:r>
              <a:rPr lang="en-US" sz="2400" dirty="0" smtClean="0">
                <a:latin typeface="Calibri"/>
                <a:ea typeface="ＭＳ Ｐゴシック" charset="0"/>
                <a:cs typeface="Calibri"/>
              </a:rPr>
              <a:t>For example,</a:t>
            </a:r>
          </a:p>
          <a:p>
            <a:pPr marL="0" indent="0" algn="ctr" eaLnBrk="1" hangingPunct="1">
              <a:buFont typeface="Times" charset="0"/>
              <a:buNone/>
              <a:defRPr/>
            </a:pPr>
            <a:r>
              <a:rPr lang="en-US" sz="2400" b="1" dirty="0" smtClean="0">
                <a:solidFill>
                  <a:srgbClr val="1822CD"/>
                </a:solidFill>
                <a:latin typeface="Calibri" charset="0"/>
                <a:ea typeface="ＭＳ Ｐゴシック" charset="0"/>
                <a:cs typeface="Calibri" charset="0"/>
              </a:rPr>
              <a:t>0.000000000000000000000000000000000001</a:t>
            </a:r>
            <a:endParaRPr lang="en-US" sz="2400" b="1" dirty="0" smtClean="0">
              <a:solidFill>
                <a:srgbClr val="1822CD"/>
              </a:solidFill>
              <a:latin typeface="Calibri"/>
              <a:cs typeface="Calibri"/>
            </a:endParaRPr>
          </a:p>
          <a:p>
            <a:pPr marL="0" indent="0" eaLnBrk="1" hangingPunct="1">
              <a:buFont typeface="Times" charset="0"/>
              <a:buNone/>
              <a:defRPr/>
            </a:pPr>
            <a:r>
              <a:rPr lang="en-US" sz="2400" dirty="0" smtClean="0">
                <a:latin typeface="Calibri"/>
                <a:ea typeface="ＭＳ Ｐゴシック" charset="0"/>
                <a:cs typeface="Calibri"/>
              </a:rPr>
              <a:t>     would typically be written as </a:t>
            </a:r>
            <a:r>
              <a:rPr lang="en-US" sz="2400" b="1" dirty="0" smtClean="0">
                <a:solidFill>
                  <a:srgbClr val="1822CD"/>
                </a:solidFill>
                <a:latin typeface="Calibri" charset="0"/>
                <a:ea typeface="ＭＳ Ｐゴシック" charset="0"/>
                <a:cs typeface="Calibri" charset="0"/>
              </a:rPr>
              <a:t>1.0 x 10</a:t>
            </a:r>
            <a:r>
              <a:rPr lang="en-US" sz="2400" b="1" baseline="30000" dirty="0" smtClean="0">
                <a:solidFill>
                  <a:srgbClr val="1822CD"/>
                </a:solidFill>
                <a:latin typeface="Calibri" charset="0"/>
                <a:ea typeface="ＭＳ Ｐゴシック" charset="0"/>
                <a:cs typeface="Calibri" charset="0"/>
              </a:rPr>
              <a:t>-35</a:t>
            </a:r>
            <a:endParaRPr lang="en-US" sz="2400" b="1" dirty="0">
              <a:solidFill>
                <a:srgbClr val="1822CD"/>
              </a:solidFill>
              <a:latin typeface="Calibri" charset="0"/>
              <a:ea typeface="ＭＳ Ｐゴシック" charset="0"/>
              <a:cs typeface="Calibri" charset="0"/>
            </a:endParaRPr>
          </a:p>
          <a:p>
            <a:pPr marL="0" indent="0" eaLnBrk="1" hangingPunct="1">
              <a:buFont typeface="Times" charset="0"/>
              <a:buNone/>
              <a:defRPr/>
            </a:pPr>
            <a:r>
              <a:rPr lang="en-US" sz="2400" dirty="0" smtClean="0">
                <a:latin typeface="Calibri" charset="0"/>
                <a:ea typeface="ＭＳ Ｐゴシック" charset="0"/>
                <a:cs typeface="Calibri" charset="0"/>
              </a:rPr>
              <a:t>     and</a:t>
            </a:r>
            <a:endParaRPr lang="en-US" sz="2400" dirty="0" smtClean="0">
              <a:latin typeface="Calibri"/>
              <a:cs typeface="Calibri"/>
            </a:endParaRPr>
          </a:p>
          <a:p>
            <a:pPr marL="0" indent="0" algn="ctr" eaLnBrk="1" hangingPunct="1">
              <a:buFont typeface="Times" charset="0"/>
              <a:buNone/>
              <a:defRPr/>
            </a:pPr>
            <a:r>
              <a:rPr lang="en-US" sz="2400" b="1" dirty="0" smtClean="0">
                <a:solidFill>
                  <a:srgbClr val="1822CD"/>
                </a:solidFill>
                <a:latin typeface="Calibri"/>
                <a:cs typeface="Calibri"/>
              </a:rPr>
              <a:t>602,214,150,000,000,000,000,000 </a:t>
            </a:r>
          </a:p>
          <a:p>
            <a:pPr marL="0" indent="0" eaLnBrk="1" hangingPunct="1">
              <a:buFont typeface="Times" charset="0"/>
              <a:buNone/>
              <a:defRPr/>
            </a:pPr>
            <a:r>
              <a:rPr lang="en-US" sz="2400" dirty="0" smtClean="0">
                <a:latin typeface="Calibri"/>
                <a:ea typeface="ＭＳ Ｐゴシック" charset="0"/>
                <a:cs typeface="Calibri"/>
              </a:rPr>
              <a:t>      would typically be written as </a:t>
            </a:r>
            <a:r>
              <a:rPr lang="en-US" sz="2400" b="1" dirty="0" smtClean="0">
                <a:solidFill>
                  <a:srgbClr val="1822CD"/>
                </a:solidFill>
                <a:latin typeface="Calibri"/>
                <a:ea typeface="ＭＳ Ｐゴシック" charset="0"/>
                <a:cs typeface="Calibri"/>
              </a:rPr>
              <a:t>6.0221415 x 10</a:t>
            </a:r>
            <a:r>
              <a:rPr lang="en-US" sz="2400" b="1" baseline="30000" dirty="0" smtClean="0">
                <a:solidFill>
                  <a:srgbClr val="1822CD"/>
                </a:solidFill>
                <a:latin typeface="Calibri"/>
                <a:ea typeface="ＭＳ Ｐゴシック" charset="0"/>
                <a:cs typeface="Calibri"/>
              </a:rPr>
              <a:t>23</a:t>
            </a:r>
          </a:p>
          <a:p>
            <a:pPr eaLnBrk="1" hangingPunct="1">
              <a:defRPr/>
            </a:pPr>
            <a:endParaRPr lang="en-US" sz="2400" dirty="0">
              <a:latin typeface="Optima" charset="0"/>
              <a:ea typeface="ＭＳ Ｐゴシック" charset="0"/>
            </a:endParaRPr>
          </a:p>
          <a:p>
            <a:pPr marL="0" indent="0" eaLnBrk="1" hangingPunct="1">
              <a:buFont typeface="Times" charset="0"/>
              <a:buNone/>
              <a:defRPr/>
            </a:pPr>
            <a:endParaRPr lang="en-US" sz="2400" dirty="0">
              <a:latin typeface="Optima" charset="0"/>
              <a:ea typeface="ＭＳ Ｐゴシック" charset="0"/>
            </a:endParaRPr>
          </a:p>
          <a:p>
            <a:pPr eaLnBrk="1" hangingPunct="1">
              <a:defRPr/>
            </a:pPr>
            <a:endParaRPr lang="en-US" sz="2400" dirty="0">
              <a:latin typeface="Optima" charset="0"/>
              <a:ea typeface="ＭＳ Ｐゴシック"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Addition</a:t>
            </a:r>
            <a:endParaRPr lang="en-US" dirty="0"/>
          </a:p>
        </p:txBody>
      </p:sp>
      <p:pic>
        <p:nvPicPr>
          <p:cNvPr id="6" name="Content Placeholder 5" descr="Screen Shot 2017-09-17 at 1.58.44 PM.png"/>
          <p:cNvPicPr>
            <a:picLocks noGrp="1" noChangeAspect="1"/>
          </p:cNvPicPr>
          <p:nvPr>
            <p:ph idx="1"/>
          </p:nvPr>
        </p:nvPicPr>
        <p:blipFill>
          <a:blip r:embed="rId2"/>
          <a:stretch>
            <a:fillRect/>
          </a:stretch>
        </p:blipFill>
        <p:spPr>
          <a:xfrm>
            <a:off x="457200" y="2238762"/>
            <a:ext cx="8229600" cy="3066275"/>
          </a:xfrm>
        </p:spPr>
      </p:pic>
      <p:sp>
        <p:nvSpPr>
          <p:cNvPr id="7" name="Rectangle 6"/>
          <p:cNvSpPr/>
          <p:nvPr/>
        </p:nvSpPr>
        <p:spPr>
          <a:xfrm>
            <a:off x="4267200" y="6359106"/>
            <a:ext cx="4572000" cy="215444"/>
          </a:xfrm>
          <a:prstGeom prst="rect">
            <a:avLst/>
          </a:prstGeom>
        </p:spPr>
        <p:txBody>
          <a:bodyPr>
            <a:spAutoFit/>
          </a:bodyPr>
          <a:lstStyle/>
          <a:p>
            <a:r>
              <a:rPr lang="en-US" sz="800" dirty="0" smtClean="0"/>
              <a:t>https://www.cs.uaf.edu/2000/fall/cs301/notes/Chapter6/node3.html</a:t>
            </a:r>
            <a:endParaRPr lang="en-US" sz="800" dirty="0"/>
          </a:p>
        </p:txBody>
      </p:sp>
      <p:cxnSp>
        <p:nvCxnSpPr>
          <p:cNvPr id="14" name="Straight Connector 13"/>
          <p:cNvCxnSpPr/>
          <p:nvPr/>
        </p:nvCxnSpPr>
        <p:spPr bwMode="auto">
          <a:xfrm rot="16200000" flipH="1">
            <a:off x="3091703" y="2885614"/>
            <a:ext cx="1885180" cy="1651912"/>
          </a:xfrm>
          <a:prstGeom prst="line">
            <a:avLst/>
          </a:prstGeom>
          <a:solidFill>
            <a:schemeClr val="accent1"/>
          </a:solidFill>
          <a:ln w="53975" cap="flat" cmpd="sng" algn="ctr">
            <a:solidFill>
              <a:srgbClr val="FF0000"/>
            </a:solidFill>
            <a:prstDash val="solid"/>
            <a:round/>
            <a:headEnd type="none" w="med" len="med"/>
            <a:tailEnd type="triangle" w="lg" len="med"/>
          </a:ln>
          <a:effectLst/>
        </p:spPr>
      </p:cxnSp>
      <p:sp>
        <p:nvSpPr>
          <p:cNvPr id="16" name="TextBox 15"/>
          <p:cNvSpPr txBox="1"/>
          <p:nvPr/>
        </p:nvSpPr>
        <p:spPr>
          <a:xfrm>
            <a:off x="5050187" y="4381707"/>
            <a:ext cx="2980303" cy="923330"/>
          </a:xfrm>
          <a:prstGeom prst="rect">
            <a:avLst/>
          </a:prstGeom>
          <a:noFill/>
        </p:spPr>
        <p:txBody>
          <a:bodyPr wrap="none" rtlCol="0">
            <a:spAutoFit/>
          </a:bodyPr>
          <a:lstStyle/>
          <a:p>
            <a:pPr marL="342900" indent="-342900">
              <a:buAutoNum type="arabicParenBoth"/>
            </a:pPr>
            <a:r>
              <a:rPr lang="en-US" dirty="0" smtClean="0"/>
              <a:t>000 0110 0001 0000 ….</a:t>
            </a:r>
          </a:p>
          <a:p>
            <a:pPr marL="342900" indent="-342900">
              <a:buAutoNum type="arabicParenBoth"/>
            </a:pPr>
            <a:r>
              <a:rPr lang="en-US" dirty="0" smtClean="0"/>
              <a:t>shifted 6 right</a:t>
            </a:r>
          </a:p>
          <a:p>
            <a:pPr marL="342900" indent="-342900">
              <a:buAutoNum type="arabicParenBoth"/>
            </a:pPr>
            <a:r>
              <a:rPr lang="en-US" dirty="0" smtClean="0"/>
              <a:t>= (0) 000 0010 0100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533400" y="304800"/>
            <a:ext cx="7935913" cy="422275"/>
          </a:xfrm>
        </p:spPr>
        <p:txBody>
          <a:bodyPr/>
          <a:lstStyle/>
          <a:p>
            <a:pPr eaLnBrk="1" hangingPunct="1"/>
            <a:r>
              <a:rPr lang="en-US" altLang="en-US">
                <a:latin typeface="Optima" charset="0"/>
              </a:rPr>
              <a:t>Floating Point Multiplication</a:t>
            </a:r>
          </a:p>
        </p:txBody>
      </p:sp>
      <p:sp>
        <p:nvSpPr>
          <p:cNvPr id="46082" name="Rectangle 3"/>
          <p:cNvSpPr>
            <a:spLocks noGrp="1" noChangeArrowheads="1"/>
          </p:cNvSpPr>
          <p:nvPr>
            <p:ph idx="1"/>
          </p:nvPr>
        </p:nvSpPr>
        <p:spPr>
          <a:xfrm>
            <a:off x="533400" y="1117600"/>
            <a:ext cx="8229600" cy="863600"/>
          </a:xfrm>
        </p:spPr>
        <p:txBody>
          <a:bodyPr/>
          <a:lstStyle/>
          <a:p>
            <a:pPr eaLnBrk="1" hangingPunct="1">
              <a:spcBef>
                <a:spcPct val="40000"/>
              </a:spcBef>
            </a:pPr>
            <a:r>
              <a:rPr lang="en-US" altLang="en-US" sz="2400">
                <a:latin typeface="Optima" charset="0"/>
              </a:rPr>
              <a:t>Multiplication</a:t>
            </a:r>
          </a:p>
          <a:p>
            <a:pPr algn="ctr" eaLnBrk="1" hangingPunct="1">
              <a:spcBef>
                <a:spcPct val="40000"/>
              </a:spcBef>
              <a:buFont typeface="Wingdings" charset="2"/>
              <a:buNone/>
            </a:pPr>
            <a:r>
              <a:rPr lang="en-US" altLang="en-US" sz="2400">
                <a:latin typeface="Optima" charset="0"/>
                <a:sym typeface="Symbol" charset="2"/>
              </a:rPr>
              <a:t>(</a:t>
            </a:r>
            <a:r>
              <a:rPr lang="en-US" altLang="en-US" sz="2400" b="1">
                <a:latin typeface="Optima" charset="0"/>
                <a:sym typeface="Symbol" charset="2"/>
              </a:rPr>
              <a:t></a:t>
            </a:r>
            <a:r>
              <a:rPr lang="en-US" altLang="en-US" sz="2400">
                <a:latin typeface="Optima" charset="0"/>
                <a:sym typeface="Symbol" charset="2"/>
              </a:rPr>
              <a:t>F1 </a:t>
            </a:r>
            <a:r>
              <a:rPr lang="en-US" altLang="en-US" sz="2400" b="1">
                <a:latin typeface="Optima" charset="0"/>
                <a:sym typeface="Symbol" charset="2"/>
              </a:rPr>
              <a:t></a:t>
            </a:r>
            <a:r>
              <a:rPr lang="en-US" altLang="en-US" sz="2400">
                <a:latin typeface="Optima" charset="0"/>
                <a:sym typeface="Symbol" charset="2"/>
              </a:rPr>
              <a:t> 2</a:t>
            </a:r>
            <a:r>
              <a:rPr lang="en-US" altLang="en-US" sz="2400" baseline="30000">
                <a:latin typeface="Optima" charset="0"/>
                <a:sym typeface="Symbol" charset="2"/>
              </a:rPr>
              <a:t>E1</a:t>
            </a:r>
            <a:r>
              <a:rPr lang="en-US" altLang="en-US" sz="2400">
                <a:latin typeface="Optima" charset="0"/>
                <a:sym typeface="Symbol" charset="2"/>
              </a:rPr>
              <a:t>) x (</a:t>
            </a:r>
            <a:r>
              <a:rPr lang="en-US" altLang="en-US" sz="2400" b="1">
                <a:latin typeface="Optima" charset="0"/>
                <a:sym typeface="Symbol" charset="2"/>
              </a:rPr>
              <a:t></a:t>
            </a:r>
            <a:r>
              <a:rPr lang="en-US" altLang="en-US" sz="2400">
                <a:latin typeface="Optima" charset="0"/>
                <a:sym typeface="Symbol" charset="2"/>
              </a:rPr>
              <a:t>F2 </a:t>
            </a:r>
            <a:r>
              <a:rPr lang="en-US" altLang="en-US" sz="2400" b="1">
                <a:latin typeface="Optima" charset="0"/>
                <a:sym typeface="Symbol" charset="2"/>
              </a:rPr>
              <a:t></a:t>
            </a:r>
            <a:r>
              <a:rPr lang="en-US" altLang="en-US" sz="2400">
                <a:latin typeface="Optima" charset="0"/>
                <a:sym typeface="Symbol" charset="2"/>
              </a:rPr>
              <a:t> 2</a:t>
            </a:r>
            <a:r>
              <a:rPr lang="en-US" altLang="en-US" sz="2400" baseline="30000">
                <a:latin typeface="Optima" charset="0"/>
                <a:sym typeface="Symbol" charset="2"/>
              </a:rPr>
              <a:t>E2</a:t>
            </a:r>
            <a:r>
              <a:rPr lang="en-US" altLang="en-US" sz="2400">
                <a:latin typeface="Optima" charset="0"/>
                <a:sym typeface="Symbol" charset="2"/>
              </a:rPr>
              <a:t>) = </a:t>
            </a:r>
            <a:r>
              <a:rPr lang="en-US" altLang="en-US" sz="2400" b="1">
                <a:latin typeface="Optima" charset="0"/>
                <a:sym typeface="Symbol" charset="2"/>
              </a:rPr>
              <a:t></a:t>
            </a:r>
            <a:r>
              <a:rPr lang="en-US" altLang="en-US" sz="2400">
                <a:latin typeface="Optima" charset="0"/>
                <a:sym typeface="Symbol" charset="2"/>
              </a:rPr>
              <a:t>F3 </a:t>
            </a:r>
            <a:r>
              <a:rPr lang="en-US" altLang="en-US" sz="2400" b="1">
                <a:latin typeface="Optima" charset="0"/>
                <a:sym typeface="Symbol" charset="2"/>
              </a:rPr>
              <a:t></a:t>
            </a:r>
            <a:r>
              <a:rPr lang="en-US" altLang="en-US" sz="2400">
                <a:latin typeface="Optima" charset="0"/>
                <a:sym typeface="Symbol" charset="2"/>
              </a:rPr>
              <a:t> 2</a:t>
            </a:r>
            <a:r>
              <a:rPr lang="en-US" altLang="en-US" sz="2400" baseline="30000">
                <a:latin typeface="Optima" charset="0"/>
                <a:sym typeface="Symbol" charset="2"/>
              </a:rPr>
              <a:t>E3</a:t>
            </a:r>
            <a:endParaRPr lang="en-US" altLang="en-US" sz="2400">
              <a:latin typeface="Optima" charset="0"/>
              <a:sym typeface="Symbol" charset="2"/>
            </a:endParaRPr>
          </a:p>
        </p:txBody>
      </p:sp>
      <p:sp>
        <p:nvSpPr>
          <p:cNvPr id="929796" name="Rectangle 4"/>
          <p:cNvSpPr>
            <a:spLocks noChangeArrowheads="1"/>
          </p:cNvSpPr>
          <p:nvPr/>
        </p:nvSpPr>
        <p:spPr bwMode="auto">
          <a:xfrm>
            <a:off x="381000" y="2195513"/>
            <a:ext cx="7577138" cy="34655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lvl="1">
              <a:lnSpc>
                <a:spcPct val="90000"/>
              </a:lnSpc>
              <a:spcBef>
                <a:spcPct val="40000"/>
              </a:spcBef>
              <a:buClr>
                <a:schemeClr val="accent1"/>
              </a:buClr>
              <a:buSzPct val="75000"/>
            </a:pPr>
            <a:r>
              <a:rPr lang="en-US" altLang="en-US" sz="1800">
                <a:latin typeface="Optima" charset="0"/>
                <a:sym typeface="Symbol" charset="2"/>
              </a:rPr>
              <a:t>Step 0: Restore the hidden bit in F1 and in F2</a:t>
            </a:r>
          </a:p>
          <a:p>
            <a:pPr lvl="1">
              <a:lnSpc>
                <a:spcPct val="90000"/>
              </a:lnSpc>
              <a:spcBef>
                <a:spcPct val="40000"/>
              </a:spcBef>
              <a:buClr>
                <a:schemeClr val="accent1"/>
              </a:buClr>
              <a:buSzPct val="75000"/>
            </a:pPr>
            <a:r>
              <a:rPr lang="en-US" altLang="en-US" sz="1800">
                <a:latin typeface="Optima" charset="0"/>
                <a:sym typeface="Symbol" charset="2"/>
              </a:rPr>
              <a:t>Step 1: </a:t>
            </a:r>
            <a:r>
              <a:rPr lang="en-US" altLang="en-US" sz="1800">
                <a:solidFill>
                  <a:srgbClr val="FF0000"/>
                </a:solidFill>
                <a:latin typeface="Optima" charset="0"/>
                <a:sym typeface="Symbol" charset="2"/>
              </a:rPr>
              <a:t>Add the two exponents and adjust for bias</a:t>
            </a:r>
          </a:p>
          <a:p>
            <a:pPr lvl="1">
              <a:lnSpc>
                <a:spcPct val="90000"/>
              </a:lnSpc>
              <a:spcBef>
                <a:spcPct val="40000"/>
              </a:spcBef>
              <a:buClr>
                <a:schemeClr val="accent1"/>
              </a:buClr>
              <a:buSzPct val="75000"/>
            </a:pPr>
            <a:r>
              <a:rPr lang="en-US" altLang="en-US" sz="1800">
                <a:latin typeface="Calibri" charset="0"/>
                <a:sym typeface="Symbol" charset="2"/>
              </a:rPr>
              <a:t>                      E1 + E2 – bias = E3</a:t>
            </a:r>
          </a:p>
          <a:p>
            <a:pPr lvl="1">
              <a:lnSpc>
                <a:spcPct val="90000"/>
              </a:lnSpc>
              <a:spcBef>
                <a:spcPct val="40000"/>
              </a:spcBef>
              <a:buClr>
                <a:schemeClr val="accent1"/>
              </a:buClr>
              <a:buSzPct val="75000"/>
            </a:pPr>
            <a:r>
              <a:rPr lang="en-US" altLang="en-US" sz="1800">
                <a:latin typeface="Optima" charset="0"/>
                <a:sym typeface="Symbol" charset="2"/>
              </a:rPr>
              <a:t>            </a:t>
            </a:r>
            <a:r>
              <a:rPr lang="en-US" altLang="en-US" sz="1800">
                <a:solidFill>
                  <a:srgbClr val="FF0000"/>
                </a:solidFill>
                <a:latin typeface="Optima" charset="0"/>
                <a:sym typeface="Symbol" charset="2"/>
              </a:rPr>
              <a:t>determine the sign of the product </a:t>
            </a:r>
          </a:p>
          <a:p>
            <a:pPr lvl="1">
              <a:lnSpc>
                <a:spcPct val="90000"/>
              </a:lnSpc>
              <a:spcBef>
                <a:spcPct val="40000"/>
              </a:spcBef>
              <a:buClr>
                <a:schemeClr val="accent1"/>
              </a:buClr>
              <a:buSzPct val="75000"/>
            </a:pPr>
            <a:r>
              <a:rPr lang="en-US" altLang="en-US" sz="1800">
                <a:latin typeface="Optima" charset="0"/>
                <a:sym typeface="Symbol" charset="2"/>
              </a:rPr>
              <a:t>Step 2: </a:t>
            </a:r>
            <a:r>
              <a:rPr lang="en-US" altLang="en-US" sz="1800">
                <a:solidFill>
                  <a:srgbClr val="FF0000"/>
                </a:solidFill>
                <a:latin typeface="Optima" charset="0"/>
                <a:sym typeface="Symbol" charset="2"/>
              </a:rPr>
              <a:t>Multiply F1 by F2 </a:t>
            </a:r>
            <a:r>
              <a:rPr lang="en-US" altLang="en-US" sz="1800">
                <a:latin typeface="Optima" charset="0"/>
                <a:sym typeface="Symbol" charset="2"/>
              </a:rPr>
              <a:t>to form a double precision F3</a:t>
            </a:r>
          </a:p>
          <a:p>
            <a:pPr lvl="1">
              <a:lnSpc>
                <a:spcPct val="90000"/>
              </a:lnSpc>
              <a:spcBef>
                <a:spcPct val="40000"/>
              </a:spcBef>
              <a:buClr>
                <a:schemeClr val="accent1"/>
              </a:buClr>
              <a:buSzPct val="75000"/>
            </a:pPr>
            <a:r>
              <a:rPr lang="en-US" altLang="en-US" sz="1800">
                <a:latin typeface="Optima" charset="0"/>
                <a:sym typeface="Symbol" charset="2"/>
              </a:rPr>
              <a:t>Step 3: Normalize F3 (so it is in the form 1.XXXXX …)</a:t>
            </a:r>
          </a:p>
          <a:p>
            <a:pPr lvl="2">
              <a:lnSpc>
                <a:spcPct val="90000"/>
              </a:lnSpc>
              <a:spcBef>
                <a:spcPct val="40000"/>
              </a:spcBef>
              <a:buClr>
                <a:schemeClr val="accent1"/>
              </a:buClr>
              <a:buSzPct val="100000"/>
            </a:pPr>
            <a:r>
              <a:rPr lang="en-US" altLang="en-US" sz="1600">
                <a:latin typeface="Optima" charset="0"/>
                <a:sym typeface="Symbol" charset="2"/>
              </a:rPr>
              <a:t>      1 bit right shift F3 and increment E3</a:t>
            </a:r>
          </a:p>
          <a:p>
            <a:pPr lvl="2">
              <a:lnSpc>
                <a:spcPct val="90000"/>
              </a:lnSpc>
              <a:spcBef>
                <a:spcPct val="40000"/>
              </a:spcBef>
              <a:buClr>
                <a:schemeClr val="accent1"/>
              </a:buClr>
              <a:buSzPct val="100000"/>
            </a:pPr>
            <a:r>
              <a:rPr lang="en-US" altLang="en-US" sz="1600">
                <a:latin typeface="Optima" charset="0"/>
                <a:sym typeface="Symbol" charset="2"/>
              </a:rPr>
              <a:t>      Check for overflow/underflow</a:t>
            </a:r>
          </a:p>
          <a:p>
            <a:pPr lvl="1">
              <a:lnSpc>
                <a:spcPct val="90000"/>
              </a:lnSpc>
              <a:spcBef>
                <a:spcPct val="40000"/>
              </a:spcBef>
              <a:buClr>
                <a:schemeClr val="accent1"/>
              </a:buClr>
              <a:buSzPct val="75000"/>
            </a:pPr>
            <a:r>
              <a:rPr lang="en-US" altLang="en-US" sz="1800">
                <a:latin typeface="Optima" charset="0"/>
                <a:sym typeface="Symbol" charset="2"/>
              </a:rPr>
              <a:t>Step 4: Round F3 and possibly normalize F3 again</a:t>
            </a:r>
          </a:p>
          <a:p>
            <a:pPr lvl="1">
              <a:lnSpc>
                <a:spcPct val="90000"/>
              </a:lnSpc>
              <a:spcBef>
                <a:spcPct val="40000"/>
              </a:spcBef>
              <a:buClr>
                <a:schemeClr val="accent1"/>
              </a:buClr>
              <a:buSzPct val="75000"/>
            </a:pPr>
            <a:r>
              <a:rPr lang="en-US" altLang="en-US" sz="1800">
                <a:latin typeface="Optima" charset="0"/>
                <a:sym typeface="Symbol" charset="2"/>
              </a:rPr>
              <a:t>Step 5: Re-hide the most significant bit of F3 before storing the result </a:t>
            </a:r>
          </a:p>
        </p:txBody>
      </p:sp>
      <p:sp>
        <p:nvSpPr>
          <p:cNvPr id="5" name="Rectangle 7"/>
          <p:cNvSpPr>
            <a:spLocks noChangeArrowheads="1"/>
          </p:cNvSpPr>
          <p:nvPr/>
        </p:nvSpPr>
        <p:spPr bwMode="auto">
          <a:xfrm>
            <a:off x="6450013" y="3263900"/>
            <a:ext cx="2366962" cy="522288"/>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i="1">
                <a:solidFill>
                  <a:schemeClr val="tx2"/>
                </a:solidFill>
                <a:latin typeface="Calibri" charset="0"/>
              </a:rPr>
              <a:t>Could</a:t>
            </a:r>
            <a:r>
              <a:rPr lang="en-US" altLang="en-US" sz="1400" i="1">
                <a:solidFill>
                  <a:schemeClr val="tx2"/>
                </a:solidFill>
                <a:latin typeface="Optima" charset="0"/>
              </a:rPr>
              <a:t> </a:t>
            </a:r>
            <a:r>
              <a:rPr lang="en-US" altLang="en-US" sz="1400" i="1">
                <a:solidFill>
                  <a:schemeClr val="tx2"/>
                </a:solidFill>
                <a:latin typeface="Calibri" charset="0"/>
              </a:rPr>
              <a:t>we use a basic logic operation to determine sign</a:t>
            </a:r>
            <a:r>
              <a:rPr lang="en-US" altLang="en-US" sz="1400" i="1">
                <a:solidFill>
                  <a:schemeClr val="tx2"/>
                </a:solidFill>
                <a:latin typeface="Optima" charset="0"/>
              </a:rPr>
              <a:t>?</a:t>
            </a:r>
          </a:p>
        </p:txBody>
      </p:sp>
      <p:sp>
        <p:nvSpPr>
          <p:cNvPr id="6" name="Rectangle 7"/>
          <p:cNvSpPr>
            <a:spLocks noChangeArrowheads="1"/>
          </p:cNvSpPr>
          <p:nvPr/>
        </p:nvSpPr>
        <p:spPr bwMode="auto">
          <a:xfrm>
            <a:off x="6450013" y="2225675"/>
            <a:ext cx="2366962" cy="882650"/>
          </a:xfrm>
          <a:prstGeom prst="rect">
            <a:avLst/>
          </a:prstGeom>
          <a:solidFill>
            <a:schemeClr val="bg1"/>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i="1">
                <a:solidFill>
                  <a:schemeClr val="tx2"/>
                </a:solidFill>
                <a:latin typeface="Calibri" charset="0"/>
              </a:rPr>
              <a:t>E1 = 5, E2 = 4, bias = 3</a:t>
            </a:r>
          </a:p>
          <a:p>
            <a:pPr algn="ctr"/>
            <a:r>
              <a:rPr lang="en-US" altLang="en-US" sz="1400" i="1">
                <a:solidFill>
                  <a:schemeClr val="tx2"/>
                </a:solidFill>
                <a:latin typeface="Calibri" charset="0"/>
              </a:rPr>
              <a:t>E3 = ((5 </a:t>
            </a:r>
            <a:r>
              <a:rPr lang="en-US" altLang="en-US" sz="1400" i="1">
                <a:solidFill>
                  <a:srgbClr val="FF0000"/>
                </a:solidFill>
                <a:latin typeface="Calibri" charset="0"/>
              </a:rPr>
              <a:t>– 3</a:t>
            </a:r>
            <a:r>
              <a:rPr lang="en-US" altLang="en-US" sz="1400" i="1">
                <a:solidFill>
                  <a:schemeClr val="tx2"/>
                </a:solidFill>
                <a:latin typeface="Calibri" charset="0"/>
              </a:rPr>
              <a:t>) + (4 </a:t>
            </a:r>
            <a:r>
              <a:rPr lang="en-US" altLang="en-US" sz="1400" i="1">
                <a:solidFill>
                  <a:srgbClr val="FF0000"/>
                </a:solidFill>
                <a:latin typeface="Calibri" charset="0"/>
              </a:rPr>
              <a:t>– 3</a:t>
            </a:r>
            <a:r>
              <a:rPr lang="en-US" altLang="en-US" sz="1400" i="1">
                <a:solidFill>
                  <a:schemeClr val="tx2"/>
                </a:solidFill>
                <a:latin typeface="Calibri" charset="0"/>
              </a:rPr>
              <a:t>)) </a:t>
            </a:r>
            <a:r>
              <a:rPr lang="en-US" altLang="en-US" sz="1400" i="1">
                <a:solidFill>
                  <a:srgbClr val="FF0000"/>
                </a:solidFill>
                <a:latin typeface="Calibri" charset="0"/>
              </a:rPr>
              <a:t>+ 3</a:t>
            </a:r>
          </a:p>
          <a:p>
            <a:pPr algn="ctr"/>
            <a:r>
              <a:rPr lang="en-US" altLang="en-US" sz="1400" i="1">
                <a:solidFill>
                  <a:schemeClr val="tx2"/>
                </a:solidFill>
                <a:latin typeface="Calibri" charset="0"/>
              </a:rPr>
              <a:t>Subtract bias twice, add once  </a:t>
            </a:r>
          </a:p>
          <a:p>
            <a:pPr algn="ctr"/>
            <a:endParaRPr lang="en-US" altLang="en-US" sz="1400" i="1" baseline="30000">
              <a:solidFill>
                <a:schemeClr val="tx2"/>
              </a:solidFill>
              <a:latin typeface="Calibri"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533400" y="304800"/>
            <a:ext cx="7935913" cy="422275"/>
          </a:xfrm>
        </p:spPr>
        <p:txBody>
          <a:bodyPr/>
          <a:lstStyle/>
          <a:p>
            <a:pPr eaLnBrk="1" hangingPunct="1"/>
            <a:r>
              <a:rPr lang="en-US" altLang="en-US">
                <a:latin typeface="Optima" charset="0"/>
              </a:rPr>
              <a:t>Floating Point Multiplication Example</a:t>
            </a:r>
          </a:p>
        </p:txBody>
      </p:sp>
      <p:sp>
        <p:nvSpPr>
          <p:cNvPr id="48130" name="Rectangle 3"/>
          <p:cNvSpPr>
            <a:spLocks noGrp="1" noChangeArrowheads="1"/>
          </p:cNvSpPr>
          <p:nvPr>
            <p:ph idx="1"/>
          </p:nvPr>
        </p:nvSpPr>
        <p:spPr>
          <a:xfrm>
            <a:off x="533400" y="1041400"/>
            <a:ext cx="8229600" cy="863600"/>
          </a:xfrm>
        </p:spPr>
        <p:txBody>
          <a:bodyPr/>
          <a:lstStyle/>
          <a:p>
            <a:pPr eaLnBrk="1" hangingPunct="1">
              <a:spcBef>
                <a:spcPct val="40000"/>
              </a:spcBef>
              <a:buFont typeface="Times" charset="0"/>
              <a:buNone/>
            </a:pPr>
            <a:r>
              <a:rPr lang="en-US" altLang="en-US" sz="2400">
                <a:latin typeface="Optima" charset="0"/>
              </a:rPr>
              <a:t>Multiply (assume 32-bit single-precision values)</a:t>
            </a:r>
          </a:p>
          <a:p>
            <a:pPr algn="ctr" eaLnBrk="1" hangingPunct="1">
              <a:spcBef>
                <a:spcPct val="40000"/>
              </a:spcBef>
              <a:buFont typeface="Wingdings" charset="2"/>
              <a:buNone/>
            </a:pPr>
            <a:r>
              <a:rPr lang="en-US" altLang="en-US" sz="2400">
                <a:latin typeface="Calibri" charset="0"/>
                <a:sym typeface="Symbol" charset="2"/>
              </a:rPr>
              <a:t>(0.5 = 1.0000  2</a:t>
            </a:r>
            <a:r>
              <a:rPr lang="en-US" altLang="en-US" sz="2400" baseline="30000">
                <a:latin typeface="Calibri" charset="0"/>
                <a:sym typeface="Symbol" charset="2"/>
              </a:rPr>
              <a:t>-1</a:t>
            </a:r>
            <a:r>
              <a:rPr lang="en-US" altLang="en-US" sz="2400">
                <a:latin typeface="Calibri" charset="0"/>
                <a:sym typeface="Symbol" charset="2"/>
              </a:rPr>
              <a:t>) x (-0.4375 = -1.1100 2</a:t>
            </a:r>
            <a:r>
              <a:rPr lang="en-US" altLang="en-US" sz="2400" baseline="30000">
                <a:latin typeface="Calibri" charset="0"/>
                <a:sym typeface="Symbol" charset="2"/>
              </a:rPr>
              <a:t>-2</a:t>
            </a:r>
            <a:r>
              <a:rPr lang="en-US" altLang="en-US" sz="2400">
                <a:latin typeface="Calibri" charset="0"/>
                <a:sym typeface="Symbol" charset="2"/>
              </a:rPr>
              <a:t>) </a:t>
            </a:r>
          </a:p>
        </p:txBody>
      </p:sp>
      <p:sp>
        <p:nvSpPr>
          <p:cNvPr id="48131" name="Rectangle 4"/>
          <p:cNvSpPr>
            <a:spLocks noChangeArrowheads="1"/>
          </p:cNvSpPr>
          <p:nvPr/>
        </p:nvSpPr>
        <p:spPr bwMode="auto">
          <a:xfrm>
            <a:off x="533400" y="2068513"/>
            <a:ext cx="8229600" cy="390683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12700">
                <a:solidFill>
                  <a:srgbClr val="000000"/>
                </a:solidFill>
                <a:miter lim="800000"/>
                <a:headEnd/>
                <a:tailEnd/>
              </a14:hiddenLine>
            </a:ext>
          </a:extLst>
        </p:spPr>
        <p:txBody>
          <a:bodyPr lIns="63500" tIns="25400" rIns="63500" bIns="25400">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lvl="1">
              <a:lnSpc>
                <a:spcPct val="90000"/>
              </a:lnSpc>
              <a:spcBef>
                <a:spcPct val="40000"/>
              </a:spcBef>
              <a:buClr>
                <a:schemeClr val="accent1"/>
              </a:buClr>
              <a:buSzPct val="75000"/>
            </a:pPr>
            <a:r>
              <a:rPr lang="en-US" altLang="en-US" sz="1800">
                <a:latin typeface="Optima" charset="0"/>
                <a:sym typeface="Symbol" charset="2"/>
              </a:rPr>
              <a:t>Step 0: </a:t>
            </a:r>
          </a:p>
          <a:p>
            <a:pPr lvl="1">
              <a:lnSpc>
                <a:spcPct val="90000"/>
              </a:lnSpc>
              <a:spcBef>
                <a:spcPct val="40000"/>
              </a:spcBef>
              <a:buClr>
                <a:schemeClr val="accent1"/>
              </a:buClr>
              <a:buSzPct val="75000"/>
            </a:pPr>
            <a:r>
              <a:rPr lang="en-US" altLang="en-US" sz="1800">
                <a:latin typeface="Optima" charset="0"/>
                <a:sym typeface="Symbol" charset="2"/>
              </a:rPr>
              <a:t>Step 1:</a:t>
            </a:r>
          </a:p>
          <a:p>
            <a:pPr lvl="1">
              <a:lnSpc>
                <a:spcPct val="90000"/>
              </a:lnSpc>
              <a:spcBef>
                <a:spcPct val="40000"/>
              </a:spcBef>
              <a:buClr>
                <a:schemeClr val="accent1"/>
              </a:buClr>
              <a:buSzPct val="75000"/>
            </a:pPr>
            <a:r>
              <a:rPr lang="en-US" altLang="en-US" sz="1800">
                <a:latin typeface="Optima" charset="0"/>
                <a:sym typeface="Symbol" charset="2"/>
              </a:rPr>
              <a:t> </a:t>
            </a:r>
          </a:p>
          <a:p>
            <a:pPr lvl="1">
              <a:lnSpc>
                <a:spcPct val="90000"/>
              </a:lnSpc>
              <a:spcBef>
                <a:spcPct val="40000"/>
              </a:spcBef>
              <a:buClr>
                <a:schemeClr val="accent1"/>
              </a:buClr>
              <a:buSzPct val="75000"/>
            </a:pPr>
            <a:endParaRPr lang="en-US" altLang="en-US" sz="1800">
              <a:latin typeface="Optima" charset="0"/>
              <a:sym typeface="Symbol" charset="2"/>
            </a:endParaRPr>
          </a:p>
          <a:p>
            <a:pPr lvl="1">
              <a:lnSpc>
                <a:spcPct val="90000"/>
              </a:lnSpc>
              <a:spcBef>
                <a:spcPct val="40000"/>
              </a:spcBef>
              <a:buClr>
                <a:schemeClr val="accent1"/>
              </a:buClr>
              <a:buSzPct val="75000"/>
            </a:pPr>
            <a:r>
              <a:rPr lang="en-US" altLang="en-US" sz="1800">
                <a:latin typeface="Optima" charset="0"/>
                <a:sym typeface="Symbol" charset="2"/>
              </a:rPr>
              <a:t>Step 2:</a:t>
            </a:r>
          </a:p>
          <a:p>
            <a:pPr lvl="1">
              <a:lnSpc>
                <a:spcPct val="90000"/>
              </a:lnSpc>
              <a:spcBef>
                <a:spcPct val="40000"/>
              </a:spcBef>
              <a:buClr>
                <a:schemeClr val="accent1"/>
              </a:buClr>
              <a:buSzPct val="75000"/>
            </a:pPr>
            <a:endParaRPr lang="en-US" altLang="en-US" sz="1800">
              <a:latin typeface="Optima" charset="0"/>
              <a:sym typeface="Symbol" charset="2"/>
            </a:endParaRPr>
          </a:p>
          <a:p>
            <a:pPr lvl="1">
              <a:lnSpc>
                <a:spcPct val="90000"/>
              </a:lnSpc>
              <a:spcBef>
                <a:spcPct val="40000"/>
              </a:spcBef>
              <a:buClr>
                <a:schemeClr val="accent1"/>
              </a:buClr>
              <a:buSzPct val="75000"/>
            </a:pPr>
            <a:r>
              <a:rPr lang="en-US" altLang="en-US" sz="1800">
                <a:latin typeface="Optima" charset="0"/>
                <a:sym typeface="Symbol" charset="2"/>
              </a:rPr>
              <a:t>Step 3:</a:t>
            </a:r>
          </a:p>
          <a:p>
            <a:pPr lvl="1">
              <a:lnSpc>
                <a:spcPct val="90000"/>
              </a:lnSpc>
              <a:spcBef>
                <a:spcPct val="40000"/>
              </a:spcBef>
              <a:buClr>
                <a:schemeClr val="accent1"/>
              </a:buClr>
              <a:buSzPct val="75000"/>
            </a:pPr>
            <a:r>
              <a:rPr lang="en-US" altLang="en-US" sz="1800">
                <a:latin typeface="Optima" charset="0"/>
                <a:sym typeface="Symbol" charset="2"/>
              </a:rPr>
              <a:t> </a:t>
            </a:r>
          </a:p>
          <a:p>
            <a:pPr lvl="1">
              <a:lnSpc>
                <a:spcPct val="90000"/>
              </a:lnSpc>
              <a:spcBef>
                <a:spcPct val="40000"/>
              </a:spcBef>
              <a:buClr>
                <a:schemeClr val="accent1"/>
              </a:buClr>
              <a:buSzPct val="75000"/>
            </a:pPr>
            <a:r>
              <a:rPr lang="en-US" altLang="en-US" sz="1800">
                <a:latin typeface="Optima" charset="0"/>
                <a:sym typeface="Symbol" charset="2"/>
              </a:rPr>
              <a:t>Step 4:</a:t>
            </a:r>
          </a:p>
          <a:p>
            <a:pPr lvl="1">
              <a:lnSpc>
                <a:spcPct val="90000"/>
              </a:lnSpc>
              <a:spcBef>
                <a:spcPct val="40000"/>
              </a:spcBef>
              <a:buClr>
                <a:schemeClr val="accent1"/>
              </a:buClr>
              <a:buSzPct val="75000"/>
            </a:pPr>
            <a:endParaRPr lang="en-US" altLang="en-US" sz="1800">
              <a:latin typeface="Optima" charset="0"/>
              <a:sym typeface="Symbol" charset="2"/>
            </a:endParaRPr>
          </a:p>
          <a:p>
            <a:pPr lvl="1">
              <a:lnSpc>
                <a:spcPct val="90000"/>
              </a:lnSpc>
              <a:spcBef>
                <a:spcPct val="40000"/>
              </a:spcBef>
              <a:buClr>
                <a:schemeClr val="accent1"/>
              </a:buClr>
              <a:buSzPct val="75000"/>
            </a:pPr>
            <a:r>
              <a:rPr lang="en-US" altLang="en-US" sz="1800">
                <a:latin typeface="Optima" charset="0"/>
                <a:sym typeface="Symbol" charset="2"/>
              </a:rPr>
              <a:t>Step 5:</a:t>
            </a:r>
          </a:p>
        </p:txBody>
      </p:sp>
      <p:sp>
        <p:nvSpPr>
          <p:cNvPr id="5" name="TextBox 4"/>
          <p:cNvSpPr txBox="1">
            <a:spLocks noChangeArrowheads="1"/>
          </p:cNvSpPr>
          <p:nvPr/>
        </p:nvSpPr>
        <p:spPr bwMode="auto">
          <a:xfrm>
            <a:off x="2286000" y="1992313"/>
            <a:ext cx="5111750" cy="3698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latin typeface="Optima" charset="0"/>
              </a:rPr>
              <a:t>Hidden bits restored in the representation above</a:t>
            </a:r>
          </a:p>
        </p:txBody>
      </p:sp>
      <p:sp>
        <p:nvSpPr>
          <p:cNvPr id="6" name="TextBox 5"/>
          <p:cNvSpPr txBox="1">
            <a:spLocks noChangeArrowheads="1"/>
          </p:cNvSpPr>
          <p:nvPr/>
        </p:nvSpPr>
        <p:spPr bwMode="auto">
          <a:xfrm>
            <a:off x="2286000" y="2430463"/>
            <a:ext cx="6477000" cy="923925"/>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latin typeface="Optima" charset="0"/>
              </a:rPr>
              <a:t>Add the exponents </a:t>
            </a:r>
          </a:p>
          <a:p>
            <a:r>
              <a:rPr lang="en-US" altLang="en-US" sz="1800">
                <a:latin typeface="Optima" charset="0"/>
              </a:rPr>
              <a:t>   </a:t>
            </a:r>
            <a:r>
              <a:rPr lang="en-US" altLang="en-US" sz="1800">
                <a:latin typeface="Calibri" charset="0"/>
              </a:rPr>
              <a:t>E1 = -1+ 127 = 126, E2 = -2 + 127 = 125 </a:t>
            </a:r>
          </a:p>
          <a:p>
            <a:r>
              <a:rPr lang="en-US" altLang="en-US" sz="1800">
                <a:latin typeface="Calibri" charset="0"/>
              </a:rPr>
              <a:t>= (126 + 125) – 127 = 124  </a:t>
            </a:r>
          </a:p>
        </p:txBody>
      </p:sp>
      <p:sp>
        <p:nvSpPr>
          <p:cNvPr id="7" name="TextBox 6"/>
          <p:cNvSpPr txBox="1">
            <a:spLocks noChangeArrowheads="1"/>
          </p:cNvSpPr>
          <p:nvPr/>
        </p:nvSpPr>
        <p:spPr bwMode="auto">
          <a:xfrm>
            <a:off x="2286000" y="3463925"/>
            <a:ext cx="6477000" cy="646113"/>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latin typeface="Optima" charset="0"/>
              </a:rPr>
              <a:t>Multiply the significands</a:t>
            </a:r>
          </a:p>
          <a:p>
            <a:r>
              <a:rPr lang="en-US" altLang="en-US" sz="1800">
                <a:latin typeface="Calibri" charset="0"/>
              </a:rPr>
              <a:t>	1.0000 x 1.1100= 1.110000</a:t>
            </a:r>
          </a:p>
        </p:txBody>
      </p:sp>
      <p:sp>
        <p:nvSpPr>
          <p:cNvPr id="8" name="TextBox 7"/>
          <p:cNvSpPr txBox="1">
            <a:spLocks noChangeArrowheads="1"/>
          </p:cNvSpPr>
          <p:nvPr/>
        </p:nvSpPr>
        <p:spPr bwMode="auto">
          <a:xfrm>
            <a:off x="2286000" y="4110038"/>
            <a:ext cx="7239000" cy="646112"/>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latin typeface="Optima" charset="0"/>
              </a:rPr>
              <a:t>Normalize the product, checking for exponent over/underflow</a:t>
            </a:r>
          </a:p>
          <a:p>
            <a:r>
              <a:rPr lang="en-US" altLang="en-US" sz="1800">
                <a:latin typeface="Optima" charset="0"/>
              </a:rPr>
              <a:t>	</a:t>
            </a:r>
            <a:r>
              <a:rPr lang="en-US" altLang="en-US" sz="1800">
                <a:latin typeface="Calibri" charset="0"/>
              </a:rPr>
              <a:t>1.110000 x 2</a:t>
            </a:r>
            <a:r>
              <a:rPr lang="en-US" altLang="en-US" sz="1800" baseline="30000">
                <a:latin typeface="Calibri" charset="0"/>
              </a:rPr>
              <a:t>-3</a:t>
            </a:r>
            <a:r>
              <a:rPr lang="en-US" altLang="en-US" sz="1800">
                <a:latin typeface="Optima" charset="0"/>
              </a:rPr>
              <a:t> is already normalized</a:t>
            </a:r>
          </a:p>
        </p:txBody>
      </p:sp>
      <p:sp>
        <p:nvSpPr>
          <p:cNvPr id="9" name="TextBox 8"/>
          <p:cNvSpPr txBox="1">
            <a:spLocks noChangeArrowheads="1"/>
          </p:cNvSpPr>
          <p:nvPr/>
        </p:nvSpPr>
        <p:spPr bwMode="auto">
          <a:xfrm>
            <a:off x="2301875" y="4867275"/>
            <a:ext cx="6291263" cy="369888"/>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latin typeface="Optima" charset="0"/>
              </a:rPr>
              <a:t>No need to round</a:t>
            </a:r>
          </a:p>
        </p:txBody>
      </p:sp>
      <p:sp>
        <p:nvSpPr>
          <p:cNvPr id="10" name="TextBox 9"/>
          <p:cNvSpPr txBox="1">
            <a:spLocks noChangeArrowheads="1"/>
          </p:cNvSpPr>
          <p:nvPr/>
        </p:nvSpPr>
        <p:spPr bwMode="auto">
          <a:xfrm>
            <a:off x="2286000" y="5573713"/>
            <a:ext cx="6553200" cy="369887"/>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latin typeface="Optima" charset="0"/>
              </a:rPr>
              <a:t>Re-hide the hidden bit before storing</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228600" y="152400"/>
            <a:ext cx="8610600" cy="762000"/>
          </a:xfrm>
        </p:spPr>
        <p:txBody>
          <a:bodyPr/>
          <a:lstStyle/>
          <a:p>
            <a:pPr eaLnBrk="1" hangingPunct="1"/>
            <a:r>
              <a:rPr lang="en-US" altLang="en-US">
                <a:latin typeface="Optima" charset="0"/>
              </a:rPr>
              <a:t>MIPS Floating Point Instructions</a:t>
            </a:r>
          </a:p>
        </p:txBody>
      </p:sp>
      <p:sp>
        <p:nvSpPr>
          <p:cNvPr id="43010" name="Rectangle 3"/>
          <p:cNvSpPr>
            <a:spLocks noGrp="1" noChangeArrowheads="1"/>
          </p:cNvSpPr>
          <p:nvPr>
            <p:ph idx="1"/>
          </p:nvPr>
        </p:nvSpPr>
        <p:spPr/>
        <p:txBody>
          <a:bodyPr/>
          <a:lstStyle/>
          <a:p>
            <a:pPr eaLnBrk="1" hangingPunct="1"/>
            <a:r>
              <a:rPr lang="en-US" altLang="en-US" sz="2000">
                <a:latin typeface="Optima" charset="0"/>
              </a:rPr>
              <a:t>MIPS has a separate Floating Point Register File  </a:t>
            </a:r>
            <a:r>
              <a:rPr lang="en-US" altLang="en-US" sz="2000">
                <a:latin typeface="Calibri" charset="0"/>
              </a:rPr>
              <a:t>($f0, $f1, …, $f31) </a:t>
            </a:r>
            <a:r>
              <a:rPr lang="en-US" altLang="en-US" sz="2000">
                <a:latin typeface="Optima" charset="0"/>
              </a:rPr>
              <a:t>with special instructions to load to and store from them</a:t>
            </a:r>
          </a:p>
          <a:p>
            <a:pPr eaLnBrk="1" hangingPunct="1">
              <a:buFont typeface="Times" charset="0"/>
              <a:buNone/>
            </a:pPr>
            <a:r>
              <a:rPr lang="en-US" altLang="en-US" sz="1800">
                <a:latin typeface="Courier" charset="0"/>
              </a:rPr>
              <a:t>        </a:t>
            </a:r>
          </a:p>
          <a:p>
            <a:pPr eaLnBrk="1" hangingPunct="1">
              <a:buFont typeface="Times" charset="0"/>
              <a:buNone/>
            </a:pPr>
            <a:r>
              <a:rPr lang="en-US" altLang="en-US" sz="1800">
                <a:latin typeface="Courier" charset="0"/>
              </a:rPr>
              <a:t>        </a:t>
            </a:r>
            <a:r>
              <a:rPr lang="en-US" altLang="en-US" sz="1800" b="1">
                <a:latin typeface="Courier" charset="0"/>
              </a:rPr>
              <a:t>lwc1  $f1,16($s2)	 </a:t>
            </a:r>
            <a:r>
              <a:rPr lang="en-US" altLang="en-US" sz="1800" b="1">
                <a:solidFill>
                  <a:srgbClr val="008000"/>
                </a:solidFill>
                <a:latin typeface="Courier" charset="0"/>
              </a:rPr>
              <a:t>#$f1 = Memory[$s2+16]</a:t>
            </a:r>
          </a:p>
          <a:p>
            <a:pPr eaLnBrk="1" hangingPunct="1">
              <a:buFont typeface="Times" charset="0"/>
              <a:buNone/>
            </a:pPr>
            <a:r>
              <a:rPr lang="en-US" altLang="en-US" sz="1800" b="1">
                <a:latin typeface="Courier" charset="0"/>
              </a:rPr>
              <a:t>        swc1  $f1,24($s4)	 </a:t>
            </a:r>
            <a:r>
              <a:rPr lang="en-US" altLang="en-US" sz="1800" b="1">
                <a:solidFill>
                  <a:srgbClr val="008000"/>
                </a:solidFill>
                <a:latin typeface="Courier" charset="0"/>
              </a:rPr>
              <a:t>#Memory[$s4+24] = $f1</a:t>
            </a:r>
          </a:p>
          <a:p>
            <a:pPr eaLnBrk="1" hangingPunct="1">
              <a:buFont typeface="Times" charset="0"/>
              <a:buNone/>
            </a:pPr>
            <a:endParaRPr lang="en-US" altLang="en-US" sz="1800">
              <a:latin typeface="Courier" charset="0"/>
            </a:endParaRPr>
          </a:p>
          <a:p>
            <a:pPr eaLnBrk="1" hangingPunct="1"/>
            <a:r>
              <a:rPr lang="en-US" altLang="en-US" sz="2000">
                <a:latin typeface="Optima" charset="0"/>
              </a:rPr>
              <a:t>the registers are used in pairs for double precision values</a:t>
            </a:r>
          </a:p>
          <a:p>
            <a:pPr eaLnBrk="1" hangingPunct="1"/>
            <a:r>
              <a:rPr lang="en-US" altLang="en-US" sz="2000">
                <a:latin typeface="Optima" charset="0"/>
              </a:rPr>
              <a:t>supports IEEE 754 single and double-precision operations</a:t>
            </a:r>
          </a:p>
          <a:p>
            <a:pPr eaLnBrk="1" hangingPunct="1"/>
            <a:endParaRPr lang="en-US" altLang="en-US" sz="2000" b="1">
              <a:latin typeface="Optima" charset="0"/>
            </a:endParaRPr>
          </a:p>
          <a:p>
            <a:pPr marL="1085850" lvl="3" indent="0" eaLnBrk="1" hangingPunct="1">
              <a:buFont typeface="Times" charset="0"/>
              <a:buNone/>
            </a:pPr>
            <a:r>
              <a:rPr lang="en-US" altLang="en-US" b="1">
                <a:latin typeface="Courier" charset="0"/>
              </a:rPr>
              <a:t>add.s $f2,$f4,$f6 </a:t>
            </a:r>
            <a:r>
              <a:rPr lang="en-US" altLang="en-US" b="1">
                <a:solidFill>
                  <a:srgbClr val="008000"/>
                </a:solidFill>
                <a:latin typeface="Courier" charset="0"/>
              </a:rPr>
              <a:t>#$f2 = $f4 + $f6</a:t>
            </a:r>
          </a:p>
          <a:p>
            <a:pPr marL="1085850" lvl="3" indent="0" eaLnBrk="1" hangingPunct="1">
              <a:buFont typeface="Times" charset="0"/>
              <a:buNone/>
            </a:pPr>
            <a:r>
              <a:rPr lang="en-US" altLang="en-US" b="1">
                <a:latin typeface="Courier" charset="0"/>
              </a:rPr>
              <a:t>add.d $f2,$f4,$f6 </a:t>
            </a:r>
            <a:r>
              <a:rPr lang="en-US" altLang="en-US" b="1">
                <a:solidFill>
                  <a:srgbClr val="008000"/>
                </a:solidFill>
                <a:latin typeface="Courier" charset="0"/>
              </a:rPr>
              <a:t>#$f2||$f3 = $f4||$f5 + $f6||$f7</a:t>
            </a:r>
          </a:p>
          <a:p>
            <a:pPr marL="1085850" lvl="3" indent="0" algn="ctr" eaLnBrk="1" hangingPunct="1">
              <a:buFont typeface="Times" charset="0"/>
              <a:buNone/>
            </a:pPr>
            <a:endParaRPr lang="en-US" altLang="en-US">
              <a:latin typeface="Courier" charset="0"/>
            </a:endParaRPr>
          </a:p>
          <a:p>
            <a:pPr eaLnBrk="1" hangingPunct="1"/>
            <a:r>
              <a:rPr lang="en-US" altLang="en-US" sz="2000">
                <a:latin typeface="Optima" charset="0"/>
              </a:rPr>
              <a:t>Similarly, instructions for </a:t>
            </a:r>
            <a:r>
              <a:rPr lang="en-US" altLang="en-US" sz="2000" b="1">
                <a:latin typeface="Courier" charset="0"/>
              </a:rPr>
              <a:t>sub.s, sub.d</a:t>
            </a:r>
            <a:r>
              <a:rPr lang="en-US" altLang="en-US" sz="2000">
                <a:latin typeface="Optima" charset="0"/>
              </a:rPr>
              <a:t>, </a:t>
            </a:r>
            <a:r>
              <a:rPr lang="en-US" altLang="en-US" sz="2000" b="1">
                <a:latin typeface="Courier" charset="0"/>
              </a:rPr>
              <a:t>mul.s, mul.d, div.s, div.d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altLang="en-US">
                <a:latin typeface="Optima" charset="0"/>
              </a:rPr>
              <a:t>MIPS Floating Point Instructions</a:t>
            </a:r>
          </a:p>
        </p:txBody>
      </p:sp>
      <p:sp>
        <p:nvSpPr>
          <p:cNvPr id="52226" name="Rectangle 3"/>
          <p:cNvSpPr>
            <a:spLocks noGrp="1" noChangeArrowheads="1"/>
          </p:cNvSpPr>
          <p:nvPr>
            <p:ph idx="1"/>
          </p:nvPr>
        </p:nvSpPr>
        <p:spPr/>
        <p:txBody>
          <a:bodyPr/>
          <a:lstStyle/>
          <a:p>
            <a:pPr eaLnBrk="1" hangingPunct="1"/>
            <a:r>
              <a:rPr lang="en-US" altLang="en-US" sz="2400">
                <a:latin typeface="Optima" charset="0"/>
              </a:rPr>
              <a:t>Floating point single precision comparison operations</a:t>
            </a:r>
          </a:p>
          <a:p>
            <a:pPr algn="ctr" eaLnBrk="1" hangingPunct="1">
              <a:buFont typeface="Times" charset="0"/>
              <a:buNone/>
            </a:pPr>
            <a:r>
              <a:rPr lang="en-US" altLang="en-US" sz="2000" b="1">
                <a:latin typeface="Courier" charset="0"/>
              </a:rPr>
              <a:t>  </a:t>
            </a:r>
            <a:r>
              <a:rPr lang="en-US" altLang="en-US" sz="1800" b="1">
                <a:latin typeface="Courier" charset="0"/>
              </a:rPr>
              <a:t>c.x.s $f2,$f4  </a:t>
            </a:r>
            <a:r>
              <a:rPr lang="en-US" altLang="en-US" sz="1800" b="1">
                <a:solidFill>
                  <a:srgbClr val="008000"/>
                </a:solidFill>
                <a:latin typeface="Courier" charset="0"/>
              </a:rPr>
              <a:t>#if($f2 &lt; $f4) cond=1; else cond=0</a:t>
            </a:r>
            <a:endParaRPr lang="en-US" altLang="en-US" sz="2400" b="1">
              <a:solidFill>
                <a:srgbClr val="008000"/>
              </a:solidFill>
              <a:latin typeface="Optima" charset="0"/>
            </a:endParaRPr>
          </a:p>
          <a:p>
            <a:pPr eaLnBrk="1" hangingPunct="1">
              <a:buFont typeface="Times" charset="0"/>
              <a:buNone/>
            </a:pPr>
            <a:r>
              <a:rPr lang="en-US" altLang="en-US" sz="2400">
                <a:latin typeface="Optima" charset="0"/>
              </a:rPr>
              <a:t>   where x may be </a:t>
            </a:r>
            <a:r>
              <a:rPr lang="en-US" altLang="en-US" sz="2000">
                <a:latin typeface="Calibri" charset="0"/>
              </a:rPr>
              <a:t>eq, neq, lt, le, gt, ge </a:t>
            </a:r>
          </a:p>
          <a:p>
            <a:pPr eaLnBrk="1" hangingPunct="1">
              <a:buFont typeface="Times" charset="0"/>
              <a:buNone/>
            </a:pPr>
            <a:endParaRPr lang="en-US" altLang="en-US" sz="2400">
              <a:latin typeface="Optima" charset="0"/>
            </a:endParaRPr>
          </a:p>
          <a:p>
            <a:pPr eaLnBrk="1" hangingPunct="1"/>
            <a:r>
              <a:rPr lang="en-US" altLang="en-US" sz="2400">
                <a:latin typeface="Optima" charset="0"/>
              </a:rPr>
              <a:t>Double-precision comparison operations</a:t>
            </a:r>
          </a:p>
          <a:p>
            <a:pPr algn="ctr" eaLnBrk="1" hangingPunct="1">
              <a:buFont typeface="Times" charset="0"/>
              <a:buNone/>
            </a:pPr>
            <a:r>
              <a:rPr lang="en-US" altLang="en-US" sz="1800">
                <a:latin typeface="Courier" charset="0"/>
              </a:rPr>
              <a:t>  </a:t>
            </a:r>
          </a:p>
          <a:p>
            <a:pPr algn="ctr" eaLnBrk="1" hangingPunct="1">
              <a:buFont typeface="Times" charset="0"/>
              <a:buNone/>
            </a:pPr>
            <a:r>
              <a:rPr lang="en-US" altLang="en-US" sz="1800" b="1">
                <a:latin typeface="Courier" charset="0"/>
              </a:rPr>
              <a:t>c.x.d $f2, $f4  </a:t>
            </a:r>
            <a:r>
              <a:rPr lang="en-US" altLang="en-US" sz="1800" b="1">
                <a:solidFill>
                  <a:srgbClr val="008000"/>
                </a:solidFill>
                <a:latin typeface="Courier" charset="0"/>
              </a:rPr>
              <a:t>#$f2||$f3 &lt; $f4||$f5 cond=1; else cond=0</a:t>
            </a:r>
          </a:p>
          <a:p>
            <a:pPr eaLnBrk="1" hangingPunct="1"/>
            <a:endParaRPr lang="en-US" altLang="en-US" sz="2400">
              <a:latin typeface="Optima" charset="0"/>
            </a:endParaRPr>
          </a:p>
          <a:p>
            <a:pPr eaLnBrk="1" hangingPunct="1"/>
            <a:r>
              <a:rPr lang="en-US" altLang="en-US" sz="2400">
                <a:latin typeface="Optima" charset="0"/>
              </a:rPr>
              <a:t>Floating point branch operations</a:t>
            </a:r>
            <a:r>
              <a:rPr lang="en-US" altLang="en-US" sz="2000">
                <a:latin typeface="Optima" charset="0"/>
              </a:rPr>
              <a:t>   </a:t>
            </a:r>
          </a:p>
          <a:p>
            <a:pPr eaLnBrk="1" hangingPunct="1">
              <a:buFont typeface="Times" charset="0"/>
              <a:buNone/>
            </a:pPr>
            <a:r>
              <a:rPr lang="en-US" altLang="en-US" sz="2000">
                <a:latin typeface="Courier" charset="0"/>
              </a:rPr>
              <a:t>       </a:t>
            </a:r>
            <a:r>
              <a:rPr lang="en-US" altLang="en-US" sz="1800" b="1">
                <a:latin typeface="Courier" charset="0"/>
              </a:rPr>
              <a:t>bclt  25   </a:t>
            </a:r>
            <a:r>
              <a:rPr lang="en-US" altLang="en-US" sz="1800" b="1">
                <a:solidFill>
                  <a:srgbClr val="008000"/>
                </a:solidFill>
                <a:latin typeface="Courier" charset="0"/>
              </a:rPr>
              <a:t>#if(cond==1) go to PC+4+25</a:t>
            </a:r>
          </a:p>
          <a:p>
            <a:pPr eaLnBrk="1" hangingPunct="1">
              <a:buFont typeface="Times" charset="0"/>
              <a:buNone/>
            </a:pPr>
            <a:r>
              <a:rPr lang="en-US" altLang="en-US" sz="1800" b="1">
                <a:latin typeface="Courier" charset="0"/>
              </a:rPr>
              <a:t>        bclf  25   </a:t>
            </a:r>
            <a:r>
              <a:rPr lang="en-US" altLang="en-US" sz="1800" b="1">
                <a:solidFill>
                  <a:srgbClr val="008000"/>
                </a:solidFill>
                <a:latin typeface="Courier" charset="0"/>
              </a:rPr>
              <a:t>#if(cond==0)	</a:t>
            </a:r>
            <a:r>
              <a:rPr lang="en-US" altLang="en-US" sz="2000">
                <a:latin typeface="Courier" charset="0"/>
              </a:rPr>
              <a:t>	</a:t>
            </a:r>
            <a:r>
              <a:rPr lang="en-US" altLang="en-US" sz="2400">
                <a:latin typeface="Optima"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3" name="Title 1"/>
          <p:cNvSpPr>
            <a:spLocks noGrp="1"/>
          </p:cNvSpPr>
          <p:nvPr>
            <p:ph type="title"/>
          </p:nvPr>
        </p:nvSpPr>
        <p:spPr>
          <a:xfrm>
            <a:off x="228600" y="152400"/>
            <a:ext cx="8610600" cy="762000"/>
          </a:xfrm>
        </p:spPr>
        <p:txBody>
          <a:bodyPr/>
          <a:lstStyle/>
          <a:p>
            <a:pPr eaLnBrk="1" hangingPunct="1"/>
            <a:r>
              <a:rPr lang="en-US" altLang="en-US">
                <a:latin typeface="Optima" charset="0"/>
              </a:rPr>
              <a:t>Frequency of Common MIPS Instructions</a:t>
            </a:r>
          </a:p>
        </p:txBody>
      </p:sp>
      <p:sp>
        <p:nvSpPr>
          <p:cNvPr id="54274" name="Content Placeholder 2"/>
          <p:cNvSpPr>
            <a:spLocks noGrp="1"/>
          </p:cNvSpPr>
          <p:nvPr>
            <p:ph idx="1"/>
          </p:nvPr>
        </p:nvSpPr>
        <p:spPr>
          <a:xfrm>
            <a:off x="609600" y="6056313"/>
            <a:ext cx="4419600" cy="384175"/>
          </a:xfrm>
        </p:spPr>
        <p:txBody>
          <a:bodyPr/>
          <a:lstStyle/>
          <a:p>
            <a:pPr marL="0" indent="0" eaLnBrk="1" hangingPunct="1">
              <a:buFont typeface="Times" charset="0"/>
              <a:buNone/>
            </a:pPr>
            <a:r>
              <a:rPr lang="en-US" altLang="en-US" sz="1800" i="1">
                <a:latin typeface="Optima" charset="0"/>
              </a:rPr>
              <a:t>only included those with &gt;3%  and  &gt;1%</a:t>
            </a:r>
          </a:p>
        </p:txBody>
      </p:sp>
      <p:graphicFrame>
        <p:nvGraphicFramePr>
          <p:cNvPr id="4" name="Table 3"/>
          <p:cNvGraphicFramePr>
            <a:graphicFrameLocks noGrp="1"/>
          </p:cNvGraphicFramePr>
          <p:nvPr/>
        </p:nvGraphicFramePr>
        <p:xfrm>
          <a:off x="838200" y="1447800"/>
          <a:ext cx="3352800" cy="4302760"/>
        </p:xfrm>
        <a:graphic>
          <a:graphicData uri="http://schemas.openxmlformats.org/drawingml/2006/table">
            <a:tbl>
              <a:tblPr/>
              <a:tblGrid>
                <a:gridCol w="985838"/>
                <a:gridCol w="1249362"/>
                <a:gridCol w="1117600"/>
              </a:tblGrid>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Lucida Grande"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Lucida Grande" charset="0"/>
                          <a:ea typeface="ＭＳ Ｐゴシック" charset="-128"/>
                        </a:rPr>
                        <a:t>SPECint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Lucida Grande" charset="0"/>
                          <a:ea typeface="ＭＳ Ｐゴシック" charset="-128"/>
                        </a:rPr>
                        <a:t>SPECfp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addu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addiu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lui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lw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lbu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beq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bne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slti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sltu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Table 4"/>
          <p:cNvGraphicFramePr>
            <a:graphicFrameLocks noGrp="1"/>
          </p:cNvGraphicFramePr>
          <p:nvPr/>
        </p:nvGraphicFramePr>
        <p:xfrm>
          <a:off x="5029200" y="1600200"/>
          <a:ext cx="3505200" cy="3886200"/>
        </p:xfrm>
        <a:graphic>
          <a:graphicData uri="http://schemas.openxmlformats.org/drawingml/2006/table">
            <a:tbl>
              <a:tblPr/>
              <a:tblGrid>
                <a:gridCol w="1030288"/>
                <a:gridCol w="1306512"/>
                <a:gridCol w="1168400"/>
              </a:tblGrid>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Lucida Grande"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Lucida Grande" charset="0"/>
                          <a:ea typeface="ＭＳ Ｐゴシック" charset="-128"/>
                        </a:rPr>
                        <a:t>SPECint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Lucida Grande" charset="0"/>
                          <a:ea typeface="ＭＳ Ｐゴシック" charset="-128"/>
                        </a:rPr>
                        <a:t>SPECfp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add.d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sub.d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mul.d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add.s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sub.s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mul.s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ourier" charset="0"/>
                          <a:ea typeface="ＭＳ Ｐゴシック" charset="-128"/>
                        </a:rPr>
                        <a:t>lhu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Times" charset="0"/>
                        <a:defRPr sz="2400">
                          <a:solidFill>
                            <a:schemeClr val="tx1"/>
                          </a:solidFill>
                          <a:latin typeface="Optima" charset="0"/>
                          <a:ea typeface="ＭＳ Ｐゴシック" charset="-128"/>
                        </a:defRPr>
                      </a:lvl1pPr>
                      <a:lvl2pPr marL="742950" indent="-285750" eaLnBrk="0" hangingPunct="0">
                        <a:spcBef>
                          <a:spcPct val="20000"/>
                        </a:spcBef>
                        <a:buClr>
                          <a:schemeClr val="accent1"/>
                        </a:buClr>
                        <a:buFont typeface="Times" charset="0"/>
                        <a:defRPr sz="2000">
                          <a:solidFill>
                            <a:schemeClr val="tx1"/>
                          </a:solidFill>
                          <a:latin typeface="Optima" charset="0"/>
                          <a:ea typeface="ＭＳ Ｐゴシック" charset="-128"/>
                        </a:defRPr>
                      </a:lvl2pPr>
                      <a:lvl3pPr marL="1143000" indent="-228600" eaLnBrk="0" hangingPunct="0">
                        <a:spcBef>
                          <a:spcPct val="20000"/>
                        </a:spcBef>
                        <a:buClr>
                          <a:schemeClr val="accent1"/>
                        </a:buClr>
                        <a:buFont typeface="Times" charset="0"/>
                        <a:defRPr>
                          <a:solidFill>
                            <a:schemeClr val="tx1"/>
                          </a:solidFill>
                          <a:latin typeface="Optima" charset="0"/>
                          <a:ea typeface="ＭＳ Ｐゴシック" charset="-128"/>
                        </a:defRPr>
                      </a:lvl3pPr>
                      <a:lvl4pPr marL="1600200" indent="-228600" eaLnBrk="0" hangingPunct="0">
                        <a:spcBef>
                          <a:spcPct val="20000"/>
                        </a:spcBef>
                        <a:buClr>
                          <a:schemeClr val="accent1"/>
                        </a:buClr>
                        <a:buFont typeface="Times" charset="0"/>
                        <a:defRPr sz="1600">
                          <a:solidFill>
                            <a:schemeClr val="tx1"/>
                          </a:solidFill>
                          <a:latin typeface="Optima" charset="0"/>
                          <a:ea typeface="ＭＳ Ｐゴシック" charset="-128"/>
                        </a:defRPr>
                      </a:lvl4pPr>
                      <a:lvl5pPr marL="2057400" indent="-228600" eaLnBrk="0" hangingPunct="0">
                        <a:spcBef>
                          <a:spcPct val="20000"/>
                        </a:spcBef>
                        <a:buClr>
                          <a:schemeClr val="accent1"/>
                        </a:buClr>
                        <a:buFont typeface="Times" charset="0"/>
                        <a:defRPr sz="1400">
                          <a:solidFill>
                            <a:schemeClr val="tx1"/>
                          </a:solidFill>
                          <a:latin typeface="Optima" charset="0"/>
                          <a:ea typeface="ＭＳ Ｐゴシック" charset="-128"/>
                        </a:defRPr>
                      </a:lvl5pPr>
                      <a:lvl6pPr marL="25146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6pPr>
                      <a:lvl7pPr marL="29718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7pPr>
                      <a:lvl8pPr marL="34290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8pPr>
                      <a:lvl9pPr marL="3886200" indent="-228600" defTabSz="457200" eaLnBrk="0" fontAlgn="base" hangingPunct="0">
                        <a:spcBef>
                          <a:spcPct val="20000"/>
                        </a:spcBef>
                        <a:spcAft>
                          <a:spcPct val="0"/>
                        </a:spcAft>
                        <a:buClr>
                          <a:schemeClr val="accent1"/>
                        </a:buClr>
                        <a:buFont typeface="Times" charset="0"/>
                        <a:defRPr sz="1400">
                          <a:solidFill>
                            <a:schemeClr val="tx1"/>
                          </a:solidFill>
                          <a:latin typeface="Optim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charset="0"/>
                          <a:ea typeface="ＭＳ Ｐゴシック" charset="-128"/>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AU" altLang="en-US">
                <a:latin typeface="Optima" charset="0"/>
              </a:rPr>
              <a:t>Associativity</a:t>
            </a:r>
          </a:p>
        </p:txBody>
      </p:sp>
      <p:sp>
        <p:nvSpPr>
          <p:cNvPr id="56322" name="Rectangle 3"/>
          <p:cNvSpPr>
            <a:spLocks noGrp="1" noChangeArrowheads="1"/>
          </p:cNvSpPr>
          <p:nvPr>
            <p:ph idx="1"/>
          </p:nvPr>
        </p:nvSpPr>
        <p:spPr>
          <a:xfrm>
            <a:off x="519113" y="1287463"/>
            <a:ext cx="8270875" cy="730250"/>
          </a:xfrm>
        </p:spPr>
        <p:txBody>
          <a:bodyPr/>
          <a:lstStyle/>
          <a:p>
            <a:pPr eaLnBrk="1" hangingPunct="1">
              <a:buFont typeface="Times" charset="0"/>
              <a:buNone/>
            </a:pPr>
            <a:r>
              <a:rPr lang="en-AU" altLang="en-US">
                <a:latin typeface="Optima" charset="0"/>
              </a:rPr>
              <a:t>Associativity</a:t>
            </a:r>
            <a:r>
              <a:rPr lang="en-AU" altLang="en-US" b="1" i="1">
                <a:latin typeface="Optima" charset="0"/>
              </a:rPr>
              <a:t> matters </a:t>
            </a:r>
            <a:r>
              <a:rPr lang="en-AU" altLang="en-US">
                <a:latin typeface="Optima" charset="0"/>
              </a:rPr>
              <a:t>in floating-point operations</a:t>
            </a:r>
          </a:p>
        </p:txBody>
      </p:sp>
      <p:graphicFrame>
        <p:nvGraphicFramePr>
          <p:cNvPr id="56323" name="Object 2"/>
          <p:cNvGraphicFramePr>
            <a:graphicFrameLocks noChangeAspect="1"/>
          </p:cNvGraphicFramePr>
          <p:nvPr/>
        </p:nvGraphicFramePr>
        <p:xfrm>
          <a:off x="1655763" y="2352675"/>
          <a:ext cx="5681662" cy="1819275"/>
        </p:xfrm>
        <a:graphic>
          <a:graphicData uri="http://schemas.openxmlformats.org/presentationml/2006/ole">
            <p:oleObj spid="_x0000_s56352" name="Worksheet" r:id="rId4" imgW="6070600" imgH="1905000" progId="Excel.Sheet.8">
              <p:embed/>
            </p:oleObj>
          </a:graphicData>
        </a:graphic>
      </p:graphicFrame>
      <p:sp>
        <p:nvSpPr>
          <p:cNvPr id="248838" name="Rectangle 6"/>
          <p:cNvSpPr>
            <a:spLocks noChangeArrowheads="1"/>
          </p:cNvSpPr>
          <p:nvPr/>
        </p:nvSpPr>
        <p:spPr bwMode="auto">
          <a:xfrm>
            <a:off x="1190625" y="4767263"/>
            <a:ext cx="6767513" cy="487362"/>
          </a:xfrm>
          <a:prstGeom prst="rect">
            <a:avLst/>
          </a:prstGeom>
          <a:solidFill>
            <a:srgbClr val="B3D1F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spcBef>
                <a:spcPct val="20000"/>
              </a:spcBef>
              <a:buClr>
                <a:schemeClr val="folHlink"/>
              </a:buClr>
              <a:buSzPct val="60000"/>
            </a:pPr>
            <a:r>
              <a:rPr lang="en-AU" altLang="en-US" sz="2000" i="1">
                <a:solidFill>
                  <a:srgbClr val="1822CD"/>
                </a:solidFill>
                <a:latin typeface="Calibri" charset="0"/>
              </a:rPr>
              <a:t>What are the implications?</a:t>
            </a:r>
          </a:p>
        </p:txBody>
      </p:sp>
      <p:sp>
        <p:nvSpPr>
          <p:cNvPr id="2" name="Rectangle 1"/>
          <p:cNvSpPr>
            <a:spLocks noChangeArrowheads="1"/>
          </p:cNvSpPr>
          <p:nvPr/>
        </p:nvSpPr>
        <p:spPr bwMode="auto">
          <a:xfrm>
            <a:off x="1190625" y="5303838"/>
            <a:ext cx="6767513" cy="769937"/>
          </a:xfrm>
          <a:prstGeom prst="rect">
            <a:avLst/>
          </a:prstGeom>
          <a:solidFill>
            <a:srgbClr val="B3D1F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spcBef>
                <a:spcPct val="20000"/>
              </a:spcBef>
              <a:buClr>
                <a:schemeClr val="folHlink"/>
              </a:buClr>
              <a:buSzPct val="60000"/>
            </a:pPr>
            <a:r>
              <a:rPr lang="en-AU" altLang="en-US" sz="2000" i="1">
                <a:solidFill>
                  <a:srgbClr val="1822CD"/>
                </a:solidFill>
                <a:latin typeface="Calibri" charset="0"/>
              </a:rPr>
              <a:t>Need to be especially careful in parallelizing FP </a:t>
            </a:r>
            <a:r>
              <a:rPr lang="en-AU" altLang="en-US" sz="2000" i="1">
                <a:solidFill>
                  <a:schemeClr val="tx2"/>
                </a:solidFill>
                <a:latin typeface="Calibri" charset="0"/>
              </a:rPr>
              <a:t>applications</a:t>
            </a:r>
          </a:p>
          <a:p>
            <a:pPr algn="ctr" eaLnBrk="1" hangingPunct="1">
              <a:spcBef>
                <a:spcPct val="20000"/>
              </a:spcBef>
              <a:buClr>
                <a:schemeClr val="folHlink"/>
              </a:buClr>
              <a:buSzPct val="60000"/>
            </a:pPr>
            <a:r>
              <a:rPr lang="en-AU" altLang="en-US" sz="2000" i="1">
                <a:solidFill>
                  <a:srgbClr val="1822CD"/>
                </a:solidFill>
                <a:latin typeface="Calibri" charset="0"/>
              </a:rPr>
              <a:t>Incorrect results, even if no dependence!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altLang="en-US">
                <a:latin typeface="Optima" charset="0"/>
              </a:rPr>
              <a:t>Accurate Arithmetic</a:t>
            </a:r>
            <a:endParaRPr lang="en-AU" altLang="en-US">
              <a:latin typeface="Optima" charset="0"/>
            </a:endParaRPr>
          </a:p>
        </p:txBody>
      </p:sp>
      <p:sp>
        <p:nvSpPr>
          <p:cNvPr id="64514" name="Rectangle 3"/>
          <p:cNvSpPr>
            <a:spLocks noGrp="1" noChangeArrowheads="1"/>
          </p:cNvSpPr>
          <p:nvPr>
            <p:ph idx="1"/>
          </p:nvPr>
        </p:nvSpPr>
        <p:spPr/>
        <p:txBody>
          <a:bodyPr/>
          <a:lstStyle/>
          <a:p>
            <a:pPr eaLnBrk="1" hangingPunct="1">
              <a:lnSpc>
                <a:spcPct val="90000"/>
              </a:lnSpc>
            </a:pPr>
            <a:r>
              <a:rPr lang="en-US" altLang="en-US" sz="2400">
                <a:latin typeface="Optima" charset="0"/>
              </a:rPr>
              <a:t>IEEE Standard 754 specifies additional rounding control</a:t>
            </a:r>
          </a:p>
          <a:p>
            <a:pPr lvl="1" eaLnBrk="1" hangingPunct="1">
              <a:lnSpc>
                <a:spcPct val="90000"/>
              </a:lnSpc>
            </a:pPr>
            <a:r>
              <a:rPr lang="en-US" altLang="en-US" sz="2000">
                <a:latin typeface="Optima" charset="0"/>
              </a:rPr>
              <a:t>Extra bits of precision (guard, round, sticky)</a:t>
            </a:r>
          </a:p>
          <a:p>
            <a:pPr lvl="1" eaLnBrk="1" hangingPunct="1">
              <a:lnSpc>
                <a:spcPct val="90000"/>
              </a:lnSpc>
            </a:pPr>
            <a:r>
              <a:rPr lang="en-US" altLang="en-US" sz="2000">
                <a:latin typeface="Optima" charset="0"/>
              </a:rPr>
              <a:t>Choice of rounding modes</a:t>
            </a:r>
          </a:p>
          <a:p>
            <a:pPr lvl="1" eaLnBrk="1" hangingPunct="1">
              <a:lnSpc>
                <a:spcPct val="90000"/>
              </a:lnSpc>
            </a:pPr>
            <a:r>
              <a:rPr lang="en-US" altLang="en-US" sz="2000">
                <a:latin typeface="Optima" charset="0"/>
              </a:rPr>
              <a:t>Allows programmer to fine-tune numerical behavior of a computation</a:t>
            </a:r>
          </a:p>
          <a:p>
            <a:pPr eaLnBrk="1" hangingPunct="1">
              <a:lnSpc>
                <a:spcPct val="90000"/>
              </a:lnSpc>
            </a:pPr>
            <a:endParaRPr lang="en-US" altLang="en-US" sz="2400">
              <a:latin typeface="Optima" charset="0"/>
            </a:endParaRPr>
          </a:p>
          <a:p>
            <a:pPr eaLnBrk="1" hangingPunct="1">
              <a:lnSpc>
                <a:spcPct val="90000"/>
              </a:lnSpc>
            </a:pPr>
            <a:r>
              <a:rPr lang="en-US" altLang="en-US" sz="2400">
                <a:latin typeface="Optima" charset="0"/>
              </a:rPr>
              <a:t>Not all FP units implement all options</a:t>
            </a:r>
          </a:p>
          <a:p>
            <a:pPr eaLnBrk="1" hangingPunct="1">
              <a:lnSpc>
                <a:spcPct val="90000"/>
              </a:lnSpc>
            </a:pPr>
            <a:r>
              <a:rPr lang="en-US" altLang="en-US" sz="2400">
                <a:latin typeface="Optima" charset="0"/>
              </a:rPr>
              <a:t>Most programming languages and FP libraries just use defaults</a:t>
            </a:r>
          </a:p>
          <a:p>
            <a:pPr eaLnBrk="1" hangingPunct="1">
              <a:lnSpc>
                <a:spcPct val="90000"/>
              </a:lnSpc>
            </a:pPr>
            <a:endParaRPr lang="en-US" altLang="en-US" sz="2400">
              <a:latin typeface="Optima" charset="0"/>
            </a:endParaRPr>
          </a:p>
        </p:txBody>
      </p:sp>
      <p:sp>
        <p:nvSpPr>
          <p:cNvPr id="2" name="Rectangle 1"/>
          <p:cNvSpPr/>
          <p:nvPr/>
        </p:nvSpPr>
        <p:spPr>
          <a:xfrm>
            <a:off x="2584450" y="5099050"/>
            <a:ext cx="5732463" cy="763588"/>
          </a:xfrm>
          <a:prstGeom prst="rect">
            <a:avLst/>
          </a:prstGeom>
          <a:solidFill>
            <a:srgbClr val="B3D1F0"/>
          </a:solidFill>
          <a:effectLst>
            <a:outerShdw blurRad="50800" dist="38100" dir="2700000" algn="tl" rotWithShape="0">
              <a:prstClr val="black">
                <a:alpha val="40000"/>
              </a:prstClr>
            </a:outerShdw>
          </a:effectLst>
        </p:spPr>
        <p:txBody>
          <a:bodyPr>
            <a:spAutoFit/>
          </a:bodyPr>
          <a:lstStyle/>
          <a:p>
            <a:pPr algn="ctr">
              <a:lnSpc>
                <a:spcPct val="90000"/>
              </a:lnSpc>
              <a:defRPr/>
            </a:pPr>
            <a:r>
              <a:rPr lang="en-US" sz="2400" i="1" dirty="0">
                <a:solidFill>
                  <a:schemeClr val="tx2"/>
                </a:solidFill>
                <a:latin typeface="Calibri"/>
                <a:ea typeface="ＭＳ Ｐゴシック" charset="0"/>
                <a:cs typeface="Calibri"/>
              </a:rPr>
              <a:t>Trade-off between hardware complexity, performance, and market requirements</a:t>
            </a:r>
            <a:endParaRPr lang="en-AU" sz="2400" i="1" dirty="0">
              <a:solidFill>
                <a:schemeClr val="tx2"/>
              </a:solidFill>
              <a:latin typeface="Calibri"/>
              <a:ea typeface="ＭＳ Ｐゴシック" charset="0"/>
              <a:cs typeface="Calibri"/>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altLang="en-US" sz="3600">
                <a:latin typeface="Optima" charset="0"/>
              </a:rPr>
              <a:t>Who Cares About FP Accuracy?</a:t>
            </a:r>
            <a:endParaRPr lang="en-AU" altLang="en-US" sz="3600">
              <a:latin typeface="Optima" charset="0"/>
            </a:endParaRPr>
          </a:p>
        </p:txBody>
      </p:sp>
      <p:sp>
        <p:nvSpPr>
          <p:cNvPr id="66562" name="Rectangle 3"/>
          <p:cNvSpPr>
            <a:spLocks noGrp="1" noChangeArrowheads="1"/>
          </p:cNvSpPr>
          <p:nvPr>
            <p:ph idx="1"/>
          </p:nvPr>
        </p:nvSpPr>
        <p:spPr/>
        <p:txBody>
          <a:bodyPr/>
          <a:lstStyle/>
          <a:p>
            <a:pPr eaLnBrk="1" hangingPunct="1"/>
            <a:r>
              <a:rPr lang="en-US" altLang="en-US">
                <a:latin typeface="Optima" charset="0"/>
              </a:rPr>
              <a:t>Important for scientific code</a:t>
            </a:r>
          </a:p>
          <a:p>
            <a:pPr lvl="1" eaLnBrk="1" hangingPunct="1"/>
            <a:r>
              <a:rPr lang="en-US" altLang="en-US">
                <a:latin typeface="Optima" charset="0"/>
              </a:rPr>
              <a:t>But for everyday consumer use?</a:t>
            </a:r>
          </a:p>
          <a:p>
            <a:pPr lvl="2" eaLnBrk="1" hangingPunct="1"/>
            <a:r>
              <a:rPr lang="en-US" altLang="ja-JP">
                <a:latin typeface="Optima" charset="0"/>
              </a:rPr>
              <a:t>“My bank balance is off by 0.0002¢!”</a:t>
            </a:r>
            <a:endParaRPr lang="en-US" altLang="ja-JP">
              <a:latin typeface="Optima" charset="0"/>
              <a:sym typeface="Wingdings" charset="2"/>
            </a:endParaRPr>
          </a:p>
          <a:p>
            <a:pPr eaLnBrk="1" hangingPunct="1"/>
            <a:r>
              <a:rPr lang="en-US" altLang="en-US">
                <a:latin typeface="Optima" charset="0"/>
              </a:rPr>
              <a:t>The Intel Pentium FDIV bug</a:t>
            </a:r>
          </a:p>
          <a:p>
            <a:pPr lvl="1" eaLnBrk="1" hangingPunct="1"/>
            <a:r>
              <a:rPr lang="en-US" altLang="en-US">
                <a:latin typeface="Optima" charset="0"/>
              </a:rPr>
              <a:t>The market expects accuracy</a:t>
            </a:r>
          </a:p>
          <a:p>
            <a:pPr lvl="2" eaLnBrk="1" hangingPunct="1"/>
            <a:r>
              <a:rPr lang="en-US" altLang="en-US">
                <a:latin typeface="Optima" charset="0"/>
              </a:rPr>
              <a:t>whether they need it or not</a:t>
            </a:r>
          </a:p>
        </p:txBody>
      </p:sp>
      <p:pic>
        <p:nvPicPr>
          <p:cNvPr id="66563" name="Picture 3"/>
          <p:cNvPicPr>
            <a:picLocks noChangeAspect="1"/>
          </p:cNvPicPr>
          <p:nvPr/>
        </p:nvPicPr>
        <p:blipFill>
          <a:blip r:embed="rId3">
            <a:extLst>
              <a:ext uri="{28A0092B-C50C-407E-A947-70E740481C1C}">
                <a14:useLocalDpi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val="0"/>
              </a:ext>
            </a:extLst>
          </a:blip>
          <a:srcRect/>
          <a:stretch>
            <a:fillRect/>
          </a:stretch>
        </p:blipFill>
        <p:spPr bwMode="auto">
          <a:xfrm>
            <a:off x="6248400" y="1600200"/>
            <a:ext cx="2362200" cy="23622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pic>
      <p:sp>
        <p:nvSpPr>
          <p:cNvPr id="66564" name="Rectangle 4"/>
          <p:cNvSpPr>
            <a:spLocks noChangeArrowheads="1"/>
          </p:cNvSpPr>
          <p:nvPr/>
        </p:nvSpPr>
        <p:spPr bwMode="auto">
          <a:xfrm>
            <a:off x="1165225" y="4692650"/>
            <a:ext cx="6534150" cy="1323975"/>
          </a:xfrm>
          <a:prstGeom prst="rect">
            <a:avLst/>
          </a:prstGeom>
          <a:solidFill>
            <a:srgbClr val="B3D1F0"/>
          </a:solidFill>
          <a:ln>
            <a:noFill/>
          </a:ln>
          <a:extLs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2000" i="1">
                <a:solidFill>
                  <a:schemeClr val="tx2"/>
                </a:solidFill>
                <a:latin typeface="Calibri" charset="0"/>
              </a:rPr>
              <a:t>Q: Why didn't Intel call the Pentium the 586?</a:t>
            </a:r>
          </a:p>
          <a:p>
            <a:endParaRPr lang="en-US" altLang="en-US" sz="2000" i="1">
              <a:solidFill>
                <a:schemeClr val="tx2"/>
              </a:solidFill>
              <a:latin typeface="Calibri" charset="0"/>
            </a:endParaRPr>
          </a:p>
          <a:p>
            <a:r>
              <a:rPr lang="en-US" altLang="en-US" sz="2000" i="1">
                <a:solidFill>
                  <a:schemeClr val="tx2"/>
                </a:solidFill>
                <a:latin typeface="Calibri" charset="0"/>
              </a:rPr>
              <a:t>A: Because they added 486 and 100 on the Pentium and got 585.999983605.</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eaLnBrk="1" hangingPunct="1"/>
            <a:r>
              <a:rPr lang="en-US" altLang="en-US">
                <a:latin typeface="Optima" charset="0"/>
              </a:rPr>
              <a:t>Summary</a:t>
            </a:r>
            <a:endParaRPr lang="en-AU" altLang="en-US">
              <a:latin typeface="Optima" charset="0"/>
            </a:endParaRPr>
          </a:p>
        </p:txBody>
      </p:sp>
      <p:sp>
        <p:nvSpPr>
          <p:cNvPr id="68610" name="Rectangle 3"/>
          <p:cNvSpPr>
            <a:spLocks noGrp="1" noChangeArrowheads="1"/>
          </p:cNvSpPr>
          <p:nvPr>
            <p:ph idx="1"/>
          </p:nvPr>
        </p:nvSpPr>
        <p:spPr/>
        <p:txBody>
          <a:bodyPr/>
          <a:lstStyle/>
          <a:p>
            <a:pPr eaLnBrk="1" hangingPunct="1"/>
            <a:r>
              <a:rPr lang="en-US" altLang="en-US">
                <a:latin typeface="Optima" charset="0"/>
              </a:rPr>
              <a:t>ISAs support arithmetic</a:t>
            </a:r>
          </a:p>
          <a:p>
            <a:pPr lvl="1" eaLnBrk="1" hangingPunct="1"/>
            <a:r>
              <a:rPr lang="en-US" altLang="en-US">
                <a:latin typeface="Optima" charset="0"/>
              </a:rPr>
              <a:t>Signed and unsigned integers</a:t>
            </a:r>
          </a:p>
          <a:p>
            <a:pPr lvl="1" eaLnBrk="1" hangingPunct="1"/>
            <a:r>
              <a:rPr lang="en-US" altLang="en-US">
                <a:latin typeface="Optima" charset="0"/>
              </a:rPr>
              <a:t>Floating-point approximation to reals</a:t>
            </a:r>
          </a:p>
          <a:p>
            <a:pPr eaLnBrk="1" hangingPunct="1"/>
            <a:r>
              <a:rPr lang="en-US" altLang="en-US">
                <a:latin typeface="Optima" charset="0"/>
              </a:rPr>
              <a:t>Bounded range and precision</a:t>
            </a:r>
          </a:p>
          <a:p>
            <a:pPr lvl="1" eaLnBrk="1" hangingPunct="1"/>
            <a:r>
              <a:rPr lang="en-US" altLang="en-US">
                <a:latin typeface="Optima" charset="0"/>
              </a:rPr>
              <a:t>Operations can overflow and underflow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ltLang="en-US">
                <a:latin typeface="Optima" charset="0"/>
              </a:rPr>
              <a:t>Scientific Notation</a:t>
            </a:r>
          </a:p>
        </p:txBody>
      </p:sp>
      <p:sp>
        <p:nvSpPr>
          <p:cNvPr id="3" name="Content Placeholder 2"/>
          <p:cNvSpPr>
            <a:spLocks noGrp="1"/>
          </p:cNvSpPr>
          <p:nvPr>
            <p:ph idx="1"/>
          </p:nvPr>
        </p:nvSpPr>
        <p:spPr/>
        <p:txBody>
          <a:bodyPr/>
          <a:lstStyle/>
          <a:p>
            <a:pPr eaLnBrk="1" hangingPunct="1">
              <a:defRPr/>
            </a:pPr>
            <a:r>
              <a:rPr lang="en-US" dirty="0" smtClean="0">
                <a:latin typeface="Optima" charset="0"/>
                <a:ea typeface="ＭＳ Ｐゴシック" charset="0"/>
              </a:rPr>
              <a:t>General format </a:t>
            </a:r>
          </a:p>
          <a:p>
            <a:pPr algn="ctr" eaLnBrk="1" hangingPunct="1">
              <a:buFont typeface="Times" charset="0"/>
              <a:buNone/>
              <a:defRPr/>
            </a:pPr>
            <a:r>
              <a:rPr lang="en-US" b="1" dirty="0" smtClean="0">
                <a:solidFill>
                  <a:srgbClr val="1822CD"/>
                </a:solidFill>
                <a:latin typeface="Calibri" charset="0"/>
                <a:ea typeface="ＭＳ Ｐゴシック" charset="0"/>
                <a:cs typeface="Calibri" charset="0"/>
              </a:rPr>
              <a:t>(-1)</a:t>
            </a:r>
            <a:r>
              <a:rPr lang="en-US" b="1" baseline="30000" dirty="0" smtClean="0">
                <a:solidFill>
                  <a:srgbClr val="1822CD"/>
                </a:solidFill>
                <a:latin typeface="Calibri" charset="0"/>
                <a:ea typeface="ＭＳ Ｐゴシック" charset="0"/>
                <a:cs typeface="Calibri" charset="0"/>
              </a:rPr>
              <a:t>sign</a:t>
            </a:r>
            <a:r>
              <a:rPr lang="en-US" b="1" dirty="0" smtClean="0">
                <a:solidFill>
                  <a:srgbClr val="1822CD"/>
                </a:solidFill>
                <a:latin typeface="Calibri" charset="0"/>
                <a:ea typeface="ＭＳ Ｐゴシック" charset="0"/>
                <a:cs typeface="Calibri" charset="0"/>
              </a:rPr>
              <a:t> x  F x 10</a:t>
            </a:r>
            <a:r>
              <a:rPr lang="en-US" b="1" baseline="30000" dirty="0" smtClean="0">
                <a:solidFill>
                  <a:srgbClr val="1822CD"/>
                </a:solidFill>
                <a:latin typeface="Calibri" charset="0"/>
                <a:ea typeface="ＭＳ Ｐゴシック" charset="0"/>
                <a:cs typeface="Calibri" charset="0"/>
              </a:rPr>
              <a:t>E</a:t>
            </a:r>
          </a:p>
          <a:p>
            <a:pPr marL="1085850" lvl="3" indent="0" eaLnBrk="1" hangingPunct="1">
              <a:buFont typeface="Times" charset="0"/>
              <a:buNone/>
              <a:defRPr/>
            </a:pPr>
            <a:endParaRPr lang="en-US" sz="2000" dirty="0" smtClean="0">
              <a:latin typeface="Calibri"/>
              <a:ea typeface="ＭＳ Ｐゴシック" charset="0"/>
              <a:cs typeface="Calibri"/>
            </a:endParaRPr>
          </a:p>
          <a:p>
            <a:pPr marL="1085850" lvl="3" indent="0" eaLnBrk="1" hangingPunct="1">
              <a:buFont typeface="Times" charset="0"/>
              <a:buNone/>
              <a:defRPr/>
            </a:pPr>
            <a:r>
              <a:rPr lang="en-US" sz="2400" dirty="0" smtClean="0">
                <a:latin typeface="Calibri"/>
                <a:ea typeface="ＭＳ Ｐゴシック" charset="0"/>
                <a:cs typeface="Calibri"/>
              </a:rPr>
              <a:t>F = fractional part</a:t>
            </a:r>
          </a:p>
          <a:p>
            <a:pPr marL="1085850" lvl="3" indent="0" eaLnBrk="1" hangingPunct="1">
              <a:buFont typeface="Times" charset="0"/>
              <a:buNone/>
              <a:defRPr/>
            </a:pPr>
            <a:r>
              <a:rPr lang="en-US" sz="2400" dirty="0" smtClean="0">
                <a:latin typeface="Calibri"/>
                <a:ea typeface="ＭＳ Ｐゴシック" charset="0"/>
                <a:cs typeface="Calibri"/>
              </a:rPr>
              <a:t>E = exponent</a:t>
            </a:r>
            <a:endParaRPr lang="en-US" sz="2400" dirty="0">
              <a:latin typeface="Calibri"/>
              <a:ea typeface="ＭＳ Ｐゴシック" charset="0"/>
              <a:cs typeface="Calibri"/>
            </a:endParaRPr>
          </a:p>
          <a:p>
            <a:pPr marL="1085850" lvl="3" indent="0" eaLnBrk="1" hangingPunct="1">
              <a:buFont typeface="Times" charset="0"/>
              <a:buNone/>
              <a:defRPr/>
            </a:pPr>
            <a:endParaRPr lang="en-US" dirty="0" smtClean="0">
              <a:latin typeface="Optima" charset="0"/>
              <a:ea typeface="ＭＳ Ｐゴシック" charset="0"/>
            </a:endParaRPr>
          </a:p>
          <a:p>
            <a:pPr eaLnBrk="1" hangingPunct="1">
              <a:defRPr/>
            </a:pPr>
            <a:r>
              <a:rPr lang="en-US" dirty="0" smtClean="0">
                <a:latin typeface="Optima" charset="0"/>
                <a:ea typeface="ＭＳ Ｐゴシック" charset="0"/>
              </a:rPr>
              <a:t>Fractional part usually normalized (e.g., 1.xxxx)</a:t>
            </a:r>
          </a:p>
          <a:p>
            <a:pPr eaLnBrk="1" hangingPunct="1">
              <a:defRPr/>
            </a:pPr>
            <a:r>
              <a:rPr lang="en-US" dirty="0" smtClean="0">
                <a:latin typeface="Optima" charset="0"/>
                <a:ea typeface="ＭＳ Ｐゴシック" charset="0"/>
              </a:rPr>
              <a:t>For binary, it becomes</a:t>
            </a:r>
          </a:p>
          <a:p>
            <a:pPr marL="0" indent="0" eaLnBrk="1" hangingPunct="1">
              <a:buFont typeface="Times" charset="0"/>
              <a:buNone/>
              <a:defRPr/>
            </a:pPr>
            <a:endParaRPr lang="en-US" dirty="0" smtClean="0">
              <a:latin typeface="Optima" charset="0"/>
              <a:ea typeface="ＭＳ Ｐゴシック" charset="0"/>
            </a:endParaRPr>
          </a:p>
          <a:p>
            <a:pPr algn="ctr" eaLnBrk="1" hangingPunct="1">
              <a:buFont typeface="Times" charset="0"/>
              <a:buNone/>
              <a:defRPr/>
            </a:pPr>
            <a:r>
              <a:rPr lang="en-US" b="1" dirty="0" smtClean="0">
                <a:solidFill>
                  <a:srgbClr val="1822CD"/>
                </a:solidFill>
                <a:latin typeface="Calibri" charset="0"/>
                <a:ea typeface="ＭＳ Ｐゴシック" charset="0"/>
                <a:cs typeface="Calibri" charset="0"/>
              </a:rPr>
              <a:t>(-1)</a:t>
            </a:r>
            <a:r>
              <a:rPr lang="en-US" b="1" baseline="30000" dirty="0" smtClean="0">
                <a:solidFill>
                  <a:srgbClr val="1822CD"/>
                </a:solidFill>
                <a:latin typeface="Calibri" charset="0"/>
                <a:ea typeface="ＭＳ Ｐゴシック" charset="0"/>
                <a:cs typeface="Calibri" charset="0"/>
              </a:rPr>
              <a:t>sign</a:t>
            </a:r>
            <a:r>
              <a:rPr lang="en-US" b="1" dirty="0" smtClean="0">
                <a:solidFill>
                  <a:srgbClr val="1822CD"/>
                </a:solidFill>
                <a:latin typeface="Calibri" charset="0"/>
                <a:ea typeface="ＭＳ Ｐゴシック" charset="0"/>
                <a:cs typeface="Calibri" charset="0"/>
              </a:rPr>
              <a:t> x  F x 2</a:t>
            </a:r>
            <a:r>
              <a:rPr lang="en-US" b="1" baseline="30000" dirty="0" smtClean="0">
                <a:solidFill>
                  <a:srgbClr val="1822CD"/>
                </a:solidFill>
                <a:latin typeface="Calibri" charset="0"/>
                <a:ea typeface="ＭＳ Ｐゴシック" charset="0"/>
                <a:cs typeface="Calibri" charset="0"/>
              </a:rPr>
              <a:t>E</a:t>
            </a:r>
          </a:p>
          <a:p>
            <a:pPr>
              <a:defRP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tLang="en-US" sz="2800">
                <a:latin typeface="Optima" charset="0"/>
              </a:rPr>
              <a:t>Binary Representation of Floating-point Values</a:t>
            </a:r>
          </a:p>
        </p:txBody>
      </p:sp>
      <p:sp>
        <p:nvSpPr>
          <p:cNvPr id="22530" name="Content Placeholder 2"/>
          <p:cNvSpPr>
            <a:spLocks noGrp="1"/>
          </p:cNvSpPr>
          <p:nvPr>
            <p:ph idx="1"/>
          </p:nvPr>
        </p:nvSpPr>
        <p:spPr>
          <a:xfrm>
            <a:off x="457200" y="1219200"/>
            <a:ext cx="8229600" cy="2692400"/>
          </a:xfrm>
        </p:spPr>
        <p:txBody>
          <a:bodyPr/>
          <a:lstStyle/>
          <a:p>
            <a:pPr eaLnBrk="1" hangingPunct="1"/>
            <a:endParaRPr lang="en-US" altLang="en-US" sz="2400">
              <a:latin typeface="Optima" charset="0"/>
            </a:endParaRPr>
          </a:p>
          <a:p>
            <a:pPr eaLnBrk="1" hangingPunct="1">
              <a:buFont typeface="Times" charset="0"/>
              <a:buNone/>
            </a:pPr>
            <a:endParaRPr lang="en-US" altLang="en-US" sz="2400">
              <a:latin typeface="Optima" charset="0"/>
            </a:endParaRPr>
          </a:p>
          <a:p>
            <a:pPr eaLnBrk="1" hangingPunct="1"/>
            <a:endParaRPr lang="en-US" altLang="en-US" sz="2000">
              <a:latin typeface="Optima" charset="0"/>
            </a:endParaRPr>
          </a:p>
          <a:p>
            <a:pPr eaLnBrk="1" hangingPunct="1"/>
            <a:r>
              <a:rPr lang="en-US" altLang="en-US" sz="2000">
                <a:latin typeface="Optima" charset="0"/>
              </a:rPr>
              <a:t>Allocate some bits for exponent, some for fraction, and one for sign</a:t>
            </a:r>
          </a:p>
          <a:p>
            <a:pPr eaLnBrk="1" hangingPunct="1"/>
            <a:r>
              <a:rPr lang="en-US" altLang="en-US" sz="2000">
                <a:latin typeface="Optima" charset="0"/>
              </a:rPr>
              <a:t>Still have to fit everything in 32 bits (single precision)</a:t>
            </a:r>
          </a:p>
          <a:p>
            <a:pPr eaLnBrk="1" hangingPunct="1"/>
            <a:endParaRPr lang="en-US" altLang="en-US" sz="2000">
              <a:latin typeface="Optima" charset="0"/>
            </a:endParaRPr>
          </a:p>
          <a:p>
            <a:pPr eaLnBrk="1" hangingPunct="1"/>
            <a:r>
              <a:rPr lang="en-US" altLang="en-US" sz="2000">
                <a:latin typeface="Optima" charset="0"/>
              </a:rPr>
              <a:t>What is the trade-off?</a:t>
            </a:r>
          </a:p>
        </p:txBody>
      </p:sp>
      <p:sp>
        <p:nvSpPr>
          <p:cNvPr id="10" name="Rectangle 15"/>
          <p:cNvSpPr>
            <a:spLocks noChangeArrowheads="1"/>
          </p:cNvSpPr>
          <p:nvPr/>
        </p:nvSpPr>
        <p:spPr bwMode="auto">
          <a:xfrm>
            <a:off x="1444625" y="4364037"/>
            <a:ext cx="6600825" cy="2007524"/>
          </a:xfrm>
          <a:prstGeom prst="rect">
            <a:avLst/>
          </a:prstGeom>
          <a:solidFill>
            <a:srgbClr val="B3D1F0"/>
          </a:solidFill>
          <a:ln>
            <a:noFill/>
          </a:ln>
          <a:effectLst>
            <a:outerShdw blurRad="50800" dist="38100" dir="2700000" algn="tl" rotWithShape="0">
              <a:prstClr val="black">
                <a:alpha val="40000"/>
              </a:prstClr>
            </a:outerShdw>
          </a:effectLst>
        </p:spPr>
        <p:txBody>
          <a:bodyPr wrap="square" lIns="63500" tIns="25400" rIns="63500" bIns="25400">
            <a:spAutoFit/>
          </a:bodyPr>
          <a:lstStyle/>
          <a:p>
            <a:pPr marL="284163" indent="-246063" algn="ctr" eaLnBrk="0" hangingPunct="0">
              <a:lnSpc>
                <a:spcPct val="90000"/>
              </a:lnSpc>
              <a:spcBef>
                <a:spcPct val="40000"/>
              </a:spcBef>
              <a:buClr>
                <a:schemeClr val="accent1"/>
              </a:buClr>
              <a:buSzPct val="75000"/>
              <a:defRPr/>
            </a:pPr>
            <a:r>
              <a:rPr lang="en-US" sz="3200" b="1" i="1" dirty="0">
                <a:solidFill>
                  <a:srgbClr val="1822CD"/>
                </a:solidFill>
                <a:latin typeface="Calibri"/>
                <a:ea typeface="ＭＳ Ｐゴシック" charset="0"/>
                <a:cs typeface="Calibri"/>
              </a:rPr>
              <a:t>Range vs. Precision</a:t>
            </a:r>
            <a:endParaRPr lang="en-US" sz="2400" i="1" dirty="0">
              <a:latin typeface="Calibri"/>
              <a:ea typeface="ＭＳ Ｐゴシック" charset="0"/>
              <a:cs typeface="Calibri"/>
            </a:endParaRPr>
          </a:p>
          <a:p>
            <a:pPr marL="284163" indent="-246063" algn="ctr" eaLnBrk="0" hangingPunct="0">
              <a:lnSpc>
                <a:spcPct val="90000"/>
              </a:lnSpc>
              <a:spcBef>
                <a:spcPct val="40000"/>
              </a:spcBef>
              <a:buClr>
                <a:schemeClr val="accent1"/>
              </a:buClr>
              <a:buSzPct val="75000"/>
              <a:defRPr/>
            </a:pPr>
            <a:r>
              <a:rPr lang="en-US" sz="2400" i="1" dirty="0">
                <a:latin typeface="Calibri"/>
                <a:ea typeface="ＭＳ Ｐゴシック" charset="0"/>
                <a:cs typeface="Calibri"/>
              </a:rPr>
              <a:t>more bits in the fraction (F) gives more accuracy, more bits in the exponent (E) increases size of the number being represented</a:t>
            </a:r>
          </a:p>
        </p:txBody>
      </p:sp>
      <p:grpSp>
        <p:nvGrpSpPr>
          <p:cNvPr id="20485" name="Group 13"/>
          <p:cNvGrpSpPr>
            <a:grpSpLocks/>
          </p:cNvGrpSpPr>
          <p:nvPr/>
        </p:nvGrpSpPr>
        <p:grpSpPr bwMode="auto">
          <a:xfrm>
            <a:off x="1731963" y="1620838"/>
            <a:ext cx="5616575" cy="400050"/>
            <a:chOff x="1549400" y="1917700"/>
            <a:chExt cx="5616575" cy="400110"/>
          </a:xfrm>
          <a:solidFill>
            <a:srgbClr val="FCFFBE"/>
          </a:solidFill>
        </p:grpSpPr>
        <p:sp>
          <p:nvSpPr>
            <p:cNvPr id="20488" name="Text Box 4"/>
            <p:cNvSpPr txBox="1">
              <a:spLocks noChangeArrowheads="1"/>
            </p:cNvSpPr>
            <p:nvPr/>
          </p:nvSpPr>
          <p:spPr bwMode="auto">
            <a:xfrm>
              <a:off x="1549400" y="1917700"/>
              <a:ext cx="358775" cy="400110"/>
            </a:xfrm>
            <a:prstGeom prst="rect">
              <a:avLst/>
            </a:prstGeom>
            <a:grpFill/>
            <a:ln w="19050">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defRPr/>
              </a:pPr>
              <a:r>
                <a:rPr lang="en-US" sz="2000" smtClean="0">
                  <a:latin typeface="Calibri" charset="0"/>
                  <a:cs typeface="Optima" charset="0"/>
                </a:rPr>
                <a:t>S</a:t>
              </a:r>
            </a:p>
          </p:txBody>
        </p:sp>
        <p:sp>
          <p:nvSpPr>
            <p:cNvPr id="20489" name="Text Box 5"/>
            <p:cNvSpPr txBox="1">
              <a:spLocks noChangeArrowheads="1"/>
            </p:cNvSpPr>
            <p:nvPr/>
          </p:nvSpPr>
          <p:spPr bwMode="auto">
            <a:xfrm>
              <a:off x="1908175" y="1917700"/>
              <a:ext cx="1584325" cy="400110"/>
            </a:xfrm>
            <a:prstGeom prst="rect">
              <a:avLst/>
            </a:prstGeom>
            <a:grpFill/>
            <a:ln w="19050">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defRPr/>
              </a:pPr>
              <a:r>
                <a:rPr lang="en-US" sz="2000" smtClean="0">
                  <a:latin typeface="Calibri" charset="0"/>
                  <a:cs typeface="Optima" charset="0"/>
                </a:rPr>
                <a:t>Exponent</a:t>
              </a:r>
            </a:p>
          </p:txBody>
        </p:sp>
        <p:sp>
          <p:nvSpPr>
            <p:cNvPr id="20490" name="Text Box 6"/>
            <p:cNvSpPr txBox="1">
              <a:spLocks noChangeArrowheads="1"/>
            </p:cNvSpPr>
            <p:nvPr/>
          </p:nvSpPr>
          <p:spPr bwMode="auto">
            <a:xfrm>
              <a:off x="3494088" y="1917700"/>
              <a:ext cx="3671887" cy="400110"/>
            </a:xfrm>
            <a:prstGeom prst="rect">
              <a:avLst/>
            </a:prstGeom>
            <a:grpFill/>
            <a:ln w="19050">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defRPr/>
              </a:pPr>
              <a:r>
                <a:rPr lang="en-US" sz="2000" smtClean="0">
                  <a:latin typeface="Calibri" charset="0"/>
                  <a:cs typeface="Optima" charset="0"/>
                </a:rPr>
                <a:t>Fraction</a:t>
              </a:r>
            </a:p>
          </p:txBody>
        </p:sp>
      </p:grpSp>
      <p:sp>
        <p:nvSpPr>
          <p:cNvPr id="22533" name="TextBox 8"/>
          <p:cNvSpPr txBox="1">
            <a:spLocks noChangeArrowheads="1"/>
          </p:cNvSpPr>
          <p:nvPr/>
        </p:nvSpPr>
        <p:spPr bwMode="auto">
          <a:xfrm>
            <a:off x="7045325" y="2009775"/>
            <a:ext cx="312738" cy="3683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latin typeface="Calibri" charset="0"/>
              </a:rPr>
              <a:t>0</a:t>
            </a:r>
          </a:p>
        </p:txBody>
      </p:sp>
      <p:sp>
        <p:nvSpPr>
          <p:cNvPr id="22534" name="TextBox 10"/>
          <p:cNvSpPr txBox="1">
            <a:spLocks noChangeArrowheads="1"/>
          </p:cNvSpPr>
          <p:nvPr/>
        </p:nvSpPr>
        <p:spPr bwMode="auto">
          <a:xfrm>
            <a:off x="1687513" y="2020888"/>
            <a:ext cx="419100" cy="368300"/>
          </a:xfrm>
          <a:prstGeom prst="rect">
            <a:avLst/>
          </a:prstGeom>
          <a:noFill/>
          <a:ln>
            <a:noFill/>
          </a:ln>
          <a:extLst>
            <a:ext uri="{909E8E84-426E-40DD-AFC4-6F175D3DCCD1}">
              <a14:hiddenFill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a:solidFill>
                  <a:srgbClr val="FFFFFF"/>
                </a:solidFill>
              </a14:hiddenFill>
            </a:ext>
            <a:ext uri="{91240B29-F687-4F45-9708-019B960494DF}">
              <a14:hiddenLine xmlns="" xmlns:a="http://schemas.openxmlformats.org/drawingml/2006/main" xmlns:r="http://schemas.openxmlformats.org/officeDocument/2006/relationships" xmlns:p="http://schemas.openxmlformats.org/presentationml/2006/main"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1800">
                <a:latin typeface="Calibri" charset="0"/>
              </a:rPr>
              <a:t>31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tLang="en-US">
                <a:latin typeface="Optima" charset="0"/>
              </a:rPr>
              <a:t>Floating-point Standard</a:t>
            </a:r>
            <a:endParaRPr lang="en-AU" altLang="en-US">
              <a:latin typeface="Optima" charset="0"/>
            </a:endParaRPr>
          </a:p>
        </p:txBody>
      </p:sp>
      <p:sp>
        <p:nvSpPr>
          <p:cNvPr id="21506" name="Rectangle 3"/>
          <p:cNvSpPr>
            <a:spLocks noGrp="1" noChangeArrowheads="1"/>
          </p:cNvSpPr>
          <p:nvPr>
            <p:ph idx="1"/>
          </p:nvPr>
        </p:nvSpPr>
        <p:spPr/>
        <p:txBody>
          <a:bodyPr/>
          <a:lstStyle/>
          <a:p>
            <a:pPr eaLnBrk="1" hangingPunct="1">
              <a:defRPr/>
            </a:pPr>
            <a:r>
              <a:rPr lang="en-US" sz="2400" dirty="0">
                <a:latin typeface="Optima" charset="0"/>
                <a:ea typeface="ＭＳ Ｐゴシック" charset="0"/>
              </a:rPr>
              <a:t>Defined by IEEE </a:t>
            </a:r>
            <a:r>
              <a:rPr lang="en-US" sz="2400" dirty="0" err="1">
                <a:latin typeface="Optima" charset="0"/>
                <a:ea typeface="ＭＳ Ｐゴシック" charset="0"/>
              </a:rPr>
              <a:t>Std</a:t>
            </a:r>
            <a:r>
              <a:rPr lang="en-US" sz="2400" dirty="0">
                <a:latin typeface="Optima" charset="0"/>
                <a:ea typeface="ＭＳ Ｐゴシック" charset="0"/>
              </a:rPr>
              <a:t> 754-1985</a:t>
            </a:r>
          </a:p>
          <a:p>
            <a:pPr eaLnBrk="1" hangingPunct="1">
              <a:defRPr/>
            </a:pPr>
            <a:r>
              <a:rPr lang="en-US" sz="2400" dirty="0">
                <a:latin typeface="Optima" charset="0"/>
                <a:ea typeface="ＭＳ Ｐゴシック" charset="0"/>
              </a:rPr>
              <a:t>Revised in 2008  </a:t>
            </a:r>
          </a:p>
          <a:p>
            <a:pPr lvl="1" algn="ctr" eaLnBrk="1" hangingPunct="1">
              <a:buFont typeface="Times" charset="0"/>
              <a:buNone/>
              <a:defRPr/>
            </a:pPr>
            <a:r>
              <a:rPr lang="en-US" sz="2000" dirty="0">
                <a:solidFill>
                  <a:srgbClr val="000000"/>
                </a:solidFill>
                <a:latin typeface="Calibri" charset="0"/>
                <a:ea typeface="ＭＳ Ｐゴシック" charset="0"/>
                <a:cs typeface="Calibri" charset="0"/>
                <a:hlinkClick r:id="rId3"/>
              </a:rPr>
              <a:t>http://en.wikipedia.org/wiki/IEEE_754-2008</a:t>
            </a:r>
            <a:endParaRPr lang="en-US" dirty="0">
              <a:solidFill>
                <a:srgbClr val="000000"/>
              </a:solidFill>
              <a:latin typeface="Optima" charset="0"/>
              <a:ea typeface="ＭＳ Ｐゴシック" charset="0"/>
            </a:endParaRPr>
          </a:p>
          <a:p>
            <a:pPr eaLnBrk="1" hangingPunct="1">
              <a:defRPr/>
            </a:pPr>
            <a:r>
              <a:rPr lang="en-US" sz="2400" dirty="0">
                <a:latin typeface="Optima" charset="0"/>
                <a:ea typeface="ＭＳ Ｐゴシック" charset="0"/>
              </a:rPr>
              <a:t>Developed in response to divergence of representations</a:t>
            </a:r>
          </a:p>
          <a:p>
            <a:pPr lvl="1" eaLnBrk="1" hangingPunct="1">
              <a:defRPr/>
            </a:pPr>
            <a:r>
              <a:rPr lang="en-US" sz="2000" dirty="0">
                <a:latin typeface="Optima" charset="0"/>
                <a:ea typeface="ＭＳ Ｐゴシック" charset="0"/>
              </a:rPr>
              <a:t>Portability issues for scientific code</a:t>
            </a:r>
          </a:p>
          <a:p>
            <a:pPr eaLnBrk="1" hangingPunct="1">
              <a:defRPr/>
            </a:pPr>
            <a:endParaRPr lang="en-US" sz="2400" dirty="0" smtClean="0">
              <a:latin typeface="Optima" charset="0"/>
              <a:ea typeface="ＭＳ Ｐゴシック" charset="0"/>
            </a:endParaRPr>
          </a:p>
          <a:p>
            <a:pPr eaLnBrk="1" hangingPunct="1">
              <a:defRPr/>
            </a:pPr>
            <a:r>
              <a:rPr lang="en-US" sz="2400" dirty="0" smtClean="0">
                <a:latin typeface="Optima" charset="0"/>
                <a:ea typeface="ＭＳ Ｐゴシック" charset="0"/>
              </a:rPr>
              <a:t>Now </a:t>
            </a:r>
            <a:r>
              <a:rPr lang="en-US" sz="2400" dirty="0">
                <a:latin typeface="Optima" charset="0"/>
                <a:ea typeface="ＭＳ Ｐゴシック" charset="0"/>
              </a:rPr>
              <a:t>almost universally adopted</a:t>
            </a:r>
          </a:p>
          <a:p>
            <a:pPr eaLnBrk="1" hangingPunct="1">
              <a:defRPr/>
            </a:pPr>
            <a:r>
              <a:rPr lang="en-US" sz="2400" dirty="0">
                <a:latin typeface="Optima" charset="0"/>
                <a:ea typeface="ＭＳ Ｐゴシック" charset="0"/>
              </a:rPr>
              <a:t>Enforced at the language level</a:t>
            </a:r>
          </a:p>
          <a:p>
            <a:pPr marL="0" indent="0" eaLnBrk="1" hangingPunct="1">
              <a:buFont typeface="Times" charset="0"/>
              <a:buNone/>
              <a:defRPr/>
            </a:pPr>
            <a:endParaRPr lang="en-US" sz="2400" dirty="0">
              <a:latin typeface="Optima" charset="0"/>
              <a:ea typeface="ＭＳ Ｐゴシック" charset="0"/>
            </a:endParaRPr>
          </a:p>
          <a:p>
            <a:pPr eaLnBrk="1" hangingPunct="1">
              <a:defRPr/>
            </a:pPr>
            <a:r>
              <a:rPr lang="en-US" sz="2400" dirty="0">
                <a:latin typeface="Optima" charset="0"/>
                <a:ea typeface="ＭＳ Ｐゴシック" charset="0"/>
              </a:rPr>
              <a:t>Two representations</a:t>
            </a:r>
          </a:p>
          <a:p>
            <a:pPr lvl="1" eaLnBrk="1" hangingPunct="1">
              <a:defRPr/>
            </a:pPr>
            <a:r>
              <a:rPr lang="en-US" sz="2000" dirty="0">
                <a:latin typeface="Optima" charset="0"/>
                <a:ea typeface="ＭＳ Ｐゴシック" charset="0"/>
              </a:rPr>
              <a:t>Single precision (32-bit)</a:t>
            </a:r>
          </a:p>
          <a:p>
            <a:pPr lvl="1" eaLnBrk="1" hangingPunct="1">
              <a:defRPr/>
            </a:pPr>
            <a:r>
              <a:rPr lang="en-US" sz="2000" dirty="0">
                <a:latin typeface="Optima" charset="0"/>
                <a:ea typeface="ＭＳ Ｐゴシック" charset="0"/>
              </a:rPr>
              <a:t>Double precision (64-bit) </a:t>
            </a:r>
            <a:endParaRPr lang="en-AU" sz="2000" dirty="0">
              <a:latin typeface="Optima" charset="0"/>
              <a:ea typeface="ＭＳ Ｐゴシック"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600" dirty="0" smtClean="0"/>
              <a:t>A binary number with 8 bits (1 byte) can represent a decimal value in the range from 0 – 255. However, this only includes whole numbers and no real numbers (e.g. fractions) like 0.5 or 20.456 etc.</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To represent all real numbers in binary form, many more bits and a well defined format is needed. This is where floating point numbers are used. However, floating point is only a way to approximate a real number. Imagine the number PI 3.14159265… which never ends. It would need an infinite number of bits to represent this number. A binary floating point number is a compromise between precision and range. </a:t>
            </a:r>
          </a:p>
          <a:p>
            <a:r>
              <a:rPr lang="en-US" sz="1600" dirty="0" smtClean="0"/>
              <a:t>Depending on the use, there are different sizes of binary floating point numbers</a:t>
            </a:r>
            <a:r>
              <a:rPr lang="en-US" dirty="0" smtClean="0"/>
              <a:t>.</a:t>
            </a:r>
            <a:endParaRPr lang="en-US" dirty="0"/>
          </a:p>
        </p:txBody>
      </p:sp>
      <p:pic>
        <p:nvPicPr>
          <p:cNvPr id="4" name="Picture 3" descr="binary-floating-point-binary-byte.png"/>
          <p:cNvPicPr>
            <a:picLocks noChangeAspect="1"/>
          </p:cNvPicPr>
          <p:nvPr/>
        </p:nvPicPr>
        <p:blipFill>
          <a:blip r:embed="rId2"/>
          <a:stretch>
            <a:fillRect/>
          </a:stretch>
        </p:blipFill>
        <p:spPr>
          <a:xfrm>
            <a:off x="2522071" y="2262094"/>
            <a:ext cx="3388659" cy="968188"/>
          </a:xfrm>
          <a:prstGeom prst="rect">
            <a:avLst/>
          </a:prstGeom>
        </p:spPr>
      </p:pic>
      <p:sp>
        <p:nvSpPr>
          <p:cNvPr id="5" name="TextBox 4"/>
          <p:cNvSpPr txBox="1"/>
          <p:nvPr/>
        </p:nvSpPr>
        <p:spPr>
          <a:xfrm>
            <a:off x="2143063" y="3361267"/>
            <a:ext cx="4215404" cy="369332"/>
          </a:xfrm>
          <a:prstGeom prst="rect">
            <a:avLst/>
          </a:prstGeom>
          <a:noFill/>
        </p:spPr>
        <p:txBody>
          <a:bodyPr wrap="square" rtlCol="0">
            <a:spAutoFit/>
          </a:bodyPr>
          <a:lstStyle/>
          <a:p>
            <a:r>
              <a:rPr lang="en-US" dirty="0" smtClean="0">
                <a:solidFill>
                  <a:srgbClr val="FF0000"/>
                </a:solidFill>
              </a:rPr>
              <a:t>The decimal value 181 in binary form</a:t>
            </a:r>
          </a:p>
          <a:p>
            <a:endParaRPr lang="en-US" dirty="0"/>
          </a:p>
        </p:txBody>
      </p:sp>
      <p:sp>
        <p:nvSpPr>
          <p:cNvPr id="6" name="Rectangle 5"/>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called “floating point”?</a:t>
            </a:r>
            <a:endParaRPr lang="en-US" dirty="0"/>
          </a:p>
        </p:txBody>
      </p:sp>
      <p:sp>
        <p:nvSpPr>
          <p:cNvPr id="3" name="Content Placeholder 2"/>
          <p:cNvSpPr>
            <a:spLocks noGrp="1"/>
          </p:cNvSpPr>
          <p:nvPr>
            <p:ph idx="1"/>
          </p:nvPr>
        </p:nvSpPr>
        <p:spPr/>
        <p:txBody>
          <a:bodyPr/>
          <a:lstStyle/>
          <a:p>
            <a:r>
              <a:rPr lang="en-US" sz="1600" dirty="0" smtClean="0"/>
              <a:t>As the name suggests, the point (decimal point) can float. The floating point format uses the scientific notation which is a form of writing numbers which are too big or too small to conveniently write in decimal form. The base 10 scientific notation is </a:t>
            </a:r>
            <a:r>
              <a:rPr lang="en-US" sz="1600" dirty="0" err="1" smtClean="0"/>
              <a:t>x</a:t>
            </a:r>
            <a:r>
              <a:rPr lang="en-US" sz="1600" dirty="0" smtClean="0"/>
              <a:t>*10y and it allows the decimal point to be moved around.</a:t>
            </a:r>
          </a:p>
          <a:p>
            <a:endParaRPr lang="en-US" sz="1600" dirty="0" smtClean="0"/>
          </a:p>
          <a:p>
            <a:endParaRPr lang="en-US" sz="1600" dirty="0" smtClean="0"/>
          </a:p>
          <a:p>
            <a:r>
              <a:rPr lang="en-US" sz="1600" dirty="0" smtClean="0"/>
              <a:t>The number 523.0 for example can be written in scientific notation as 523.0*100, 52.30*101 or 5.230*102. This example shows the “floating” decimal point which appears on different positions in the number </a:t>
            </a:r>
            <a:r>
              <a:rPr lang="en-US" sz="1600" dirty="0" err="1" smtClean="0"/>
              <a:t>x</a:t>
            </a:r>
            <a:r>
              <a:rPr lang="en-US" sz="1600" dirty="0" smtClean="0"/>
              <a:t> depending on the exponent </a:t>
            </a:r>
            <a:r>
              <a:rPr lang="en-US" sz="1600" dirty="0" err="1" smtClean="0"/>
              <a:t>y</a:t>
            </a:r>
            <a:r>
              <a:rPr lang="en-US" sz="1600" dirty="0" smtClean="0"/>
              <a:t>. Moving the decimal point one location to the right increases the exponent, moving it to the left decreases the exponent.</a:t>
            </a:r>
            <a:endParaRPr lang="en-US" sz="1600" dirty="0"/>
          </a:p>
        </p:txBody>
      </p:sp>
      <p:sp>
        <p:nvSpPr>
          <p:cNvPr id="4" name="Rectangle 3"/>
          <p:cNvSpPr/>
          <p:nvPr/>
        </p:nvSpPr>
        <p:spPr>
          <a:xfrm>
            <a:off x="3145377" y="6441870"/>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in binary</a:t>
            </a:r>
            <a:endParaRPr lang="en-US" dirty="0"/>
          </a:p>
        </p:txBody>
      </p:sp>
      <p:sp>
        <p:nvSpPr>
          <p:cNvPr id="3" name="Content Placeholder 2"/>
          <p:cNvSpPr>
            <a:spLocks noGrp="1"/>
          </p:cNvSpPr>
          <p:nvPr>
            <p:ph idx="1"/>
          </p:nvPr>
        </p:nvSpPr>
        <p:spPr/>
        <p:txBody>
          <a:bodyPr/>
          <a:lstStyle/>
          <a:p>
            <a:r>
              <a:rPr lang="en-US" sz="1800" dirty="0" smtClean="0"/>
              <a:t>The two most common floating point storage formats are defined by the IEEE 754 standard (Institute of Electrical and Electronics Engineers, a large organization that defines standards) and are:</a:t>
            </a:r>
          </a:p>
          <a:p>
            <a:r>
              <a:rPr lang="en-US" sz="1800" dirty="0" smtClean="0"/>
              <a:t>short real: 32 bit (also called single precision)</a:t>
            </a:r>
          </a:p>
          <a:p>
            <a:pPr lvl="1"/>
            <a:r>
              <a:rPr lang="en-US" sz="1800" dirty="0" smtClean="0"/>
              <a:t>1 bit sign, 8 bits exponent, 23 bits mantissa</a:t>
            </a:r>
          </a:p>
          <a:p>
            <a:r>
              <a:rPr lang="en-US" sz="1800" dirty="0" smtClean="0"/>
              <a:t>long real: 64 bit (also called double precision)</a:t>
            </a:r>
          </a:p>
          <a:p>
            <a:pPr lvl="1"/>
            <a:r>
              <a:rPr lang="en-US" sz="1800" dirty="0" smtClean="0"/>
              <a:t>1 bit sign, 11 bits exponent, 52 bits mantissa</a:t>
            </a:r>
            <a:endParaRPr lang="en-US" sz="1800" dirty="0"/>
          </a:p>
        </p:txBody>
      </p:sp>
      <p:sp>
        <p:nvSpPr>
          <p:cNvPr id="4" name="Rectangle 3"/>
          <p:cNvSpPr/>
          <p:nvPr/>
        </p:nvSpPr>
        <p:spPr>
          <a:xfrm>
            <a:off x="3145377" y="6432322"/>
            <a:ext cx="3471819" cy="215444"/>
          </a:xfrm>
          <a:prstGeom prst="rect">
            <a:avLst/>
          </a:prstGeom>
        </p:spPr>
        <p:txBody>
          <a:bodyPr wrap="square">
            <a:spAutoFit/>
          </a:bodyPr>
          <a:lstStyle/>
          <a:p>
            <a:pPr algn="ctr"/>
            <a:r>
              <a:rPr lang="en-US" sz="800" dirty="0" err="1" smtClean="0"/>
              <a:t>https://blog.penjee.com/binary-numbers-floating-point-conversion/</a:t>
            </a:r>
            <a:endParaRPr lang="en-US" sz="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ectures_optima">
  <a:themeElements>
    <a:clrScheme name="Blank Presentation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fontScheme name="Blank Presentation">
      <a:majorFont>
        <a:latin typeface="Lucida Grande"/>
        <a:ea typeface=""/>
        <a:cs typeface=""/>
      </a:majorFont>
      <a:minorFont>
        <a:latin typeface="Lucida Gran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DCD1EB"/>
        </a:lt1>
        <a:dk2>
          <a:srgbClr val="6C18B0"/>
        </a:dk2>
        <a:lt2>
          <a:srgbClr val="000000"/>
        </a:lt2>
        <a:accent1>
          <a:srgbClr val="9968CC"/>
        </a:accent1>
        <a:accent2>
          <a:srgbClr val="FFAF18"/>
        </a:accent2>
        <a:accent3>
          <a:srgbClr val="EBE5F3"/>
        </a:accent3>
        <a:accent4>
          <a:srgbClr val="000000"/>
        </a:accent4>
        <a:accent5>
          <a:srgbClr val="CAB9E2"/>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EECAE1"/>
        </a:lt1>
        <a:dk2>
          <a:srgbClr val="DC54AD"/>
        </a:dk2>
        <a:lt2>
          <a:srgbClr val="000000"/>
        </a:lt2>
        <a:accent1>
          <a:srgbClr val="DC359C"/>
        </a:accent1>
        <a:accent2>
          <a:srgbClr val="FFAF18"/>
        </a:accent2>
        <a:accent3>
          <a:srgbClr val="F5E1EE"/>
        </a:accent3>
        <a:accent4>
          <a:srgbClr val="000000"/>
        </a:accent4>
        <a:accent5>
          <a:srgbClr val="EBAECB"/>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7E6C5"/>
        </a:lt1>
        <a:dk2>
          <a:srgbClr val="2F8B20"/>
        </a:dk2>
        <a:lt2>
          <a:srgbClr val="000000"/>
        </a:lt2>
        <a:accent1>
          <a:srgbClr val="7ABA05"/>
        </a:accent1>
        <a:accent2>
          <a:srgbClr val="FFAF18"/>
        </a:accent2>
        <a:accent3>
          <a:srgbClr val="E8F0DF"/>
        </a:accent3>
        <a:accent4>
          <a:srgbClr val="000000"/>
        </a:accent4>
        <a:accent5>
          <a:srgbClr val="BED9AA"/>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8D1A8"/>
        </a:lt1>
        <a:dk2>
          <a:srgbClr val="FF9218"/>
        </a:dk2>
        <a:lt2>
          <a:srgbClr val="000000"/>
        </a:lt2>
        <a:accent1>
          <a:srgbClr val="FFAF18"/>
        </a:accent1>
        <a:accent2>
          <a:srgbClr val="F06157"/>
        </a:accent2>
        <a:accent3>
          <a:srgbClr val="FBE5D1"/>
        </a:accent3>
        <a:accent4>
          <a:srgbClr val="000000"/>
        </a:accent4>
        <a:accent5>
          <a:srgbClr val="FFD4AB"/>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CCCCCC"/>
        </a:lt1>
        <a:dk2>
          <a:srgbClr val="555555"/>
        </a:dk2>
        <a:lt2>
          <a:srgbClr val="000000"/>
        </a:lt2>
        <a:accent1>
          <a:srgbClr val="AAAAAA"/>
        </a:accent1>
        <a:accent2>
          <a:srgbClr val="888888"/>
        </a:accent2>
        <a:accent3>
          <a:srgbClr val="E2E2E2"/>
        </a:accent3>
        <a:accent4>
          <a:srgbClr val="000000"/>
        </a:accent4>
        <a:accent5>
          <a:srgbClr val="D2D2D2"/>
        </a:accent5>
        <a:accent6>
          <a:srgbClr val="7B7B7B"/>
        </a:accent6>
        <a:hlink>
          <a:srgbClr val="333333"/>
        </a:hlink>
        <a:folHlink>
          <a:srgbClr val="88888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311</TotalTime>
  <Words>4257</Words>
  <Application>Microsoft Macintosh PowerPoint</Application>
  <PresentationFormat>On-screen Show (4:3)</PresentationFormat>
  <Paragraphs>578</Paragraphs>
  <Slides>39</Slides>
  <Notes>17</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lectures_optima</vt:lpstr>
      <vt:lpstr>Worksheet</vt:lpstr>
      <vt:lpstr>Computer Arithmetic : Floating-point</vt:lpstr>
      <vt:lpstr>Representing Big (and Small) Numbers</vt:lpstr>
      <vt:lpstr>Scientific Notation</vt:lpstr>
      <vt:lpstr>Scientific Notation</vt:lpstr>
      <vt:lpstr>Binary Representation of Floating-point Values</vt:lpstr>
      <vt:lpstr>Floating-point Standard</vt:lpstr>
      <vt:lpstr>Slide 7</vt:lpstr>
      <vt:lpstr>Why is it called “floating point”?</vt:lpstr>
      <vt:lpstr>Floating point in binary</vt:lpstr>
      <vt:lpstr>32 bit floating point number</vt:lpstr>
      <vt:lpstr>Some more information about the bit areas</vt:lpstr>
      <vt:lpstr>Converting a decimal floating point number to binary</vt:lpstr>
      <vt:lpstr>Right of the point in binary</vt:lpstr>
      <vt:lpstr>Conversion Process</vt:lpstr>
      <vt:lpstr>Step 1</vt:lpstr>
      <vt:lpstr>Converting the fractional part to binary:</vt:lpstr>
      <vt:lpstr>STEP 2</vt:lpstr>
      <vt:lpstr>STEP 3</vt:lpstr>
      <vt:lpstr>STEP 4</vt:lpstr>
      <vt:lpstr>Converting a binary floating point number to decimal</vt:lpstr>
      <vt:lpstr>Converting the exponent to decimal</vt:lpstr>
      <vt:lpstr>The whole mantissa can now be converted to decimal</vt:lpstr>
      <vt:lpstr>Single-Precision Range</vt:lpstr>
      <vt:lpstr>Double-Precision Range</vt:lpstr>
      <vt:lpstr>IEEE 754 FP Standard : Examples</vt:lpstr>
      <vt:lpstr>Floating-point Addition in Base 10</vt:lpstr>
      <vt:lpstr>Floating-point Addition in Binary</vt:lpstr>
      <vt:lpstr>Floating Point Addition</vt:lpstr>
      <vt:lpstr>Floating Point Addition</vt:lpstr>
      <vt:lpstr>Floating Point Addition</vt:lpstr>
      <vt:lpstr>Floating Point Multiplication</vt:lpstr>
      <vt:lpstr>Floating Point Multiplication Example</vt:lpstr>
      <vt:lpstr>MIPS Floating Point Instructions</vt:lpstr>
      <vt:lpstr>MIPS Floating Point Instructions</vt:lpstr>
      <vt:lpstr>Frequency of Common MIPS Instructions</vt:lpstr>
      <vt:lpstr>Associativity</vt:lpstr>
      <vt:lpstr>Accurate Arithmetic</vt:lpstr>
      <vt:lpstr>Who Cares About FP Accuracy?</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Arithmetic : Floating-point</dc:title>
  <dc:creator>Apan Qasem</dc:creator>
  <cp:lastModifiedBy>Greg LaKomski</cp:lastModifiedBy>
  <cp:revision>55</cp:revision>
  <dcterms:created xsi:type="dcterms:W3CDTF">2018-09-11T19:19:51Z</dcterms:created>
  <dcterms:modified xsi:type="dcterms:W3CDTF">2018-09-11T19:26:00Z</dcterms:modified>
</cp:coreProperties>
</file>