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Default Extension="wmf" ContentType="image/x-wmf"/>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26"/>
  </p:notesMasterIdLst>
  <p:handoutMasterIdLst>
    <p:handoutMasterId r:id="rId27"/>
  </p:handoutMasterIdLst>
  <p:sldIdLst>
    <p:sldId id="287" r:id="rId2"/>
    <p:sldId id="288" r:id="rId3"/>
    <p:sldId id="293" r:id="rId4"/>
    <p:sldId id="295" r:id="rId5"/>
    <p:sldId id="296" r:id="rId6"/>
    <p:sldId id="263" r:id="rId7"/>
    <p:sldId id="376" r:id="rId8"/>
    <p:sldId id="377" r:id="rId9"/>
    <p:sldId id="378" r:id="rId10"/>
    <p:sldId id="379" r:id="rId11"/>
    <p:sldId id="391" r:id="rId12"/>
    <p:sldId id="393" r:id="rId13"/>
    <p:sldId id="382" r:id="rId14"/>
    <p:sldId id="390" r:id="rId15"/>
    <p:sldId id="381" r:id="rId16"/>
    <p:sldId id="392" r:id="rId17"/>
    <p:sldId id="403" r:id="rId18"/>
    <p:sldId id="383" r:id="rId19"/>
    <p:sldId id="394" r:id="rId20"/>
    <p:sldId id="396" r:id="rId21"/>
    <p:sldId id="352" r:id="rId22"/>
    <p:sldId id="395" r:id="rId23"/>
    <p:sldId id="401" r:id="rId24"/>
    <p:sldId id="402" r:id="rId2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FFF"/>
    <a:srgbClr val="FAFFB5"/>
    <a:srgbClr val="CCFF66"/>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vertBarState="maximized">
    <p:restoredLeft sz="17246" autoAdjust="0"/>
    <p:restoredTop sz="94670"/>
  </p:normalViewPr>
  <p:slideViewPr>
    <p:cSldViewPr snapToObjects="1">
      <p:cViewPr>
        <p:scale>
          <a:sx n="100" d="100"/>
          <a:sy n="100" d="100"/>
        </p:scale>
        <p:origin x="-2368" y="-104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0110824A-419B-E54C-B351-6B2D58C45824}" type="datetime1">
              <a:rPr lang="en-US" altLang="en-US"/>
              <a:pPr>
                <a:defRPr/>
              </a:pPr>
              <a:t>9/18/18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35EDCAB5-7055-D448-A9D0-8D8C0D1C678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47899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84716F31-BEB4-6849-B88A-6AFC424D1A90}" type="datetime1">
              <a:rPr lang="en-US" altLang="en-US"/>
              <a:pPr>
                <a:defRPr/>
              </a:pPr>
              <a:t>9/18/18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AD69D62A-D955-5B4C-B6DE-EE21FAC97407}"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6871115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ＭＳ Ｐゴシック" pitchFamily="23"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2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91432" tIns="45716" rIns="91432" bIns="45716"/>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eaLnBrk="0" hangingPunct="0">
              <a:spcBef>
                <a:spcPct val="0"/>
              </a:spcBef>
            </a:pPr>
            <a:fld id="{24C6F1A4-713E-3B44-A950-4274BB237D41}" type="slidenum">
              <a:rPr lang="en-US" altLang="en-US" sz="1800"/>
              <a:pPr eaLnBrk="0" hangingPunct="0">
                <a:spcBef>
                  <a:spcPct val="0"/>
                </a:spcBef>
              </a:pPr>
              <a:t>1</a:t>
            </a:fld>
            <a:endParaRPr lang="en-US" altLang="en-US" sz="1800"/>
          </a:p>
        </p:txBody>
      </p:sp>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16387"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46528174"/>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24578"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4F7E404-BFBD-2C4C-B9A6-978902A82BE4}" type="datetime3">
              <a:rPr lang="en-AU" altLang="en-US"/>
              <a:pPr>
                <a:spcBef>
                  <a:spcPct val="0"/>
                </a:spcBef>
              </a:pPr>
              <a:t>September 18, 18</a:t>
            </a:fld>
            <a:endParaRPr lang="en-AU" altLang="en-US"/>
          </a:p>
        </p:txBody>
      </p:sp>
      <p:sp>
        <p:nvSpPr>
          <p:cNvPr id="24579"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24580"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B8CF875-F791-F344-9693-FDD29FB21901}" type="slidenum">
              <a:rPr lang="en-AU" altLang="en-US"/>
              <a:pPr>
                <a:spcBef>
                  <a:spcPct val="0"/>
                </a:spcBef>
              </a:pPr>
              <a:t>5</a:t>
            </a:fld>
            <a:endParaRPr lang="en-AU" altLang="en-US"/>
          </a:p>
        </p:txBody>
      </p:sp>
      <p:sp>
        <p:nvSpPr>
          <p:cNvPr id="245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2458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0621171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3794"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90282B8E-BE60-994F-9EE0-6047A8A83E88}" type="datetime3">
              <a:rPr lang="en-AU" altLang="en-US"/>
              <a:pPr>
                <a:spcBef>
                  <a:spcPct val="0"/>
                </a:spcBef>
              </a:pPr>
              <a:t>September 18, 18</a:t>
            </a:fld>
            <a:endParaRPr lang="en-AU" altLang="en-US"/>
          </a:p>
        </p:txBody>
      </p:sp>
      <p:sp>
        <p:nvSpPr>
          <p:cNvPr id="33795"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3796"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A61B8D5-9153-0546-9536-59CEBA510B29}" type="slidenum">
              <a:rPr lang="en-AU" altLang="en-US"/>
              <a:pPr>
                <a:spcBef>
                  <a:spcPct val="0"/>
                </a:spcBef>
              </a:pPr>
              <a:t>6</a:t>
            </a:fld>
            <a:endParaRPr lang="en-AU" altLang="en-US"/>
          </a:p>
        </p:txBody>
      </p:sp>
      <p:sp>
        <p:nvSpPr>
          <p:cNvPr id="337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3798"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59216276"/>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1F3C7314-0F7A-8A4E-A78A-B13E888C113A}" type="slidenum">
              <a:rPr lang="en-US" altLang="en-US"/>
              <a:pPr>
                <a:spcBef>
                  <a:spcPct val="0"/>
                </a:spcBef>
              </a:pPr>
              <a:t>12</a:t>
            </a:fld>
            <a:endParaRPr lang="en-US" altLang="en-US"/>
          </a:p>
        </p:txBody>
      </p:sp>
      <p:sp>
        <p:nvSpPr>
          <p:cNvPr id="30722" name="Rectangle 2"/>
          <p:cNvSpPr>
            <a:spLocks noGrp="1" noChangeArrowheads="1"/>
          </p:cNvSpPr>
          <p:nvPr>
            <p:ph type="body" idx="1"/>
          </p:nvPr>
        </p:nvSpPr>
        <p:spPr bwMode="auto">
          <a:xfrm>
            <a:off x="914400" y="4343400"/>
            <a:ext cx="5029200" cy="4114800"/>
          </a:xfrm>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lIns="90480" tIns="44446" rIns="90480" bIns="44446"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
        <p:nvSpPr>
          <p:cNvPr id="30723" name="Rectangle 3"/>
          <p:cNvSpPr>
            <a:spLocks noGrp="1" noRot="1" noChangeAspect="1" noChangeArrowheads="1" noTextEdit="1"/>
          </p:cNvSpPr>
          <p:nvPr>
            <p:ph type="sldImg"/>
          </p:nvPr>
        </p:nvSpPr>
        <p:spPr bwMode="auto">
          <a:xfrm>
            <a:off x="1152525" y="692150"/>
            <a:ext cx="4552950" cy="3416300"/>
          </a:xfrm>
          <a:noFill/>
          <a:ln cap="flat">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51561977"/>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26626"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A3171BB-5BB0-1B4B-B11D-C60F66B6ED3B}" type="datetime3">
              <a:rPr lang="en-AU" altLang="en-US"/>
              <a:pPr>
                <a:spcBef>
                  <a:spcPct val="0"/>
                </a:spcBef>
              </a:pPr>
              <a:t>September 18, 18</a:t>
            </a:fld>
            <a:endParaRPr lang="en-AU" altLang="en-US"/>
          </a:p>
        </p:txBody>
      </p:sp>
      <p:sp>
        <p:nvSpPr>
          <p:cNvPr id="26627"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26628"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448820BA-0367-0648-B4AE-7AD7C77E1E08}" type="slidenum">
              <a:rPr lang="en-AU" altLang="en-US"/>
              <a:pPr>
                <a:spcBef>
                  <a:spcPct val="0"/>
                </a:spcBef>
              </a:pPr>
              <a:t>14</a:t>
            </a:fld>
            <a:endParaRPr lang="en-AU" altLang="en-US"/>
          </a:p>
        </p:txBody>
      </p:sp>
      <p:sp>
        <p:nvSpPr>
          <p:cNvPr id="266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26630"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51206035"/>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D69D62A-D955-5B4C-B6DE-EE21FAC97407}" type="slidenum">
              <a:rPr lang="en-US" altLang="en-US" smtClean="0"/>
              <a:pPr>
                <a:defRPr/>
              </a:pPr>
              <a:t>15</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9938"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2B82CEB-80E1-5945-A9D9-F358BCBF5C9B}" type="datetime3">
              <a:rPr lang="en-AU" altLang="en-US"/>
              <a:pPr>
                <a:spcBef>
                  <a:spcPct val="0"/>
                </a:spcBef>
              </a:pPr>
              <a:t>September 18, 18</a:t>
            </a:fld>
            <a:endParaRPr lang="en-AU" altLang="en-US"/>
          </a:p>
        </p:txBody>
      </p:sp>
      <p:sp>
        <p:nvSpPr>
          <p:cNvPr id="39939"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9940"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6A1104B-364F-814C-8141-EB9411831052}" type="slidenum">
              <a:rPr lang="en-AU" altLang="en-US"/>
              <a:pPr>
                <a:spcBef>
                  <a:spcPct val="0"/>
                </a:spcBef>
              </a:pPr>
              <a:t>21</a:t>
            </a:fld>
            <a:endParaRPr lang="en-AU" altLang="en-US"/>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994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r>
              <a:rPr lang="en-US" altLang="en-US" dirty="0" smtClean="0">
                <a:ea typeface="ＭＳ Ｐゴシック" charset="-128"/>
              </a:rPr>
              <a:t>Block 1 for Edgar</a:t>
            </a:r>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43026899"/>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6866"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D0FA4860-6D47-B645-AB77-739DC59863EE}" type="datetime3">
              <a:rPr lang="en-AU" altLang="en-US"/>
              <a:pPr>
                <a:spcBef>
                  <a:spcPct val="0"/>
                </a:spcBef>
              </a:pPr>
              <a:t>September 18, 18</a:t>
            </a:fld>
            <a:endParaRPr lang="en-AU" altLang="en-US"/>
          </a:p>
        </p:txBody>
      </p:sp>
      <p:sp>
        <p:nvSpPr>
          <p:cNvPr id="36867"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6868"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756B5F31-009B-F34A-9743-A0667B1518ED}" type="slidenum">
              <a:rPr lang="en-AU" altLang="en-US"/>
              <a:pPr>
                <a:spcBef>
                  <a:spcPct val="0"/>
                </a:spcBef>
              </a:pPr>
              <a:t>22</a:t>
            </a:fld>
            <a:endParaRPr lang="en-AU" altLang="en-US"/>
          </a:p>
        </p:txBody>
      </p:sp>
      <p:sp>
        <p:nvSpPr>
          <p:cNvPr id="368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6870"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81191281"/>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AU">
                <a:ea typeface="ＭＳ Ｐゴシック" pitchFamily="23" charset="-128"/>
                <a:cs typeface="ＭＳ Ｐゴシック" pitchFamily="23" charset="-128"/>
              </a:rPr>
              <a:t>Morgan Kaufmann Publishers</a:t>
            </a:r>
          </a:p>
        </p:txBody>
      </p:sp>
      <p:sp>
        <p:nvSpPr>
          <p:cNvPr id="39938" name="Rectangle 3"/>
          <p:cNvSpPr>
            <a:spLocks noGrp="1" noChangeArrowheads="1"/>
          </p:cNvSpPr>
          <p:nvPr>
            <p:ph type="dt" sz="quarter"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2B82CEB-80E1-5945-A9D9-F358BCBF5C9B}" type="datetime3">
              <a:rPr lang="en-AU" altLang="en-US"/>
              <a:pPr>
                <a:spcBef>
                  <a:spcPct val="0"/>
                </a:spcBef>
              </a:pPr>
              <a:t>September 18, 18</a:t>
            </a:fld>
            <a:endParaRPr lang="en-AU" altLang="en-US"/>
          </a:p>
        </p:txBody>
      </p:sp>
      <p:sp>
        <p:nvSpPr>
          <p:cNvPr id="39939" name="Rectangle 6"/>
          <p:cNvSpPr>
            <a:spLocks noGrp="1" noChangeArrowheads="1"/>
          </p:cNvSpPr>
          <p:nvPr>
            <p:ph type="ftr" sz="quarter" idx="4"/>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fontAlgn="base">
              <a:spcBef>
                <a:spcPct val="0"/>
              </a:spcBef>
              <a:spcAft>
                <a:spcPct val="0"/>
              </a:spcAft>
            </a:pPr>
            <a:r>
              <a:rPr lang="en-AU" altLang="en-US"/>
              <a:t>Chapter 4 — The Processor</a:t>
            </a:r>
          </a:p>
        </p:txBody>
      </p:sp>
      <p:sp>
        <p:nvSpPr>
          <p:cNvPr id="39940" name="Rectangle 7"/>
          <p:cNvSpPr>
            <a:spLocks noGrp="1" noChangeArrowheads="1"/>
          </p:cNvSpPr>
          <p:nvPr>
            <p:ph type="sldNum" sz="quarter" idx="5"/>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6A1104B-364F-814C-8141-EB9411831052}" type="slidenum">
              <a:rPr lang="en-AU" altLang="en-US"/>
              <a:pPr>
                <a:spcBef>
                  <a:spcPct val="0"/>
                </a:spcBef>
              </a:pPr>
              <a:t>24</a:t>
            </a:fld>
            <a:endParaRPr lang="en-AU" altLang="en-US"/>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sp>
      <p:sp>
        <p:nvSpPr>
          <p:cNvPr id="39942" name="Rectangle 3"/>
          <p:cNvSpPr>
            <a:spLocks noGrp="1" noChangeArrowheads="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square" numCol="1" anchor="t" anchorCtr="0" compatLnSpc="1">
            <a:prstTxWarp prst="textNoShape">
              <a:avLst/>
            </a:prstTxWarp>
          </a:bodyPr>
          <a:lstStyle/>
          <a:p>
            <a:pPr eaLnBrk="1" hangingPunct="1">
              <a:spcBef>
                <a:spcPct val="0"/>
              </a:spcBef>
            </a:pPr>
            <a:r>
              <a:rPr lang="en-US" altLang="en-US" dirty="0" smtClean="0">
                <a:ea typeface="ＭＳ Ｐゴシック" charset="-128"/>
              </a:rPr>
              <a:t>Block 1 for Edgar</a:t>
            </a:r>
            <a:endParaRPr lang="en-US" altLang="en-US" dirty="0">
              <a:ea typeface="ＭＳ Ｐゴシック" charset="-128"/>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94302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2971800"/>
            <a:ext cx="8839200" cy="2286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7183" name="Rectangle 15"/>
          <p:cNvSpPr>
            <a:spLocks noGrp="1" noChangeArrowheads="1"/>
          </p:cNvSpPr>
          <p:nvPr>
            <p:ph type="ctrTitle"/>
          </p:nvPr>
        </p:nvSpPr>
        <p:spPr>
          <a:xfrm>
            <a:off x="685800" y="1905000"/>
            <a:ext cx="7772400" cy="990600"/>
          </a:xfrm>
        </p:spPr>
        <p:txBody>
          <a:bodyPr/>
          <a:lstStyle>
            <a:lvl1pPr>
              <a:defRPr sz="36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457200" y="6245225"/>
            <a:ext cx="2133600" cy="476250"/>
          </a:xfrm>
        </p:spPr>
        <p:txBody>
          <a:bodyPr/>
          <a:lstStyle>
            <a:lvl1pPr>
              <a:defRPr sz="900"/>
            </a:lvl1pPr>
          </a:lstStyle>
          <a:p>
            <a:pPr>
              <a:defRPr/>
            </a:pPr>
            <a:fld id="{1DEA90C5-B1A9-3F48-9641-AB9DBC80C480}" type="datetime1">
              <a:rPr lang="en-US" altLang="en-US"/>
              <a:pPr>
                <a:defRPr/>
              </a:pPr>
              <a:t>9/18/18</a:t>
            </a:fld>
            <a:endParaRPr lang="en-US" altLang="en-US"/>
          </a:p>
        </p:txBody>
      </p:sp>
      <p:sp>
        <p:nvSpPr>
          <p:cNvPr id="6" name="Rectangle 3"/>
          <p:cNvSpPr>
            <a:spLocks noGrp="1" noChangeArrowheads="1"/>
          </p:cNvSpPr>
          <p:nvPr>
            <p:ph type="ftr" sz="quarter" idx="11"/>
          </p:nvPr>
        </p:nvSpPr>
        <p:spPr>
          <a:xfrm>
            <a:off x="3124200" y="6245225"/>
            <a:ext cx="2895600" cy="476250"/>
          </a:xfrm>
        </p:spPr>
        <p:txBody>
          <a:bodyPr/>
          <a:lstStyle>
            <a:lvl1pPr>
              <a:defRPr/>
            </a:lvl1pPr>
          </a:lstStyle>
          <a:p>
            <a:pPr>
              <a:defRPr/>
            </a:pPr>
            <a:r>
              <a:rPr lang="en-US" altLang="en-US"/>
              <a:t>Chapter 4 — The Processor — 2</a:t>
            </a:r>
          </a:p>
        </p:txBody>
      </p:sp>
      <p:sp>
        <p:nvSpPr>
          <p:cNvPr id="7" name="Rectangle 4"/>
          <p:cNvSpPr>
            <a:spLocks noGrp="1" noChangeArrowheads="1"/>
          </p:cNvSpPr>
          <p:nvPr>
            <p:ph type="sldNum" sz="quarter" idx="12"/>
          </p:nvPr>
        </p:nvSpPr>
        <p:spPr>
          <a:xfrm>
            <a:off x="6553200" y="6245225"/>
            <a:ext cx="2133600" cy="476250"/>
          </a:xfrm>
        </p:spPr>
        <p:txBody>
          <a:bodyPr/>
          <a:lstStyle>
            <a:lvl1pPr>
              <a:defRPr/>
            </a:lvl1pPr>
          </a:lstStyle>
          <a:p>
            <a:pPr>
              <a:defRPr/>
            </a:pPr>
            <a:fld id="{5E543332-CE34-2448-B51A-561D44B4E0DF}"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5283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CDAC7B6-D097-9546-9617-714AC55A334F}" type="datetime1">
              <a:rPr lang="en-US" altLang="en-US"/>
              <a:pPr>
                <a:defRPr/>
              </a:pPr>
              <a:t>9/18/18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0D06C6EA-4DFB-A048-9685-F53BE317A9DC}"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572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56E4136-CD4D-824C-8F75-86C45BD79CD9}" type="datetime1">
              <a:rPr lang="en-US" altLang="en-US"/>
              <a:pPr>
                <a:defRPr/>
              </a:pPr>
              <a:t>9/18/18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1E11B289-0174-1D4D-A333-DD32B3BAB37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8711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486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848600" cy="2439988"/>
          </a:xfrm>
        </p:spPr>
        <p:txBody>
          <a:bodyPr/>
          <a:lstStyle/>
          <a:p>
            <a:pPr lvl="0"/>
            <a:endParaRPr lang="en-US" noProof="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16274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04800"/>
            <a:ext cx="7848600" cy="4222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914400"/>
            <a:ext cx="38481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86300" y="2209800"/>
            <a:ext cx="3848100" cy="114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58735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4B15DD1-3314-4D46-85F7-C8E68B683944}" type="datetime1">
              <a:rPr lang="en-US" altLang="en-US"/>
              <a:pPr>
                <a:defRPr/>
              </a:pPr>
              <a:t>9/18/18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8F507003-55DF-A044-89B4-7D53CF4FBAA6}"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5953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CDB921D-1E8B-5845-A17F-BCD0A5679937}" type="datetime1">
              <a:rPr lang="en-US" altLang="en-US"/>
              <a:pPr>
                <a:defRPr/>
              </a:pPr>
              <a:t>9/18/18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6" name="Rectangle 6"/>
          <p:cNvSpPr>
            <a:spLocks noGrp="1" noChangeArrowheads="1"/>
          </p:cNvSpPr>
          <p:nvPr>
            <p:ph type="sldNum" sz="quarter" idx="12"/>
          </p:nvPr>
        </p:nvSpPr>
        <p:spPr>
          <a:ln/>
        </p:spPr>
        <p:txBody>
          <a:bodyPr/>
          <a:lstStyle>
            <a:lvl1pPr>
              <a:defRPr/>
            </a:lvl1pPr>
          </a:lstStyle>
          <a:p>
            <a:pPr>
              <a:defRPr/>
            </a:pPr>
            <a:fld id="{C4C23CC8-5523-E848-AABA-1758742D5988}"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2472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2C5900F-6FFD-2F4E-849D-BC33F73BF731}" type="datetime1">
              <a:rPr lang="en-US" altLang="en-US"/>
              <a:pPr>
                <a:defRPr/>
              </a:pPr>
              <a:t>9/18/18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7" name="Rectangle 6"/>
          <p:cNvSpPr>
            <a:spLocks noGrp="1" noChangeArrowheads="1"/>
          </p:cNvSpPr>
          <p:nvPr>
            <p:ph type="sldNum" sz="quarter" idx="12"/>
          </p:nvPr>
        </p:nvSpPr>
        <p:spPr>
          <a:ln/>
        </p:spPr>
        <p:txBody>
          <a:bodyPr/>
          <a:lstStyle>
            <a:lvl1pPr>
              <a:defRPr/>
            </a:lvl1pPr>
          </a:lstStyle>
          <a:p>
            <a:pPr>
              <a:defRPr/>
            </a:pPr>
            <a:fld id="{27E8E1D2-E0C6-724D-9D7E-FDD057F2ECEB}"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0495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C5CFA3E4-B33F-0948-8973-9329F6660C5F}" type="datetime1">
              <a:rPr lang="en-US" altLang="en-US"/>
              <a:pPr>
                <a:defRPr/>
              </a:pPr>
              <a:t>9/18/18</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9" name="Rectangle 6"/>
          <p:cNvSpPr>
            <a:spLocks noGrp="1" noChangeArrowheads="1"/>
          </p:cNvSpPr>
          <p:nvPr>
            <p:ph type="sldNum" sz="quarter" idx="12"/>
          </p:nvPr>
        </p:nvSpPr>
        <p:spPr>
          <a:ln/>
        </p:spPr>
        <p:txBody>
          <a:bodyPr/>
          <a:lstStyle>
            <a:lvl1pPr>
              <a:defRPr/>
            </a:lvl1pPr>
          </a:lstStyle>
          <a:p>
            <a:pPr>
              <a:defRPr/>
            </a:pPr>
            <a:fld id="{0CA5BCE4-4096-764C-BCF1-FA716AF505F5}"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8721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1415ED4A-3907-1C4D-9177-07B3637C2EFB}" type="datetime1">
              <a:rPr lang="en-US" altLang="en-US"/>
              <a:pPr>
                <a:defRPr/>
              </a:pPr>
              <a:t>9/18/18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5" name="Rectangle 6"/>
          <p:cNvSpPr>
            <a:spLocks noGrp="1" noChangeArrowheads="1"/>
          </p:cNvSpPr>
          <p:nvPr>
            <p:ph type="sldNum" sz="quarter" idx="12"/>
          </p:nvPr>
        </p:nvSpPr>
        <p:spPr>
          <a:ln/>
        </p:spPr>
        <p:txBody>
          <a:bodyPr/>
          <a:lstStyle>
            <a:lvl1pPr>
              <a:defRPr/>
            </a:lvl1pPr>
          </a:lstStyle>
          <a:p>
            <a:pPr>
              <a:defRPr/>
            </a:pPr>
            <a:fld id="{FB3CB51A-4CAF-7149-98F6-4E690B8D90AA}"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9321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B2D481A-70EA-F14B-A699-8B1064B75861}" type="datetime1">
              <a:rPr lang="en-US" altLang="en-US"/>
              <a:pPr>
                <a:defRPr/>
              </a:pPr>
              <a:t>9/18/18</a:t>
            </a:fld>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a:t>Chapter 4 — The Processor — 2</a:t>
            </a:r>
          </a:p>
        </p:txBody>
      </p:sp>
      <p:sp>
        <p:nvSpPr>
          <p:cNvPr id="4" name="Slide Number Placeholder 3"/>
          <p:cNvSpPr>
            <a:spLocks noGrp="1"/>
          </p:cNvSpPr>
          <p:nvPr>
            <p:ph type="sldNum" sz="quarter" idx="12"/>
          </p:nvPr>
        </p:nvSpPr>
        <p:spPr/>
        <p:txBody>
          <a:bodyPr/>
          <a:lstStyle>
            <a:lvl1pPr>
              <a:defRPr/>
            </a:lvl1pPr>
          </a:lstStyle>
          <a:p>
            <a:pPr>
              <a:defRPr/>
            </a:pPr>
            <a:fld id="{A5C3DAD3-8169-D04C-BE47-33A1A68D0430}"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1402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00C03E1-4C93-CF42-9305-B7EAB1770C3D}" type="datetime1">
              <a:rPr lang="en-US" altLang="en-US"/>
              <a:pPr>
                <a:defRPr/>
              </a:pPr>
              <a:t>9/18/18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7" name="Rectangle 6"/>
          <p:cNvSpPr>
            <a:spLocks noGrp="1" noChangeArrowheads="1"/>
          </p:cNvSpPr>
          <p:nvPr>
            <p:ph type="sldNum" sz="quarter" idx="12"/>
          </p:nvPr>
        </p:nvSpPr>
        <p:spPr>
          <a:ln/>
        </p:spPr>
        <p:txBody>
          <a:bodyPr/>
          <a:lstStyle>
            <a:lvl1pPr>
              <a:defRPr/>
            </a:lvl1pPr>
          </a:lstStyle>
          <a:p>
            <a:pPr>
              <a:defRPr/>
            </a:pPr>
            <a:fld id="{A6E8560F-0E87-DC4C-930E-783DAE2E7453}"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0715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0B9E7AD-FE33-6844-B372-1749AE75CB75}" type="datetime1">
              <a:rPr lang="en-US" altLang="en-US"/>
              <a:pPr>
                <a:defRPr/>
              </a:pPr>
              <a:t>9/18/18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Chapter 4 — The Processor — 2</a:t>
            </a:r>
          </a:p>
        </p:txBody>
      </p:sp>
      <p:sp>
        <p:nvSpPr>
          <p:cNvPr id="7" name="Rectangle 6"/>
          <p:cNvSpPr>
            <a:spLocks noGrp="1" noChangeArrowheads="1"/>
          </p:cNvSpPr>
          <p:nvPr>
            <p:ph type="sldNum" sz="quarter" idx="12"/>
          </p:nvPr>
        </p:nvSpPr>
        <p:spPr>
          <a:ln/>
        </p:spPr>
        <p:txBody>
          <a:bodyPr/>
          <a:lstStyle>
            <a:lvl1pPr>
              <a:defRPr/>
            </a:lvl1pPr>
          </a:lstStyle>
          <a:p>
            <a:pPr>
              <a:defRPr/>
            </a:pPr>
            <a:fld id="{B9D72A20-1D4E-C147-9E8E-247494D8816E}" type="slidenum">
              <a:rPr lang="en-US" altLang="en-US"/>
              <a:pPr>
                <a:defRPr/>
              </a:pPr>
              <a:t>‹#›</a:t>
            </a:fld>
            <a:endParaRPr lang="en-US"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4251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eaLnBrk="1" fontAlgn="auto" hangingPunct="1">
              <a:spcBef>
                <a:spcPts val="0"/>
              </a:spcBef>
              <a:spcAft>
                <a:spcPts val="0"/>
              </a:spcAft>
              <a:defRPr/>
            </a:pPr>
            <a:endParaRPr lang="en-US">
              <a:latin typeface="Times" charset="0"/>
              <a:ea typeface="+mn-ea"/>
            </a:endParaRPr>
          </a:p>
        </p:txBody>
      </p:sp>
      <p:sp>
        <p:nvSpPr>
          <p:cNvPr id="614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eaLnBrk="1" fontAlgn="auto" hangingPunct="1">
              <a:spcBef>
                <a:spcPts val="0"/>
              </a:spcBef>
              <a:spcAft>
                <a:spcPts val="0"/>
              </a:spcAft>
              <a:defRPr/>
            </a:pPr>
            <a:endParaRPr lang="en-US">
              <a:latin typeface="Times" charset="0"/>
              <a:ea typeface="+mn-ea"/>
            </a:endParaRPr>
          </a:p>
        </p:txBody>
      </p:sp>
      <p:sp>
        <p:nvSpPr>
          <p:cNvPr id="614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Lucida Grande" charset="0"/>
              </a:defRPr>
            </a:lvl1pPr>
          </a:lstStyle>
          <a:p>
            <a:pPr>
              <a:defRPr/>
            </a:pPr>
            <a:fld id="{B6F212E3-EE2D-944B-A1E7-602247530435}" type="datetime1">
              <a:rPr lang="en-US" altLang="en-US"/>
              <a:pPr>
                <a:defRPr/>
              </a:pPr>
              <a:t>9/18/18</a:t>
            </a:fld>
            <a:endParaRPr lang="en-US" altLang="en-US"/>
          </a:p>
        </p:txBody>
      </p:sp>
      <p:sp>
        <p:nvSpPr>
          <p:cNvPr id="614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Lucida Grande" charset="0"/>
              </a:defRPr>
            </a:lvl1pPr>
          </a:lstStyle>
          <a:p>
            <a:pPr>
              <a:defRPr/>
            </a:pPr>
            <a:r>
              <a:rPr lang="en-US" altLang="en-US"/>
              <a:t>Chapter 4 — The Processor — 2</a:t>
            </a:r>
          </a:p>
        </p:txBody>
      </p:sp>
      <p:sp>
        <p:nvSpPr>
          <p:cNvPr id="615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2"/>
                </a:solidFill>
                <a:latin typeface="Lucida Grande" charset="0"/>
              </a:defRPr>
            </a:lvl1pPr>
          </a:lstStyle>
          <a:p>
            <a:pPr>
              <a:defRPr/>
            </a:pPr>
            <a:fld id="{5B3C4ABC-DEAC-7144-AC2E-4BBEA28ECEB6}" type="slidenum">
              <a:rPr lang="en-US" altLang="en-US"/>
              <a:pPr>
                <a:defRPr/>
              </a:pPr>
              <a:t>‹#›</a:t>
            </a:fld>
            <a:endParaRPr lang="en-US" altLang="en-US"/>
          </a:p>
        </p:txBody>
      </p:sp>
      <p:sp>
        <p:nvSpPr>
          <p:cNvPr id="1031" name="Rectangle 17"/>
          <p:cNvSpPr>
            <a:spLocks noGrp="1" noChangeArrowheads="1"/>
          </p:cNvSpPr>
          <p:nvPr>
            <p:ph type="title"/>
          </p:nvPr>
        </p:nvSpPr>
        <p:spPr bwMode="auto">
          <a:xfrm>
            <a:off x="228600" y="228600"/>
            <a:ext cx="8610600" cy="762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2400" y="990600"/>
            <a:ext cx="8839200" cy="120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 r:id="rId13"/>
  </p:sldLayoutIdLst>
  <p:hf sldNum="0" hdr="0" ftr="0" dt="0"/>
  <p:txStyles>
    <p:titleStyle>
      <a:lvl1pPr algn="ctr" rtl="0" eaLnBrk="0" fontAlgn="base" hangingPunct="0">
        <a:spcBef>
          <a:spcPct val="0"/>
        </a:spcBef>
        <a:spcAft>
          <a:spcPct val="0"/>
        </a:spcAft>
        <a:defRPr sz="3200" b="1">
          <a:solidFill>
            <a:schemeClr val="accent1"/>
          </a:solidFill>
          <a:latin typeface="Optima"/>
          <a:ea typeface="ＭＳ Ｐゴシック" pitchFamily="23" charset="-128"/>
          <a:cs typeface="Optima"/>
        </a:defRPr>
      </a:lvl1pPr>
      <a:lvl2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2pPr>
      <a:lvl3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3pPr>
      <a:lvl4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4pPr>
      <a:lvl5pPr algn="ctr" rtl="0" eaLnBrk="0" fontAlgn="base" hangingPunct="0">
        <a:spcBef>
          <a:spcPct val="0"/>
        </a:spcBef>
        <a:spcAft>
          <a:spcPct val="0"/>
        </a:spcAft>
        <a:defRPr sz="3200" b="1">
          <a:solidFill>
            <a:schemeClr val="accent1"/>
          </a:solidFill>
          <a:latin typeface="Optima" pitchFamily="23" charset="0"/>
          <a:ea typeface="ＭＳ Ｐゴシック" pitchFamily="23"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pitchFamily="23"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1676400"/>
            <a:ext cx="7772400" cy="990600"/>
          </a:xfrm>
        </p:spPr>
        <p:txBody>
          <a:bodyPr/>
          <a:lstStyle/>
          <a:p>
            <a:pPr eaLnBrk="1" hangingPunct="1"/>
            <a:r>
              <a:rPr lang="en-US" altLang="en-US" dirty="0">
                <a:latin typeface="Optima" charset="0"/>
                <a:ea typeface="ＭＳ Ｐゴシック" charset="-128"/>
                <a:cs typeface="Optima" charset="0"/>
              </a:rPr>
              <a:t>Processor </a:t>
            </a:r>
            <a:r>
              <a:rPr lang="en-US" altLang="en-US" dirty="0" err="1" smtClean="0">
                <a:latin typeface="Optima" charset="0"/>
                <a:ea typeface="ＭＳ Ｐゴシック" charset="-128"/>
                <a:cs typeface="Optima" charset="0"/>
              </a:rPr>
              <a:t>Datapath</a:t>
            </a:r>
            <a:r>
              <a:rPr lang="en-US" altLang="en-US" dirty="0" smtClean="0">
                <a:latin typeface="Optima" charset="0"/>
                <a:ea typeface="ＭＳ Ｐゴシック" charset="-128"/>
                <a:cs typeface="Optima" charset="0"/>
              </a:rPr>
              <a:t> I</a:t>
            </a:r>
            <a:endParaRPr lang="en-US" altLang="en-US" dirty="0">
              <a:latin typeface="Optima" charset="0"/>
              <a:ea typeface="ＭＳ Ｐゴシック" charset="-128"/>
              <a:cs typeface="Optima" charset="0"/>
            </a:endParaRPr>
          </a:p>
        </p:txBody>
      </p:sp>
      <p:sp>
        <p:nvSpPr>
          <p:cNvPr id="17411" name="Rectangle 3"/>
          <p:cNvSpPr>
            <a:spLocks noGrp="1" noChangeArrowheads="1"/>
          </p:cNvSpPr>
          <p:nvPr>
            <p:ph type="subTitle" idx="1"/>
          </p:nvPr>
        </p:nvSpPr>
        <p:spPr>
          <a:xfrm>
            <a:off x="1371600" y="3505200"/>
            <a:ext cx="6400800" cy="1752600"/>
          </a:xfrm>
        </p:spPr>
        <p:txBody>
          <a:bodyPr>
            <a:normAutofit fontScale="85000" lnSpcReduction="20000"/>
          </a:bodyPr>
          <a:lstStyle/>
          <a:p>
            <a:pPr eaLnBrk="1" hangingPunct="1">
              <a:defRPr/>
            </a:pPr>
            <a:r>
              <a:rPr lang="en-US" sz="2000" dirty="0" smtClean="0">
                <a:latin typeface="Optima" charset="0"/>
                <a:ea typeface="ＭＳ Ｐゴシック" charset="-128"/>
                <a:cs typeface="ＭＳ Ｐゴシック" charset="-128"/>
              </a:rPr>
              <a:t>CS 3339</a:t>
            </a:r>
          </a:p>
          <a:p>
            <a:pPr eaLnBrk="1" hangingPunct="1">
              <a:defRPr/>
            </a:pPr>
            <a:r>
              <a:rPr lang="en-US" sz="2000" dirty="0" smtClean="0">
                <a:latin typeface="Optima" charset="0"/>
                <a:ea typeface="ＭＳ Ｐゴシック" charset="-128"/>
                <a:cs typeface="ＭＳ Ｐゴシック" charset="-128"/>
              </a:rPr>
              <a:t>Lecture 7a</a:t>
            </a:r>
          </a:p>
          <a:p>
            <a:pPr eaLnBrk="1" hangingPunct="1">
              <a:defRPr/>
            </a:pPr>
            <a:r>
              <a:rPr lang="en-US" sz="2000" dirty="0" smtClean="0">
                <a:latin typeface="Optima" charset="0"/>
                <a:ea typeface="ＭＳ Ｐゴシック" charset="-128"/>
                <a:cs typeface="ＭＳ Ｐゴシック" charset="-128"/>
              </a:rPr>
              <a:t>Greg </a:t>
            </a:r>
            <a:r>
              <a:rPr lang="en-US" sz="2000" dirty="0" err="1" smtClean="0">
                <a:latin typeface="Optima" charset="0"/>
                <a:ea typeface="ＭＳ Ｐゴシック" charset="-128"/>
                <a:cs typeface="ＭＳ Ｐゴシック" charset="-128"/>
              </a:rPr>
              <a:t>LaKomski</a:t>
            </a:r>
            <a:endParaRPr lang="en-US" sz="2000" dirty="0" smtClean="0">
              <a:latin typeface="Optima" charset="0"/>
              <a:ea typeface="ＭＳ Ｐゴシック" charset="-128"/>
              <a:cs typeface="ＭＳ Ｐゴシック" charset="-128"/>
            </a:endParaRPr>
          </a:p>
          <a:p>
            <a:pPr eaLnBrk="1" hangingPunct="1">
              <a:defRPr/>
            </a:pPr>
            <a:r>
              <a:rPr lang="en-US" sz="2000" dirty="0" smtClean="0">
                <a:latin typeface="Optima" charset="0"/>
                <a:ea typeface="ＭＳ Ｐゴシック" charset="-128"/>
                <a:cs typeface="ＭＳ Ｐゴシック" charset="-128"/>
              </a:rPr>
              <a:t>Texas State University</a:t>
            </a:r>
          </a:p>
          <a:p>
            <a:pPr eaLnBrk="1" hangingPunct="1">
              <a:defRPr/>
            </a:pPr>
            <a:endParaRPr lang="en-US" sz="2400" dirty="0" smtClean="0">
              <a:latin typeface="Optima" charset="0"/>
              <a:ea typeface="ＭＳ Ｐゴシック" charset="-128"/>
              <a:cs typeface="ＭＳ Ｐゴシック" charset="-128"/>
            </a:endParaRPr>
          </a:p>
          <a:p>
            <a:pPr eaLnBrk="1" hangingPunct="1">
              <a:defRPr/>
            </a:pPr>
            <a:r>
              <a:rPr lang="en-US" sz="2000" dirty="0" smtClean="0">
                <a:latin typeface="Optima" charset="0"/>
                <a:ea typeface="ＭＳ Ｐゴシック" charset="-128"/>
                <a:cs typeface="ＭＳ Ｐゴシック" charset="-128"/>
              </a:rPr>
              <a:t>Fall 2018</a:t>
            </a:r>
          </a:p>
        </p:txBody>
      </p:sp>
      <p:sp>
        <p:nvSpPr>
          <p:cNvPr id="15363" name="Rectangle 4"/>
          <p:cNvSpPr>
            <a:spLocks noChangeArrowheads="1"/>
          </p:cNvSpPr>
          <p:nvPr/>
        </p:nvSpPr>
        <p:spPr bwMode="auto">
          <a:xfrm>
            <a:off x="381000" y="6477000"/>
            <a:ext cx="1941513" cy="2460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spcBef>
                <a:spcPct val="0"/>
              </a:spcBef>
              <a:buClrTx/>
              <a:buFontTx/>
              <a:buNone/>
            </a:pPr>
            <a:r>
              <a:rPr lang="en-US" altLang="en-US" sz="1000">
                <a:latin typeface="Marker Felt" charset="0"/>
              </a:rPr>
              <a:t>*some slides adopted from P&amp;H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pic>
        <p:nvPicPr>
          <p:cNvPr id="4" name="Content Placeholder 3" descr="Sequential-Logic-Circuits-2.jpg"/>
          <p:cNvPicPr>
            <a:picLocks noGrp="1" noChangeAspect="1"/>
          </p:cNvPicPr>
          <p:nvPr>
            <p:ph idx="1"/>
          </p:nvPr>
        </p:nvPicPr>
        <p:blipFill>
          <a:blip r:embed="rId2"/>
          <a:stretch>
            <a:fillRect/>
          </a:stretch>
        </p:blipFill>
        <p:spPr>
          <a:xfrm>
            <a:off x="1300162" y="2057400"/>
            <a:ext cx="6543675" cy="3429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Datapath Elements : Gates</a:t>
            </a:r>
          </a:p>
        </p:txBody>
      </p:sp>
      <p:pic>
        <p:nvPicPr>
          <p:cNvPr id="27650" name="Picture 20" descr="12065670311495995000nobody_Digital_logic_gates.svg.hi.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048000" y="1447800"/>
            <a:ext cx="2949575" cy="44465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2" name="TextBox 21"/>
          <p:cNvSpPr txBox="1">
            <a:spLocks noChangeArrowheads="1"/>
          </p:cNvSpPr>
          <p:nvPr/>
        </p:nvSpPr>
        <p:spPr bwMode="auto">
          <a:xfrm>
            <a:off x="1600200" y="1568450"/>
            <a:ext cx="687388" cy="3683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AND</a:t>
            </a:r>
          </a:p>
        </p:txBody>
      </p:sp>
      <p:sp>
        <p:nvSpPr>
          <p:cNvPr id="23" name="TextBox 22"/>
          <p:cNvSpPr txBox="1">
            <a:spLocks noChangeArrowheads="1"/>
          </p:cNvSpPr>
          <p:nvPr/>
        </p:nvSpPr>
        <p:spPr bwMode="auto">
          <a:xfrm>
            <a:off x="1600200" y="2895600"/>
            <a:ext cx="50958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OR</a:t>
            </a:r>
          </a:p>
        </p:txBody>
      </p:sp>
      <p:sp>
        <p:nvSpPr>
          <p:cNvPr id="24" name="TextBox 23"/>
          <p:cNvSpPr txBox="1">
            <a:spLocks noChangeArrowheads="1"/>
          </p:cNvSpPr>
          <p:nvPr/>
        </p:nvSpPr>
        <p:spPr bwMode="auto">
          <a:xfrm>
            <a:off x="1600200" y="4191000"/>
            <a:ext cx="666750"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XOR</a:t>
            </a:r>
          </a:p>
        </p:txBody>
      </p:sp>
      <p:sp>
        <p:nvSpPr>
          <p:cNvPr id="25" name="TextBox 24"/>
          <p:cNvSpPr txBox="1">
            <a:spLocks noChangeArrowheads="1"/>
          </p:cNvSpPr>
          <p:nvPr/>
        </p:nvSpPr>
        <p:spPr bwMode="auto">
          <a:xfrm>
            <a:off x="1600200" y="5486400"/>
            <a:ext cx="6810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NOT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225425" y="312738"/>
            <a:ext cx="2092325" cy="47783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698" name="Rectangle 4"/>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Datapath Elements : Registers</a:t>
            </a:r>
          </a:p>
        </p:txBody>
      </p:sp>
      <p:sp>
        <p:nvSpPr>
          <p:cNvPr id="29699" name="Content Placeholder 9"/>
          <p:cNvSpPr>
            <a:spLocks noGrp="1"/>
          </p:cNvSpPr>
          <p:nvPr>
            <p:ph sz="half" idx="1"/>
          </p:nvPr>
        </p:nvSpPr>
        <p:spPr>
          <a:xfrm>
            <a:off x="457200" y="1219200"/>
            <a:ext cx="4572000" cy="5105400"/>
          </a:xfrm>
        </p:spPr>
        <p:txBody>
          <a:bodyPr/>
          <a:lstStyle/>
          <a:p>
            <a:pPr eaLnBrk="1" hangingPunct="1"/>
            <a:r>
              <a:rPr lang="en-US" altLang="en-US" sz="2400">
                <a:latin typeface="Optima" charset="0"/>
                <a:ea typeface="ＭＳ Ｐゴシック" charset="-128"/>
                <a:cs typeface="Optima" charset="0"/>
              </a:rPr>
              <a:t>Can store data</a:t>
            </a:r>
          </a:p>
          <a:p>
            <a:pPr eaLnBrk="1" hangingPunct="1"/>
            <a:r>
              <a:rPr lang="en-US" altLang="en-US" sz="2400">
                <a:latin typeface="Optima" charset="0"/>
                <a:ea typeface="ＭＳ Ｐゴシック" charset="-128"/>
                <a:cs typeface="Optima" charset="0"/>
              </a:rPr>
              <a:t>Implemented with D-flip-flops</a:t>
            </a:r>
          </a:p>
          <a:p>
            <a:pPr lvl="1" eaLnBrk="1" hangingPunct="1"/>
            <a:r>
              <a:rPr lang="en-US" altLang="en-US" sz="2000">
                <a:latin typeface="Optima" charset="0"/>
                <a:cs typeface="Optima" charset="0"/>
              </a:rPr>
              <a:t>Delay the output</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Set of registers implemented as a file</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Special registers : PC</a:t>
            </a:r>
          </a:p>
        </p:txBody>
      </p:sp>
      <p:grpSp>
        <p:nvGrpSpPr>
          <p:cNvPr id="2" name="Group 44"/>
          <p:cNvGrpSpPr>
            <a:grpSpLocks/>
          </p:cNvGrpSpPr>
          <p:nvPr/>
        </p:nvGrpSpPr>
        <p:grpSpPr bwMode="auto">
          <a:xfrm>
            <a:off x="5910263" y="1393825"/>
            <a:ext cx="2312987" cy="3498850"/>
            <a:chOff x="6003823" y="1889682"/>
            <a:chExt cx="2569056" cy="4733411"/>
          </a:xfrm>
        </p:grpSpPr>
        <p:sp>
          <p:nvSpPr>
            <p:cNvPr id="29703" name="Rectangle 12"/>
            <p:cNvSpPr>
              <a:spLocks noChangeArrowheads="1"/>
            </p:cNvSpPr>
            <p:nvPr/>
          </p:nvSpPr>
          <p:spPr bwMode="auto">
            <a:xfrm>
              <a:off x="6442940" y="1889682"/>
              <a:ext cx="1774951" cy="4233774"/>
            </a:xfrm>
            <a:prstGeom prst="rect">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a:p>
              <a:pPr algn="ctr" eaLnBrk="1" hangingPunct="1">
                <a:spcBef>
                  <a:spcPct val="0"/>
                </a:spcBef>
                <a:buClrTx/>
                <a:buFontTx/>
                <a:buNone/>
              </a:pPr>
              <a:endParaRPr lang="en-US" altLang="en-US" sz="2400">
                <a:latin typeface="Lucida Grande" charset="0"/>
              </a:endParaRPr>
            </a:p>
          </p:txBody>
        </p:sp>
        <p:sp>
          <p:nvSpPr>
            <p:cNvPr id="29704" name="Rectangle 13"/>
            <p:cNvSpPr>
              <a:spLocks noChangeArrowheads="1"/>
            </p:cNvSpPr>
            <p:nvPr/>
          </p:nvSpPr>
          <p:spPr bwMode="auto">
            <a:xfrm>
              <a:off x="6886678" y="2313059"/>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0</a:t>
              </a:r>
            </a:p>
          </p:txBody>
        </p:sp>
        <p:sp>
          <p:nvSpPr>
            <p:cNvPr id="29705" name="Text Box 14"/>
            <p:cNvSpPr txBox="1">
              <a:spLocks noChangeArrowheads="1"/>
            </p:cNvSpPr>
            <p:nvPr/>
          </p:nvSpPr>
          <p:spPr bwMode="auto">
            <a:xfrm>
              <a:off x="6043576" y="2365982"/>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0</a:t>
              </a:r>
            </a:p>
          </p:txBody>
        </p:sp>
        <p:cxnSp>
          <p:nvCxnSpPr>
            <p:cNvPr id="29706" name="AutoShape 15"/>
            <p:cNvCxnSpPr>
              <a:cxnSpLocks noChangeShapeType="1"/>
              <a:stCxn id="29705" idx="3"/>
              <a:endCxn id="29704" idx="1"/>
            </p:cNvCxnSpPr>
            <p:nvPr/>
          </p:nvCxnSpPr>
          <p:spPr bwMode="auto">
            <a:xfrm>
              <a:off x="6295952" y="2493877"/>
              <a:ext cx="590726" cy="189638"/>
            </a:xfrm>
            <a:prstGeom prst="bentConnector3">
              <a:avLst>
                <a:gd name="adj1" fmla="val 99843"/>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07" name="Text Box 16"/>
            <p:cNvSpPr txBox="1">
              <a:spLocks noChangeArrowheads="1"/>
            </p:cNvSpPr>
            <p:nvPr/>
          </p:nvSpPr>
          <p:spPr bwMode="auto">
            <a:xfrm>
              <a:off x="8313108" y="2524748"/>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0</a:t>
              </a:r>
            </a:p>
          </p:txBody>
        </p:sp>
        <p:cxnSp>
          <p:nvCxnSpPr>
            <p:cNvPr id="29708" name="AutoShape 17"/>
            <p:cNvCxnSpPr>
              <a:cxnSpLocks noChangeShapeType="1"/>
              <a:stCxn id="29707" idx="1"/>
              <a:endCxn id="29704" idx="3"/>
            </p:cNvCxnSpPr>
            <p:nvPr/>
          </p:nvCxnSpPr>
          <p:spPr bwMode="auto">
            <a:xfrm rot="10800000" flipV="1">
              <a:off x="7862901" y="2652643"/>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09" name="Rectangle 18"/>
            <p:cNvSpPr>
              <a:spLocks noChangeArrowheads="1"/>
            </p:cNvSpPr>
            <p:nvPr/>
          </p:nvSpPr>
          <p:spPr bwMode="auto">
            <a:xfrm>
              <a:off x="6886678" y="3265659"/>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1</a:t>
              </a:r>
            </a:p>
          </p:txBody>
        </p:sp>
        <p:sp>
          <p:nvSpPr>
            <p:cNvPr id="29710" name="Text Box 19"/>
            <p:cNvSpPr txBox="1">
              <a:spLocks noChangeArrowheads="1"/>
            </p:cNvSpPr>
            <p:nvPr/>
          </p:nvSpPr>
          <p:spPr bwMode="auto">
            <a:xfrm>
              <a:off x="6043575" y="3318582"/>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1</a:t>
              </a:r>
            </a:p>
          </p:txBody>
        </p:sp>
        <p:cxnSp>
          <p:nvCxnSpPr>
            <p:cNvPr id="29711" name="AutoShape 20"/>
            <p:cNvCxnSpPr>
              <a:cxnSpLocks noChangeShapeType="1"/>
              <a:stCxn id="29710" idx="3"/>
              <a:endCxn id="29709" idx="1"/>
            </p:cNvCxnSpPr>
            <p:nvPr/>
          </p:nvCxnSpPr>
          <p:spPr bwMode="auto">
            <a:xfrm>
              <a:off x="6295952" y="3446476"/>
              <a:ext cx="590726" cy="189638"/>
            </a:xfrm>
            <a:prstGeom prst="bentConnector3">
              <a:avLst>
                <a:gd name="adj1" fmla="val 101097"/>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2" name="Text Box 21"/>
            <p:cNvSpPr txBox="1">
              <a:spLocks noChangeArrowheads="1"/>
            </p:cNvSpPr>
            <p:nvPr/>
          </p:nvSpPr>
          <p:spPr bwMode="auto">
            <a:xfrm>
              <a:off x="8313108" y="3477347"/>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1</a:t>
              </a:r>
            </a:p>
          </p:txBody>
        </p:sp>
        <p:cxnSp>
          <p:nvCxnSpPr>
            <p:cNvPr id="29713" name="AutoShape 22"/>
            <p:cNvCxnSpPr>
              <a:cxnSpLocks noChangeShapeType="1"/>
              <a:stCxn id="29712" idx="1"/>
              <a:endCxn id="29709" idx="3"/>
            </p:cNvCxnSpPr>
            <p:nvPr/>
          </p:nvCxnSpPr>
          <p:spPr bwMode="auto">
            <a:xfrm rot="10800000" flipV="1">
              <a:off x="7862901" y="3605243"/>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4" name="Rectangle 23"/>
            <p:cNvSpPr>
              <a:spLocks noChangeArrowheads="1"/>
            </p:cNvSpPr>
            <p:nvPr/>
          </p:nvSpPr>
          <p:spPr bwMode="auto">
            <a:xfrm>
              <a:off x="6886678" y="4218258"/>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2</a:t>
              </a:r>
            </a:p>
          </p:txBody>
        </p:sp>
        <p:sp>
          <p:nvSpPr>
            <p:cNvPr id="29715" name="Text Box 24"/>
            <p:cNvSpPr txBox="1">
              <a:spLocks noChangeArrowheads="1"/>
            </p:cNvSpPr>
            <p:nvPr/>
          </p:nvSpPr>
          <p:spPr bwMode="auto">
            <a:xfrm>
              <a:off x="6043575" y="4271179"/>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2</a:t>
              </a:r>
            </a:p>
          </p:txBody>
        </p:sp>
        <p:cxnSp>
          <p:nvCxnSpPr>
            <p:cNvPr id="29716" name="AutoShape 25"/>
            <p:cNvCxnSpPr>
              <a:cxnSpLocks noChangeShapeType="1"/>
              <a:stCxn id="29715" idx="3"/>
              <a:endCxn id="29714" idx="1"/>
            </p:cNvCxnSpPr>
            <p:nvPr/>
          </p:nvCxnSpPr>
          <p:spPr bwMode="auto">
            <a:xfrm>
              <a:off x="6295952" y="4399075"/>
              <a:ext cx="590726" cy="189638"/>
            </a:xfrm>
            <a:prstGeom prst="bentConnector3">
              <a:avLst>
                <a:gd name="adj1" fmla="val 101097"/>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7" name="Text Box 26"/>
            <p:cNvSpPr txBox="1">
              <a:spLocks noChangeArrowheads="1"/>
            </p:cNvSpPr>
            <p:nvPr/>
          </p:nvSpPr>
          <p:spPr bwMode="auto">
            <a:xfrm>
              <a:off x="8313108" y="4429947"/>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2</a:t>
              </a:r>
            </a:p>
          </p:txBody>
        </p:sp>
        <p:cxnSp>
          <p:nvCxnSpPr>
            <p:cNvPr id="29718" name="AutoShape 27"/>
            <p:cNvCxnSpPr>
              <a:cxnSpLocks noChangeShapeType="1"/>
              <a:stCxn id="29717" idx="1"/>
              <a:endCxn id="29714" idx="3"/>
            </p:cNvCxnSpPr>
            <p:nvPr/>
          </p:nvCxnSpPr>
          <p:spPr bwMode="auto">
            <a:xfrm rot="10800000" flipV="1">
              <a:off x="7862901" y="4557842"/>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19" name="Rectangle 28"/>
            <p:cNvSpPr>
              <a:spLocks noChangeArrowheads="1"/>
            </p:cNvSpPr>
            <p:nvPr/>
          </p:nvSpPr>
          <p:spPr bwMode="auto">
            <a:xfrm>
              <a:off x="6886678" y="5170857"/>
              <a:ext cx="976223" cy="74091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a:latin typeface="Lucida Grande" charset="0"/>
                </a:rPr>
                <a:t>I</a:t>
              </a:r>
              <a:r>
                <a:rPr lang="en-US" altLang="en-US" sz="1800" baseline="-25000">
                  <a:latin typeface="Lucida Grande" charset="0"/>
                </a:rPr>
                <a:t>3</a:t>
              </a:r>
            </a:p>
          </p:txBody>
        </p:sp>
        <p:sp>
          <p:nvSpPr>
            <p:cNvPr id="29720" name="Text Box 29"/>
            <p:cNvSpPr txBox="1">
              <a:spLocks noChangeArrowheads="1"/>
            </p:cNvSpPr>
            <p:nvPr/>
          </p:nvSpPr>
          <p:spPr bwMode="auto">
            <a:xfrm>
              <a:off x="6043575" y="5223779"/>
              <a:ext cx="252376"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D</a:t>
              </a:r>
              <a:r>
                <a:rPr lang="en-US" altLang="en-US" sz="1800" baseline="-25000">
                  <a:latin typeface="Lucida Grande" charset="0"/>
                </a:rPr>
                <a:t>3</a:t>
              </a:r>
            </a:p>
          </p:txBody>
        </p:sp>
        <p:cxnSp>
          <p:nvCxnSpPr>
            <p:cNvPr id="29721" name="AutoShape 30"/>
            <p:cNvCxnSpPr>
              <a:cxnSpLocks noChangeShapeType="1"/>
              <a:stCxn id="29720" idx="3"/>
              <a:endCxn id="29719" idx="1"/>
            </p:cNvCxnSpPr>
            <p:nvPr/>
          </p:nvCxnSpPr>
          <p:spPr bwMode="auto">
            <a:xfrm>
              <a:off x="6295952" y="5351674"/>
              <a:ext cx="590726" cy="189638"/>
            </a:xfrm>
            <a:prstGeom prst="bentConnector3">
              <a:avLst>
                <a:gd name="adj1" fmla="val 99843"/>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22" name="Text Box 31"/>
            <p:cNvSpPr txBox="1">
              <a:spLocks noChangeArrowheads="1"/>
            </p:cNvSpPr>
            <p:nvPr/>
          </p:nvSpPr>
          <p:spPr bwMode="auto">
            <a:xfrm>
              <a:off x="8313108" y="5382546"/>
              <a:ext cx="259771" cy="2546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Q</a:t>
              </a:r>
              <a:r>
                <a:rPr lang="en-US" altLang="en-US" sz="1800" baseline="-25000">
                  <a:latin typeface="Lucida Grande" charset="0"/>
                </a:rPr>
                <a:t>3</a:t>
              </a:r>
            </a:p>
          </p:txBody>
        </p:sp>
        <p:cxnSp>
          <p:nvCxnSpPr>
            <p:cNvPr id="29723" name="AutoShape 32"/>
            <p:cNvCxnSpPr>
              <a:cxnSpLocks noChangeShapeType="1"/>
              <a:stCxn id="29722" idx="1"/>
              <a:endCxn id="29719" idx="3"/>
            </p:cNvCxnSpPr>
            <p:nvPr/>
          </p:nvCxnSpPr>
          <p:spPr bwMode="auto">
            <a:xfrm rot="10800000" flipV="1">
              <a:off x="7862901" y="5510441"/>
              <a:ext cx="450209" cy="30871"/>
            </a:xfrm>
            <a:prstGeom prst="bentConnector3">
              <a:avLst>
                <a:gd name="adj1" fmla="val 49898"/>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24" name="Text Box 33"/>
            <p:cNvSpPr txBox="1">
              <a:spLocks noChangeArrowheads="1"/>
            </p:cNvSpPr>
            <p:nvPr/>
          </p:nvSpPr>
          <p:spPr bwMode="auto">
            <a:xfrm>
              <a:off x="6003823" y="6123456"/>
              <a:ext cx="572239" cy="49963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clk</a:t>
              </a:r>
              <a:endParaRPr lang="en-US" altLang="en-US" sz="1800" baseline="-25000">
                <a:latin typeface="Lucida Grande" charset="0"/>
              </a:endParaRPr>
            </a:p>
          </p:txBody>
        </p:sp>
        <p:cxnSp>
          <p:nvCxnSpPr>
            <p:cNvPr id="29725" name="AutoShape 34"/>
            <p:cNvCxnSpPr>
              <a:cxnSpLocks noChangeShapeType="1"/>
              <a:endCxn id="29726" idx="0"/>
            </p:cNvCxnSpPr>
            <p:nvPr/>
          </p:nvCxnSpPr>
          <p:spPr bwMode="auto">
            <a:xfrm rot="5400000" flipH="1" flipV="1">
              <a:off x="6189027" y="5963919"/>
              <a:ext cx="685325" cy="177494"/>
            </a:xfrm>
            <a:prstGeom prst="bentConnector3">
              <a:avLst>
                <a:gd name="adj1" fmla="val 554403"/>
              </a:avLst>
            </a:prstGeom>
            <a:noFill/>
            <a:ln w="9525">
              <a:solidFill>
                <a:schemeClr val="tx1"/>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29726" name="Line 35"/>
            <p:cNvSpPr>
              <a:spLocks noChangeShapeType="1"/>
            </p:cNvSpPr>
            <p:nvPr/>
          </p:nvSpPr>
          <p:spPr bwMode="auto">
            <a:xfrm flipV="1">
              <a:off x="6620435" y="2905127"/>
              <a:ext cx="0" cy="2804875"/>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27" name="Oval 38"/>
            <p:cNvSpPr>
              <a:spLocks noChangeArrowheads="1"/>
            </p:cNvSpPr>
            <p:nvPr/>
          </p:nvSpPr>
          <p:spPr bwMode="auto">
            <a:xfrm>
              <a:off x="6576061" y="5700079"/>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28" name="Line 41"/>
            <p:cNvSpPr>
              <a:spLocks noChangeShapeType="1"/>
            </p:cNvSpPr>
            <p:nvPr/>
          </p:nvSpPr>
          <p:spPr bwMode="auto">
            <a:xfrm>
              <a:off x="6664809" y="5753001"/>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29" name="Oval 42"/>
            <p:cNvSpPr>
              <a:spLocks noChangeArrowheads="1"/>
            </p:cNvSpPr>
            <p:nvPr/>
          </p:nvSpPr>
          <p:spPr bwMode="auto">
            <a:xfrm>
              <a:off x="6576061" y="4747479"/>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30" name="Line 43"/>
            <p:cNvSpPr>
              <a:spLocks noChangeShapeType="1"/>
            </p:cNvSpPr>
            <p:nvPr/>
          </p:nvSpPr>
          <p:spPr bwMode="auto">
            <a:xfrm>
              <a:off x="6664809" y="4790479"/>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31" name="Oval 44"/>
            <p:cNvSpPr>
              <a:spLocks noChangeArrowheads="1"/>
            </p:cNvSpPr>
            <p:nvPr/>
          </p:nvSpPr>
          <p:spPr bwMode="auto">
            <a:xfrm>
              <a:off x="6576061" y="3794880"/>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32" name="Line 45"/>
            <p:cNvSpPr>
              <a:spLocks noChangeShapeType="1"/>
            </p:cNvSpPr>
            <p:nvPr/>
          </p:nvSpPr>
          <p:spPr bwMode="auto">
            <a:xfrm>
              <a:off x="6664809" y="3837880"/>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9733" name="Oval 46"/>
            <p:cNvSpPr>
              <a:spLocks noChangeArrowheads="1"/>
            </p:cNvSpPr>
            <p:nvPr/>
          </p:nvSpPr>
          <p:spPr bwMode="auto">
            <a:xfrm>
              <a:off x="6576061" y="2842281"/>
              <a:ext cx="88748" cy="105844"/>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a:latin typeface="Lucida Grande" charset="0"/>
              </a:endParaRPr>
            </a:p>
          </p:txBody>
        </p:sp>
        <p:sp>
          <p:nvSpPr>
            <p:cNvPr id="29734" name="Line 47"/>
            <p:cNvSpPr>
              <a:spLocks noChangeShapeType="1"/>
            </p:cNvSpPr>
            <p:nvPr/>
          </p:nvSpPr>
          <p:spPr bwMode="auto">
            <a:xfrm>
              <a:off x="6664809" y="2885281"/>
              <a:ext cx="221869" cy="0"/>
            </a:xfrm>
            <a:prstGeom prst="line">
              <a:avLst/>
            </a:prstGeom>
            <a:noFill/>
            <a:ln w="95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sp>
        <p:nvSpPr>
          <p:cNvPr id="29701" name="TextBox 47"/>
          <p:cNvSpPr txBox="1">
            <a:spLocks noChangeArrowheads="1"/>
          </p:cNvSpPr>
          <p:nvPr/>
        </p:nvSpPr>
        <p:spPr bwMode="auto">
          <a:xfrm>
            <a:off x="6248400" y="4724400"/>
            <a:ext cx="16970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4-bit register</a:t>
            </a:r>
          </a:p>
        </p:txBody>
      </p:sp>
      <p:sp>
        <p:nvSpPr>
          <p:cNvPr id="29702" name="Rectangle 48"/>
          <p:cNvSpPr>
            <a:spLocks noChangeArrowheads="1"/>
          </p:cNvSpPr>
          <p:nvPr/>
        </p:nvSpPr>
        <p:spPr bwMode="auto">
          <a:xfrm>
            <a:off x="6858000" y="5276850"/>
            <a:ext cx="725488"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2400" b="1">
                <a:latin typeface="Calibri" charset="0"/>
              </a:rPr>
              <a:t>PC</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UNIT</a:t>
            </a:r>
            <a:endParaRPr lang="en-US" dirty="0"/>
          </a:p>
        </p:txBody>
      </p:sp>
      <p:pic>
        <p:nvPicPr>
          <p:cNvPr id="4" name="Picture 5"/>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981200" y="2209800"/>
            <a:ext cx="5638800" cy="443608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Datapath Elements : ALU</a:t>
            </a:r>
            <a:endParaRPr lang="en-AU" altLang="en-US">
              <a:latin typeface="Optima" charset="0"/>
              <a:ea typeface="ＭＳ Ｐゴシック" charset="-128"/>
              <a:cs typeface="Optima" charset="0"/>
            </a:endParaRPr>
          </a:p>
        </p:txBody>
      </p:sp>
      <p:grpSp>
        <p:nvGrpSpPr>
          <p:cNvPr id="2" name="Group 33"/>
          <p:cNvGrpSpPr>
            <a:grpSpLocks/>
          </p:cNvGrpSpPr>
          <p:nvPr/>
        </p:nvGrpSpPr>
        <p:grpSpPr bwMode="auto">
          <a:xfrm>
            <a:off x="6069013" y="2989263"/>
            <a:ext cx="1606550" cy="1227137"/>
            <a:chOff x="1111" y="2659"/>
            <a:chExt cx="1011" cy="638"/>
          </a:xfrm>
        </p:grpSpPr>
        <p:sp>
          <p:nvSpPr>
            <p:cNvPr id="25623" name="Line 34"/>
            <p:cNvSpPr>
              <a:spLocks noChangeShapeType="1"/>
            </p:cNvSpPr>
            <p:nvPr/>
          </p:nvSpPr>
          <p:spPr bwMode="auto">
            <a:xfrm>
              <a:off x="1338" y="2795"/>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4" name="Line 35"/>
            <p:cNvSpPr>
              <a:spLocks noChangeShapeType="1"/>
            </p:cNvSpPr>
            <p:nvPr/>
          </p:nvSpPr>
          <p:spPr bwMode="auto">
            <a:xfrm>
              <a:off x="1338" y="3158"/>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5" name="Line 36"/>
            <p:cNvSpPr>
              <a:spLocks noChangeShapeType="1"/>
            </p:cNvSpPr>
            <p:nvPr/>
          </p:nvSpPr>
          <p:spPr bwMode="auto">
            <a:xfrm>
              <a:off x="1791" y="2976"/>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6" name="Text Box 37"/>
            <p:cNvSpPr txBox="1">
              <a:spLocks noChangeArrowheads="1"/>
            </p:cNvSpPr>
            <p:nvPr/>
          </p:nvSpPr>
          <p:spPr bwMode="auto">
            <a:xfrm>
              <a:off x="1111" y="2662"/>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A</a:t>
              </a:r>
              <a:endParaRPr lang="en-AU" altLang="en-US" sz="1800"/>
            </a:p>
          </p:txBody>
        </p:sp>
        <p:sp>
          <p:nvSpPr>
            <p:cNvPr id="25627" name="Text Box 38"/>
            <p:cNvSpPr txBox="1">
              <a:spLocks noChangeArrowheads="1"/>
            </p:cNvSpPr>
            <p:nvPr/>
          </p:nvSpPr>
          <p:spPr bwMode="auto">
            <a:xfrm>
              <a:off x="1111" y="3066"/>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B</a:t>
              </a:r>
              <a:endParaRPr lang="en-AU" altLang="en-US" sz="1800"/>
            </a:p>
          </p:txBody>
        </p:sp>
        <p:sp>
          <p:nvSpPr>
            <p:cNvPr id="25628" name="Text Box 39"/>
            <p:cNvSpPr txBox="1">
              <a:spLocks noChangeArrowheads="1"/>
            </p:cNvSpPr>
            <p:nvPr/>
          </p:nvSpPr>
          <p:spPr bwMode="auto">
            <a:xfrm>
              <a:off x="1910" y="2843"/>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Y</a:t>
              </a:r>
              <a:endParaRPr lang="en-AU" altLang="en-US" sz="1800"/>
            </a:p>
          </p:txBody>
        </p:sp>
        <p:sp>
          <p:nvSpPr>
            <p:cNvPr id="25629" name="Line 40"/>
            <p:cNvSpPr>
              <a:spLocks noChangeShapeType="1"/>
            </p:cNvSpPr>
            <p:nvPr/>
          </p:nvSpPr>
          <p:spPr bwMode="auto">
            <a:xfrm>
              <a:off x="1474" y="2659"/>
              <a:ext cx="0" cy="22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0" name="Line 41"/>
            <p:cNvSpPr>
              <a:spLocks noChangeShapeType="1"/>
            </p:cNvSpPr>
            <p:nvPr/>
          </p:nvSpPr>
          <p:spPr bwMode="auto">
            <a:xfrm>
              <a:off x="1474" y="3067"/>
              <a:ext cx="0" cy="22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1" name="Line 42"/>
            <p:cNvSpPr>
              <a:spLocks noChangeShapeType="1"/>
            </p:cNvSpPr>
            <p:nvPr/>
          </p:nvSpPr>
          <p:spPr bwMode="auto">
            <a:xfrm>
              <a:off x="1474" y="2886"/>
              <a:ext cx="91" cy="9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2" name="Line 43"/>
            <p:cNvSpPr>
              <a:spLocks noChangeShapeType="1"/>
            </p:cNvSpPr>
            <p:nvPr/>
          </p:nvSpPr>
          <p:spPr bwMode="auto">
            <a:xfrm flipH="1">
              <a:off x="1474" y="2976"/>
              <a:ext cx="91" cy="9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3" name="Line 44"/>
            <p:cNvSpPr>
              <a:spLocks noChangeShapeType="1"/>
            </p:cNvSpPr>
            <p:nvPr/>
          </p:nvSpPr>
          <p:spPr bwMode="auto">
            <a:xfrm>
              <a:off x="1474" y="2659"/>
              <a:ext cx="317"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4" name="Line 45"/>
            <p:cNvSpPr>
              <a:spLocks noChangeShapeType="1"/>
            </p:cNvSpPr>
            <p:nvPr/>
          </p:nvSpPr>
          <p:spPr bwMode="auto">
            <a:xfrm flipV="1">
              <a:off x="1474" y="3113"/>
              <a:ext cx="317"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5" name="Line 46"/>
            <p:cNvSpPr>
              <a:spLocks noChangeShapeType="1"/>
            </p:cNvSpPr>
            <p:nvPr/>
          </p:nvSpPr>
          <p:spPr bwMode="auto">
            <a:xfrm>
              <a:off x="1791" y="2840"/>
              <a:ext cx="0" cy="27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36" name="Text Box 47"/>
            <p:cNvSpPr txBox="1">
              <a:spLocks noChangeArrowheads="1"/>
            </p:cNvSpPr>
            <p:nvPr/>
          </p:nvSpPr>
          <p:spPr bwMode="auto">
            <a:xfrm>
              <a:off x="1620" y="2889"/>
              <a:ext cx="84" cy="17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a:t>
              </a:r>
              <a:endParaRPr lang="en-AU" altLang="en-US" sz="1800">
                <a:latin typeface="Lucida Grande" charset="0"/>
              </a:endParaRPr>
            </a:p>
          </p:txBody>
        </p:sp>
      </p:grpSp>
      <p:grpSp>
        <p:nvGrpSpPr>
          <p:cNvPr id="3" name="Group 48"/>
          <p:cNvGrpSpPr>
            <a:grpSpLocks/>
          </p:cNvGrpSpPr>
          <p:nvPr/>
        </p:nvGrpSpPr>
        <p:grpSpPr bwMode="auto">
          <a:xfrm>
            <a:off x="990600" y="2743200"/>
            <a:ext cx="1854200" cy="1827213"/>
            <a:chOff x="2699" y="2750"/>
            <a:chExt cx="1056" cy="1007"/>
          </a:xfrm>
        </p:grpSpPr>
        <p:sp>
          <p:nvSpPr>
            <p:cNvPr id="25607"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08"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09"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0" name="Text Box 52"/>
            <p:cNvSpPr txBox="1">
              <a:spLocks noChangeArrowheads="1"/>
            </p:cNvSpPr>
            <p:nvPr/>
          </p:nvSpPr>
          <p:spPr bwMode="auto">
            <a:xfrm>
              <a:off x="2699" y="2753"/>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A</a:t>
              </a:r>
              <a:endParaRPr lang="en-AU" altLang="en-US" sz="1800"/>
            </a:p>
          </p:txBody>
        </p:sp>
        <p:sp>
          <p:nvSpPr>
            <p:cNvPr id="25611" name="Text Box 53"/>
            <p:cNvSpPr txBox="1">
              <a:spLocks noChangeArrowheads="1"/>
            </p:cNvSpPr>
            <p:nvPr/>
          </p:nvSpPr>
          <p:spPr bwMode="auto">
            <a:xfrm>
              <a:off x="2699" y="3247"/>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B</a:t>
              </a:r>
              <a:endParaRPr lang="en-AU" altLang="en-US" sz="1800"/>
            </a:p>
          </p:txBody>
        </p:sp>
        <p:sp>
          <p:nvSpPr>
            <p:cNvPr id="25612" name="Text Box 54"/>
            <p:cNvSpPr txBox="1">
              <a:spLocks noChangeArrowheads="1"/>
            </p:cNvSpPr>
            <p:nvPr/>
          </p:nvSpPr>
          <p:spPr bwMode="auto">
            <a:xfrm>
              <a:off x="3543" y="2979"/>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Y</a:t>
              </a:r>
              <a:endParaRPr lang="en-AU" altLang="en-US" sz="1800">
                <a:latin typeface="Lucida Grande" charset="0"/>
              </a:endParaRPr>
            </a:p>
          </p:txBody>
        </p:sp>
        <p:sp>
          <p:nvSpPr>
            <p:cNvPr id="25613" name="Line 55"/>
            <p:cNvSpPr>
              <a:spLocks noChangeShapeType="1"/>
            </p:cNvSpPr>
            <p:nvPr/>
          </p:nvSpPr>
          <p:spPr bwMode="auto">
            <a:xfrm>
              <a:off x="3061" y="2750"/>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4" name="Line 56"/>
            <p:cNvSpPr>
              <a:spLocks noChangeShapeType="1"/>
            </p:cNvSpPr>
            <p:nvPr/>
          </p:nvSpPr>
          <p:spPr bwMode="auto">
            <a:xfrm flipH="1">
              <a:off x="3061" y="3203"/>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5" name="Line 57"/>
            <p:cNvSpPr>
              <a:spLocks noChangeShapeType="1"/>
            </p:cNvSpPr>
            <p:nvPr/>
          </p:nvSpPr>
          <p:spPr bwMode="auto">
            <a:xfrm>
              <a:off x="3062" y="3022"/>
              <a:ext cx="91" cy="9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6" name="Line 58"/>
            <p:cNvSpPr>
              <a:spLocks noChangeShapeType="1"/>
            </p:cNvSpPr>
            <p:nvPr/>
          </p:nvSpPr>
          <p:spPr bwMode="auto">
            <a:xfrm flipH="1">
              <a:off x="3062" y="3112"/>
              <a:ext cx="91" cy="9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7" name="Line 59"/>
            <p:cNvSpPr>
              <a:spLocks noChangeShapeType="1"/>
            </p:cNvSpPr>
            <p:nvPr/>
          </p:nvSpPr>
          <p:spPr bwMode="auto">
            <a:xfrm>
              <a:off x="3061" y="2750"/>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8" name="Line 60"/>
            <p:cNvSpPr>
              <a:spLocks noChangeShapeType="1"/>
            </p:cNvSpPr>
            <p:nvPr/>
          </p:nvSpPr>
          <p:spPr bwMode="auto">
            <a:xfrm flipV="1">
              <a:off x="3061" y="3294"/>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19" name="Line 61"/>
            <p:cNvSpPr>
              <a:spLocks noChangeShapeType="1"/>
            </p:cNvSpPr>
            <p:nvPr/>
          </p:nvSpPr>
          <p:spPr bwMode="auto">
            <a:xfrm>
              <a:off x="3424" y="2931"/>
              <a:ext cx="0" cy="36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0" name="Text Box 62"/>
            <p:cNvSpPr txBox="1">
              <a:spLocks noChangeArrowheads="1"/>
            </p:cNvSpPr>
            <p:nvPr/>
          </p:nvSpPr>
          <p:spPr bwMode="auto">
            <a:xfrm>
              <a:off x="3152" y="3025"/>
              <a:ext cx="251" cy="15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t>ALU</a:t>
              </a:r>
              <a:endParaRPr lang="en-AU" altLang="en-US" sz="1600"/>
            </a:p>
          </p:txBody>
        </p:sp>
        <p:sp>
          <p:nvSpPr>
            <p:cNvPr id="25621" name="Line 63"/>
            <p:cNvSpPr>
              <a:spLocks noChangeShapeType="1"/>
            </p:cNvSpPr>
            <p:nvPr/>
          </p:nvSpPr>
          <p:spPr bwMode="auto">
            <a:xfrm>
              <a:off x="3243" y="3385"/>
              <a:ext cx="0" cy="13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5622" name="Text Box 64"/>
            <p:cNvSpPr txBox="1">
              <a:spLocks noChangeArrowheads="1"/>
            </p:cNvSpPr>
            <p:nvPr/>
          </p:nvSpPr>
          <p:spPr bwMode="auto">
            <a:xfrm>
              <a:off x="3152" y="3524"/>
              <a:ext cx="189"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F</a:t>
              </a:r>
              <a:endParaRPr lang="en-AU" altLang="en-US" sz="1800"/>
            </a:p>
          </p:txBody>
        </p:sp>
      </p:grpSp>
      <p:sp>
        <p:nvSpPr>
          <p:cNvPr id="25604" name="Rectangle 65"/>
          <p:cNvSpPr>
            <a:spLocks noChangeArrowheads="1"/>
          </p:cNvSpPr>
          <p:nvPr/>
        </p:nvSpPr>
        <p:spPr bwMode="auto">
          <a:xfrm>
            <a:off x="5548313" y="1295400"/>
            <a:ext cx="2846387" cy="129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42900">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buClr>
                <a:schemeClr val="folHlink"/>
              </a:buClr>
              <a:buSzPct val="60000"/>
              <a:buFontTx/>
              <a:buNone/>
            </a:pPr>
            <a:r>
              <a:rPr lang="en-US" altLang="en-US"/>
              <a:t> Adder</a:t>
            </a:r>
          </a:p>
          <a:p>
            <a:pPr lvl="1" eaLnBrk="1" hangingPunct="1">
              <a:buClr>
                <a:schemeClr val="hlink"/>
              </a:buClr>
              <a:buSzPct val="55000"/>
              <a:buFontTx/>
              <a:buNone/>
            </a:pPr>
            <a:r>
              <a:rPr lang="en-US" altLang="en-US"/>
              <a:t>    Y = A + B</a:t>
            </a:r>
          </a:p>
        </p:txBody>
      </p:sp>
      <p:sp>
        <p:nvSpPr>
          <p:cNvPr id="25605" name="Rectangle 66"/>
          <p:cNvSpPr>
            <a:spLocks noChangeArrowheads="1"/>
          </p:cNvSpPr>
          <p:nvPr/>
        </p:nvSpPr>
        <p:spPr bwMode="auto">
          <a:xfrm>
            <a:off x="381000" y="1295400"/>
            <a:ext cx="3581400" cy="1295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42900">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buClr>
                <a:schemeClr val="folHlink"/>
              </a:buClr>
              <a:buSzPct val="60000"/>
              <a:buFontTx/>
              <a:buNone/>
            </a:pPr>
            <a:r>
              <a:rPr lang="en-US" altLang="en-US"/>
              <a:t>Arithmetic/Logic Unit</a:t>
            </a:r>
          </a:p>
          <a:p>
            <a:pPr lvl="1" eaLnBrk="1" hangingPunct="1">
              <a:buClr>
                <a:schemeClr val="hlink"/>
              </a:buClr>
              <a:buSzPct val="55000"/>
              <a:buFontTx/>
              <a:buNone/>
            </a:pPr>
            <a:r>
              <a:rPr lang="en-US" altLang="en-US"/>
              <a:t>    Y = F(A, B)</a:t>
            </a:r>
          </a:p>
        </p:txBody>
      </p:sp>
      <p:sp>
        <p:nvSpPr>
          <p:cNvPr id="25606" name="TextBox 67"/>
          <p:cNvSpPr txBox="1">
            <a:spLocks noChangeArrowheads="1"/>
          </p:cNvSpPr>
          <p:nvPr/>
        </p:nvSpPr>
        <p:spPr bwMode="auto">
          <a:xfrm>
            <a:off x="685800" y="4981575"/>
            <a:ext cx="7956550" cy="101441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2000" i="1"/>
              <a:t>Sometimes use specialized ALU (e.g. adders) if addition is all we need</a:t>
            </a:r>
          </a:p>
          <a:p>
            <a:pPr eaLnBrk="1" hangingPunct="1">
              <a:spcBef>
                <a:spcPct val="0"/>
              </a:spcBef>
              <a:buClrTx/>
              <a:buFontTx/>
              <a:buNone/>
            </a:pPr>
            <a:endParaRPr lang="en-US" altLang="en-US" sz="2000" i="1"/>
          </a:p>
          <a:p>
            <a:pPr eaLnBrk="1" hangingPunct="1">
              <a:spcBef>
                <a:spcPct val="0"/>
              </a:spcBef>
              <a:buClrTx/>
              <a:buFontTx/>
              <a:buNone/>
            </a:pPr>
            <a:r>
              <a:rPr lang="en-US" altLang="en-US" sz="2000" i="1"/>
              <a:t>Adders are ALUs hardwired to do addition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a:t>
            </a:r>
            <a:endParaRPr lang="en-US" dirty="0"/>
          </a:p>
        </p:txBody>
      </p:sp>
      <p:grpSp>
        <p:nvGrpSpPr>
          <p:cNvPr id="3" name="Group 23"/>
          <p:cNvGrpSpPr>
            <a:grpSpLocks/>
          </p:cNvGrpSpPr>
          <p:nvPr/>
        </p:nvGrpSpPr>
        <p:grpSpPr bwMode="auto">
          <a:xfrm>
            <a:off x="2667004" y="2211387"/>
            <a:ext cx="5047631" cy="3034746"/>
            <a:chOff x="5925441" y="4038933"/>
            <a:chExt cx="1981059" cy="1733722"/>
          </a:xfrm>
        </p:grpSpPr>
        <p:sp>
          <p:nvSpPr>
            <p:cNvPr id="5" name="Line 49"/>
            <p:cNvSpPr>
              <a:spLocks noChangeShapeType="1"/>
            </p:cNvSpPr>
            <p:nvPr/>
          </p:nvSpPr>
          <p:spPr bwMode="auto">
            <a:xfrm>
              <a:off x="6324024" y="4285738"/>
              <a:ext cx="238798"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6" name="Line 50"/>
            <p:cNvSpPr>
              <a:spLocks noChangeShapeType="1"/>
            </p:cNvSpPr>
            <p:nvPr/>
          </p:nvSpPr>
          <p:spPr bwMode="auto">
            <a:xfrm>
              <a:off x="6324024" y="5107819"/>
              <a:ext cx="238798"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7" name="Line 51"/>
            <p:cNvSpPr>
              <a:spLocks noChangeShapeType="1"/>
            </p:cNvSpPr>
            <p:nvPr/>
          </p:nvSpPr>
          <p:spPr bwMode="auto">
            <a:xfrm>
              <a:off x="7198448" y="4697686"/>
              <a:ext cx="238798"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8" name="Text Box 52"/>
            <p:cNvSpPr txBox="1">
              <a:spLocks noChangeArrowheads="1"/>
            </p:cNvSpPr>
            <p:nvPr/>
          </p:nvSpPr>
          <p:spPr bwMode="auto">
            <a:xfrm>
              <a:off x="5925441" y="4044376"/>
              <a:ext cx="248684"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t>OP1</a:t>
              </a:r>
              <a:endParaRPr lang="en-AU" altLang="en-US" sz="1800" dirty="0"/>
            </a:p>
          </p:txBody>
        </p:sp>
        <p:sp>
          <p:nvSpPr>
            <p:cNvPr id="9" name="Text Box 53"/>
            <p:cNvSpPr txBox="1">
              <a:spLocks noChangeArrowheads="1"/>
            </p:cNvSpPr>
            <p:nvPr/>
          </p:nvSpPr>
          <p:spPr bwMode="auto">
            <a:xfrm>
              <a:off x="5925441" y="4940862"/>
              <a:ext cx="248684"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t>OP2</a:t>
              </a:r>
              <a:endParaRPr lang="en-AU" altLang="en-US" sz="1800" dirty="0"/>
            </a:p>
          </p:txBody>
        </p:sp>
        <p:sp>
          <p:nvSpPr>
            <p:cNvPr id="10" name="Text Box 54"/>
            <p:cNvSpPr txBox="1">
              <a:spLocks noChangeArrowheads="1"/>
            </p:cNvSpPr>
            <p:nvPr/>
          </p:nvSpPr>
          <p:spPr bwMode="auto">
            <a:xfrm>
              <a:off x="7510481" y="4537988"/>
              <a:ext cx="396019"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latin typeface="Lucida Grande" charset="0"/>
                </a:rPr>
                <a:t>RESULT</a:t>
              </a:r>
              <a:endParaRPr lang="en-AU" altLang="en-US" sz="1800" dirty="0">
                <a:latin typeface="Lucida Grande" charset="0"/>
              </a:endParaRPr>
            </a:p>
          </p:txBody>
        </p:sp>
        <p:grpSp>
          <p:nvGrpSpPr>
            <p:cNvPr id="4" name="Group 22"/>
            <p:cNvGrpSpPr>
              <a:grpSpLocks/>
            </p:cNvGrpSpPr>
            <p:nvPr/>
          </p:nvGrpSpPr>
          <p:grpSpPr bwMode="auto">
            <a:xfrm>
              <a:off x="6561066" y="4038933"/>
              <a:ext cx="637382" cy="1315692"/>
              <a:chOff x="6561066" y="4038933"/>
              <a:chExt cx="637382" cy="1315692"/>
            </a:xfrm>
          </p:grpSpPr>
          <p:grpSp>
            <p:nvGrpSpPr>
              <p:cNvPr id="11" name="Group 21"/>
              <p:cNvGrpSpPr>
                <a:grpSpLocks/>
              </p:cNvGrpSpPr>
              <p:nvPr/>
            </p:nvGrpSpPr>
            <p:grpSpPr bwMode="auto">
              <a:xfrm>
                <a:off x="6561066" y="4038933"/>
                <a:ext cx="637382" cy="1315692"/>
                <a:chOff x="6561066" y="4038933"/>
                <a:chExt cx="637382" cy="1315692"/>
              </a:xfrm>
            </p:grpSpPr>
            <p:sp>
              <p:nvSpPr>
                <p:cNvPr id="16" name="Line 55"/>
                <p:cNvSpPr>
                  <a:spLocks noChangeShapeType="1"/>
                </p:cNvSpPr>
                <p:nvPr/>
              </p:nvSpPr>
              <p:spPr bwMode="auto">
                <a:xfrm>
                  <a:off x="6561066" y="4038933"/>
                  <a:ext cx="1756" cy="49361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7" name="Line 56"/>
                <p:cNvSpPr>
                  <a:spLocks noChangeShapeType="1"/>
                </p:cNvSpPr>
                <p:nvPr/>
              </p:nvSpPr>
              <p:spPr bwMode="auto">
                <a:xfrm flipH="1">
                  <a:off x="6561066" y="4861013"/>
                  <a:ext cx="1756" cy="49361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8" name="Line 57"/>
                <p:cNvSpPr>
                  <a:spLocks noChangeShapeType="1"/>
                </p:cNvSpPr>
                <p:nvPr/>
              </p:nvSpPr>
              <p:spPr bwMode="auto">
                <a:xfrm>
                  <a:off x="6562822" y="4532544"/>
                  <a:ext cx="159784" cy="16332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9" name="Line 58"/>
                <p:cNvSpPr>
                  <a:spLocks noChangeShapeType="1"/>
                </p:cNvSpPr>
                <p:nvPr/>
              </p:nvSpPr>
              <p:spPr bwMode="auto">
                <a:xfrm flipH="1">
                  <a:off x="6562822" y="4695871"/>
                  <a:ext cx="159784" cy="166957"/>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0" name="Line 59"/>
                <p:cNvSpPr>
                  <a:spLocks noChangeShapeType="1"/>
                </p:cNvSpPr>
                <p:nvPr/>
              </p:nvSpPr>
              <p:spPr bwMode="auto">
                <a:xfrm>
                  <a:off x="6561066" y="4038933"/>
                  <a:ext cx="637381" cy="32847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1" name="Line 60"/>
                <p:cNvSpPr>
                  <a:spLocks noChangeShapeType="1"/>
                </p:cNvSpPr>
                <p:nvPr/>
              </p:nvSpPr>
              <p:spPr bwMode="auto">
                <a:xfrm flipV="1">
                  <a:off x="6561066" y="5026155"/>
                  <a:ext cx="637381" cy="32847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2" name="Line 61"/>
                <p:cNvSpPr>
                  <a:spLocks noChangeShapeType="1"/>
                </p:cNvSpPr>
                <p:nvPr/>
              </p:nvSpPr>
              <p:spPr bwMode="auto">
                <a:xfrm>
                  <a:off x="7198448" y="4367402"/>
                  <a:ext cx="0" cy="658754"/>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sp>
            <p:nvSpPr>
              <p:cNvPr id="15" name="Text Box 62"/>
              <p:cNvSpPr txBox="1">
                <a:spLocks noChangeArrowheads="1"/>
              </p:cNvSpPr>
              <p:nvPr/>
            </p:nvSpPr>
            <p:spPr bwMode="auto">
              <a:xfrm>
                <a:off x="6757724" y="4581543"/>
                <a:ext cx="440724" cy="28128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dirty="0"/>
                  <a:t>ALU</a:t>
                </a:r>
                <a:endParaRPr lang="en-AU" altLang="en-US" sz="1600" dirty="0"/>
              </a:p>
            </p:txBody>
          </p:sp>
        </p:grpSp>
        <p:sp>
          <p:nvSpPr>
            <p:cNvPr id="12" name="Line 63"/>
            <p:cNvSpPr>
              <a:spLocks noChangeShapeType="1"/>
            </p:cNvSpPr>
            <p:nvPr/>
          </p:nvSpPr>
          <p:spPr bwMode="auto">
            <a:xfrm>
              <a:off x="6880635" y="5191297"/>
              <a:ext cx="0" cy="24680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13" name="Text Box 64"/>
            <p:cNvSpPr txBox="1">
              <a:spLocks noChangeArrowheads="1"/>
            </p:cNvSpPr>
            <p:nvPr/>
          </p:nvSpPr>
          <p:spPr bwMode="auto">
            <a:xfrm>
              <a:off x="6829715" y="5561659"/>
              <a:ext cx="550911" cy="210996"/>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dirty="0" smtClean="0"/>
                <a:t>4 bit control</a:t>
              </a:r>
              <a:endParaRPr lang="en-AU" altLang="en-US" sz="1800" dirty="0"/>
            </a:p>
          </p:txBody>
        </p:sp>
      </p:grpSp>
      <p:cxnSp>
        <p:nvCxnSpPr>
          <p:cNvPr id="24" name="Straight Arrow Connector 23"/>
          <p:cNvCxnSpPr/>
          <p:nvPr/>
        </p:nvCxnSpPr>
        <p:spPr bwMode="auto">
          <a:xfrm rot="5400000" flipH="1" flipV="1">
            <a:off x="4369308" y="1943102"/>
            <a:ext cx="837405" cy="7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5400000" flipH="1" flipV="1">
            <a:off x="4927097" y="2084097"/>
            <a:ext cx="111860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TextBox 27"/>
          <p:cNvSpPr txBox="1"/>
          <p:nvPr/>
        </p:nvSpPr>
        <p:spPr>
          <a:xfrm>
            <a:off x="4355881" y="1110734"/>
            <a:ext cx="684503" cy="369332"/>
          </a:xfrm>
          <a:prstGeom prst="rect">
            <a:avLst/>
          </a:prstGeom>
          <a:noFill/>
        </p:spPr>
        <p:txBody>
          <a:bodyPr wrap="square" rtlCol="0">
            <a:spAutoFit/>
          </a:bodyPr>
          <a:lstStyle/>
          <a:p>
            <a:r>
              <a:rPr lang="en-US" dirty="0" smtClean="0"/>
              <a:t>zero</a:t>
            </a:r>
            <a:endParaRPr lang="en-US" dirty="0"/>
          </a:p>
        </p:txBody>
      </p:sp>
      <p:sp>
        <p:nvSpPr>
          <p:cNvPr id="29" name="TextBox 28"/>
          <p:cNvSpPr txBox="1"/>
          <p:nvPr/>
        </p:nvSpPr>
        <p:spPr>
          <a:xfrm>
            <a:off x="5240597" y="1110734"/>
            <a:ext cx="1339904" cy="369332"/>
          </a:xfrm>
          <a:prstGeom prst="rect">
            <a:avLst/>
          </a:prstGeom>
          <a:noFill/>
        </p:spPr>
        <p:txBody>
          <a:bodyPr wrap="square" rtlCol="0">
            <a:spAutoFit/>
          </a:bodyPr>
          <a:lstStyle/>
          <a:p>
            <a:r>
              <a:rPr lang="en-US" dirty="0" smtClean="0"/>
              <a:t>overflow</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Title 2"/>
          <p:cNvSpPr>
            <a:spLocks noGrp="1"/>
          </p:cNvSpPr>
          <p:nvPr>
            <p:ph type="title"/>
          </p:nvPr>
        </p:nvSpPr>
        <p:spPr/>
        <p:txBody>
          <a:bodyPr/>
          <a:lstStyle/>
          <a:p>
            <a:pPr eaLnBrk="1" hangingPunct="1"/>
            <a:r>
              <a:rPr lang="en-US" altLang="en-US">
                <a:latin typeface="Optima" charset="0"/>
                <a:ea typeface="ＭＳ Ｐゴシック" charset="-128"/>
                <a:cs typeface="Optima" charset="0"/>
              </a:rPr>
              <a:t>Datapath Elements : Multiplexer</a:t>
            </a:r>
          </a:p>
        </p:txBody>
      </p:sp>
      <p:grpSp>
        <p:nvGrpSpPr>
          <p:cNvPr id="2" name="Group 27"/>
          <p:cNvGrpSpPr>
            <a:grpSpLocks/>
          </p:cNvGrpSpPr>
          <p:nvPr/>
        </p:nvGrpSpPr>
        <p:grpSpPr bwMode="auto">
          <a:xfrm>
            <a:off x="5811838" y="2206625"/>
            <a:ext cx="1901825" cy="1751013"/>
            <a:chOff x="5791200" y="3216275"/>
            <a:chExt cx="1901825" cy="1751013"/>
          </a:xfrm>
        </p:grpSpPr>
        <p:sp>
          <p:nvSpPr>
            <p:cNvPr id="28681" name="Text Box 31"/>
            <p:cNvSpPr txBox="1">
              <a:spLocks noChangeArrowheads="1"/>
            </p:cNvSpPr>
            <p:nvPr/>
          </p:nvSpPr>
          <p:spPr bwMode="auto">
            <a:xfrm>
              <a:off x="6626225" y="4597400"/>
              <a:ext cx="3127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b="1">
                  <a:latin typeface="Candara" charset="0"/>
                </a:rPr>
                <a:t>C</a:t>
              </a:r>
              <a:endParaRPr lang="en-AU" altLang="en-US" sz="1800" b="1">
                <a:latin typeface="Candara" charset="0"/>
              </a:endParaRPr>
            </a:p>
          </p:txBody>
        </p:sp>
        <p:grpSp>
          <p:nvGrpSpPr>
            <p:cNvPr id="3" name="Group 26"/>
            <p:cNvGrpSpPr>
              <a:grpSpLocks/>
            </p:cNvGrpSpPr>
            <p:nvPr/>
          </p:nvGrpSpPr>
          <p:grpSpPr bwMode="auto">
            <a:xfrm>
              <a:off x="5791200" y="3216275"/>
              <a:ext cx="1901825" cy="1374775"/>
              <a:chOff x="5791200" y="3216275"/>
              <a:chExt cx="1901825" cy="1374775"/>
            </a:xfrm>
          </p:grpSpPr>
          <p:sp>
            <p:nvSpPr>
              <p:cNvPr id="28683" name="Line 17"/>
              <p:cNvSpPr>
                <a:spLocks noChangeShapeType="1"/>
              </p:cNvSpPr>
              <p:nvPr/>
            </p:nvSpPr>
            <p:spPr bwMode="auto">
              <a:xfrm>
                <a:off x="6224588" y="3532188"/>
                <a:ext cx="341312"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84" name="Line 18"/>
              <p:cNvSpPr>
                <a:spLocks noChangeShapeType="1"/>
              </p:cNvSpPr>
              <p:nvPr/>
            </p:nvSpPr>
            <p:spPr bwMode="auto">
              <a:xfrm>
                <a:off x="6224588" y="3957638"/>
                <a:ext cx="341312"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85" name="Line 19"/>
              <p:cNvSpPr>
                <a:spLocks noChangeShapeType="1"/>
              </p:cNvSpPr>
              <p:nvPr/>
            </p:nvSpPr>
            <p:spPr bwMode="auto">
              <a:xfrm>
                <a:off x="7018338" y="3744913"/>
                <a:ext cx="341312"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86" name="Text Box 20"/>
              <p:cNvSpPr txBox="1">
                <a:spLocks noChangeArrowheads="1"/>
              </p:cNvSpPr>
              <p:nvPr/>
            </p:nvSpPr>
            <p:spPr bwMode="auto">
              <a:xfrm>
                <a:off x="5791200" y="3343275"/>
                <a:ext cx="404813" cy="3683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ndara" charset="0"/>
                  </a:rPr>
                  <a:t>s0</a:t>
                </a:r>
                <a:endParaRPr lang="en-AU" altLang="en-US" sz="1800" b="1">
                  <a:latin typeface="Candara" charset="0"/>
                </a:endParaRPr>
              </a:p>
            </p:txBody>
          </p:sp>
          <p:sp>
            <p:nvSpPr>
              <p:cNvPr id="28687" name="Text Box 21"/>
              <p:cNvSpPr txBox="1">
                <a:spLocks noChangeArrowheads="1"/>
              </p:cNvSpPr>
              <p:nvPr/>
            </p:nvSpPr>
            <p:spPr bwMode="auto">
              <a:xfrm>
                <a:off x="5811838" y="3733800"/>
                <a:ext cx="358775"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ndara" charset="0"/>
                  </a:rPr>
                  <a:t>s1</a:t>
                </a:r>
                <a:endParaRPr lang="en-AU" altLang="en-US" sz="1800" b="1">
                  <a:latin typeface="Candara" charset="0"/>
                </a:endParaRPr>
              </a:p>
            </p:txBody>
          </p:sp>
          <p:sp>
            <p:nvSpPr>
              <p:cNvPr id="28688" name="Text Box 22"/>
              <p:cNvSpPr txBox="1">
                <a:spLocks noChangeArrowheads="1"/>
              </p:cNvSpPr>
              <p:nvPr/>
            </p:nvSpPr>
            <p:spPr bwMode="auto">
              <a:xfrm>
                <a:off x="7359650" y="3505200"/>
                <a:ext cx="333375"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nchor="ct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b="1">
                    <a:latin typeface="Candara" charset="0"/>
                  </a:rPr>
                  <a:t>D</a:t>
                </a:r>
                <a:endParaRPr lang="en-AU" altLang="en-US" sz="1800" b="1">
                  <a:latin typeface="Candara" charset="0"/>
                </a:endParaRPr>
              </a:p>
            </p:txBody>
          </p:sp>
          <p:grpSp>
            <p:nvGrpSpPr>
              <p:cNvPr id="4" name="Group 29"/>
              <p:cNvGrpSpPr>
                <a:grpSpLocks/>
              </p:cNvGrpSpPr>
              <p:nvPr/>
            </p:nvGrpSpPr>
            <p:grpSpPr bwMode="auto">
              <a:xfrm>
                <a:off x="6532563" y="3216275"/>
                <a:ext cx="485775" cy="1055688"/>
                <a:chOff x="6533000" y="3215599"/>
                <a:chExt cx="485666" cy="1056070"/>
              </a:xfrm>
            </p:grpSpPr>
            <p:grpSp>
              <p:nvGrpSpPr>
                <p:cNvPr id="5" name="Group 28"/>
                <p:cNvGrpSpPr>
                  <a:grpSpLocks/>
                </p:cNvGrpSpPr>
                <p:nvPr/>
              </p:nvGrpSpPr>
              <p:grpSpPr bwMode="auto">
                <a:xfrm>
                  <a:off x="6565545" y="3215599"/>
                  <a:ext cx="453121" cy="1056070"/>
                  <a:chOff x="6565545" y="3215599"/>
                  <a:chExt cx="453121" cy="1056070"/>
                </a:xfrm>
              </p:grpSpPr>
              <p:sp>
                <p:nvSpPr>
                  <p:cNvPr id="28694" name="Line 23"/>
                  <p:cNvSpPr>
                    <a:spLocks noChangeShapeType="1"/>
                  </p:cNvSpPr>
                  <p:nvPr/>
                </p:nvSpPr>
                <p:spPr bwMode="auto">
                  <a:xfrm>
                    <a:off x="6565545" y="3427745"/>
                    <a:ext cx="0" cy="634108"/>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28695" name="Arc 24"/>
                  <p:cNvSpPr>
                    <a:spLocks/>
                  </p:cNvSpPr>
                  <p:nvPr/>
                </p:nvSpPr>
                <p:spPr bwMode="auto">
                  <a:xfrm>
                    <a:off x="6793357" y="3215599"/>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6" name="Arc 25"/>
                  <p:cNvSpPr>
                    <a:spLocks/>
                  </p:cNvSpPr>
                  <p:nvPr/>
                </p:nvSpPr>
                <p:spPr bwMode="auto">
                  <a:xfrm flipH="1">
                    <a:off x="6565545" y="3215599"/>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7" name="Arc 26"/>
                  <p:cNvSpPr>
                    <a:spLocks/>
                  </p:cNvSpPr>
                  <p:nvPr/>
                </p:nvSpPr>
                <p:spPr bwMode="auto">
                  <a:xfrm flipV="1">
                    <a:off x="6793357" y="4061854"/>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8" name="Arc 27"/>
                  <p:cNvSpPr>
                    <a:spLocks/>
                  </p:cNvSpPr>
                  <p:nvPr/>
                </p:nvSpPr>
                <p:spPr bwMode="auto">
                  <a:xfrm flipH="1" flipV="1">
                    <a:off x="6565545" y="4061854"/>
                    <a:ext cx="225309" cy="20981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wrap="none" anchor="ctr"/>
                  <a:lstStyle/>
                  <a:p>
                    <a:endParaRPr lang="en-US"/>
                  </a:p>
                </p:txBody>
              </p:sp>
              <p:sp>
                <p:nvSpPr>
                  <p:cNvPr id="28699" name="Line 28"/>
                  <p:cNvSpPr>
                    <a:spLocks noChangeShapeType="1"/>
                  </p:cNvSpPr>
                  <p:nvPr/>
                </p:nvSpPr>
                <p:spPr bwMode="auto">
                  <a:xfrm>
                    <a:off x="7018666" y="3427745"/>
                    <a:ext cx="0" cy="634108"/>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sp>
              <p:nvSpPr>
                <p:cNvPr id="28693" name="Text Box 29"/>
                <p:cNvSpPr txBox="1">
                  <a:spLocks noChangeArrowheads="1"/>
                </p:cNvSpPr>
                <p:nvPr/>
              </p:nvSpPr>
              <p:spPr bwMode="auto">
                <a:xfrm>
                  <a:off x="6533000" y="3355918"/>
                  <a:ext cx="453122" cy="68268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0" tIns="3600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b="1" dirty="0">
                      <a:latin typeface="Candara" charset="0"/>
                    </a:rPr>
                    <a:t> M</a:t>
                  </a:r>
                  <a:br>
                    <a:rPr lang="en-US" altLang="en-US" sz="1400" b="1" dirty="0">
                      <a:latin typeface="Candara" charset="0"/>
                    </a:rPr>
                  </a:br>
                  <a:r>
                    <a:rPr lang="en-US" altLang="en-US" sz="1400" b="1" dirty="0">
                      <a:latin typeface="Candara" charset="0"/>
                    </a:rPr>
                    <a:t> U </a:t>
                  </a:r>
                  <a:br>
                    <a:rPr lang="en-US" altLang="en-US" sz="1400" b="1" dirty="0">
                      <a:latin typeface="Candara" charset="0"/>
                    </a:rPr>
                  </a:br>
                  <a:r>
                    <a:rPr lang="en-US" altLang="en-US" sz="1400" b="1" dirty="0">
                      <a:latin typeface="Candara" charset="0"/>
                    </a:rPr>
                    <a:t> X</a:t>
                  </a:r>
                  <a:endParaRPr lang="en-AU" altLang="en-US" sz="1400" b="1" dirty="0">
                    <a:latin typeface="Candara" charset="0"/>
                  </a:endParaRPr>
                </a:p>
              </p:txBody>
            </p:sp>
          </p:grpSp>
          <p:sp>
            <p:nvSpPr>
              <p:cNvPr id="28690" name="Line 30"/>
              <p:cNvSpPr>
                <a:spLocks noChangeShapeType="1"/>
              </p:cNvSpPr>
              <p:nvPr/>
            </p:nvSpPr>
            <p:spPr bwMode="auto">
              <a:xfrm flipV="1">
                <a:off x="6792913" y="4273550"/>
                <a:ext cx="0" cy="31750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grpSp>
      <p:sp>
        <p:nvSpPr>
          <p:cNvPr id="28677" name="Rectangle 13"/>
          <p:cNvSpPr>
            <a:spLocks noChangeArrowheads="1"/>
          </p:cNvSpPr>
          <p:nvPr/>
        </p:nvSpPr>
        <p:spPr bwMode="auto">
          <a:xfrm>
            <a:off x="611188" y="3473450"/>
            <a:ext cx="3960812" cy="968375"/>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342900" indent="-342900">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buClr>
                <a:schemeClr val="folHlink"/>
              </a:buClr>
              <a:buSzPct val="60000"/>
              <a:buFontTx/>
              <a:buNone/>
            </a:pPr>
            <a:r>
              <a:rPr lang="en-US" altLang="en-US" sz="2400" i="1" dirty="0">
                <a:solidFill>
                  <a:schemeClr val="tx2"/>
                </a:solidFill>
                <a:latin typeface="Calibri" charset="0"/>
              </a:rPr>
              <a:t>Can’</a:t>
            </a:r>
            <a:r>
              <a:rPr lang="en-US" altLang="ja-JP" sz="2400" i="1" dirty="0">
                <a:solidFill>
                  <a:schemeClr val="tx2"/>
                </a:solidFill>
                <a:latin typeface="Calibri" charset="0"/>
              </a:rPr>
              <a:t>t just join wires together</a:t>
            </a:r>
            <a:endParaRPr lang="en-US" altLang="en-US" sz="2400" i="1" dirty="0">
              <a:solidFill>
                <a:schemeClr val="tx2"/>
              </a:solidFill>
              <a:latin typeface="Calibri" charset="0"/>
            </a:endParaRPr>
          </a:p>
        </p:txBody>
      </p:sp>
      <p:sp>
        <p:nvSpPr>
          <p:cNvPr id="29" name="Content Placeholder 28"/>
          <p:cNvSpPr>
            <a:spLocks noGrp="1"/>
          </p:cNvSpPr>
          <p:nvPr>
            <p:ph idx="1"/>
          </p:nvPr>
        </p:nvSpPr>
        <p:spPr>
          <a:xfrm>
            <a:off x="457200" y="1219200"/>
            <a:ext cx="4648200" cy="5105400"/>
          </a:xfrm>
        </p:spPr>
        <p:txBody>
          <a:bodyPr/>
          <a:lstStyle/>
          <a:p>
            <a:r>
              <a:rPr lang="en-US" dirty="0" smtClean="0"/>
              <a:t>Two wires in</a:t>
            </a:r>
          </a:p>
          <a:p>
            <a:r>
              <a:rPr lang="en-US" dirty="0" smtClean="0"/>
              <a:t>Which one gets hooked to</a:t>
            </a:r>
          </a:p>
          <a:p>
            <a:r>
              <a:rPr lang="en-US" dirty="0" smtClean="0"/>
              <a:t>D determined by 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Datapath Elements : Memory</a:t>
            </a:r>
          </a:p>
        </p:txBody>
      </p:sp>
      <p:sp>
        <p:nvSpPr>
          <p:cNvPr id="31746" name="Content Placeholder 4"/>
          <p:cNvSpPr>
            <a:spLocks noGrp="1"/>
          </p:cNvSpPr>
          <p:nvPr>
            <p:ph sz="half" idx="1"/>
          </p:nvPr>
        </p:nvSpPr>
        <p:spPr/>
        <p:txBody>
          <a:bodyPr/>
          <a:lstStyle/>
          <a:p>
            <a:pPr eaLnBrk="1" hangingPunct="1"/>
            <a:r>
              <a:rPr lang="en-US" altLang="en-US" sz="2000" dirty="0">
                <a:latin typeface="Optima" charset="0"/>
                <a:ea typeface="ＭＳ Ｐゴシック" charset="-128"/>
                <a:cs typeface="Optima" charset="0"/>
              </a:rPr>
              <a:t>On chip memory</a:t>
            </a:r>
          </a:p>
          <a:p>
            <a:pPr lvl="1" eaLnBrk="1" hangingPunct="1"/>
            <a:r>
              <a:rPr lang="en-US" altLang="en-US" sz="1800" dirty="0">
                <a:latin typeface="Optima" charset="0"/>
                <a:cs typeface="Optima" charset="0"/>
              </a:rPr>
              <a:t>aka the first level cache</a:t>
            </a:r>
          </a:p>
          <a:p>
            <a:pPr lvl="1" eaLnBrk="1" hangingPunct="1"/>
            <a:endParaRPr lang="en-US" altLang="en-US" sz="1800" dirty="0">
              <a:latin typeface="Optima" charset="0"/>
              <a:cs typeface="Optima" charset="0"/>
            </a:endParaRPr>
          </a:p>
          <a:p>
            <a:pPr eaLnBrk="1" hangingPunct="1"/>
            <a:r>
              <a:rPr lang="en-US" altLang="en-US" sz="2000" dirty="0">
                <a:latin typeface="Optima" charset="0"/>
                <a:ea typeface="ＭＳ Ｐゴシック" charset="-128"/>
                <a:cs typeface="Optima" charset="0"/>
              </a:rPr>
              <a:t>Separate data and instruction memory</a:t>
            </a:r>
          </a:p>
          <a:p>
            <a:pPr eaLnBrk="1" hangingPunct="1"/>
            <a:endParaRPr lang="en-US" altLang="en-US" sz="2400" dirty="0">
              <a:latin typeface="Optima" charset="0"/>
              <a:ea typeface="ＭＳ Ｐゴシック" charset="-128"/>
              <a:cs typeface="Optima" charset="0"/>
            </a:endParaRPr>
          </a:p>
          <a:p>
            <a:pPr eaLnBrk="1" hangingPunct="1"/>
            <a:r>
              <a:rPr lang="en-US" altLang="en-US" sz="2000" dirty="0">
                <a:latin typeface="Optima" charset="0"/>
                <a:ea typeface="ＭＳ Ｐゴシック" charset="-128"/>
                <a:cs typeface="Optima" charset="0"/>
              </a:rPr>
              <a:t>Slower than registers but faster than main memory</a:t>
            </a:r>
          </a:p>
          <a:p>
            <a:pPr lvl="1" eaLnBrk="1" hangingPunct="1"/>
            <a:r>
              <a:rPr lang="en-US" altLang="en-US" sz="1800" dirty="0">
                <a:latin typeface="Optima" charset="0"/>
                <a:cs typeface="Optima" charset="0"/>
              </a:rPr>
              <a:t>2-10 cycles for loads</a:t>
            </a:r>
            <a:endParaRPr lang="en-US" altLang="en-US" sz="2000" dirty="0">
              <a:latin typeface="Optima" charset="0"/>
              <a:cs typeface="Optima" charset="0"/>
            </a:endParaRPr>
          </a:p>
          <a:p>
            <a:pPr eaLnBrk="1" hangingPunct="1"/>
            <a:endParaRPr lang="en-US" altLang="en-US" sz="2000" dirty="0">
              <a:latin typeface="Optima" charset="0"/>
              <a:ea typeface="ＭＳ Ｐゴシック" charset="-128"/>
              <a:cs typeface="Optima" charset="0"/>
            </a:endParaRPr>
          </a:p>
          <a:p>
            <a:pPr eaLnBrk="1" hangingPunct="1"/>
            <a:r>
              <a:rPr lang="en-US" altLang="en-US" sz="2000" dirty="0">
                <a:latin typeface="Optima" charset="0"/>
                <a:ea typeface="ＭＳ Ｐゴシック" charset="-128"/>
                <a:cs typeface="Optima" charset="0"/>
              </a:rPr>
              <a:t>Larger than registers but smaller than main memory</a:t>
            </a:r>
          </a:p>
          <a:p>
            <a:pPr lvl="1" eaLnBrk="1" hangingPunct="1"/>
            <a:endParaRPr lang="en-US" altLang="en-US" sz="1800" dirty="0">
              <a:latin typeface="Optima" charset="0"/>
              <a:cs typeface="Optima" charset="0"/>
            </a:endParaRPr>
          </a:p>
          <a:p>
            <a:pPr eaLnBrk="1" hangingPunct="1"/>
            <a:endParaRPr lang="en-US" altLang="en-US" sz="2000" dirty="0">
              <a:latin typeface="Optima" charset="0"/>
              <a:ea typeface="ＭＳ Ｐゴシック" charset="-128"/>
              <a:cs typeface="Optima" charset="0"/>
            </a:endParaRPr>
          </a:p>
        </p:txBody>
      </p:sp>
      <p:grpSp>
        <p:nvGrpSpPr>
          <p:cNvPr id="2" name="Group 19"/>
          <p:cNvGrpSpPr>
            <a:grpSpLocks/>
          </p:cNvGrpSpPr>
          <p:nvPr/>
        </p:nvGrpSpPr>
        <p:grpSpPr bwMode="auto">
          <a:xfrm>
            <a:off x="4781550" y="1220788"/>
            <a:ext cx="2938463" cy="3198812"/>
            <a:chOff x="4780904" y="1219994"/>
            <a:chExt cx="2938444" cy="3199606"/>
          </a:xfrm>
        </p:grpSpPr>
        <p:sp>
          <p:nvSpPr>
            <p:cNvPr id="31749" name="Rectangle 6"/>
            <p:cNvSpPr>
              <a:spLocks noChangeArrowheads="1"/>
            </p:cNvSpPr>
            <p:nvPr/>
          </p:nvSpPr>
          <p:spPr bwMode="auto">
            <a:xfrm>
              <a:off x="6019800" y="2209800"/>
              <a:ext cx="1600200" cy="220980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Calibri" charset="0"/>
              </a:endParaRPr>
            </a:p>
          </p:txBody>
        </p:sp>
        <p:cxnSp>
          <p:nvCxnSpPr>
            <p:cNvPr id="31750" name="Straight Arrow Connector 8"/>
            <p:cNvCxnSpPr>
              <a:cxnSpLocks noChangeShapeType="1"/>
            </p:cNvCxnSpPr>
            <p:nvPr/>
          </p:nvCxnSpPr>
          <p:spPr bwMode="auto">
            <a:xfrm rot="10800000">
              <a:off x="5334000" y="25146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1751" name="Straight Arrow Connector 9"/>
            <p:cNvCxnSpPr>
              <a:cxnSpLocks noChangeShapeType="1"/>
            </p:cNvCxnSpPr>
            <p:nvPr/>
          </p:nvCxnSpPr>
          <p:spPr bwMode="auto">
            <a:xfrm>
              <a:off x="5334000" y="39624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1752" name="TextBox 12"/>
            <p:cNvSpPr txBox="1">
              <a:spLocks noChangeArrowheads="1"/>
            </p:cNvSpPr>
            <p:nvPr/>
          </p:nvSpPr>
          <p:spPr bwMode="auto">
            <a:xfrm>
              <a:off x="4798417" y="2025134"/>
              <a:ext cx="964567" cy="3386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read port</a:t>
              </a:r>
            </a:p>
          </p:txBody>
        </p:sp>
        <p:sp>
          <p:nvSpPr>
            <p:cNvPr id="31753" name="TextBox 13"/>
            <p:cNvSpPr txBox="1">
              <a:spLocks noChangeArrowheads="1"/>
            </p:cNvSpPr>
            <p:nvPr/>
          </p:nvSpPr>
          <p:spPr bwMode="auto">
            <a:xfrm>
              <a:off x="4780904" y="3581400"/>
              <a:ext cx="1057965" cy="3386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write port</a:t>
              </a:r>
            </a:p>
          </p:txBody>
        </p:sp>
        <p:cxnSp>
          <p:nvCxnSpPr>
            <p:cNvPr id="31754" name="Straight Arrow Connector 15"/>
            <p:cNvCxnSpPr>
              <a:cxnSpLocks noChangeShapeType="1"/>
              <a:endCxn id="31749" idx="0"/>
            </p:cNvCxnSpPr>
            <p:nvPr/>
          </p:nvCxnSpPr>
          <p:spPr bwMode="auto">
            <a:xfrm rot="5400000">
              <a:off x="6324600" y="1714500"/>
              <a:ext cx="990600" cy="1588"/>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1755" name="TextBox 17"/>
            <p:cNvSpPr txBox="1">
              <a:spLocks noChangeArrowheads="1"/>
            </p:cNvSpPr>
            <p:nvPr/>
          </p:nvSpPr>
          <p:spPr bwMode="auto">
            <a:xfrm>
              <a:off x="6858000" y="1676400"/>
              <a:ext cx="861348" cy="3386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latin typeface="Calibri" charset="0"/>
                </a:rPr>
                <a:t>address</a:t>
              </a:r>
            </a:p>
          </p:txBody>
        </p:sp>
      </p:grpSp>
      <p:sp>
        <p:nvSpPr>
          <p:cNvPr id="31748" name="TextBox 18"/>
          <p:cNvSpPr txBox="1">
            <a:spLocks noChangeArrowheads="1"/>
          </p:cNvSpPr>
          <p:nvPr/>
        </p:nvSpPr>
        <p:spPr bwMode="auto">
          <a:xfrm>
            <a:off x="6407150" y="2997200"/>
            <a:ext cx="908050" cy="584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600">
                <a:latin typeface="Calibri" charset="0"/>
              </a:rPr>
              <a:t>on-chip</a:t>
            </a:r>
          </a:p>
          <a:p>
            <a:pPr algn="ctr" eaLnBrk="1" hangingPunct="1">
              <a:spcBef>
                <a:spcPct val="0"/>
              </a:spcBef>
              <a:buClrTx/>
              <a:buFontTx/>
              <a:buNone/>
            </a:pPr>
            <a:r>
              <a:rPr lang="en-US" altLang="en-US" sz="1600">
                <a:latin typeface="Calibri" charset="0"/>
              </a:rPr>
              <a:t>memory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Unit</a:t>
            </a:r>
            <a:endParaRPr lang="en-US" dirty="0"/>
          </a:p>
        </p:txBody>
      </p:sp>
      <p:pic>
        <p:nvPicPr>
          <p:cNvPr id="4" name="Content Placeholder 3" descr="Screen Shot 2017-09-27 at 10.53.07 AM.png"/>
          <p:cNvPicPr>
            <a:picLocks noGrp="1" noChangeAspect="1"/>
          </p:cNvPicPr>
          <p:nvPr>
            <p:ph idx="1"/>
          </p:nvPr>
        </p:nvPicPr>
        <p:blipFill>
          <a:blip r:embed="rId2"/>
          <a:stretch>
            <a:fillRect/>
          </a:stretch>
        </p:blipFill>
        <p:spPr>
          <a:xfrm>
            <a:off x="3454400" y="1943100"/>
            <a:ext cx="2235200" cy="3657600"/>
          </a:xfrm>
        </p:spPr>
      </p:pic>
      <p:cxnSp>
        <p:nvCxnSpPr>
          <p:cNvPr id="6" name="Straight Connector 5"/>
          <p:cNvCxnSpPr/>
          <p:nvPr/>
        </p:nvCxnSpPr>
        <p:spPr bwMode="auto">
          <a:xfrm rot="10800000">
            <a:off x="2438400" y="4572000"/>
            <a:ext cx="1219200" cy="1588"/>
          </a:xfrm>
          <a:prstGeom prst="line">
            <a:avLst/>
          </a:prstGeom>
          <a:solidFill>
            <a:schemeClr val="accent1"/>
          </a:solidFill>
          <a:ln w="41275" cap="flat" cmpd="sng" algn="ctr">
            <a:solidFill>
              <a:srgbClr val="FF0000"/>
            </a:solidFill>
            <a:prstDash val="solid"/>
            <a:round/>
            <a:headEnd type="triangle" w="med" len="med"/>
            <a:tailEnd type="none" w="med" len="med"/>
          </a:ln>
          <a:effectLst/>
        </p:spPr>
      </p:cxnSp>
      <p:cxnSp>
        <p:nvCxnSpPr>
          <p:cNvPr id="7" name="Straight Arrow Connector 6"/>
          <p:cNvCxnSpPr/>
          <p:nvPr/>
        </p:nvCxnSpPr>
        <p:spPr bwMode="auto">
          <a:xfrm rot="10800000">
            <a:off x="5486400" y="3048000"/>
            <a:ext cx="1219200"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9" name="Straight Arrow Connector 8"/>
          <p:cNvCxnSpPr/>
          <p:nvPr/>
        </p:nvCxnSpPr>
        <p:spPr bwMode="auto">
          <a:xfrm>
            <a:off x="2438399" y="3275012"/>
            <a:ext cx="1219201" cy="1588"/>
          </a:xfrm>
          <a:prstGeom prst="straightConnector1">
            <a:avLst/>
          </a:prstGeom>
          <a:solidFill>
            <a:schemeClr val="accent1"/>
          </a:solidFill>
          <a:ln w="41275"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Processor Implementation</a:t>
            </a:r>
          </a:p>
        </p:txBody>
      </p:sp>
      <p:sp>
        <p:nvSpPr>
          <p:cNvPr id="3" name="Content Placeholder 2"/>
          <p:cNvSpPr>
            <a:spLocks noGrp="1"/>
          </p:cNvSpPr>
          <p:nvPr>
            <p:ph idx="1"/>
          </p:nvPr>
        </p:nvSpPr>
        <p:spPr/>
        <p:txBody>
          <a:bodyPr/>
          <a:lstStyle/>
          <a:p>
            <a:pPr eaLnBrk="1" hangingPunct="1"/>
            <a:r>
              <a:rPr lang="en-US" altLang="en-US" sz="2000" dirty="0">
                <a:latin typeface="Optima" charset="0"/>
                <a:ea typeface="ＭＳ Ｐゴシック" charset="-128"/>
                <a:cs typeface="Optima" charset="0"/>
              </a:rPr>
              <a:t>Implementing a processor implies implementing all instructions for a given ISA using the available </a:t>
            </a:r>
            <a:r>
              <a:rPr lang="en-US" altLang="en-US" sz="2000" dirty="0" err="1">
                <a:latin typeface="Optima" charset="0"/>
                <a:ea typeface="ＭＳ Ｐゴシック" charset="-128"/>
                <a:cs typeface="Optima" charset="0"/>
              </a:rPr>
              <a:t>datapath</a:t>
            </a:r>
            <a:r>
              <a:rPr lang="en-US" altLang="en-US" sz="2000" dirty="0">
                <a:latin typeface="Optima" charset="0"/>
                <a:ea typeface="ＭＳ Ｐゴシック" charset="-128"/>
                <a:cs typeface="Optima" charset="0"/>
              </a:rPr>
              <a:t> elements</a:t>
            </a:r>
          </a:p>
          <a:p>
            <a:pPr eaLnBrk="1" hangingPunct="1"/>
            <a:r>
              <a:rPr lang="en-US" altLang="en-US" sz="2000" dirty="0">
                <a:latin typeface="Optima" charset="0"/>
                <a:ea typeface="ＭＳ Ｐゴシック" charset="-128"/>
                <a:cs typeface="Optima" charset="0"/>
              </a:rPr>
              <a:t>Different instructions may have different resource requirements</a:t>
            </a:r>
          </a:p>
          <a:p>
            <a:pPr eaLnBrk="1" hangingPunct="1"/>
            <a:r>
              <a:rPr lang="en-US" altLang="en-US" sz="2000" dirty="0">
                <a:latin typeface="Optima" charset="0"/>
                <a:ea typeface="ＭＳ Ｐゴシック" charset="-128"/>
                <a:cs typeface="Optima" charset="0"/>
              </a:rPr>
              <a:t>Requirements for the same </a:t>
            </a:r>
            <a:r>
              <a:rPr lang="en-US" altLang="en-US" sz="2000" i="1" dirty="0">
                <a:latin typeface="Optima" charset="0"/>
                <a:ea typeface="ＭＳ Ｐゴシック" charset="-128"/>
                <a:cs typeface="Optima" charset="0"/>
              </a:rPr>
              <a:t>class</a:t>
            </a:r>
            <a:r>
              <a:rPr lang="en-US" altLang="en-US" sz="2000" dirty="0">
                <a:latin typeface="Optima" charset="0"/>
                <a:ea typeface="ＭＳ Ｐゴシック" charset="-128"/>
                <a:cs typeface="Optima" charset="0"/>
              </a:rPr>
              <a:t> of instructions will be similar</a:t>
            </a:r>
          </a:p>
          <a:p>
            <a:pPr eaLnBrk="1" hangingPunct="1"/>
            <a:endParaRPr lang="en-US" altLang="en-US" sz="2000" dirty="0">
              <a:latin typeface="Optima" charset="0"/>
              <a:ea typeface="ＭＳ Ｐゴシック" charset="-128"/>
              <a:cs typeface="Optima" charset="0"/>
            </a:endParaRPr>
          </a:p>
          <a:p>
            <a:pPr eaLnBrk="1" hangingPunct="1"/>
            <a:r>
              <a:rPr lang="en-US" altLang="en-US" sz="2000" dirty="0">
                <a:latin typeface="Optima" charset="0"/>
                <a:ea typeface="ＭＳ Ｐゴシック" charset="-128"/>
                <a:cs typeface="Optima" charset="0"/>
              </a:rPr>
              <a:t>Some tasks we need to perform for every instruction </a:t>
            </a:r>
          </a:p>
          <a:p>
            <a:pPr lvl="1" eaLnBrk="1" hangingPunct="1"/>
            <a:r>
              <a:rPr lang="en-US" altLang="en-US" sz="1800" dirty="0">
                <a:latin typeface="Optima" charset="0"/>
                <a:cs typeface="Optima" charset="0"/>
              </a:rPr>
              <a:t>Get the instruction    (Fetch)</a:t>
            </a:r>
          </a:p>
          <a:p>
            <a:pPr lvl="1" eaLnBrk="1" hangingPunct="1"/>
            <a:r>
              <a:rPr lang="en-US" altLang="en-US" sz="1800" dirty="0">
                <a:latin typeface="Optima" charset="0"/>
                <a:cs typeface="Optima" charset="0"/>
              </a:rPr>
              <a:t>Determine what instruction it is (Decode)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dirty="0" smtClean="0">
                <a:latin typeface="Optima" charset="0"/>
                <a:ea typeface="ＭＳ Ｐゴシック" charset="-128"/>
                <a:cs typeface="Optima" charset="0"/>
              </a:rPr>
              <a:t>Today We Begin – Processor Design !</a:t>
            </a:r>
            <a:endParaRPr lang="en-US" altLang="en-US" dirty="0">
              <a:latin typeface="Optima" charset="0"/>
              <a:ea typeface="ＭＳ Ｐゴシック" charset="-128"/>
              <a:cs typeface="Optima" charset="0"/>
            </a:endParaRPr>
          </a:p>
        </p:txBody>
      </p:sp>
      <p:sp>
        <p:nvSpPr>
          <p:cNvPr id="18434" name="Content Placeholder 2"/>
          <p:cNvSpPr>
            <a:spLocks noGrp="1"/>
          </p:cNvSpPr>
          <p:nvPr>
            <p:ph idx="1"/>
          </p:nvPr>
        </p:nvSpPr>
        <p:spPr/>
        <p:txBody>
          <a:bodyPr/>
          <a:lstStyle/>
          <a:p>
            <a:pPr eaLnBrk="1" hangingPunct="1"/>
            <a:r>
              <a:rPr lang="en-US" altLang="en-US" dirty="0" smtClean="0">
                <a:latin typeface="Optima" charset="0"/>
                <a:ea typeface="ＭＳ Ｐゴシック" charset="-128"/>
                <a:cs typeface="Optima" charset="0"/>
              </a:rPr>
              <a:t>THE PROCESSOR DATAPATH    </a:t>
            </a:r>
          </a:p>
          <a:p>
            <a:pPr lvl="1" eaLnBrk="1" hangingPunct="1"/>
            <a:r>
              <a:rPr lang="en-US" altLang="en-US" dirty="0">
                <a:latin typeface="Optima" charset="0"/>
                <a:cs typeface="Optima" charset="0"/>
              </a:rPr>
              <a:t>Implementation of instructions</a:t>
            </a:r>
          </a:p>
          <a:p>
            <a:pPr lvl="2" eaLnBrk="1" hangingPunct="1"/>
            <a:r>
              <a:rPr lang="en-US" altLang="en-US" dirty="0">
                <a:latin typeface="Optima" charset="0"/>
                <a:cs typeface="Optima" charset="0"/>
              </a:rPr>
              <a:t>ALU</a:t>
            </a:r>
          </a:p>
          <a:p>
            <a:pPr lvl="2" eaLnBrk="1" hangingPunct="1"/>
            <a:r>
              <a:rPr lang="en-US" altLang="en-US" dirty="0">
                <a:latin typeface="Optima" charset="0"/>
                <a:cs typeface="Optima" charset="0"/>
              </a:rPr>
              <a:t>Memory</a:t>
            </a:r>
          </a:p>
          <a:p>
            <a:pPr lvl="2" eaLnBrk="1" hangingPunct="1"/>
            <a:r>
              <a:rPr lang="en-US" altLang="en-US" dirty="0" smtClean="0">
                <a:latin typeface="Optima" charset="0"/>
                <a:cs typeface="Optima" charset="0"/>
              </a:rPr>
              <a:t>Branch – maybe today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Instruction Fetch</a:t>
            </a:r>
          </a:p>
        </p:txBody>
      </p:sp>
      <p:sp>
        <p:nvSpPr>
          <p:cNvPr id="37890" name="Content Placeholder 2"/>
          <p:cNvSpPr>
            <a:spLocks noGrp="1"/>
          </p:cNvSpPr>
          <p:nvPr>
            <p:ph idx="1"/>
          </p:nvPr>
        </p:nvSpPr>
        <p:spPr>
          <a:xfrm>
            <a:off x="457200" y="1219200"/>
            <a:ext cx="4419600" cy="5105400"/>
          </a:xfrm>
        </p:spPr>
        <p:txBody>
          <a:bodyPr/>
          <a:lstStyle/>
          <a:p>
            <a:pPr eaLnBrk="1" hangingPunct="1"/>
            <a:r>
              <a:rPr lang="en-US" altLang="en-US" sz="2400">
                <a:latin typeface="Optima" charset="0"/>
                <a:ea typeface="ＭＳ Ｐゴシック" charset="-128"/>
                <a:cs typeface="Optima" charset="0"/>
              </a:rPr>
              <a:t>Need to </a:t>
            </a:r>
          </a:p>
          <a:p>
            <a:pPr lvl="1" eaLnBrk="1" hangingPunct="1"/>
            <a:r>
              <a:rPr lang="en-US" altLang="en-US" sz="2000">
                <a:latin typeface="Optima" charset="0"/>
                <a:cs typeface="Optima" charset="0"/>
              </a:rPr>
              <a:t>Fetch an instruction</a:t>
            </a:r>
          </a:p>
          <a:p>
            <a:pPr lvl="1" eaLnBrk="1" hangingPunct="1"/>
            <a:r>
              <a:rPr lang="en-US" altLang="en-US" sz="2000">
                <a:latin typeface="Optima" charset="0"/>
                <a:cs typeface="Optima" charset="0"/>
              </a:rPr>
              <a:t>Determine which instruction to fetch next</a:t>
            </a:r>
          </a:p>
          <a:p>
            <a:pPr eaLnBrk="1" hangingPunct="1"/>
            <a:endParaRPr lang="en-US" altLang="en-US" sz="2400">
              <a:latin typeface="Optima" charset="0"/>
              <a:ea typeface="ＭＳ Ｐゴシック" charset="-128"/>
              <a:cs typeface="Optima" charset="0"/>
            </a:endParaRPr>
          </a:p>
          <a:p>
            <a:pPr eaLnBrk="1" hangingPunct="1"/>
            <a:r>
              <a:rPr lang="en-US" altLang="en-US" sz="2400">
                <a:latin typeface="Optima" charset="0"/>
                <a:ea typeface="ＭＳ Ｐゴシック" charset="-128"/>
                <a:cs typeface="Optima" charset="0"/>
              </a:rPr>
              <a:t>Components we need  …</a:t>
            </a:r>
          </a:p>
        </p:txBody>
      </p:sp>
      <p:grpSp>
        <p:nvGrpSpPr>
          <p:cNvPr id="2" name="Group 12"/>
          <p:cNvGrpSpPr>
            <a:grpSpLocks/>
          </p:cNvGrpSpPr>
          <p:nvPr/>
        </p:nvGrpSpPr>
        <p:grpSpPr bwMode="auto">
          <a:xfrm>
            <a:off x="5421313" y="1455738"/>
            <a:ext cx="2390775" cy="2362200"/>
            <a:chOff x="5333999" y="1600994"/>
            <a:chExt cx="2712169" cy="2513806"/>
          </a:xfrm>
        </p:grpSpPr>
        <p:grpSp>
          <p:nvGrpSpPr>
            <p:cNvPr id="3" name="Group 3"/>
            <p:cNvGrpSpPr>
              <a:grpSpLocks/>
            </p:cNvGrpSpPr>
            <p:nvPr/>
          </p:nvGrpSpPr>
          <p:grpSpPr bwMode="auto">
            <a:xfrm>
              <a:off x="5333999" y="1600994"/>
              <a:ext cx="2712169" cy="2513806"/>
              <a:chOff x="4715084" y="1219994"/>
              <a:chExt cx="3159254" cy="3199606"/>
            </a:xfrm>
          </p:grpSpPr>
          <p:sp>
            <p:nvSpPr>
              <p:cNvPr id="37912" name="Rectangle 4"/>
              <p:cNvSpPr>
                <a:spLocks noChangeArrowheads="1"/>
              </p:cNvSpPr>
              <p:nvPr/>
            </p:nvSpPr>
            <p:spPr bwMode="auto">
              <a:xfrm>
                <a:off x="6019800" y="2209800"/>
                <a:ext cx="1600200" cy="220980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cxnSp>
            <p:nvCxnSpPr>
              <p:cNvPr id="37913" name="Straight Arrow Connector 5"/>
              <p:cNvCxnSpPr>
                <a:cxnSpLocks noChangeShapeType="1"/>
              </p:cNvCxnSpPr>
              <p:nvPr/>
            </p:nvCxnSpPr>
            <p:spPr bwMode="auto">
              <a:xfrm rot="10800000">
                <a:off x="5334000" y="25146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7914" name="Straight Arrow Connector 6"/>
              <p:cNvCxnSpPr>
                <a:cxnSpLocks noChangeShapeType="1"/>
              </p:cNvCxnSpPr>
              <p:nvPr/>
            </p:nvCxnSpPr>
            <p:spPr bwMode="auto">
              <a:xfrm>
                <a:off x="5334000" y="3962400"/>
                <a:ext cx="685800" cy="1588"/>
              </a:xfrm>
              <a:prstGeom prst="straightConnector1">
                <a:avLst/>
              </a:prstGeom>
              <a:noFill/>
              <a:ln w="95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7915" name="TextBox 7"/>
              <p:cNvSpPr txBox="1">
                <a:spLocks noChangeArrowheads="1"/>
              </p:cNvSpPr>
              <p:nvPr/>
            </p:nvSpPr>
            <p:spPr bwMode="auto">
              <a:xfrm>
                <a:off x="4715084" y="2025134"/>
                <a:ext cx="1157564" cy="37532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read port</a:t>
                </a:r>
              </a:p>
            </p:txBody>
          </p:sp>
          <p:sp>
            <p:nvSpPr>
              <p:cNvPr id="37916" name="TextBox 8"/>
              <p:cNvSpPr txBox="1">
                <a:spLocks noChangeArrowheads="1"/>
              </p:cNvSpPr>
              <p:nvPr/>
            </p:nvSpPr>
            <p:spPr bwMode="auto">
              <a:xfrm>
                <a:off x="4715084" y="3499115"/>
                <a:ext cx="1208809" cy="37532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write port</a:t>
                </a:r>
              </a:p>
            </p:txBody>
          </p:sp>
          <p:cxnSp>
            <p:nvCxnSpPr>
              <p:cNvPr id="37917" name="Straight Arrow Connector 9"/>
              <p:cNvCxnSpPr>
                <a:cxnSpLocks noChangeShapeType="1"/>
                <a:endCxn id="37912" idx="0"/>
              </p:cNvCxnSpPr>
              <p:nvPr/>
            </p:nvCxnSpPr>
            <p:spPr bwMode="auto">
              <a:xfrm rot="5400000">
                <a:off x="6324600" y="1714500"/>
                <a:ext cx="990600" cy="1588"/>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7918" name="TextBox 10"/>
              <p:cNvSpPr txBox="1">
                <a:spLocks noChangeArrowheads="1"/>
              </p:cNvSpPr>
              <p:nvPr/>
            </p:nvSpPr>
            <p:spPr bwMode="auto">
              <a:xfrm>
                <a:off x="6857998" y="1676399"/>
                <a:ext cx="1016340" cy="37532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address</a:t>
                </a:r>
              </a:p>
            </p:txBody>
          </p:sp>
        </p:grpSp>
        <p:sp>
          <p:nvSpPr>
            <p:cNvPr id="37911" name="TextBox 11"/>
            <p:cNvSpPr txBox="1">
              <a:spLocks noChangeArrowheads="1"/>
            </p:cNvSpPr>
            <p:nvPr/>
          </p:nvSpPr>
          <p:spPr bwMode="auto">
            <a:xfrm>
              <a:off x="6630918" y="2979151"/>
              <a:ext cx="999292" cy="33855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600">
                  <a:latin typeface="Lucida Grande" charset="0"/>
                </a:rPr>
                <a:t>memory</a:t>
              </a:r>
            </a:p>
          </p:txBody>
        </p:sp>
      </p:grpSp>
      <p:sp>
        <p:nvSpPr>
          <p:cNvPr id="14" name="Rectangle 13"/>
          <p:cNvSpPr>
            <a:spLocks noChangeArrowheads="1"/>
          </p:cNvSpPr>
          <p:nvPr/>
        </p:nvSpPr>
        <p:spPr bwMode="auto">
          <a:xfrm>
            <a:off x="5507038" y="4459288"/>
            <a:ext cx="496887"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b="1"/>
              <a:t>PC</a:t>
            </a:r>
          </a:p>
        </p:txBody>
      </p:sp>
      <p:grpSp>
        <p:nvGrpSpPr>
          <p:cNvPr id="4" name="Group 48"/>
          <p:cNvGrpSpPr>
            <a:grpSpLocks/>
          </p:cNvGrpSpPr>
          <p:nvPr/>
        </p:nvGrpSpPr>
        <p:grpSpPr bwMode="auto">
          <a:xfrm>
            <a:off x="6884988" y="4300538"/>
            <a:ext cx="1854200" cy="1828800"/>
            <a:chOff x="2699" y="2750"/>
            <a:chExt cx="1056" cy="1007"/>
          </a:xfrm>
        </p:grpSpPr>
        <p:sp>
          <p:nvSpPr>
            <p:cNvPr id="37894"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895"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896"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897" name="Text Box 52"/>
            <p:cNvSpPr txBox="1">
              <a:spLocks noChangeArrowheads="1"/>
            </p:cNvSpPr>
            <p:nvPr/>
          </p:nvSpPr>
          <p:spPr bwMode="auto">
            <a:xfrm>
              <a:off x="2699" y="2753"/>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A</a:t>
              </a:r>
              <a:endParaRPr lang="en-AU" altLang="en-US" sz="1800"/>
            </a:p>
          </p:txBody>
        </p:sp>
        <p:sp>
          <p:nvSpPr>
            <p:cNvPr id="37898" name="Text Box 53"/>
            <p:cNvSpPr txBox="1">
              <a:spLocks noChangeArrowheads="1"/>
            </p:cNvSpPr>
            <p:nvPr/>
          </p:nvSpPr>
          <p:spPr bwMode="auto">
            <a:xfrm>
              <a:off x="2699" y="3247"/>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B</a:t>
              </a:r>
              <a:endParaRPr lang="en-AU" altLang="en-US" sz="1800"/>
            </a:p>
          </p:txBody>
        </p:sp>
        <p:sp>
          <p:nvSpPr>
            <p:cNvPr id="37899" name="Text Box 54"/>
            <p:cNvSpPr txBox="1">
              <a:spLocks noChangeArrowheads="1"/>
            </p:cNvSpPr>
            <p:nvPr/>
          </p:nvSpPr>
          <p:spPr bwMode="auto">
            <a:xfrm>
              <a:off x="3543" y="2979"/>
              <a:ext cx="212" cy="231"/>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Lucida Grande" charset="0"/>
                </a:rPr>
                <a:t>Y</a:t>
              </a:r>
              <a:endParaRPr lang="en-AU" altLang="en-US" sz="1800">
                <a:latin typeface="Lucida Grande" charset="0"/>
              </a:endParaRPr>
            </a:p>
          </p:txBody>
        </p:sp>
        <p:sp>
          <p:nvSpPr>
            <p:cNvPr id="37900" name="Line 55"/>
            <p:cNvSpPr>
              <a:spLocks noChangeShapeType="1"/>
            </p:cNvSpPr>
            <p:nvPr/>
          </p:nvSpPr>
          <p:spPr bwMode="auto">
            <a:xfrm>
              <a:off x="3061" y="2750"/>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1" name="Line 56"/>
            <p:cNvSpPr>
              <a:spLocks noChangeShapeType="1"/>
            </p:cNvSpPr>
            <p:nvPr/>
          </p:nvSpPr>
          <p:spPr bwMode="auto">
            <a:xfrm flipH="1">
              <a:off x="3061" y="3203"/>
              <a:ext cx="1" cy="27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2" name="Line 57"/>
            <p:cNvSpPr>
              <a:spLocks noChangeShapeType="1"/>
            </p:cNvSpPr>
            <p:nvPr/>
          </p:nvSpPr>
          <p:spPr bwMode="auto">
            <a:xfrm>
              <a:off x="3062" y="3022"/>
              <a:ext cx="91" cy="90"/>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3" name="Line 58"/>
            <p:cNvSpPr>
              <a:spLocks noChangeShapeType="1"/>
            </p:cNvSpPr>
            <p:nvPr/>
          </p:nvSpPr>
          <p:spPr bwMode="auto">
            <a:xfrm flipH="1">
              <a:off x="3062" y="3112"/>
              <a:ext cx="91" cy="92"/>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4" name="Line 59"/>
            <p:cNvSpPr>
              <a:spLocks noChangeShapeType="1"/>
            </p:cNvSpPr>
            <p:nvPr/>
          </p:nvSpPr>
          <p:spPr bwMode="auto">
            <a:xfrm>
              <a:off x="3061" y="2750"/>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5" name="Line 60"/>
            <p:cNvSpPr>
              <a:spLocks noChangeShapeType="1"/>
            </p:cNvSpPr>
            <p:nvPr/>
          </p:nvSpPr>
          <p:spPr bwMode="auto">
            <a:xfrm flipV="1">
              <a:off x="3061" y="3294"/>
              <a:ext cx="363" cy="181"/>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6" name="Line 61"/>
            <p:cNvSpPr>
              <a:spLocks noChangeShapeType="1"/>
            </p:cNvSpPr>
            <p:nvPr/>
          </p:nvSpPr>
          <p:spPr bwMode="auto">
            <a:xfrm>
              <a:off x="3424" y="2931"/>
              <a:ext cx="0" cy="363"/>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7" name="Text Box 62"/>
            <p:cNvSpPr txBox="1">
              <a:spLocks noChangeArrowheads="1"/>
            </p:cNvSpPr>
            <p:nvPr/>
          </p:nvSpPr>
          <p:spPr bwMode="auto">
            <a:xfrm>
              <a:off x="3152" y="3025"/>
              <a:ext cx="251" cy="15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600"/>
                <a:t>ALU</a:t>
              </a:r>
              <a:endParaRPr lang="en-AU" altLang="en-US" sz="1600"/>
            </a:p>
          </p:txBody>
        </p:sp>
        <p:sp>
          <p:nvSpPr>
            <p:cNvPr id="37908" name="Line 63"/>
            <p:cNvSpPr>
              <a:spLocks noChangeShapeType="1"/>
            </p:cNvSpPr>
            <p:nvPr/>
          </p:nvSpPr>
          <p:spPr bwMode="auto">
            <a:xfrm>
              <a:off x="3243" y="3385"/>
              <a:ext cx="0" cy="136"/>
            </a:xfrm>
            <a:prstGeom prst="line">
              <a:avLst/>
            </a:prstGeom>
            <a:noFill/>
            <a:ln w="127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7909" name="Text Box 64"/>
            <p:cNvSpPr txBox="1">
              <a:spLocks noChangeArrowheads="1"/>
            </p:cNvSpPr>
            <p:nvPr/>
          </p:nvSpPr>
          <p:spPr bwMode="auto">
            <a:xfrm>
              <a:off x="3152" y="3524"/>
              <a:ext cx="189" cy="23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t>F</a:t>
              </a:r>
              <a:endParaRPr lang="en-AU" altLang="en-US" sz="180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dirty="0">
                <a:latin typeface="Optima" charset="0"/>
                <a:ea typeface="ＭＳ Ｐゴシック" charset="-128"/>
                <a:cs typeface="Optima" charset="0"/>
              </a:rPr>
              <a:t>Instruction </a:t>
            </a:r>
            <a:r>
              <a:rPr lang="en-US" altLang="en-US" dirty="0" smtClean="0">
                <a:latin typeface="Optima" charset="0"/>
                <a:ea typeface="ＭＳ Ｐゴシック" charset="-128"/>
                <a:cs typeface="Optima" charset="0"/>
              </a:rPr>
              <a:t>Fetch</a:t>
            </a:r>
            <a:endParaRPr lang="en-AU" altLang="en-US" dirty="0">
              <a:latin typeface="Optima" charset="0"/>
              <a:ea typeface="ＭＳ Ｐゴシック" charset="-128"/>
              <a:cs typeface="Optima" charset="0"/>
            </a:endParaRPr>
          </a:p>
        </p:txBody>
      </p:sp>
      <p:sp>
        <p:nvSpPr>
          <p:cNvPr id="6" name="TextBox 5"/>
          <p:cNvSpPr txBox="1">
            <a:spLocks noChangeArrowheads="1"/>
          </p:cNvSpPr>
          <p:nvPr/>
        </p:nvSpPr>
        <p:spPr bwMode="auto">
          <a:xfrm>
            <a:off x="6629400" y="5175250"/>
            <a:ext cx="2209800" cy="1384300"/>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i="1">
                <a:solidFill>
                  <a:schemeClr val="tx2"/>
                </a:solidFill>
                <a:latin typeface="Calibri" charset="0"/>
              </a:rPr>
              <a:t>Can send instruction address and compute next instruction in parallel</a:t>
            </a:r>
          </a:p>
          <a:p>
            <a:pPr algn="ctr" eaLnBrk="1" hangingPunct="1">
              <a:spcBef>
                <a:spcPct val="0"/>
              </a:spcBef>
              <a:buClrTx/>
              <a:buFontTx/>
              <a:buNone/>
            </a:pPr>
            <a:endParaRPr lang="en-US" altLang="en-US" sz="1400" i="1">
              <a:solidFill>
                <a:schemeClr val="tx2"/>
              </a:solidFill>
              <a:latin typeface="Calibri" charset="0"/>
            </a:endParaRPr>
          </a:p>
          <a:p>
            <a:pPr algn="ctr" eaLnBrk="1" hangingPunct="1">
              <a:spcBef>
                <a:spcPct val="0"/>
              </a:spcBef>
              <a:buClrTx/>
              <a:buFontTx/>
              <a:buNone/>
            </a:pPr>
            <a:r>
              <a:rPr lang="en-US" altLang="en-US" sz="1400" i="1">
                <a:solidFill>
                  <a:schemeClr val="tx2"/>
                </a:solidFill>
                <a:latin typeface="Calibri" charset="0"/>
              </a:rPr>
              <a:t>Specialized adder more efficient than regular ALU</a:t>
            </a:r>
          </a:p>
        </p:txBody>
      </p:sp>
      <p:sp>
        <p:nvSpPr>
          <p:cNvPr id="45062" name="Rectangle 7"/>
          <p:cNvSpPr>
            <a:spLocks noChangeArrowheads="1"/>
          </p:cNvSpPr>
          <p:nvPr/>
        </p:nvSpPr>
        <p:spPr bwMode="auto">
          <a:xfrm>
            <a:off x="6553200" y="2462213"/>
            <a:ext cx="1143000" cy="966787"/>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i="1">
                <a:solidFill>
                  <a:srgbClr val="1822CD"/>
                </a:solidFill>
                <a:latin typeface="Calibri" charset="0"/>
              </a:rPr>
              <a:t>Increment by 4 for next instruction</a:t>
            </a:r>
            <a:endParaRPr lang="en-US" altLang="en-US" sz="1400" i="1" baseline="30000">
              <a:solidFill>
                <a:srgbClr val="1822CD"/>
              </a:solidFill>
              <a:latin typeface="Calibri" charset="0"/>
            </a:endParaRPr>
          </a:p>
        </p:txBody>
      </p:sp>
      <p:cxnSp>
        <p:nvCxnSpPr>
          <p:cNvPr id="16" name="Straight Arrow Connector 9"/>
          <p:cNvCxnSpPr>
            <a:cxnSpLocks noChangeShapeType="1"/>
          </p:cNvCxnSpPr>
          <p:nvPr/>
        </p:nvCxnSpPr>
        <p:spPr bwMode="auto">
          <a:xfrm>
            <a:off x="2743200" y="4497388"/>
            <a:ext cx="1450975" cy="1587"/>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17" name="TextBox 10"/>
          <p:cNvSpPr txBox="1">
            <a:spLocks noChangeArrowheads="1"/>
          </p:cNvSpPr>
          <p:nvPr/>
        </p:nvSpPr>
        <p:spPr bwMode="auto">
          <a:xfrm>
            <a:off x="3352800" y="3962400"/>
            <a:ext cx="768350" cy="461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Lucida Grande" charset="0"/>
              </a:rPr>
              <a:t>read</a:t>
            </a:r>
          </a:p>
          <a:p>
            <a:pPr algn="ctr" eaLnBrk="1" hangingPunct="1">
              <a:spcBef>
                <a:spcPct val="0"/>
              </a:spcBef>
              <a:buClrTx/>
              <a:buFontTx/>
              <a:buNone/>
            </a:pPr>
            <a:r>
              <a:rPr lang="en-US" altLang="en-US" sz="1200">
                <a:latin typeface="Lucida Grande" charset="0"/>
              </a:rPr>
              <a:t>address</a:t>
            </a:r>
          </a:p>
        </p:txBody>
      </p:sp>
      <p:sp>
        <p:nvSpPr>
          <p:cNvPr id="18" name="Rectangle 17"/>
          <p:cNvSpPr>
            <a:spLocks noChangeArrowheads="1"/>
          </p:cNvSpPr>
          <p:nvPr/>
        </p:nvSpPr>
        <p:spPr bwMode="auto">
          <a:xfrm>
            <a:off x="2246313" y="3810000"/>
            <a:ext cx="496887"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b="1"/>
              <a:t>PC</a:t>
            </a:r>
          </a:p>
        </p:txBody>
      </p:sp>
      <p:grpSp>
        <p:nvGrpSpPr>
          <p:cNvPr id="2" name="Group 25"/>
          <p:cNvGrpSpPr>
            <a:grpSpLocks/>
          </p:cNvGrpSpPr>
          <p:nvPr/>
        </p:nvGrpSpPr>
        <p:grpSpPr bwMode="auto">
          <a:xfrm>
            <a:off x="5597525" y="1439863"/>
            <a:ext cx="627063" cy="1608137"/>
            <a:chOff x="5597525" y="1222620"/>
            <a:chExt cx="627063" cy="1608137"/>
          </a:xfrm>
        </p:grpSpPr>
        <p:sp>
          <p:nvSpPr>
            <p:cNvPr id="19" name="Freeform 25"/>
            <p:cNvSpPr>
              <a:spLocks/>
            </p:cNvSpPr>
            <p:nvPr/>
          </p:nvSpPr>
          <p:spPr bwMode="auto">
            <a:xfrm>
              <a:off x="5597525" y="1222620"/>
              <a:ext cx="606425" cy="1608137"/>
            </a:xfrm>
            <a:custGeom>
              <a:avLst/>
              <a:gdLst>
                <a:gd name="T0" fmla="*/ 0 w 388"/>
                <a:gd name="T1" fmla="*/ 0 h 1099"/>
                <a:gd name="T2" fmla="*/ 0 w 388"/>
                <a:gd name="T3" fmla="*/ 2147483646 h 1099"/>
                <a:gd name="T4" fmla="*/ 2147483646 w 388"/>
                <a:gd name="T5" fmla="*/ 2147483646 h 1099"/>
                <a:gd name="T6" fmla="*/ 0 w 388"/>
                <a:gd name="T7" fmla="*/ 2147483646 h 1099"/>
                <a:gd name="T8" fmla="*/ 0 w 388"/>
                <a:gd name="T9" fmla="*/ 2147483646 h 1099"/>
                <a:gd name="T10" fmla="*/ 2147483646 w 388"/>
                <a:gd name="T11" fmla="*/ 2147483646 h 1099"/>
                <a:gd name="T12" fmla="*/ 2147483646 w 388"/>
                <a:gd name="T13" fmla="*/ 2147483646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solidFill>
              <a:srgbClr val="F6A09A"/>
            </a:solidFill>
            <a:ln>
              <a:noFill/>
            </a:ln>
            <a:effectLst>
              <a:outerShdw blurRad="40000" dist="20000" dir="5400000" rotWithShape="0">
                <a:srgbClr val="000000">
                  <a:alpha val="37999"/>
                </a:srgbClr>
              </a:outerShdw>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cap="flat" cmpd="sng">
                  <a:solidFill>
                    <a:srgbClr val="000000"/>
                  </a:solidFill>
                  <a:prstDash val="solid"/>
                  <a:round/>
                  <a:headEnd/>
                  <a:tailEnd/>
                </a14:hiddenLine>
              </a:ext>
            </a:extLst>
          </p:spPr>
          <p:txBody>
            <a:bodyPr/>
            <a:lstStyle/>
            <a:p>
              <a:pPr>
                <a:defRPr/>
              </a:pPr>
              <a:endParaRPr lang="en-US"/>
            </a:p>
          </p:txBody>
        </p:sp>
        <p:sp>
          <p:nvSpPr>
            <p:cNvPr id="38948" name="Rectangle 26"/>
            <p:cNvSpPr>
              <a:spLocks noChangeArrowheads="1"/>
            </p:cNvSpPr>
            <p:nvPr/>
          </p:nvSpPr>
          <p:spPr bwMode="auto">
            <a:xfrm>
              <a:off x="5791200" y="1903412"/>
              <a:ext cx="433388" cy="2301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eaLnBrk="1" hangingPunct="1">
                <a:lnSpc>
                  <a:spcPts val="1600"/>
                </a:lnSpc>
                <a:spcBef>
                  <a:spcPct val="0"/>
                </a:spcBef>
                <a:buClrTx/>
                <a:buFontTx/>
                <a:buNone/>
              </a:pPr>
              <a:r>
                <a:rPr lang="en-US" altLang="en-US" sz="1200" b="1">
                  <a:solidFill>
                    <a:srgbClr val="000000"/>
                  </a:solidFill>
                  <a:latin typeface="Calibri" charset="0"/>
                </a:rPr>
                <a:t>ADD</a:t>
              </a:r>
            </a:p>
          </p:txBody>
        </p:sp>
      </p:grpSp>
      <p:grpSp>
        <p:nvGrpSpPr>
          <p:cNvPr id="3" name="Group 50"/>
          <p:cNvGrpSpPr>
            <a:grpSpLocks/>
          </p:cNvGrpSpPr>
          <p:nvPr/>
        </p:nvGrpSpPr>
        <p:grpSpPr bwMode="auto">
          <a:xfrm>
            <a:off x="3206750" y="1809750"/>
            <a:ext cx="2390775" cy="2673350"/>
            <a:chOff x="3206748" y="1809196"/>
            <a:chExt cx="2390777" cy="2673286"/>
          </a:xfrm>
        </p:grpSpPr>
        <p:sp>
          <p:nvSpPr>
            <p:cNvPr id="38945" name="Line 14"/>
            <p:cNvSpPr>
              <a:spLocks noChangeShapeType="1"/>
            </p:cNvSpPr>
            <p:nvPr/>
          </p:nvSpPr>
          <p:spPr bwMode="auto">
            <a:xfrm>
              <a:off x="3206748" y="1817443"/>
              <a:ext cx="2390777" cy="0"/>
            </a:xfrm>
            <a:prstGeom prst="line">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46" name="Line 100"/>
            <p:cNvSpPr>
              <a:spLocks noChangeShapeType="1"/>
            </p:cNvSpPr>
            <p:nvPr/>
          </p:nvSpPr>
          <p:spPr bwMode="auto">
            <a:xfrm>
              <a:off x="3206748" y="1809196"/>
              <a:ext cx="0" cy="2673286"/>
            </a:xfrm>
            <a:prstGeom prst="line">
              <a:avLst/>
            </a:prstGeom>
            <a:noFill/>
            <a:ln w="28575">
              <a:solidFill>
                <a:schemeClr val="tx1"/>
              </a:solidFill>
              <a:round/>
              <a:headEnd/>
              <a:tailEnd type="oval"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grpSp>
        <p:nvGrpSpPr>
          <p:cNvPr id="4" name="Group 65"/>
          <p:cNvGrpSpPr>
            <a:grpSpLocks/>
          </p:cNvGrpSpPr>
          <p:nvPr/>
        </p:nvGrpSpPr>
        <p:grpSpPr bwMode="auto">
          <a:xfrm>
            <a:off x="4752975" y="2714625"/>
            <a:ext cx="844550" cy="307975"/>
            <a:chOff x="4752204" y="2714990"/>
            <a:chExt cx="845321" cy="307777"/>
          </a:xfrm>
        </p:grpSpPr>
        <p:cxnSp>
          <p:nvCxnSpPr>
            <p:cNvPr id="38943" name="Straight Arrow Connector 5"/>
            <p:cNvCxnSpPr>
              <a:cxnSpLocks noChangeShapeType="1"/>
            </p:cNvCxnSpPr>
            <p:nvPr/>
          </p:nvCxnSpPr>
          <p:spPr bwMode="auto">
            <a:xfrm>
              <a:off x="4828404" y="2731843"/>
              <a:ext cx="769121" cy="1588"/>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8944" name="Rectangle 7"/>
            <p:cNvSpPr>
              <a:spLocks noChangeArrowheads="1"/>
            </p:cNvSpPr>
            <p:nvPr/>
          </p:nvSpPr>
          <p:spPr bwMode="auto">
            <a:xfrm>
              <a:off x="4752204" y="2714990"/>
              <a:ext cx="505596" cy="30777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a:solidFill>
                    <a:srgbClr val="000000"/>
                  </a:solidFill>
                  <a:latin typeface="Calibri" charset="0"/>
                </a:rPr>
                <a:t>4</a:t>
              </a:r>
              <a:endParaRPr lang="en-US" altLang="en-US" sz="1400" baseline="30000">
                <a:solidFill>
                  <a:srgbClr val="000000"/>
                </a:solidFill>
                <a:latin typeface="Calibri" charset="0"/>
              </a:endParaRPr>
            </a:p>
          </p:txBody>
        </p:sp>
      </p:grpSp>
      <p:grpSp>
        <p:nvGrpSpPr>
          <p:cNvPr id="5" name="Group 66"/>
          <p:cNvGrpSpPr>
            <a:grpSpLocks/>
          </p:cNvGrpSpPr>
          <p:nvPr/>
        </p:nvGrpSpPr>
        <p:grpSpPr bwMode="auto">
          <a:xfrm>
            <a:off x="6115938" y="3589338"/>
            <a:ext cx="2723263" cy="616320"/>
            <a:chOff x="6116503" y="3810000"/>
            <a:chExt cx="2721683" cy="616320"/>
          </a:xfrm>
        </p:grpSpPr>
        <p:sp>
          <p:nvSpPr>
            <p:cNvPr id="38938" name="TextBox 10"/>
            <p:cNvSpPr txBox="1">
              <a:spLocks noChangeArrowheads="1"/>
            </p:cNvSpPr>
            <p:nvPr/>
          </p:nvSpPr>
          <p:spPr bwMode="auto">
            <a:xfrm>
              <a:off x="7356624" y="4056988"/>
              <a:ext cx="148156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b="1" dirty="0">
                  <a:latin typeface="Lucida Grande" charset="0"/>
                </a:rPr>
                <a:t>instruction</a:t>
              </a:r>
            </a:p>
          </p:txBody>
        </p:sp>
        <p:grpSp>
          <p:nvGrpSpPr>
            <p:cNvPr id="38939" name="Group 49"/>
            <p:cNvGrpSpPr>
              <a:grpSpLocks/>
            </p:cNvGrpSpPr>
            <p:nvPr/>
          </p:nvGrpSpPr>
          <p:grpSpPr bwMode="auto">
            <a:xfrm>
              <a:off x="6116503" y="3810000"/>
              <a:ext cx="893897" cy="533400"/>
              <a:chOff x="6116503" y="3810000"/>
              <a:chExt cx="893897" cy="533400"/>
            </a:xfrm>
          </p:grpSpPr>
          <p:cxnSp>
            <p:nvCxnSpPr>
              <p:cNvPr id="38940" name="Straight Arrow Connector 6"/>
              <p:cNvCxnSpPr>
                <a:cxnSpLocks noChangeShapeType="1"/>
              </p:cNvCxnSpPr>
              <p:nvPr/>
            </p:nvCxnSpPr>
            <p:spPr bwMode="auto">
              <a:xfrm>
                <a:off x="6116503" y="4240482"/>
                <a:ext cx="893897" cy="1172"/>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cxnSp>
            <p:nvCxnSpPr>
              <p:cNvPr id="38941" name="Straight Connector 42"/>
              <p:cNvCxnSpPr>
                <a:cxnSpLocks noChangeShapeType="1"/>
              </p:cNvCxnSpPr>
              <p:nvPr/>
            </p:nvCxnSpPr>
            <p:spPr bwMode="auto">
              <a:xfrm rot="5400000" flipH="1" flipV="1">
                <a:off x="6438900" y="4152900"/>
                <a:ext cx="228600" cy="152400"/>
              </a:xfrm>
              <a:prstGeom prst="line">
                <a:avLst/>
              </a:prstGeom>
              <a:noFill/>
              <a:ln w="19050">
                <a:solidFill>
                  <a:schemeClr val="accent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8942" name="Rectangle 7"/>
              <p:cNvSpPr>
                <a:spLocks noChangeArrowheads="1"/>
              </p:cNvSpPr>
              <p:nvPr/>
            </p:nvSpPr>
            <p:spPr bwMode="auto">
              <a:xfrm>
                <a:off x="6352404" y="3810000"/>
                <a:ext cx="505596" cy="23596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endParaRPr lang="en-US" altLang="en-US" sz="1400" baseline="30000" dirty="0">
                  <a:solidFill>
                    <a:srgbClr val="000000"/>
                  </a:solidFill>
                  <a:latin typeface="Calibri" charset="0"/>
                </a:endParaRPr>
              </a:p>
            </p:txBody>
          </p:sp>
        </p:grpSp>
      </p:grpSp>
      <p:grpSp>
        <p:nvGrpSpPr>
          <p:cNvPr id="8" name="Group 64"/>
          <p:cNvGrpSpPr>
            <a:grpSpLocks/>
          </p:cNvGrpSpPr>
          <p:nvPr/>
        </p:nvGrpSpPr>
        <p:grpSpPr bwMode="auto">
          <a:xfrm>
            <a:off x="1752600" y="1287463"/>
            <a:ext cx="4756150" cy="3203575"/>
            <a:chOff x="1752600" y="1287153"/>
            <a:chExt cx="4756150" cy="3203576"/>
          </a:xfrm>
        </p:grpSpPr>
        <p:sp>
          <p:nvSpPr>
            <p:cNvPr id="38933" name="Line 28"/>
            <p:cNvSpPr>
              <a:spLocks noChangeShapeType="1"/>
            </p:cNvSpPr>
            <p:nvPr/>
          </p:nvSpPr>
          <p:spPr bwMode="auto">
            <a:xfrm>
              <a:off x="6508750" y="1295400"/>
              <a:ext cx="0" cy="99060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4" name="Line 29"/>
            <p:cNvSpPr>
              <a:spLocks noChangeShapeType="1"/>
            </p:cNvSpPr>
            <p:nvPr/>
          </p:nvSpPr>
          <p:spPr bwMode="auto">
            <a:xfrm>
              <a:off x="6203950" y="2286000"/>
              <a:ext cx="304800" cy="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5" name="Line 35"/>
            <p:cNvSpPr>
              <a:spLocks noChangeShapeType="1"/>
            </p:cNvSpPr>
            <p:nvPr/>
          </p:nvSpPr>
          <p:spPr bwMode="auto">
            <a:xfrm flipV="1">
              <a:off x="1752600" y="1295400"/>
              <a:ext cx="4756150" cy="0"/>
            </a:xfrm>
            <a:prstGeom prst="line">
              <a:avLst/>
            </a:prstGeom>
            <a:noFill/>
            <a:ln w="254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6" name="Line 36"/>
            <p:cNvSpPr>
              <a:spLocks noChangeShapeType="1"/>
            </p:cNvSpPr>
            <p:nvPr/>
          </p:nvSpPr>
          <p:spPr bwMode="auto">
            <a:xfrm flipH="1">
              <a:off x="1752600" y="1287153"/>
              <a:ext cx="0" cy="3203576"/>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cxnSp>
          <p:nvCxnSpPr>
            <p:cNvPr id="38937" name="Straight Arrow Connector 5"/>
            <p:cNvCxnSpPr>
              <a:cxnSpLocks noChangeShapeType="1"/>
              <a:endCxn id="18" idx="1"/>
            </p:cNvCxnSpPr>
            <p:nvPr/>
          </p:nvCxnSpPr>
          <p:spPr bwMode="auto">
            <a:xfrm flipV="1">
              <a:off x="1752600" y="4485608"/>
              <a:ext cx="493713" cy="0"/>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grpSp>
        <p:nvGrpSpPr>
          <p:cNvPr id="9" name="Group 69"/>
          <p:cNvGrpSpPr>
            <a:grpSpLocks/>
          </p:cNvGrpSpPr>
          <p:nvPr/>
        </p:nvGrpSpPr>
        <p:grpSpPr bwMode="auto">
          <a:xfrm>
            <a:off x="4194071" y="3810000"/>
            <a:ext cx="1994005" cy="1747488"/>
            <a:chOff x="4194094" y="3809333"/>
            <a:chExt cx="1994600" cy="1748153"/>
          </a:xfrm>
        </p:grpSpPr>
        <p:grpSp>
          <p:nvGrpSpPr>
            <p:cNvPr id="38926" name="Group 48"/>
            <p:cNvGrpSpPr>
              <a:grpSpLocks/>
            </p:cNvGrpSpPr>
            <p:nvPr/>
          </p:nvGrpSpPr>
          <p:grpSpPr bwMode="auto">
            <a:xfrm>
              <a:off x="4194094" y="3809333"/>
              <a:ext cx="1922409" cy="1748153"/>
              <a:chOff x="4194094" y="4004945"/>
              <a:chExt cx="1922409" cy="1748153"/>
            </a:xfrm>
          </p:grpSpPr>
          <p:sp>
            <p:nvSpPr>
              <p:cNvPr id="38929" name="Rectangle 4"/>
              <p:cNvSpPr>
                <a:spLocks noChangeArrowheads="1"/>
              </p:cNvSpPr>
              <p:nvPr/>
            </p:nvSpPr>
            <p:spPr bwMode="auto">
              <a:xfrm>
                <a:off x="4194094" y="4004945"/>
                <a:ext cx="1922409" cy="1748153"/>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sp>
            <p:nvSpPr>
              <p:cNvPr id="38930" name="TextBox 7"/>
              <p:cNvSpPr txBox="1">
                <a:spLocks noChangeArrowheads="1"/>
              </p:cNvSpPr>
              <p:nvPr/>
            </p:nvSpPr>
            <p:spPr bwMode="auto">
              <a:xfrm>
                <a:off x="5105400" y="4066401"/>
                <a:ext cx="914399" cy="27699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read port</a:t>
                </a:r>
              </a:p>
            </p:txBody>
          </p:sp>
          <p:sp>
            <p:nvSpPr>
              <p:cNvPr id="38932" name="TextBox 11"/>
              <p:cNvSpPr txBox="1">
                <a:spLocks noChangeArrowheads="1"/>
              </p:cNvSpPr>
              <p:nvPr/>
            </p:nvSpPr>
            <p:spPr bwMode="auto">
              <a:xfrm>
                <a:off x="4648149" y="4495800"/>
                <a:ext cx="1042110" cy="738664"/>
              </a:xfrm>
              <a:prstGeom prst="rect">
                <a:avLst/>
              </a:prstGeom>
              <a:solidFill>
                <a:srgbClr val="FAFFB5"/>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a:latin typeface="Calibri" charset="0"/>
                  </a:rPr>
                  <a:t>Instruction</a:t>
                </a:r>
              </a:p>
              <a:p>
                <a:pPr algn="ctr" eaLnBrk="1" hangingPunct="1">
                  <a:spcBef>
                    <a:spcPct val="0"/>
                  </a:spcBef>
                  <a:buClrTx/>
                  <a:buFontTx/>
                  <a:buNone/>
                </a:pPr>
                <a:r>
                  <a:rPr lang="en-US" altLang="en-US" sz="1400">
                    <a:latin typeface="Calibri" charset="0"/>
                  </a:rPr>
                  <a:t>Memory</a:t>
                </a:r>
              </a:p>
              <a:p>
                <a:pPr algn="ctr" eaLnBrk="1" hangingPunct="1">
                  <a:spcBef>
                    <a:spcPct val="0"/>
                  </a:spcBef>
                  <a:buClrTx/>
                  <a:buFontTx/>
                  <a:buNone/>
                </a:pPr>
                <a:r>
                  <a:rPr lang="en-US" altLang="en-US" sz="1400">
                    <a:latin typeface="Calibri" charset="0"/>
                  </a:rPr>
                  <a:t>(L1 I-Cache)</a:t>
                </a:r>
              </a:p>
            </p:txBody>
          </p:sp>
        </p:grpSp>
        <p:sp>
          <p:nvSpPr>
            <p:cNvPr id="38928" name="TextBox 68"/>
            <p:cNvSpPr txBox="1">
              <a:spLocks noChangeArrowheads="1"/>
            </p:cNvSpPr>
            <p:nvPr/>
          </p:nvSpPr>
          <p:spPr bwMode="auto">
            <a:xfrm>
              <a:off x="5869226" y="3817580"/>
              <a:ext cx="319468"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Arial" charset="0"/>
                </a:rPr>
                <a:t>&lt;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Instruction Execution</a:t>
            </a:r>
            <a:endParaRPr lang="en-AU" altLang="en-US">
              <a:latin typeface="Optima" charset="0"/>
              <a:ea typeface="ＭＳ Ｐゴシック" charset="-128"/>
              <a:cs typeface="Optima" charset="0"/>
            </a:endParaRPr>
          </a:p>
        </p:txBody>
      </p:sp>
      <p:sp>
        <p:nvSpPr>
          <p:cNvPr id="46083" name="Rectangle 3"/>
          <p:cNvSpPr>
            <a:spLocks noGrp="1" noChangeArrowheads="1"/>
          </p:cNvSpPr>
          <p:nvPr>
            <p:ph idx="1"/>
          </p:nvPr>
        </p:nvSpPr>
        <p:spPr>
          <a:xfrm>
            <a:off x="522288" y="1138238"/>
            <a:ext cx="8229600" cy="5105400"/>
          </a:xfrm>
        </p:spPr>
        <p:txBody>
          <a:bodyPr/>
          <a:lstStyle/>
          <a:p>
            <a:pPr eaLnBrk="1" hangingPunct="1"/>
            <a:r>
              <a:rPr lang="en-US" altLang="en-US" sz="2400" dirty="0">
                <a:latin typeface="Optima" charset="0"/>
                <a:ea typeface="ＭＳ Ｐゴシック" charset="-128"/>
                <a:cs typeface="Optima" charset="0"/>
              </a:rPr>
              <a:t>The tasks involved in instruction execution can be generalized as follows</a:t>
            </a:r>
          </a:p>
          <a:p>
            <a:pPr eaLnBrk="1" hangingPunct="1"/>
            <a:endParaRPr lang="en-US" altLang="en-US" sz="2400" dirty="0">
              <a:latin typeface="Optima" charset="0"/>
              <a:ea typeface="ＭＳ Ｐゴシック" charset="-128"/>
              <a:cs typeface="Optima" charset="0"/>
            </a:endParaRPr>
          </a:p>
          <a:p>
            <a:pPr lvl="1" eaLnBrk="1" hangingPunct="1"/>
            <a:r>
              <a:rPr lang="en-US" altLang="en-US" sz="2000" dirty="0">
                <a:latin typeface="Optima" charset="0"/>
                <a:cs typeface="Optima" charset="0"/>
              </a:rPr>
              <a:t>Fetch</a:t>
            </a:r>
          </a:p>
          <a:p>
            <a:pPr lvl="1" eaLnBrk="1" hangingPunct="1"/>
            <a:r>
              <a:rPr lang="en-US" altLang="en-US" sz="2000" dirty="0">
                <a:latin typeface="Optima" charset="0"/>
                <a:cs typeface="Optima" charset="0"/>
              </a:rPr>
              <a:t>Decode</a:t>
            </a:r>
            <a:endParaRPr lang="en-US" altLang="en-US" sz="2000" dirty="0">
              <a:latin typeface="Optima" charset="0"/>
              <a:cs typeface="Optima" charset="0"/>
              <a:sym typeface="Symbol" charset="2"/>
            </a:endParaRPr>
          </a:p>
          <a:p>
            <a:pPr lvl="1" eaLnBrk="1" hangingPunct="1"/>
            <a:r>
              <a:rPr lang="en-US" altLang="en-US" sz="2000" dirty="0">
                <a:latin typeface="Optima" charset="0"/>
                <a:cs typeface="Optima" charset="0"/>
                <a:sym typeface="Symbol" charset="2"/>
              </a:rPr>
              <a:t>Execute </a:t>
            </a:r>
          </a:p>
          <a:p>
            <a:pPr lvl="2" eaLnBrk="1" hangingPunct="1"/>
            <a:r>
              <a:rPr lang="en-US" altLang="en-US" sz="1600" dirty="0">
                <a:latin typeface="Optima" charset="0"/>
                <a:cs typeface="Optima" charset="0"/>
                <a:sym typeface="Symbol" charset="2"/>
              </a:rPr>
              <a:t>Depending on instruction class</a:t>
            </a:r>
          </a:p>
          <a:p>
            <a:pPr lvl="3" eaLnBrk="1" hangingPunct="1"/>
            <a:r>
              <a:rPr lang="en-US" altLang="en-US" sz="1600" dirty="0">
                <a:latin typeface="Optima" charset="0"/>
                <a:cs typeface="Optima" charset="0"/>
                <a:sym typeface="Symbol" charset="2"/>
              </a:rPr>
              <a:t>Use ALU to calculate</a:t>
            </a:r>
          </a:p>
          <a:p>
            <a:pPr lvl="4" eaLnBrk="1" hangingPunct="1"/>
            <a:r>
              <a:rPr lang="en-US" altLang="en-US" sz="1400" b="1" dirty="0">
                <a:latin typeface="Optima" charset="0"/>
                <a:cs typeface="Optima" charset="0"/>
                <a:sym typeface="Symbol" charset="2"/>
              </a:rPr>
              <a:t>Arithmetic result</a:t>
            </a:r>
          </a:p>
          <a:p>
            <a:pPr lvl="4" eaLnBrk="1" hangingPunct="1"/>
            <a:r>
              <a:rPr lang="en-US" altLang="en-US" sz="1400" b="1" dirty="0">
                <a:latin typeface="Optima" charset="0"/>
                <a:cs typeface="Optima" charset="0"/>
                <a:sym typeface="Symbol" charset="2"/>
              </a:rPr>
              <a:t>Memory address for load/store</a:t>
            </a:r>
          </a:p>
          <a:p>
            <a:pPr lvl="4" eaLnBrk="1" hangingPunct="1"/>
            <a:r>
              <a:rPr lang="en-US" altLang="en-US" sz="1400" b="1" dirty="0">
                <a:latin typeface="Optima" charset="0"/>
                <a:cs typeface="Optima" charset="0"/>
                <a:sym typeface="Symbol" charset="2"/>
              </a:rPr>
              <a:t>Branch target address</a:t>
            </a:r>
          </a:p>
          <a:p>
            <a:pPr lvl="3" eaLnBrk="1" hangingPunct="1"/>
            <a:r>
              <a:rPr lang="en-US" altLang="en-US" sz="1600" dirty="0">
                <a:latin typeface="Optima" charset="0"/>
                <a:cs typeface="Optima" charset="0"/>
                <a:sym typeface="Symbol" charset="2"/>
              </a:rPr>
              <a:t>Access data memory for load/store</a:t>
            </a:r>
          </a:p>
          <a:p>
            <a:pPr lvl="1" eaLnBrk="1" hangingPunct="1"/>
            <a:r>
              <a:rPr lang="en-US" altLang="en-US" sz="2000" dirty="0">
                <a:latin typeface="Optima" charset="0"/>
                <a:cs typeface="Optima" charset="0"/>
                <a:sym typeface="Symbol" charset="2"/>
              </a:rPr>
              <a:t>Fetch next …</a:t>
            </a:r>
          </a:p>
        </p:txBody>
      </p:sp>
      <p:sp>
        <p:nvSpPr>
          <p:cNvPr id="2" name="TextBox 1"/>
          <p:cNvSpPr txBox="1">
            <a:spLocks noChangeArrowheads="1"/>
          </p:cNvSpPr>
          <p:nvPr/>
        </p:nvSpPr>
        <p:spPr bwMode="auto">
          <a:xfrm>
            <a:off x="5943600" y="3505200"/>
            <a:ext cx="2808288" cy="369888"/>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i="1">
                <a:solidFill>
                  <a:schemeClr val="tx2"/>
                </a:solidFill>
                <a:latin typeface="Calibri" charset="0"/>
              </a:rPr>
              <a:t>Fetch-Decode-Execute Loop</a:t>
            </a:r>
          </a:p>
        </p:txBody>
      </p:sp>
      <p:sp>
        <p:nvSpPr>
          <p:cNvPr id="35844" name="TextBox 5"/>
          <p:cNvSpPr txBox="1">
            <a:spLocks noChangeArrowheads="1"/>
          </p:cNvSpPr>
          <p:nvPr/>
        </p:nvSpPr>
        <p:spPr bwMode="auto">
          <a:xfrm>
            <a:off x="838200" y="5181600"/>
            <a:ext cx="3381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381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solidFill>
                  <a:srgbClr val="FFFFFF"/>
                </a:solidFill>
                <a:latin typeface="Arial" charset="0"/>
              </a:rPr>
              <a:t>A</a:t>
            </a:r>
          </a:p>
        </p:txBody>
      </p:sp>
      <p:sp>
        <p:nvSpPr>
          <p:cNvPr id="35845" name="TextBox 8"/>
          <p:cNvSpPr txBox="1">
            <a:spLocks noChangeArrowheads="1"/>
          </p:cNvSpPr>
          <p:nvPr/>
        </p:nvSpPr>
        <p:spPr bwMode="auto">
          <a:xfrm>
            <a:off x="838200" y="2438400"/>
            <a:ext cx="338138" cy="3698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38100">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solidFill>
                  <a:srgbClr val="FFFFFF"/>
                </a:solidFill>
                <a:latin typeface="Arial" charset="0"/>
              </a:rPr>
              <a:t>A</a:t>
            </a:r>
          </a:p>
        </p:txBody>
      </p:sp>
      <p:cxnSp>
        <p:nvCxnSpPr>
          <p:cNvPr id="8" name="Curved Connector 7"/>
          <p:cNvCxnSpPr>
            <a:cxnSpLocks noChangeShapeType="1"/>
            <a:stCxn id="35844" idx="1"/>
            <a:endCxn id="35845" idx="1"/>
          </p:cNvCxnSpPr>
          <p:nvPr/>
        </p:nvCxnSpPr>
        <p:spPr bwMode="auto">
          <a:xfrm rot="10800000">
            <a:off x="838200" y="2622550"/>
            <a:ext cx="12700" cy="2743200"/>
          </a:xfrm>
          <a:prstGeom prst="curvedConnector3">
            <a:avLst>
              <a:gd name="adj1" fmla="val 5359551"/>
            </a:avLst>
          </a:prstGeom>
          <a:noFill/>
          <a:ln w="38100">
            <a:solidFill>
              <a:schemeClr val="tx1"/>
            </a:solidFill>
            <a:round/>
            <a:headEnd/>
            <a:tailEnd type="triangle" w="lg" len="lg"/>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would the other instructions that affect the PC change this diagram???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tLang="en-US" dirty="0">
                <a:latin typeface="Optima" charset="0"/>
                <a:ea typeface="ＭＳ Ｐゴシック" charset="-128"/>
                <a:cs typeface="Optima" charset="0"/>
              </a:rPr>
              <a:t>Instruction </a:t>
            </a:r>
            <a:r>
              <a:rPr lang="en-US" altLang="en-US" dirty="0" smtClean="0">
                <a:latin typeface="Optima" charset="0"/>
                <a:ea typeface="ＭＳ Ｐゴシック" charset="-128"/>
                <a:cs typeface="Optima" charset="0"/>
              </a:rPr>
              <a:t>Fetch</a:t>
            </a:r>
            <a:endParaRPr lang="en-AU" altLang="en-US" dirty="0">
              <a:latin typeface="Optima" charset="0"/>
              <a:ea typeface="ＭＳ Ｐゴシック" charset="-128"/>
              <a:cs typeface="Optima" charset="0"/>
            </a:endParaRPr>
          </a:p>
        </p:txBody>
      </p:sp>
      <p:sp>
        <p:nvSpPr>
          <p:cNvPr id="6" name="TextBox 5"/>
          <p:cNvSpPr txBox="1">
            <a:spLocks noChangeArrowheads="1"/>
          </p:cNvSpPr>
          <p:nvPr/>
        </p:nvSpPr>
        <p:spPr bwMode="auto">
          <a:xfrm>
            <a:off x="6629400" y="5175250"/>
            <a:ext cx="2209800" cy="1384300"/>
          </a:xfrm>
          <a:prstGeom prst="rect">
            <a:avLst/>
          </a:prstGeom>
          <a:solidFill>
            <a:srgbClr val="B3D1F0"/>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i="1">
                <a:solidFill>
                  <a:schemeClr val="tx2"/>
                </a:solidFill>
                <a:latin typeface="Calibri" charset="0"/>
              </a:rPr>
              <a:t>Can send instruction address and compute next instruction in parallel</a:t>
            </a:r>
          </a:p>
          <a:p>
            <a:pPr algn="ctr" eaLnBrk="1" hangingPunct="1">
              <a:spcBef>
                <a:spcPct val="0"/>
              </a:spcBef>
              <a:buClrTx/>
              <a:buFontTx/>
              <a:buNone/>
            </a:pPr>
            <a:endParaRPr lang="en-US" altLang="en-US" sz="1400" i="1">
              <a:solidFill>
                <a:schemeClr val="tx2"/>
              </a:solidFill>
              <a:latin typeface="Calibri" charset="0"/>
            </a:endParaRPr>
          </a:p>
          <a:p>
            <a:pPr algn="ctr" eaLnBrk="1" hangingPunct="1">
              <a:spcBef>
                <a:spcPct val="0"/>
              </a:spcBef>
              <a:buClrTx/>
              <a:buFontTx/>
              <a:buNone/>
            </a:pPr>
            <a:r>
              <a:rPr lang="en-US" altLang="en-US" sz="1400" i="1">
                <a:solidFill>
                  <a:schemeClr val="tx2"/>
                </a:solidFill>
                <a:latin typeface="Calibri" charset="0"/>
              </a:rPr>
              <a:t>Specialized adder more efficient than regular ALU</a:t>
            </a:r>
          </a:p>
        </p:txBody>
      </p:sp>
      <p:sp>
        <p:nvSpPr>
          <p:cNvPr id="45062" name="Rectangle 7"/>
          <p:cNvSpPr>
            <a:spLocks noChangeArrowheads="1"/>
          </p:cNvSpPr>
          <p:nvPr/>
        </p:nvSpPr>
        <p:spPr bwMode="auto">
          <a:xfrm>
            <a:off x="6553200" y="2462213"/>
            <a:ext cx="1143000" cy="966787"/>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i="1">
                <a:solidFill>
                  <a:srgbClr val="1822CD"/>
                </a:solidFill>
                <a:latin typeface="Calibri" charset="0"/>
              </a:rPr>
              <a:t>Increment by 4 for next instruction</a:t>
            </a:r>
            <a:endParaRPr lang="en-US" altLang="en-US" sz="1400" i="1" baseline="30000">
              <a:solidFill>
                <a:srgbClr val="1822CD"/>
              </a:solidFill>
              <a:latin typeface="Calibri" charset="0"/>
            </a:endParaRPr>
          </a:p>
        </p:txBody>
      </p:sp>
      <p:cxnSp>
        <p:nvCxnSpPr>
          <p:cNvPr id="16" name="Straight Arrow Connector 9"/>
          <p:cNvCxnSpPr>
            <a:cxnSpLocks noChangeShapeType="1"/>
          </p:cNvCxnSpPr>
          <p:nvPr/>
        </p:nvCxnSpPr>
        <p:spPr bwMode="auto">
          <a:xfrm>
            <a:off x="2743200" y="4497388"/>
            <a:ext cx="1450975" cy="1587"/>
          </a:xfrm>
          <a:prstGeom prst="straightConnector1">
            <a:avLst/>
          </a:prstGeom>
          <a:noFill/>
          <a:ln w="22225">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17" name="TextBox 10"/>
          <p:cNvSpPr txBox="1">
            <a:spLocks noChangeArrowheads="1"/>
          </p:cNvSpPr>
          <p:nvPr/>
        </p:nvSpPr>
        <p:spPr bwMode="auto">
          <a:xfrm>
            <a:off x="3352800" y="3962400"/>
            <a:ext cx="768350" cy="46196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200">
                <a:latin typeface="Lucida Grande" charset="0"/>
              </a:rPr>
              <a:t>read</a:t>
            </a:r>
          </a:p>
          <a:p>
            <a:pPr algn="ctr" eaLnBrk="1" hangingPunct="1">
              <a:spcBef>
                <a:spcPct val="0"/>
              </a:spcBef>
              <a:buClrTx/>
              <a:buFontTx/>
              <a:buNone/>
            </a:pPr>
            <a:r>
              <a:rPr lang="en-US" altLang="en-US" sz="1200">
                <a:latin typeface="Lucida Grande" charset="0"/>
              </a:rPr>
              <a:t>address</a:t>
            </a:r>
          </a:p>
        </p:txBody>
      </p:sp>
      <p:sp>
        <p:nvSpPr>
          <p:cNvPr id="18" name="Rectangle 17"/>
          <p:cNvSpPr>
            <a:spLocks noChangeArrowheads="1"/>
          </p:cNvSpPr>
          <p:nvPr/>
        </p:nvSpPr>
        <p:spPr bwMode="auto">
          <a:xfrm>
            <a:off x="2246313" y="3810000"/>
            <a:ext cx="496887" cy="1352550"/>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nchor="ct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defTabSz="914400">
              <a:spcBef>
                <a:spcPct val="0"/>
              </a:spcBef>
              <a:buClrTx/>
              <a:buFontTx/>
              <a:buNone/>
            </a:pPr>
            <a:r>
              <a:rPr lang="en-US" altLang="en-US" sz="1600" b="1"/>
              <a:t>PC</a:t>
            </a:r>
          </a:p>
        </p:txBody>
      </p:sp>
      <p:grpSp>
        <p:nvGrpSpPr>
          <p:cNvPr id="2" name="Group 25"/>
          <p:cNvGrpSpPr>
            <a:grpSpLocks/>
          </p:cNvGrpSpPr>
          <p:nvPr/>
        </p:nvGrpSpPr>
        <p:grpSpPr bwMode="auto">
          <a:xfrm>
            <a:off x="5597525" y="1439863"/>
            <a:ext cx="627063" cy="1608137"/>
            <a:chOff x="5597525" y="1222620"/>
            <a:chExt cx="627063" cy="1608137"/>
          </a:xfrm>
        </p:grpSpPr>
        <p:sp>
          <p:nvSpPr>
            <p:cNvPr id="19" name="Freeform 25"/>
            <p:cNvSpPr>
              <a:spLocks/>
            </p:cNvSpPr>
            <p:nvPr/>
          </p:nvSpPr>
          <p:spPr bwMode="auto">
            <a:xfrm>
              <a:off x="5597525" y="1222620"/>
              <a:ext cx="606425" cy="1608137"/>
            </a:xfrm>
            <a:custGeom>
              <a:avLst/>
              <a:gdLst>
                <a:gd name="T0" fmla="*/ 0 w 388"/>
                <a:gd name="T1" fmla="*/ 0 h 1099"/>
                <a:gd name="T2" fmla="*/ 0 w 388"/>
                <a:gd name="T3" fmla="*/ 2147483646 h 1099"/>
                <a:gd name="T4" fmla="*/ 2147483646 w 388"/>
                <a:gd name="T5" fmla="*/ 2147483646 h 1099"/>
                <a:gd name="T6" fmla="*/ 0 w 388"/>
                <a:gd name="T7" fmla="*/ 2147483646 h 1099"/>
                <a:gd name="T8" fmla="*/ 0 w 388"/>
                <a:gd name="T9" fmla="*/ 2147483646 h 1099"/>
                <a:gd name="T10" fmla="*/ 2147483646 w 388"/>
                <a:gd name="T11" fmla="*/ 2147483646 h 1099"/>
                <a:gd name="T12" fmla="*/ 2147483646 w 388"/>
                <a:gd name="T13" fmla="*/ 2147483646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solidFill>
              <a:srgbClr val="F6A09A"/>
            </a:solidFill>
            <a:ln>
              <a:noFill/>
            </a:ln>
            <a:effectLst>
              <a:outerShdw blurRad="40000" dist="20000" dir="5400000" rotWithShape="0">
                <a:srgbClr val="000000">
                  <a:alpha val="37999"/>
                </a:srgbClr>
              </a:outerShdw>
            </a:effectLst>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cap="flat" cmpd="sng">
                  <a:solidFill>
                    <a:srgbClr val="000000"/>
                  </a:solidFill>
                  <a:prstDash val="solid"/>
                  <a:round/>
                  <a:headEnd/>
                  <a:tailEnd/>
                </a14:hiddenLine>
              </a:ext>
            </a:extLst>
          </p:spPr>
          <p:txBody>
            <a:bodyPr/>
            <a:lstStyle/>
            <a:p>
              <a:pPr>
                <a:defRPr/>
              </a:pPr>
              <a:endParaRPr lang="en-US"/>
            </a:p>
          </p:txBody>
        </p:sp>
        <p:sp>
          <p:nvSpPr>
            <p:cNvPr id="38948" name="Rectangle 26"/>
            <p:cNvSpPr>
              <a:spLocks noChangeArrowheads="1"/>
            </p:cNvSpPr>
            <p:nvPr/>
          </p:nvSpPr>
          <p:spPr bwMode="auto">
            <a:xfrm>
              <a:off x="5791200" y="1903412"/>
              <a:ext cx="433388" cy="23018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12700">
                  <a:solidFill>
                    <a:srgbClr val="000000"/>
                  </a:solidFill>
                  <a:miter lim="800000"/>
                  <a:headEnd/>
                  <a:tailEnd/>
                </a14:hiddenLine>
              </a:ext>
            </a:extLst>
          </p:spPr>
          <p:txBody>
            <a:bodyPr wrap="none" lIns="19050" tIns="26988" rIns="19050" bIns="26988"/>
            <a:lstStyle>
              <a:lvl1pPr defTabSz="904875">
                <a:spcBef>
                  <a:spcPct val="20000"/>
                </a:spcBef>
                <a:buClr>
                  <a:schemeClr val="accent1"/>
                </a:buClr>
                <a:buFont typeface="Times" charset="0"/>
                <a:buChar char="•"/>
                <a:tabLst>
                  <a:tab pos="452438" algn="l"/>
                  <a:tab pos="904875" algn="l"/>
                  <a:tab pos="1357313" algn="l"/>
                </a:tabLst>
                <a:defRPr sz="2800">
                  <a:solidFill>
                    <a:schemeClr val="tx1"/>
                  </a:solidFill>
                  <a:latin typeface="Optima" charset="0"/>
                  <a:ea typeface="ＭＳ Ｐゴシック" charset="-128"/>
                  <a:cs typeface="Optima" charset="0"/>
                </a:defRPr>
              </a:lvl1pPr>
              <a:lvl2pPr marL="742950" indent="-285750" defTabSz="904875">
                <a:spcBef>
                  <a:spcPct val="20000"/>
                </a:spcBef>
                <a:buClr>
                  <a:schemeClr val="accent1"/>
                </a:buClr>
                <a:buFont typeface="Times" charset="0"/>
                <a:buChar char="•"/>
                <a:tabLst>
                  <a:tab pos="452438" algn="l"/>
                  <a:tab pos="904875" algn="l"/>
                  <a:tab pos="1357313" algn="l"/>
                </a:tabLst>
                <a:defRPr sz="2400">
                  <a:solidFill>
                    <a:schemeClr val="tx1"/>
                  </a:solidFill>
                  <a:latin typeface="Optima" charset="0"/>
                  <a:ea typeface="ＭＳ Ｐゴシック" charset="-128"/>
                  <a:cs typeface="Optima" charset="0"/>
                </a:defRPr>
              </a:lvl2pPr>
              <a:lvl3pPr marL="1143000" indent="-228600" defTabSz="904875">
                <a:spcBef>
                  <a:spcPct val="20000"/>
                </a:spcBef>
                <a:buClr>
                  <a:schemeClr val="accent1"/>
                </a:buClr>
                <a:buFont typeface="Times" charset="0"/>
                <a:buChar char="•"/>
                <a:tabLst>
                  <a:tab pos="452438" algn="l"/>
                  <a:tab pos="904875" algn="l"/>
                  <a:tab pos="1357313" algn="l"/>
                </a:tabLst>
                <a:defRPr sz="2000">
                  <a:solidFill>
                    <a:schemeClr val="tx1"/>
                  </a:solidFill>
                  <a:latin typeface="Optima" charset="0"/>
                  <a:ea typeface="ＭＳ Ｐゴシック" charset="-128"/>
                  <a:cs typeface="Optima" charset="0"/>
                </a:defRPr>
              </a:lvl3pPr>
              <a:lvl4pPr marL="1600200" indent="-228600" defTabSz="904875">
                <a:spcBef>
                  <a:spcPct val="20000"/>
                </a:spcBef>
                <a:buClr>
                  <a:schemeClr val="accent1"/>
                </a:buClr>
                <a:buFont typeface="Times" charset="0"/>
                <a:buChar char="•"/>
                <a:tabLst>
                  <a:tab pos="452438" algn="l"/>
                  <a:tab pos="904875" algn="l"/>
                  <a:tab pos="1357313" algn="l"/>
                </a:tabLst>
                <a:defRPr>
                  <a:solidFill>
                    <a:schemeClr val="tx1"/>
                  </a:solidFill>
                  <a:latin typeface="Optima" charset="0"/>
                  <a:ea typeface="ＭＳ Ｐゴシック" charset="-128"/>
                  <a:cs typeface="Optima" charset="0"/>
                </a:defRPr>
              </a:lvl4pPr>
              <a:lvl5pPr marL="2057400" indent="-228600" defTabSz="904875">
                <a:spcBef>
                  <a:spcPct val="20000"/>
                </a:spcBef>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5pPr>
              <a:lvl6pPr marL="25146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6pPr>
              <a:lvl7pPr marL="29718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7pPr>
              <a:lvl8pPr marL="34290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8pPr>
              <a:lvl9pPr marL="3886200" indent="-228600" defTabSz="904875" eaLnBrk="0" fontAlgn="base" hangingPunct="0">
                <a:spcBef>
                  <a:spcPct val="20000"/>
                </a:spcBef>
                <a:spcAft>
                  <a:spcPct val="0"/>
                </a:spcAft>
                <a:buClr>
                  <a:schemeClr val="accent1"/>
                </a:buClr>
                <a:buFont typeface="Times" charset="0"/>
                <a:buChar char="•"/>
                <a:tabLst>
                  <a:tab pos="452438" algn="l"/>
                  <a:tab pos="904875" algn="l"/>
                  <a:tab pos="1357313" algn="l"/>
                </a:tabLst>
                <a:defRPr sz="1600">
                  <a:solidFill>
                    <a:schemeClr val="tx1"/>
                  </a:solidFill>
                  <a:latin typeface="Optima" charset="0"/>
                  <a:ea typeface="ＭＳ Ｐゴシック" charset="-128"/>
                  <a:cs typeface="Optima" charset="0"/>
                </a:defRPr>
              </a:lvl9pPr>
            </a:lstStyle>
            <a:p>
              <a:pPr eaLnBrk="1" hangingPunct="1">
                <a:lnSpc>
                  <a:spcPts val="1600"/>
                </a:lnSpc>
                <a:spcBef>
                  <a:spcPct val="0"/>
                </a:spcBef>
                <a:buClrTx/>
                <a:buFontTx/>
                <a:buNone/>
              </a:pPr>
              <a:r>
                <a:rPr lang="en-US" altLang="en-US" sz="1200" b="1">
                  <a:solidFill>
                    <a:srgbClr val="000000"/>
                  </a:solidFill>
                  <a:latin typeface="Calibri" charset="0"/>
                </a:rPr>
                <a:t>ADD</a:t>
              </a:r>
            </a:p>
          </p:txBody>
        </p:sp>
      </p:grpSp>
      <p:grpSp>
        <p:nvGrpSpPr>
          <p:cNvPr id="3" name="Group 50"/>
          <p:cNvGrpSpPr>
            <a:grpSpLocks/>
          </p:cNvGrpSpPr>
          <p:nvPr/>
        </p:nvGrpSpPr>
        <p:grpSpPr bwMode="auto">
          <a:xfrm>
            <a:off x="3206750" y="1809750"/>
            <a:ext cx="2390775" cy="2673350"/>
            <a:chOff x="3206748" y="1809196"/>
            <a:chExt cx="2390777" cy="2673286"/>
          </a:xfrm>
        </p:grpSpPr>
        <p:sp>
          <p:nvSpPr>
            <p:cNvPr id="38945" name="Line 14"/>
            <p:cNvSpPr>
              <a:spLocks noChangeShapeType="1"/>
            </p:cNvSpPr>
            <p:nvPr/>
          </p:nvSpPr>
          <p:spPr bwMode="auto">
            <a:xfrm>
              <a:off x="3206748" y="1817443"/>
              <a:ext cx="2390777" cy="0"/>
            </a:xfrm>
            <a:prstGeom prst="line">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46" name="Line 100"/>
            <p:cNvSpPr>
              <a:spLocks noChangeShapeType="1"/>
            </p:cNvSpPr>
            <p:nvPr/>
          </p:nvSpPr>
          <p:spPr bwMode="auto">
            <a:xfrm>
              <a:off x="3206748" y="1809196"/>
              <a:ext cx="0" cy="2673286"/>
            </a:xfrm>
            <a:prstGeom prst="line">
              <a:avLst/>
            </a:prstGeom>
            <a:noFill/>
            <a:ln w="28575">
              <a:solidFill>
                <a:schemeClr val="tx1"/>
              </a:solidFill>
              <a:round/>
              <a:headEnd/>
              <a:tailEnd type="oval"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grpSp>
      <p:grpSp>
        <p:nvGrpSpPr>
          <p:cNvPr id="4" name="Group 65"/>
          <p:cNvGrpSpPr>
            <a:grpSpLocks/>
          </p:cNvGrpSpPr>
          <p:nvPr/>
        </p:nvGrpSpPr>
        <p:grpSpPr bwMode="auto">
          <a:xfrm>
            <a:off x="4752975" y="2714625"/>
            <a:ext cx="844550" cy="307975"/>
            <a:chOff x="4752204" y="2714990"/>
            <a:chExt cx="845321" cy="307777"/>
          </a:xfrm>
        </p:grpSpPr>
        <p:cxnSp>
          <p:nvCxnSpPr>
            <p:cNvPr id="38943" name="Straight Arrow Connector 5"/>
            <p:cNvCxnSpPr>
              <a:cxnSpLocks noChangeShapeType="1"/>
            </p:cNvCxnSpPr>
            <p:nvPr/>
          </p:nvCxnSpPr>
          <p:spPr bwMode="auto">
            <a:xfrm>
              <a:off x="4828404" y="2731843"/>
              <a:ext cx="769121" cy="1588"/>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sp>
          <p:nvSpPr>
            <p:cNvPr id="38944" name="Rectangle 7"/>
            <p:cNvSpPr>
              <a:spLocks noChangeArrowheads="1"/>
            </p:cNvSpPr>
            <p:nvPr/>
          </p:nvSpPr>
          <p:spPr bwMode="auto">
            <a:xfrm>
              <a:off x="4752204" y="2714990"/>
              <a:ext cx="505596" cy="30777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a:spcBef>
                  <a:spcPct val="0"/>
                </a:spcBef>
                <a:buClrTx/>
                <a:buFontTx/>
                <a:buNone/>
              </a:pPr>
              <a:r>
                <a:rPr lang="en-US" altLang="en-US" sz="1400">
                  <a:solidFill>
                    <a:srgbClr val="000000"/>
                  </a:solidFill>
                  <a:latin typeface="Calibri" charset="0"/>
                </a:rPr>
                <a:t>4</a:t>
              </a:r>
              <a:endParaRPr lang="en-US" altLang="en-US" sz="1400" baseline="30000">
                <a:solidFill>
                  <a:srgbClr val="000000"/>
                </a:solidFill>
                <a:latin typeface="Calibri" charset="0"/>
              </a:endParaRPr>
            </a:p>
          </p:txBody>
        </p:sp>
      </p:grpSp>
      <p:grpSp>
        <p:nvGrpSpPr>
          <p:cNvPr id="5" name="Group 66"/>
          <p:cNvGrpSpPr>
            <a:grpSpLocks/>
          </p:cNvGrpSpPr>
          <p:nvPr/>
        </p:nvGrpSpPr>
        <p:grpSpPr bwMode="auto">
          <a:xfrm>
            <a:off x="6115938" y="3836326"/>
            <a:ext cx="2723263" cy="369332"/>
            <a:chOff x="6116503" y="4056988"/>
            <a:chExt cx="2721683" cy="369332"/>
          </a:xfrm>
        </p:grpSpPr>
        <p:sp>
          <p:nvSpPr>
            <p:cNvPr id="38938" name="TextBox 10"/>
            <p:cNvSpPr txBox="1">
              <a:spLocks noChangeArrowheads="1"/>
            </p:cNvSpPr>
            <p:nvPr/>
          </p:nvSpPr>
          <p:spPr bwMode="auto">
            <a:xfrm>
              <a:off x="7356624" y="4056988"/>
              <a:ext cx="1481562"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800" b="1" dirty="0">
                  <a:latin typeface="Lucida Grande" charset="0"/>
                </a:rPr>
                <a:t>instruction</a:t>
              </a:r>
            </a:p>
          </p:txBody>
        </p:sp>
        <p:cxnSp>
          <p:nvCxnSpPr>
            <p:cNvPr id="38940" name="Straight Arrow Connector 6"/>
            <p:cNvCxnSpPr>
              <a:cxnSpLocks noChangeShapeType="1"/>
            </p:cNvCxnSpPr>
            <p:nvPr/>
          </p:nvCxnSpPr>
          <p:spPr bwMode="auto">
            <a:xfrm>
              <a:off x="6116503" y="4240482"/>
              <a:ext cx="893897" cy="1172"/>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grpSp>
        <p:nvGrpSpPr>
          <p:cNvPr id="8" name="Group 64"/>
          <p:cNvGrpSpPr>
            <a:grpSpLocks/>
          </p:cNvGrpSpPr>
          <p:nvPr/>
        </p:nvGrpSpPr>
        <p:grpSpPr bwMode="auto">
          <a:xfrm>
            <a:off x="1752600" y="1287463"/>
            <a:ext cx="4756150" cy="3203575"/>
            <a:chOff x="1752600" y="1287153"/>
            <a:chExt cx="4756150" cy="3203576"/>
          </a:xfrm>
        </p:grpSpPr>
        <p:sp>
          <p:nvSpPr>
            <p:cNvPr id="38933" name="Line 28"/>
            <p:cNvSpPr>
              <a:spLocks noChangeShapeType="1"/>
            </p:cNvSpPr>
            <p:nvPr/>
          </p:nvSpPr>
          <p:spPr bwMode="auto">
            <a:xfrm>
              <a:off x="6508750" y="1295400"/>
              <a:ext cx="0" cy="99060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4" name="Line 29"/>
            <p:cNvSpPr>
              <a:spLocks noChangeShapeType="1"/>
            </p:cNvSpPr>
            <p:nvPr/>
          </p:nvSpPr>
          <p:spPr bwMode="auto">
            <a:xfrm>
              <a:off x="6203950" y="2286000"/>
              <a:ext cx="304800" cy="0"/>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5" name="Line 35"/>
            <p:cNvSpPr>
              <a:spLocks noChangeShapeType="1"/>
            </p:cNvSpPr>
            <p:nvPr/>
          </p:nvSpPr>
          <p:spPr bwMode="auto">
            <a:xfrm flipV="1">
              <a:off x="1752600" y="1295400"/>
              <a:ext cx="4756150" cy="0"/>
            </a:xfrm>
            <a:prstGeom prst="line">
              <a:avLst/>
            </a:prstGeom>
            <a:noFill/>
            <a:ln w="25400">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sp>
          <p:nvSpPr>
            <p:cNvPr id="38936" name="Line 36"/>
            <p:cNvSpPr>
              <a:spLocks noChangeShapeType="1"/>
            </p:cNvSpPr>
            <p:nvPr/>
          </p:nvSpPr>
          <p:spPr bwMode="auto">
            <a:xfrm flipH="1">
              <a:off x="1752600" y="1287153"/>
              <a:ext cx="0" cy="3203576"/>
            </a:xfrm>
            <a:prstGeom prst="line">
              <a:avLst/>
            </a:prstGeom>
            <a:noFill/>
            <a:ln w="2857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txBody>
            <a:bodyPr/>
            <a:lstStyle/>
            <a:p>
              <a:endParaRPr lang="en-US"/>
            </a:p>
          </p:txBody>
        </p:sp>
        <p:cxnSp>
          <p:nvCxnSpPr>
            <p:cNvPr id="38937" name="Straight Arrow Connector 5"/>
            <p:cNvCxnSpPr>
              <a:cxnSpLocks noChangeShapeType="1"/>
              <a:endCxn id="18" idx="1"/>
            </p:cNvCxnSpPr>
            <p:nvPr/>
          </p:nvCxnSpPr>
          <p:spPr bwMode="auto">
            <a:xfrm flipV="1">
              <a:off x="1752600" y="4485608"/>
              <a:ext cx="493713" cy="0"/>
            </a:xfrm>
            <a:prstGeom prst="straightConnector1">
              <a:avLst/>
            </a:prstGeom>
            <a:noFill/>
            <a:ln w="25400">
              <a:solidFill>
                <a:schemeClr val="tx1"/>
              </a:solidFill>
              <a:round/>
              <a:headEnd/>
              <a:tailEnd type="arrow" w="med" len="me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Lst>
          </p:spPr>
        </p:cxnSp>
      </p:grpSp>
      <p:grpSp>
        <p:nvGrpSpPr>
          <p:cNvPr id="9" name="Group 69"/>
          <p:cNvGrpSpPr>
            <a:grpSpLocks/>
          </p:cNvGrpSpPr>
          <p:nvPr/>
        </p:nvGrpSpPr>
        <p:grpSpPr bwMode="auto">
          <a:xfrm>
            <a:off x="4114800" y="3836326"/>
            <a:ext cx="2073275" cy="1752741"/>
            <a:chOff x="4114800" y="3809333"/>
            <a:chExt cx="2073894" cy="1753408"/>
          </a:xfrm>
        </p:grpSpPr>
        <p:grpSp>
          <p:nvGrpSpPr>
            <p:cNvPr id="10" name="Group 48"/>
            <p:cNvGrpSpPr>
              <a:grpSpLocks/>
            </p:cNvGrpSpPr>
            <p:nvPr/>
          </p:nvGrpSpPr>
          <p:grpSpPr bwMode="auto">
            <a:xfrm>
              <a:off x="4194094" y="3809333"/>
              <a:ext cx="1922409" cy="1748153"/>
              <a:chOff x="4194094" y="4004945"/>
              <a:chExt cx="1922409" cy="1748153"/>
            </a:xfrm>
          </p:grpSpPr>
          <p:sp>
            <p:nvSpPr>
              <p:cNvPr id="38929" name="Rectangle 4"/>
              <p:cNvSpPr>
                <a:spLocks noChangeArrowheads="1"/>
              </p:cNvSpPr>
              <p:nvPr/>
            </p:nvSpPr>
            <p:spPr bwMode="auto">
              <a:xfrm>
                <a:off x="4194094" y="4004945"/>
                <a:ext cx="1922409" cy="1748153"/>
              </a:xfrm>
              <a:prstGeom prst="rect">
                <a:avLst/>
              </a:prstGeom>
              <a:noFill/>
              <a:ln w="22225">
                <a:solidFill>
                  <a:schemeClr val="tx1"/>
                </a:solidFill>
                <a:round/>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txBody>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defTabSz="914400">
                  <a:spcBef>
                    <a:spcPct val="0"/>
                  </a:spcBef>
                  <a:buClrTx/>
                  <a:buFontTx/>
                  <a:buNone/>
                </a:pPr>
                <a:endParaRPr lang="en-US" altLang="en-US" sz="2400">
                  <a:latin typeface="Arial" charset="0"/>
                </a:endParaRPr>
              </a:p>
            </p:txBody>
          </p:sp>
          <p:sp>
            <p:nvSpPr>
              <p:cNvPr id="38930" name="TextBox 7"/>
              <p:cNvSpPr txBox="1">
                <a:spLocks noChangeArrowheads="1"/>
              </p:cNvSpPr>
              <p:nvPr/>
            </p:nvSpPr>
            <p:spPr bwMode="auto">
              <a:xfrm>
                <a:off x="5105400" y="4066401"/>
                <a:ext cx="914399" cy="27699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200">
                    <a:latin typeface="Lucida Grande" charset="0"/>
                  </a:rPr>
                  <a:t>read port</a:t>
                </a:r>
              </a:p>
            </p:txBody>
          </p:sp>
          <p:sp>
            <p:nvSpPr>
              <p:cNvPr id="38932" name="TextBox 11"/>
              <p:cNvSpPr txBox="1">
                <a:spLocks noChangeArrowheads="1"/>
              </p:cNvSpPr>
              <p:nvPr/>
            </p:nvSpPr>
            <p:spPr bwMode="auto">
              <a:xfrm>
                <a:off x="4648149" y="4495800"/>
                <a:ext cx="1042110" cy="738664"/>
              </a:xfrm>
              <a:prstGeom prst="rect">
                <a:avLst/>
              </a:prstGeom>
              <a:solidFill>
                <a:srgbClr val="FAFFB5"/>
              </a:solidFill>
              <a:ln>
                <a:noFill/>
              </a:ln>
              <a:extLs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algn="ctr" eaLnBrk="1" hangingPunct="1">
                  <a:spcBef>
                    <a:spcPct val="0"/>
                  </a:spcBef>
                  <a:buClrTx/>
                  <a:buFontTx/>
                  <a:buNone/>
                </a:pPr>
                <a:r>
                  <a:rPr lang="en-US" altLang="en-US" sz="1400">
                    <a:latin typeface="Calibri" charset="0"/>
                  </a:rPr>
                  <a:t>Instruction</a:t>
                </a:r>
              </a:p>
              <a:p>
                <a:pPr algn="ctr" eaLnBrk="1" hangingPunct="1">
                  <a:spcBef>
                    <a:spcPct val="0"/>
                  </a:spcBef>
                  <a:buClrTx/>
                  <a:buFontTx/>
                  <a:buNone/>
                </a:pPr>
                <a:r>
                  <a:rPr lang="en-US" altLang="en-US" sz="1400">
                    <a:latin typeface="Calibri" charset="0"/>
                  </a:rPr>
                  <a:t>Memory</a:t>
                </a:r>
              </a:p>
              <a:p>
                <a:pPr algn="ctr" eaLnBrk="1" hangingPunct="1">
                  <a:spcBef>
                    <a:spcPct val="0"/>
                  </a:spcBef>
                  <a:buClrTx/>
                  <a:buFontTx/>
                  <a:buNone/>
                </a:pPr>
                <a:r>
                  <a:rPr lang="en-US" altLang="en-US" sz="1400">
                    <a:latin typeface="Calibri" charset="0"/>
                  </a:rPr>
                  <a:t>(L1 I-Cache)</a:t>
                </a:r>
              </a:p>
            </p:txBody>
          </p:sp>
        </p:grpSp>
        <p:sp>
          <p:nvSpPr>
            <p:cNvPr id="38927" name="TextBox 67"/>
            <p:cNvSpPr txBox="1">
              <a:spLocks noChangeArrowheads="1"/>
            </p:cNvSpPr>
            <p:nvPr/>
          </p:nvSpPr>
          <p:spPr bwMode="auto">
            <a:xfrm>
              <a:off x="4114800" y="5193268"/>
              <a:ext cx="184721" cy="369473"/>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endParaRPr lang="en-US" altLang="en-US" sz="1800" dirty="0">
                <a:latin typeface="Arial" charset="0"/>
              </a:endParaRPr>
            </a:p>
          </p:txBody>
        </p:sp>
        <p:sp>
          <p:nvSpPr>
            <p:cNvPr id="38928" name="TextBox 68"/>
            <p:cNvSpPr txBox="1">
              <a:spLocks noChangeArrowheads="1"/>
            </p:cNvSpPr>
            <p:nvPr/>
          </p:nvSpPr>
          <p:spPr bwMode="auto">
            <a:xfrm>
              <a:off x="5869226" y="3817580"/>
              <a:ext cx="319468" cy="369332"/>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none">
              <a:spAutoFit/>
            </a:bodyPr>
            <a:lstStyle>
              <a:lvl1pPr>
                <a:spcBef>
                  <a:spcPct val="20000"/>
                </a:spcBef>
                <a:buClr>
                  <a:schemeClr val="accent1"/>
                </a:buClr>
                <a:buFont typeface="Times" charset="0"/>
                <a:buChar char="•"/>
                <a:defRPr sz="2800">
                  <a:solidFill>
                    <a:schemeClr val="tx1"/>
                  </a:solidFill>
                  <a:latin typeface="Optima" charset="0"/>
                  <a:ea typeface="ＭＳ Ｐゴシック" charset="-128"/>
                  <a:cs typeface="Optima" charset="0"/>
                </a:defRPr>
              </a:lvl1pPr>
              <a:lvl2pPr marL="742950" indent="-285750">
                <a:spcBef>
                  <a:spcPct val="20000"/>
                </a:spcBef>
                <a:buClr>
                  <a:schemeClr val="accent1"/>
                </a:buClr>
                <a:buFont typeface="Times" charset="0"/>
                <a:buChar char="•"/>
                <a:defRPr sz="2400">
                  <a:solidFill>
                    <a:schemeClr val="tx1"/>
                  </a:solidFill>
                  <a:latin typeface="Optima" charset="0"/>
                  <a:ea typeface="ＭＳ Ｐゴシック" charset="-128"/>
                  <a:cs typeface="Optima" charset="0"/>
                </a:defRPr>
              </a:lvl2pPr>
              <a:lvl3pPr marL="1143000" indent="-228600">
                <a:spcBef>
                  <a:spcPct val="20000"/>
                </a:spcBef>
                <a:buClr>
                  <a:schemeClr val="accent1"/>
                </a:buClr>
                <a:buFont typeface="Times" charset="0"/>
                <a:buChar char="•"/>
                <a:defRPr sz="2000">
                  <a:solidFill>
                    <a:schemeClr val="tx1"/>
                  </a:solidFill>
                  <a:latin typeface="Optima" charset="0"/>
                  <a:ea typeface="ＭＳ Ｐゴシック" charset="-128"/>
                  <a:cs typeface="Optima" charset="0"/>
                </a:defRPr>
              </a:lvl3pPr>
              <a:lvl4pPr marL="1600200" indent="-228600">
                <a:spcBef>
                  <a:spcPct val="20000"/>
                </a:spcBef>
                <a:buClr>
                  <a:schemeClr val="accent1"/>
                </a:buClr>
                <a:buFont typeface="Times" charset="0"/>
                <a:buChar char="•"/>
                <a:defRPr>
                  <a:solidFill>
                    <a:schemeClr val="tx1"/>
                  </a:solidFill>
                  <a:latin typeface="Optima" charset="0"/>
                  <a:ea typeface="ＭＳ Ｐゴシック" charset="-128"/>
                  <a:cs typeface="Optima" charset="0"/>
                </a:defRPr>
              </a:lvl4pPr>
              <a:lvl5pPr marL="2057400" indent="-228600">
                <a:spcBef>
                  <a:spcPct val="20000"/>
                </a:spcBef>
                <a:buClr>
                  <a:schemeClr val="accent1"/>
                </a:buClr>
                <a:buFont typeface="Times" charset="0"/>
                <a:buChar char="•"/>
                <a:defRPr sz="1600">
                  <a:solidFill>
                    <a:schemeClr val="tx1"/>
                  </a:solidFill>
                  <a:latin typeface="Optima" charset="0"/>
                  <a:ea typeface="ＭＳ Ｐゴシック" charset="-128"/>
                  <a:cs typeface="Optima" charset="0"/>
                </a:defRPr>
              </a:lvl5pPr>
              <a:lvl6pPr marL="25146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6pPr>
              <a:lvl7pPr marL="29718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7pPr>
              <a:lvl8pPr marL="34290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8pPr>
              <a:lvl9pPr marL="3886200" indent="-228600" defTabSz="457200" eaLnBrk="0" fontAlgn="base" hangingPunct="0">
                <a:spcBef>
                  <a:spcPct val="20000"/>
                </a:spcBef>
                <a:spcAft>
                  <a:spcPct val="0"/>
                </a:spcAft>
                <a:buClr>
                  <a:schemeClr val="accent1"/>
                </a:buClr>
                <a:buFont typeface="Times" charset="0"/>
                <a:buChar char="•"/>
                <a:defRPr sz="1600">
                  <a:solidFill>
                    <a:schemeClr val="tx1"/>
                  </a:solidFill>
                  <a:latin typeface="Optima" charset="0"/>
                  <a:ea typeface="ＭＳ Ｐゴシック" charset="-128"/>
                  <a:cs typeface="Optima" charset="0"/>
                </a:defRPr>
              </a:lvl9pPr>
            </a:lstStyle>
            <a:p>
              <a:pPr eaLnBrk="1" hangingPunct="1">
                <a:spcBef>
                  <a:spcPct val="0"/>
                </a:spcBef>
                <a:buClrTx/>
                <a:buFontTx/>
                <a:buNone/>
              </a:pPr>
              <a:r>
                <a:rPr lang="en-US" altLang="en-US" sz="1800">
                  <a:latin typeface="Arial" charset="0"/>
                </a:rPr>
                <a:t>&lt;</a:t>
              </a:r>
            </a:p>
          </p:txBody>
        </p:sp>
      </p:grpSp>
      <p:cxnSp>
        <p:nvCxnSpPr>
          <p:cNvPr id="39" name="Straight Connector 38"/>
          <p:cNvCxnSpPr>
            <a:stCxn id="38933" idx="0"/>
          </p:cNvCxnSpPr>
          <p:nvPr/>
        </p:nvCxnSpPr>
        <p:spPr bwMode="auto">
          <a:xfrm rot="5400000" flipH="1" flipV="1">
            <a:off x="7098351" y="697862"/>
            <a:ext cx="8247" cy="118745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0" name="TextBox 39"/>
          <p:cNvSpPr txBox="1"/>
          <p:nvPr/>
        </p:nvSpPr>
        <p:spPr>
          <a:xfrm>
            <a:off x="7162800" y="1676400"/>
            <a:ext cx="1371600" cy="461665"/>
          </a:xfrm>
          <a:prstGeom prst="rect">
            <a:avLst/>
          </a:prstGeom>
          <a:noFill/>
        </p:spPr>
        <p:txBody>
          <a:bodyPr wrap="square" rtlCol="0">
            <a:spAutoFit/>
          </a:bodyPr>
          <a:lstStyle/>
          <a:p>
            <a:r>
              <a:rPr lang="en-US" sz="800" dirty="0" smtClean="0"/>
              <a:t>Maybe we have to get the PC+4 and add an offset plus shift left 2.   </a:t>
            </a:r>
            <a:endParaRPr lang="en-US" sz="800" dirty="0"/>
          </a:p>
        </p:txBody>
      </p:sp>
      <p:sp>
        <p:nvSpPr>
          <p:cNvPr id="41" name="Oval 40"/>
          <p:cNvSpPr/>
          <p:nvPr/>
        </p:nvSpPr>
        <p:spPr bwMode="auto">
          <a:xfrm>
            <a:off x="6179560" y="990600"/>
            <a:ext cx="658378" cy="685800"/>
          </a:xfrm>
          <a:prstGeom prst="ellipse">
            <a:avLst/>
          </a:prstGeom>
          <a:noFill/>
          <a:ln w="412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cxnSp>
        <p:nvCxnSpPr>
          <p:cNvPr id="43" name="Straight Arrow Connector 42"/>
          <p:cNvCxnSpPr/>
          <p:nvPr/>
        </p:nvCxnSpPr>
        <p:spPr bwMode="auto">
          <a:xfrm rot="10800000" flipV="1">
            <a:off x="6837938" y="533400"/>
            <a:ext cx="1163062" cy="609600"/>
          </a:xfrm>
          <a:prstGeom prst="straightConnector1">
            <a:avLst/>
          </a:prstGeom>
          <a:solidFill>
            <a:schemeClr val="accent1"/>
          </a:solidFill>
          <a:ln w="47625"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Processor Datapath and Control</a:t>
            </a:r>
          </a:p>
        </p:txBody>
      </p:sp>
      <p:sp>
        <p:nvSpPr>
          <p:cNvPr id="22530" name="Content Placeholder 2"/>
          <p:cNvSpPr>
            <a:spLocks noGrp="1"/>
          </p:cNvSpPr>
          <p:nvPr>
            <p:ph idx="1"/>
          </p:nvPr>
        </p:nvSpPr>
        <p:spPr/>
        <p:txBody>
          <a:bodyPr/>
          <a:lstStyle/>
          <a:p>
            <a:pPr marL="0" indent="0" eaLnBrk="1" hangingPunct="1">
              <a:buFont typeface="Times" charset="0"/>
              <a:buNone/>
              <a:defRPr/>
            </a:pPr>
            <a:r>
              <a:rPr lang="en-US" sz="2400" dirty="0">
                <a:latin typeface="Optima" charset="0"/>
                <a:ea typeface="ＭＳ Ｐゴシック" charset="0"/>
                <a:cs typeface="Optima" charset="0"/>
              </a:rPr>
              <a:t>At the micro-architectural level we have two types of components in the processor</a:t>
            </a:r>
          </a:p>
          <a:p>
            <a:pPr eaLnBrk="1" hangingPunct="1">
              <a:defRPr/>
            </a:pPr>
            <a:endParaRPr lang="en-US" sz="2400" dirty="0">
              <a:latin typeface="Optima" charset="0"/>
              <a:ea typeface="ＭＳ Ｐゴシック" charset="0"/>
              <a:cs typeface="Optima" charset="0"/>
            </a:endParaRPr>
          </a:p>
          <a:p>
            <a:pPr lvl="1" eaLnBrk="1" hangingPunct="1">
              <a:defRPr/>
            </a:pPr>
            <a:r>
              <a:rPr lang="en-US" dirty="0">
                <a:latin typeface="Optima" charset="0"/>
                <a:ea typeface="ＭＳ Ｐゴシック" charset="0"/>
                <a:cs typeface="Optima" charset="0"/>
              </a:rPr>
              <a:t>Datapath : set of components that combine to execute an instruction</a:t>
            </a:r>
          </a:p>
          <a:p>
            <a:pPr lvl="2" eaLnBrk="1" hangingPunct="1">
              <a:defRPr/>
            </a:pPr>
            <a:r>
              <a:rPr lang="en-US" dirty="0">
                <a:latin typeface="Optima" charset="0"/>
                <a:ea typeface="ＭＳ Ｐゴシック" charset="0"/>
                <a:cs typeface="Optima" charset="0"/>
              </a:rPr>
              <a:t>Bit of a </a:t>
            </a:r>
            <a:r>
              <a:rPr lang="en-US" dirty="0" smtClean="0">
                <a:latin typeface="Optima" charset="0"/>
                <a:ea typeface="ＭＳ Ｐゴシック" charset="0"/>
                <a:cs typeface="Optima" charset="0"/>
              </a:rPr>
              <a:t>misnomer – that’s an understatement.  Lost in the annals of space and time. </a:t>
            </a:r>
            <a:endParaRPr lang="en-US" dirty="0">
              <a:latin typeface="Optima" charset="0"/>
              <a:ea typeface="ＭＳ Ｐゴシック" charset="0"/>
              <a:cs typeface="Optima" charset="0"/>
            </a:endParaRPr>
          </a:p>
          <a:p>
            <a:pPr lvl="1" eaLnBrk="1" hangingPunct="1">
              <a:defRPr/>
            </a:pPr>
            <a:r>
              <a:rPr lang="en-US" dirty="0">
                <a:latin typeface="Optima" charset="0"/>
                <a:ea typeface="ＭＳ Ｐゴシック" charset="0"/>
                <a:cs typeface="Optima" charset="0"/>
              </a:rPr>
              <a:t>Control : set of components that tell the datapath what to do</a:t>
            </a:r>
          </a:p>
          <a:p>
            <a:pPr lvl="2" eaLnBrk="1" hangingPunct="1">
              <a:defRPr/>
            </a:pPr>
            <a:r>
              <a:rPr lang="en-US" dirty="0">
                <a:latin typeface="Optima" charset="0"/>
                <a:ea typeface="ＭＳ Ｐゴシック" charset="0"/>
                <a:cs typeface="Optima" charset="0"/>
              </a:rPr>
              <a:t>Works like an OS at the hardware level</a:t>
            </a:r>
          </a:p>
          <a:p>
            <a:pPr lvl="2" eaLnBrk="1" hangingPunct="1">
              <a:buFont typeface="Times" charset="0"/>
              <a:buNone/>
              <a:defRPr/>
            </a:pPr>
            <a:endParaRPr lang="en-US" sz="18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eaLnBrk="1" hangingPunct="1">
              <a:defRPr/>
            </a:pPr>
            <a:endParaRPr lang="en-US" sz="2400" dirty="0">
              <a:latin typeface="Optima" charset="0"/>
              <a:ea typeface="ＭＳ Ｐゴシック" charset="0"/>
              <a:cs typeface="Optima" charset="0"/>
            </a:endParaRPr>
          </a:p>
          <a:p>
            <a:pPr lvl="2" eaLnBrk="1" hangingPunct="1">
              <a:defRPr/>
            </a:pPr>
            <a:endParaRPr lang="en-US" sz="1800" dirty="0">
              <a:latin typeface="Optima" charset="0"/>
              <a:ea typeface="ＭＳ Ｐゴシック" charset="0"/>
              <a:cs typeface="Optima" charset="0"/>
            </a:endParaRPr>
          </a:p>
          <a:p>
            <a:pPr eaLnBrk="1" hangingPunct="1">
              <a:defRPr/>
            </a:pPr>
            <a:endParaRPr lang="en-US" sz="2400" dirty="0">
              <a:latin typeface="Optima" charset="0"/>
              <a:ea typeface="ＭＳ Ｐゴシック" charset="0"/>
              <a:cs typeface="Optima" charset="0"/>
            </a:endParaRPr>
          </a:p>
          <a:p>
            <a:pPr eaLnBrk="1" hangingPunct="1">
              <a:defRPr/>
            </a:pPr>
            <a:endParaRPr lang="en-US" sz="2400" dirty="0">
              <a:latin typeface="Optima" charset="0"/>
              <a:ea typeface="ＭＳ Ｐゴシック" charset="0"/>
              <a:cs typeface="Optima" charset="0"/>
            </a:endParaRPr>
          </a:p>
          <a:p>
            <a:pPr lvl="1" eaLnBrk="1" hangingPunct="1">
              <a:defRPr/>
            </a:pPr>
            <a:endParaRPr lang="en-US" sz="2000" dirty="0">
              <a:latin typeface="Optima" charset="0"/>
              <a:ea typeface="ＭＳ Ｐゴシック" charset="0"/>
              <a:cs typeface="Optima" charset="0"/>
            </a:endParaRPr>
          </a:p>
          <a:p>
            <a:pPr lvl="1" eaLnBrk="1" hangingPunct="1">
              <a:buFont typeface="Times" charset="0"/>
              <a:buNone/>
              <a:defRPr/>
            </a:pPr>
            <a:r>
              <a:rPr lang="en-US" sz="2000" dirty="0">
                <a:latin typeface="Optima" charset="0"/>
                <a:ea typeface="ＭＳ Ｐゴシック" charset="0"/>
                <a:cs typeface="Optima"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Optima" charset="0"/>
                <a:ea typeface="ＭＳ Ｐゴシック" charset="-128"/>
                <a:cs typeface="Optima" charset="0"/>
              </a:rPr>
              <a:t>Processor Datapath and Control</a:t>
            </a:r>
          </a:p>
        </p:txBody>
      </p:sp>
      <p:sp>
        <p:nvSpPr>
          <p:cNvPr id="22530" name="Content Placeholder 2"/>
          <p:cNvSpPr>
            <a:spLocks noGrp="1"/>
          </p:cNvSpPr>
          <p:nvPr>
            <p:ph idx="1"/>
          </p:nvPr>
        </p:nvSpPr>
        <p:spPr/>
        <p:txBody>
          <a:bodyPr/>
          <a:lstStyle/>
          <a:p>
            <a:pPr eaLnBrk="1" hangingPunct="1"/>
            <a:r>
              <a:rPr lang="en-US" altLang="en-US" sz="2400" dirty="0" err="1">
                <a:latin typeface="Optima" charset="0"/>
                <a:ea typeface="ＭＳ Ｐゴシック" charset="-128"/>
                <a:cs typeface="Optima" charset="0"/>
              </a:rPr>
              <a:t>Datapath</a:t>
            </a:r>
            <a:r>
              <a:rPr lang="en-US" altLang="en-US" sz="2400" dirty="0">
                <a:latin typeface="Optima" charset="0"/>
                <a:ea typeface="ＭＳ Ｐゴシック" charset="-128"/>
                <a:cs typeface="Optima" charset="0"/>
              </a:rPr>
              <a:t> and Control combine to provide a processor implementation</a:t>
            </a:r>
          </a:p>
          <a:p>
            <a:pPr lvl="1" eaLnBrk="1" hangingPunct="1"/>
            <a:r>
              <a:rPr lang="en-US" altLang="en-US" sz="2000" dirty="0">
                <a:latin typeface="Optima" charset="0"/>
                <a:cs typeface="Optima" charset="0"/>
              </a:rPr>
              <a:t>elements are connected through wires</a:t>
            </a:r>
          </a:p>
          <a:p>
            <a:pPr lvl="1" eaLnBrk="1" hangingPunct="1"/>
            <a:r>
              <a:rPr lang="en-US" altLang="en-US" sz="2000" dirty="0">
                <a:latin typeface="Optima" charset="0"/>
                <a:cs typeface="Optima" charset="0"/>
              </a:rPr>
              <a:t>only means of communication</a:t>
            </a:r>
          </a:p>
          <a:p>
            <a:pPr lvl="1" eaLnBrk="1" hangingPunct="1"/>
            <a:r>
              <a:rPr lang="en-US" altLang="en-US" sz="2000" dirty="0">
                <a:latin typeface="Optima" charset="0"/>
                <a:cs typeface="Optima" charset="0"/>
              </a:rPr>
              <a:t>need to think in binary!</a:t>
            </a:r>
          </a:p>
          <a:p>
            <a:pPr eaLnBrk="1" hangingPunct="1">
              <a:buFont typeface="Times" charset="0"/>
              <a:buNone/>
            </a:pPr>
            <a:endParaRPr lang="en-US" altLang="en-US" sz="2400" dirty="0">
              <a:latin typeface="Optima" charset="0"/>
              <a:ea typeface="ＭＳ Ｐゴシック" charset="-128"/>
              <a:cs typeface="Optima" charset="0"/>
            </a:endParaRPr>
          </a:p>
          <a:p>
            <a:pPr eaLnBrk="1" hangingPunct="1"/>
            <a:r>
              <a:rPr lang="en-US" altLang="en-US" sz="2400" dirty="0">
                <a:latin typeface="Optima" charset="0"/>
                <a:ea typeface="ＭＳ Ｐゴシック" charset="-128"/>
                <a:cs typeface="Optima" charset="0"/>
              </a:rPr>
              <a:t>Each element in the </a:t>
            </a:r>
            <a:r>
              <a:rPr lang="en-US" altLang="en-US" sz="2400" dirty="0" err="1">
                <a:latin typeface="Optima" charset="0"/>
                <a:ea typeface="ＭＳ Ｐゴシック" charset="-128"/>
                <a:cs typeface="Optima" charset="0"/>
              </a:rPr>
              <a:t>datapath</a:t>
            </a:r>
            <a:r>
              <a:rPr lang="en-US" altLang="en-US" sz="2400" dirty="0">
                <a:latin typeface="Optima" charset="0"/>
                <a:ea typeface="ＭＳ Ｐゴシック" charset="-128"/>
                <a:cs typeface="Optima" charset="0"/>
              </a:rPr>
              <a:t> and the control unit has corresponding hardware</a:t>
            </a:r>
          </a:p>
          <a:p>
            <a:pPr lvl="1" eaLnBrk="1" hangingPunct="1"/>
            <a:r>
              <a:rPr lang="en-US" altLang="en-US" sz="2000" dirty="0">
                <a:latin typeface="Optima" charset="0"/>
                <a:cs typeface="Optima" charset="0"/>
              </a:rPr>
              <a:t>We will not use an HDL in this class</a:t>
            </a:r>
          </a:p>
          <a:p>
            <a:pPr lvl="2" eaLnBrk="1" hangingPunct="1"/>
            <a:r>
              <a:rPr lang="en-US" altLang="en-US" sz="1600" dirty="0" err="1">
                <a:latin typeface="Optima" charset="0"/>
                <a:cs typeface="Optima" charset="0"/>
              </a:rPr>
              <a:t>HDLs</a:t>
            </a:r>
            <a:r>
              <a:rPr lang="en-US" altLang="en-US" sz="1600" dirty="0">
                <a:latin typeface="Optima" charset="0"/>
                <a:cs typeface="Optima" charset="0"/>
              </a:rPr>
              <a:t> work best at a lower abstraction </a:t>
            </a:r>
            <a:r>
              <a:rPr lang="en-US" altLang="en-US" sz="1600" dirty="0" smtClean="0">
                <a:latin typeface="Optima" charset="0"/>
                <a:cs typeface="Optima" charset="0"/>
              </a:rPr>
              <a:t>level</a:t>
            </a:r>
          </a:p>
          <a:p>
            <a:pPr lvl="2" eaLnBrk="1" hangingPunct="1"/>
            <a:r>
              <a:rPr lang="en-US" altLang="en-US" sz="1600" dirty="0" smtClean="0">
                <a:latin typeface="Optima" charset="0"/>
                <a:cs typeface="Optima" charset="0"/>
              </a:rPr>
              <a:t>Hardware Descriptive Language - </a:t>
            </a:r>
            <a:r>
              <a:rPr lang="en-US" altLang="en-US" sz="1600" dirty="0" err="1" smtClean="0">
                <a:latin typeface="Optima" charset="0"/>
                <a:cs typeface="Optima" charset="0"/>
              </a:rPr>
              <a:t>Verilog</a:t>
            </a:r>
            <a:endParaRPr lang="en-US" altLang="en-US" sz="1600" dirty="0" smtClean="0">
              <a:latin typeface="Optima" charset="0"/>
              <a:cs typeface="Optima" charset="0"/>
            </a:endParaRPr>
          </a:p>
          <a:p>
            <a:pPr lvl="1" eaLnBrk="1" hangingPunct="1"/>
            <a:r>
              <a:rPr lang="en-US" altLang="en-US" sz="2000" dirty="0">
                <a:latin typeface="Optima" charset="0"/>
                <a:cs typeface="Optima" charset="0"/>
              </a:rPr>
              <a:t>We will use diagrams (like the one in the next slide) to understand the design and implementation </a:t>
            </a:r>
            <a:r>
              <a:rPr lang="en-US" altLang="en-US" sz="2000" dirty="0" smtClean="0">
                <a:latin typeface="Optima" charset="0"/>
                <a:cs typeface="Optima" charset="0"/>
              </a:rPr>
              <a:t>issues</a:t>
            </a:r>
          </a:p>
          <a:p>
            <a:pPr lvl="1" eaLnBrk="1" hangingPunct="1"/>
            <a:endParaRPr lang="en-US" altLang="en-US" sz="2000" dirty="0" smtClean="0">
              <a:latin typeface="Optima" charset="0"/>
              <a:cs typeface="Optima" charset="0"/>
            </a:endParaRPr>
          </a:p>
          <a:p>
            <a:pPr eaLnBrk="1" hangingPunct="1"/>
            <a:endParaRPr lang="en-US" altLang="en-US" sz="2400" dirty="0">
              <a:latin typeface="Optima" charset="0"/>
              <a:ea typeface="ＭＳ Ｐゴシック" charset="-128"/>
              <a:cs typeface="Optima" charset="0"/>
            </a:endParaRPr>
          </a:p>
          <a:p>
            <a:pPr eaLnBrk="1" hangingPunct="1"/>
            <a:endParaRPr lang="en-US" altLang="en-US" sz="2400" dirty="0">
              <a:latin typeface="Optima" charset="0"/>
              <a:ea typeface="ＭＳ Ｐゴシック" charset="-128"/>
              <a:cs typeface="Optima" charset="0"/>
            </a:endParaRPr>
          </a:p>
          <a:p>
            <a:pPr eaLnBrk="1" hangingPunct="1"/>
            <a:endParaRPr lang="en-US" altLang="en-US" dirty="0">
              <a:latin typeface="Optima" charset="0"/>
              <a:ea typeface="ＭＳ Ｐゴシック" charset="-128"/>
              <a:cs typeface="Optima"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Example Datapath Diagram</a:t>
            </a:r>
            <a:endParaRPr lang="en-AU" altLang="en-US">
              <a:latin typeface="Optima" charset="0"/>
              <a:ea typeface="ＭＳ Ｐゴシック" charset="-128"/>
              <a:cs typeface="Optima" charset="0"/>
            </a:endParaRPr>
          </a:p>
        </p:txBody>
      </p:sp>
      <p:pic>
        <p:nvPicPr>
          <p:cNvPr id="4" name="Picture 3" descr="Screen Shot 2018-09-16 at 9.40.23 AM.png"/>
          <p:cNvPicPr>
            <a:picLocks noChangeAspect="1"/>
          </p:cNvPicPr>
          <p:nvPr/>
        </p:nvPicPr>
        <p:blipFill>
          <a:blip r:embed="rId3"/>
          <a:stretch>
            <a:fillRect/>
          </a:stretch>
        </p:blipFill>
        <p:spPr>
          <a:xfrm>
            <a:off x="457200" y="1409700"/>
            <a:ext cx="7683500" cy="54483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a:latin typeface="Optima" charset="0"/>
                <a:ea typeface="ＭＳ Ｐゴシック" charset="-128"/>
                <a:cs typeface="Optima" charset="0"/>
              </a:rPr>
              <a:t>Logic Design Basics</a:t>
            </a:r>
            <a:endParaRPr lang="en-AU" altLang="en-US">
              <a:latin typeface="Optima" charset="0"/>
              <a:ea typeface="ＭＳ Ｐゴシック" charset="-128"/>
              <a:cs typeface="Optima" charset="0"/>
            </a:endParaRPr>
          </a:p>
        </p:txBody>
      </p:sp>
      <p:sp>
        <p:nvSpPr>
          <p:cNvPr id="32770" name="Rectangle 4"/>
          <p:cNvSpPr>
            <a:spLocks noGrp="1" noChangeArrowheads="1"/>
          </p:cNvSpPr>
          <p:nvPr>
            <p:ph idx="1"/>
          </p:nvPr>
        </p:nvSpPr>
        <p:spPr/>
        <p:txBody>
          <a:bodyPr/>
          <a:lstStyle/>
          <a:p>
            <a:pPr eaLnBrk="1" hangingPunct="1"/>
            <a:r>
              <a:rPr lang="en-US" altLang="en-US" sz="2400" dirty="0">
                <a:latin typeface="Optima" charset="0"/>
                <a:ea typeface="ＭＳ Ｐゴシック" charset="-128"/>
                <a:cs typeface="Optima" charset="0"/>
              </a:rPr>
              <a:t>Information encoded in binary</a:t>
            </a:r>
          </a:p>
          <a:p>
            <a:pPr lvl="1" eaLnBrk="1" hangingPunct="1"/>
            <a:r>
              <a:rPr lang="en-US" altLang="en-US" sz="2000" dirty="0">
                <a:latin typeface="Optima" charset="0"/>
                <a:cs typeface="Optima" charset="0"/>
              </a:rPr>
              <a:t>Low voltage = 0, High voltage = 1</a:t>
            </a:r>
          </a:p>
          <a:p>
            <a:pPr lvl="1" eaLnBrk="1" hangingPunct="1"/>
            <a:r>
              <a:rPr lang="en-US" altLang="en-US" sz="2000" dirty="0">
                <a:latin typeface="Optima" charset="0"/>
                <a:cs typeface="Optima" charset="0"/>
              </a:rPr>
              <a:t>One wire per bit</a:t>
            </a:r>
          </a:p>
          <a:p>
            <a:pPr lvl="1" eaLnBrk="1" hangingPunct="1"/>
            <a:r>
              <a:rPr lang="en-US" altLang="en-US" sz="2000" dirty="0">
                <a:latin typeface="Optima" charset="0"/>
                <a:cs typeface="Optima" charset="0"/>
              </a:rPr>
              <a:t>Multi-bit data encoded on multi-wire buses</a:t>
            </a:r>
          </a:p>
          <a:p>
            <a:pPr eaLnBrk="1" hangingPunct="1">
              <a:buFont typeface="Times" charset="0"/>
              <a:buNone/>
            </a:pPr>
            <a:endParaRPr lang="en-US" altLang="en-US" sz="2400" dirty="0">
              <a:latin typeface="Optima" charset="0"/>
              <a:ea typeface="ＭＳ Ｐゴシック" charset="-128"/>
              <a:cs typeface="Optima" charset="0"/>
            </a:endParaRPr>
          </a:p>
          <a:p>
            <a:pPr eaLnBrk="1" hangingPunct="1"/>
            <a:r>
              <a:rPr lang="en-US" altLang="en-US" sz="2400" dirty="0">
                <a:latin typeface="Optima" charset="0"/>
                <a:ea typeface="ＭＳ Ｐゴシック" charset="-128"/>
                <a:cs typeface="Optima" charset="0"/>
              </a:rPr>
              <a:t>Combinational and state elements</a:t>
            </a:r>
          </a:p>
          <a:p>
            <a:pPr lvl="1" eaLnBrk="1" hangingPunct="1"/>
            <a:r>
              <a:rPr lang="en-US" altLang="en-US" sz="2000" dirty="0">
                <a:latin typeface="Optima" charset="0"/>
                <a:cs typeface="Optima" charset="0"/>
              </a:rPr>
              <a:t>ALU, MUX, Gates are combinational elements</a:t>
            </a:r>
          </a:p>
          <a:p>
            <a:pPr lvl="2" eaLnBrk="1" hangingPunct="1"/>
            <a:r>
              <a:rPr lang="en-US" altLang="en-US" sz="1800" dirty="0">
                <a:latin typeface="Optima" charset="0"/>
                <a:cs typeface="Optima" charset="0"/>
              </a:rPr>
              <a:t>cannot store value</a:t>
            </a:r>
          </a:p>
          <a:p>
            <a:pPr lvl="2" eaLnBrk="1" hangingPunct="1"/>
            <a:r>
              <a:rPr lang="en-US" altLang="en-US" sz="1800" dirty="0">
                <a:latin typeface="Optima" charset="0"/>
                <a:cs typeface="Optima" charset="0"/>
              </a:rPr>
              <a:t>output solely dependent on current input</a:t>
            </a:r>
          </a:p>
          <a:p>
            <a:pPr lvl="1" eaLnBrk="1" hangingPunct="1"/>
            <a:r>
              <a:rPr lang="en-US" altLang="en-US" sz="2000" dirty="0">
                <a:latin typeface="Optima" charset="0"/>
                <a:cs typeface="Optima" charset="0"/>
              </a:rPr>
              <a:t>registers and memory are called state elements</a:t>
            </a:r>
          </a:p>
          <a:p>
            <a:pPr lvl="2" eaLnBrk="1" hangingPunct="1"/>
            <a:r>
              <a:rPr lang="en-US" altLang="en-US" sz="1800" dirty="0">
                <a:latin typeface="Optima" charset="0"/>
                <a:cs typeface="Optima" charset="0"/>
              </a:rPr>
              <a:t>can store value</a:t>
            </a:r>
          </a:p>
          <a:p>
            <a:pPr lvl="1" eaLnBrk="1" hangingPunct="1"/>
            <a:endParaRPr lang="en-US" altLang="en-US" sz="2000" dirty="0">
              <a:latin typeface="Optima" charset="0"/>
              <a:cs typeface="Optima" charset="0"/>
            </a:endParaRPr>
          </a:p>
          <a:p>
            <a:pPr lvl="1" eaLnBrk="1" hangingPunct="1"/>
            <a:endParaRPr lang="en-US" altLang="en-US" sz="2000" dirty="0">
              <a:latin typeface="Optima" charset="0"/>
              <a:cs typeface="Optima" charset="0"/>
            </a:endParaRPr>
          </a:p>
        </p:txBody>
      </p:sp>
      <p:pic>
        <p:nvPicPr>
          <p:cNvPr id="32771" name="Picture 7" descr="f04-03-P374493"/>
          <p:cNvPicPr>
            <a:picLocks noChangeAspect="1" noChangeArrowheads="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334000" y="5029200"/>
            <a:ext cx="3241675" cy="11366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Cycle</a:t>
            </a:r>
            <a:endParaRPr lang="en-US" dirty="0"/>
          </a:p>
        </p:txBody>
      </p:sp>
      <p:sp>
        <p:nvSpPr>
          <p:cNvPr id="3" name="Content Placeholder 2"/>
          <p:cNvSpPr>
            <a:spLocks noGrp="1"/>
          </p:cNvSpPr>
          <p:nvPr>
            <p:ph idx="1"/>
          </p:nvPr>
        </p:nvSpPr>
        <p:spPr/>
        <p:txBody>
          <a:bodyPr/>
          <a:lstStyle/>
          <a:p>
            <a:r>
              <a:rPr lang="en-US" dirty="0" smtClean="0"/>
              <a:t>We are assuming an edge triggered clocking methodology</a:t>
            </a:r>
          </a:p>
          <a:p>
            <a:r>
              <a:rPr lang="en-US" dirty="0" smtClean="0"/>
              <a:t>Means values stored in a sequential logic element are updated on either a falling or rising edge.</a:t>
            </a:r>
            <a:endParaRPr lang="en-US" dirty="0"/>
          </a:p>
        </p:txBody>
      </p:sp>
      <p:cxnSp>
        <p:nvCxnSpPr>
          <p:cNvPr id="5" name="Elbow Connector 4"/>
          <p:cNvCxnSpPr/>
          <p:nvPr/>
        </p:nvCxnSpPr>
        <p:spPr bwMode="auto">
          <a:xfrm flipV="1">
            <a:off x="2514600" y="4037012"/>
            <a:ext cx="1905000" cy="1066800"/>
          </a:xfrm>
          <a:prstGeom prst="bentConnector3">
            <a:avLst>
              <a:gd name="adj1" fmla="val 50000"/>
            </a:avLst>
          </a:prstGeom>
          <a:solidFill>
            <a:schemeClr val="accent1"/>
          </a:solidFill>
          <a:ln w="50800" cap="flat" cmpd="sng" algn="ctr">
            <a:solidFill>
              <a:schemeClr val="tx1"/>
            </a:solidFill>
            <a:prstDash val="solid"/>
            <a:round/>
            <a:headEnd type="none" w="med" len="med"/>
            <a:tailEnd type="none" w="med" len="med"/>
          </a:ln>
          <a:effectLst/>
        </p:spPr>
      </p:cxnSp>
      <p:cxnSp>
        <p:nvCxnSpPr>
          <p:cNvPr id="9" name="Elbow Connector 8"/>
          <p:cNvCxnSpPr/>
          <p:nvPr/>
        </p:nvCxnSpPr>
        <p:spPr bwMode="auto">
          <a:xfrm rot="16200000" flipH="1">
            <a:off x="3886200" y="4570412"/>
            <a:ext cx="1066800" cy="1588"/>
          </a:xfrm>
          <a:prstGeom prst="bentConnector3">
            <a:avLst>
              <a:gd name="adj1" fmla="val 50000"/>
            </a:avLst>
          </a:prstGeom>
          <a:solidFill>
            <a:schemeClr val="accent1"/>
          </a:solidFill>
          <a:ln w="50800" cap="flat" cmpd="sng" algn="ctr">
            <a:solidFill>
              <a:schemeClr val="tx1"/>
            </a:solidFill>
            <a:prstDash val="solid"/>
            <a:round/>
            <a:headEnd type="none" w="med" len="med"/>
            <a:tailEnd type="none" w="med" len="med"/>
          </a:ln>
          <a:effectLst/>
        </p:spPr>
      </p:cxnSp>
      <p:cxnSp>
        <p:nvCxnSpPr>
          <p:cNvPr id="12" name="Elbow Connector 11"/>
          <p:cNvCxnSpPr/>
          <p:nvPr/>
        </p:nvCxnSpPr>
        <p:spPr bwMode="auto">
          <a:xfrm rot="10800000" flipV="1">
            <a:off x="4418806" y="5102224"/>
            <a:ext cx="988218" cy="1588"/>
          </a:xfrm>
          <a:prstGeom prst="bentConnector3">
            <a:avLst>
              <a:gd name="adj1" fmla="val 50000"/>
            </a:avLst>
          </a:prstGeom>
          <a:solidFill>
            <a:schemeClr val="accent1"/>
          </a:solidFill>
          <a:ln w="50800" cap="flat" cmpd="sng" algn="ctr">
            <a:solidFill>
              <a:schemeClr val="tx1"/>
            </a:solidFill>
            <a:prstDash val="solid"/>
            <a:round/>
            <a:headEnd type="none" w="med" len="med"/>
            <a:tailEnd type="none" w="med" len="med"/>
          </a:ln>
          <a:effectLst/>
        </p:spPr>
      </p:cxnSp>
      <p:cxnSp>
        <p:nvCxnSpPr>
          <p:cNvPr id="16" name="Straight Arrow Connector 15"/>
          <p:cNvCxnSpPr/>
          <p:nvPr/>
        </p:nvCxnSpPr>
        <p:spPr bwMode="auto">
          <a:xfrm rot="16200000" flipV="1">
            <a:off x="2705894" y="4419201"/>
            <a:ext cx="685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H="1">
            <a:off x="4458891" y="4418805"/>
            <a:ext cx="68500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sp>
        <p:nvSpPr>
          <p:cNvPr id="3" name="Content Placeholder 2"/>
          <p:cNvSpPr>
            <a:spLocks noGrp="1"/>
          </p:cNvSpPr>
          <p:nvPr>
            <p:ph idx="1"/>
          </p:nvPr>
        </p:nvSpPr>
        <p:spPr/>
        <p:txBody>
          <a:bodyPr/>
          <a:lstStyle/>
          <a:p>
            <a:r>
              <a:rPr lang="en-US" dirty="0" smtClean="0"/>
              <a:t>In digital circuit theory, </a:t>
            </a:r>
            <a:r>
              <a:rPr lang="en-US" b="1" dirty="0" smtClean="0"/>
              <a:t>sequential logic is a type of logic circuit whose output depends not only on the present value of its input signals but on the sequence of past inputs, the input history. ... Sequential logic is used to construct finite state machines, a basic building block in all digital circuitry.</a:t>
            </a:r>
          </a:p>
          <a:p>
            <a:endParaRPr lang="en-US" b="1" dirty="0" smtClean="0"/>
          </a:p>
          <a:p>
            <a:r>
              <a:rPr lang="en-US" sz="800" b="1" dirty="0" err="1" smtClean="0"/>
              <a:t>wikipedia</a:t>
            </a:r>
            <a:endParaRPr lang="en-US" sz="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Logic</a:t>
            </a:r>
            <a:endParaRPr lang="en-US" dirty="0"/>
          </a:p>
        </p:txBody>
      </p:sp>
      <p:pic>
        <p:nvPicPr>
          <p:cNvPr id="4" name="Content Placeholder 3" descr="sequential.png"/>
          <p:cNvPicPr>
            <a:picLocks noGrp="1" noChangeAspect="1"/>
          </p:cNvPicPr>
          <p:nvPr>
            <p:ph idx="1"/>
          </p:nvPr>
        </p:nvPicPr>
        <p:blipFill>
          <a:blip r:embed="rId2"/>
          <a:stretch>
            <a:fillRect/>
          </a:stretch>
        </p:blipFill>
        <p:spPr>
          <a:xfrm>
            <a:off x="2495550" y="2794000"/>
            <a:ext cx="4152900" cy="19558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lectures_optima.potx</Template>
  <TotalTime>1349</TotalTime>
  <Words>885</Words>
  <Application>Microsoft Macintosh PowerPoint</Application>
  <PresentationFormat>On-screen Show (4:3)</PresentationFormat>
  <Paragraphs>265</Paragraphs>
  <Slides>24</Slides>
  <Notes>9</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lectures_optima</vt:lpstr>
      <vt:lpstr>Processor Datapath I</vt:lpstr>
      <vt:lpstr>Today We Begin – Processor Design !</vt:lpstr>
      <vt:lpstr>Processor Datapath and Control</vt:lpstr>
      <vt:lpstr>Processor Datapath and Control</vt:lpstr>
      <vt:lpstr>Example Datapath Diagram</vt:lpstr>
      <vt:lpstr>Logic Design Basics</vt:lpstr>
      <vt:lpstr>Clock Cycle</vt:lpstr>
      <vt:lpstr>Sequential Logic</vt:lpstr>
      <vt:lpstr>Sequential Logic</vt:lpstr>
      <vt:lpstr>Sequential Logic</vt:lpstr>
      <vt:lpstr>Datapath Elements : Gates</vt:lpstr>
      <vt:lpstr>Datapath Elements : Registers</vt:lpstr>
      <vt:lpstr>REGISTER UNIT</vt:lpstr>
      <vt:lpstr>Datapath Elements : ALU</vt:lpstr>
      <vt:lpstr>ALU</vt:lpstr>
      <vt:lpstr>Datapath Elements : Multiplexer</vt:lpstr>
      <vt:lpstr>Datapath Elements : Memory</vt:lpstr>
      <vt:lpstr>Memory Unit</vt:lpstr>
      <vt:lpstr>Processor Implementation</vt:lpstr>
      <vt:lpstr>Instruction Fetch</vt:lpstr>
      <vt:lpstr>Instruction Fetch</vt:lpstr>
      <vt:lpstr>Instruction Execution</vt:lpstr>
      <vt:lpstr>Question</vt:lpstr>
      <vt:lpstr>Instruction Fetch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Datapath</dc:title>
  <dc:creator>Apan Qasem</dc:creator>
  <cp:lastModifiedBy>Greg LaKomski</cp:lastModifiedBy>
  <cp:revision>221</cp:revision>
  <dcterms:created xsi:type="dcterms:W3CDTF">2018-09-19T02:10:06Z</dcterms:created>
  <dcterms:modified xsi:type="dcterms:W3CDTF">2018-09-19T02:12:03Z</dcterms:modified>
</cp:coreProperties>
</file>