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diagrams/colors2.xml" ContentType="application/vnd.openxmlformats-officedocument.drawingml.diagramColors+xml"/>
  <Default Extension="bin" ContentType="application/vnd.openxmlformats-officedocument.presentationml.printerSettings"/>
  <Override PartName="/ppt/slideLayouts/slideLayout20.xml" ContentType="application/vnd.openxmlformats-officedocument.presentationml.slideLayout+xml"/>
  <Override PartName="/ppt/slideLayouts/slideLayout17.xml" ContentType="application/vnd.openxmlformats-officedocument.presentationml.slideLayout+xml"/>
  <Default Extension="wmf" ContentType="image/x-wmf"/>
  <Override PartName="/ppt/notesSlides/notesSlide13.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diagrams/colors6.xml" ContentType="application/vnd.openxmlformats-officedocument.drawingml.diagramColors+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Layouts/slideLayout24.xml" ContentType="application/vnd.openxmlformats-officedocument.presentationml.slideLayout+xml"/>
  <Override PartName="/ppt/theme/theme1.xml" ContentType="application/vnd.openxmlformats-officedocument.theme+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diagrams/data2.xml" ContentType="application/vnd.openxmlformats-officedocument.drawingml.diagramData+xml"/>
  <Override PartName="/ppt/notesSlides/notesSlide6.xml" ContentType="application/vnd.openxmlformats-officedocument.presentationml.notesSlide+xml"/>
  <Override PartName="/ppt/diagrams/quickStyle1.xml" ContentType="application/vnd.openxmlformats-officedocument.drawingml.diagramStyl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65.xml" ContentType="application/vnd.openxmlformats-officedocument.presentationml.slide+xml"/>
  <Override PartName="/ppt/slides/slide46.xml" ContentType="application/vnd.openxmlformats-officedocument.presentationml.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quickStyle5.xml" ContentType="application/vnd.openxmlformats-officedocument.drawingml.diagramStyl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diagrams/colors3.xml" ContentType="application/vnd.openxmlformats-officedocument.drawingml.diagramColors+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diagrams/colors7.xml" ContentType="application/vnd.openxmlformats-officedocument.drawingml.diagramColors+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slideLayouts/slideLayout25.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1.xml" ContentType="application/vnd.openxmlformats-officedocument.presentationml.slideLayout+xml"/>
  <Override PartName="/ppt/diagrams/layout2.xml" ContentType="application/vnd.openxmlformats-officedocument.drawingml.diagramLayout+xml"/>
  <Override PartName="/docProps/core.xml" ContentType="application/vnd.openxmlformats-package.core-properties+xml"/>
  <Override PartName="/ppt/diagrams/data3.xml" ContentType="application/vnd.openxmlformats-officedocument.drawingml.diagramData+xml"/>
  <Override PartName="/ppt/notesSlides/notesSlide7.xml" ContentType="application/vnd.openxmlformats-officedocument.presentationml.notesSlide+xml"/>
  <Override PartName="/ppt/diagrams/quickStyle2.xml" ContentType="application/vnd.openxmlformats-officedocument.drawingml.diagramStyle+xml"/>
  <Default Extension="jpeg" ContentType="image/jpeg"/>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diagrams/layout6.xml" ContentType="application/vnd.openxmlformats-officedocument.drawingml.diagramLayout+xml"/>
  <Override PartName="/ppt/diagrams/data7.xml" ContentType="application/vnd.openxmlformats-officedocument.drawingml.diagramData+xml"/>
  <Override PartName="/ppt/diagrams/quickStyle6.xml" ContentType="application/vnd.openxmlformats-officedocument.drawingml.diagramStyle+xml"/>
  <Override PartName="/ppt/notesSlides/notesSlide11.xml" ContentType="application/vnd.openxmlformats-officedocument.presentationml.notes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diagrams/colors4.xml" ContentType="application/vnd.openxmlformats-officedocument.drawingml.diagramColors+xml"/>
  <Override PartName="/ppt/slides/slide1.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s/slide63.xml" ContentType="application/vnd.openxmlformats-officedocument.presentationml.slide+xml"/>
  <Override PartName="/ppt/slideLayouts/slideLayout12.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quickStyle3.xml" ContentType="application/vnd.openxmlformats-officedocument.drawingml.diagramStyl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diagrams/colors1.xml" ContentType="application/vnd.openxmlformats-officedocument.drawingml.diagramColors+xml"/>
  <Override PartName="/ppt/slides/slide51.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slideLayouts/slideLayout16.xml" ContentType="application/vnd.openxmlformats-officedocument.presentationml.slideLayout+xml"/>
  <Override PartName="/ppt/diagrams/layout7.xml" ContentType="application/vnd.openxmlformats-officedocument.drawingml.diagramLayout+xml"/>
  <Override PartName="/ppt/notesSlides/notesSlide10.xml" ContentType="application/vnd.openxmlformats-officedocument.presentationml.notesSlide+xml"/>
  <Override PartName="/ppt/notesMasters/notesMaster1.xml" ContentType="application/vnd.openxmlformats-officedocument.presentationml.notesMaster+xml"/>
  <Override PartName="/docProps/app.xml" ContentType="application/vnd.openxmlformats-officedocument.extended-properties+xml"/>
  <Override PartName="/ppt/diagrams/quickStyle7.xml" ContentType="application/vnd.openxmlformats-officedocument.drawingml.diagramStyl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diagrams/colors5.xml" ContentType="application/vnd.openxmlformats-officedocument.drawingml.diagramColors+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slideLayouts/slideLayout23.xml" ContentType="application/vnd.openxmlformats-officedocument.presentationml.slideLayout+xml"/>
  <Override PartName="/ppt/notesSlides/notesSlide16.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slides/slide59.xml" ContentType="application/vnd.openxmlformats-officedocument.presentationml.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45.xml" ContentType="application/vnd.openxmlformats-officedocument.presentationml.slide+xml"/>
  <Override PartName="/ppt/theme/theme4.xml" ContentType="application/vnd.openxmlformats-officedocument.theme+xml"/>
  <Override PartName="/ppt/slides/slide10.xml" ContentType="application/vnd.openxmlformats-officedocument.presentationml.slide+xml"/>
  <Override PartName="/ppt/slides/slide64.xml" ContentType="application/vnd.openxmlformats-officedocument.presentationml.slide+xml"/>
  <Override PartName="/ppt/slideLayouts/slideLayout13.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Default Extension="png" ContentType="image/png"/>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 r:id="rId2"/>
  </p:sldMasterIdLst>
  <p:notesMasterIdLst>
    <p:notesMasterId r:id="rId68"/>
  </p:notesMasterIdLst>
  <p:handoutMasterIdLst>
    <p:handoutMasterId r:id="rId69"/>
  </p:handoutMasterIdLst>
  <p:sldIdLst>
    <p:sldId id="461" r:id="rId3"/>
    <p:sldId id="287"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5" r:id="rId20"/>
    <p:sldId id="454" r:id="rId21"/>
    <p:sldId id="453" r:id="rId22"/>
    <p:sldId id="456" r:id="rId23"/>
    <p:sldId id="460" r:id="rId24"/>
    <p:sldId id="295" r:id="rId25"/>
    <p:sldId id="296" r:id="rId26"/>
    <p:sldId id="263" r:id="rId27"/>
    <p:sldId id="376" r:id="rId28"/>
    <p:sldId id="377" r:id="rId29"/>
    <p:sldId id="378" r:id="rId30"/>
    <p:sldId id="379" r:id="rId31"/>
    <p:sldId id="391" r:id="rId32"/>
    <p:sldId id="393" r:id="rId33"/>
    <p:sldId id="382" r:id="rId34"/>
    <p:sldId id="390" r:id="rId35"/>
    <p:sldId id="381" r:id="rId36"/>
    <p:sldId id="392" r:id="rId37"/>
    <p:sldId id="403" r:id="rId38"/>
    <p:sldId id="383" r:id="rId39"/>
    <p:sldId id="394" r:id="rId40"/>
    <p:sldId id="396" r:id="rId41"/>
    <p:sldId id="352" r:id="rId42"/>
    <p:sldId id="395" r:id="rId43"/>
    <p:sldId id="401" r:id="rId44"/>
    <p:sldId id="402" r:id="rId45"/>
    <p:sldId id="404" r:id="rId46"/>
    <p:sldId id="406" r:id="rId47"/>
    <p:sldId id="427" r:id="rId48"/>
    <p:sldId id="428" r:id="rId49"/>
    <p:sldId id="408" r:id="rId50"/>
    <p:sldId id="429" r:id="rId51"/>
    <p:sldId id="431" r:id="rId52"/>
    <p:sldId id="430" r:id="rId53"/>
    <p:sldId id="432" r:id="rId54"/>
    <p:sldId id="434" r:id="rId55"/>
    <p:sldId id="435" r:id="rId56"/>
    <p:sldId id="410" r:id="rId57"/>
    <p:sldId id="436" r:id="rId58"/>
    <p:sldId id="412" r:id="rId59"/>
    <p:sldId id="437" r:id="rId60"/>
    <p:sldId id="416" r:id="rId61"/>
    <p:sldId id="421" r:id="rId62"/>
    <p:sldId id="422" r:id="rId63"/>
    <p:sldId id="423" r:id="rId64"/>
    <p:sldId id="424" r:id="rId65"/>
    <p:sldId id="425" r:id="rId66"/>
    <p:sldId id="426" r:id="rId6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FF"/>
    <a:srgbClr val="FAFFB5"/>
    <a:srgbClr val="CCFF66"/>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3114" autoAdjust="0"/>
    <p:restoredTop sz="94670"/>
  </p:normalViewPr>
  <p:slideViewPr>
    <p:cSldViewPr snapToObjects="1">
      <p:cViewPr>
        <p:scale>
          <a:sx n="100" d="100"/>
          <a:sy n="100" d="100"/>
        </p:scale>
        <p:origin x="-2024" y="-3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9C93A-03FC-3F47-A814-F3EDEB3FCC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781F13F-C93C-9F4A-9642-0F011A267DB6}">
      <dgm:prSet phldrT="[Text]"/>
      <dgm:spPr/>
      <dgm:t>
        <a:bodyPr/>
        <a:lstStyle/>
        <a:p>
          <a:r>
            <a:rPr lang="en-US" dirty="0" smtClean="0"/>
            <a:t>SPI controllers not present on all IOT compute devices</a:t>
          </a:r>
          <a:endParaRPr lang="en-US" dirty="0"/>
        </a:p>
      </dgm:t>
    </dgm:pt>
    <dgm:pt modelId="{0766C6EF-1667-B14C-ACE5-A59D5DB76D49}" type="parTrans" cxnId="{5D6CA10F-0A34-D94B-A908-546CE600C9F6}">
      <dgm:prSet/>
      <dgm:spPr/>
      <dgm:t>
        <a:bodyPr/>
        <a:lstStyle/>
        <a:p>
          <a:endParaRPr lang="en-US"/>
        </a:p>
      </dgm:t>
    </dgm:pt>
    <dgm:pt modelId="{21ED87A1-81B1-9A4B-A293-C86B3BB5EFB5}" type="sibTrans" cxnId="{5D6CA10F-0A34-D94B-A908-546CE600C9F6}">
      <dgm:prSet/>
      <dgm:spPr/>
      <dgm:t>
        <a:bodyPr/>
        <a:lstStyle/>
        <a:p>
          <a:endParaRPr lang="en-US"/>
        </a:p>
      </dgm:t>
    </dgm:pt>
    <dgm:pt modelId="{8C1EE4D3-147F-3E4A-A147-E71D7DED0FF1}">
      <dgm:prSet phldrT="[Text]"/>
      <dgm:spPr/>
      <dgm:t>
        <a:bodyPr/>
        <a:lstStyle/>
        <a:p>
          <a:r>
            <a:rPr lang="en-US" dirty="0" smtClean="0"/>
            <a:t>Transceivers are important for IOT connectivity</a:t>
          </a:r>
          <a:endParaRPr lang="en-US" dirty="0"/>
        </a:p>
      </dgm:t>
    </dgm:pt>
    <dgm:pt modelId="{BFA06B16-E17B-7E47-BFF0-5718C1327AB0}" type="parTrans" cxnId="{ED91A970-0CD6-7344-A0DD-70048249DB63}">
      <dgm:prSet/>
      <dgm:spPr/>
      <dgm:t>
        <a:bodyPr/>
        <a:lstStyle/>
        <a:p>
          <a:endParaRPr lang="en-US"/>
        </a:p>
      </dgm:t>
    </dgm:pt>
    <dgm:pt modelId="{5E56938B-2528-8542-A32D-E40E3720E6A2}" type="sibTrans" cxnId="{ED91A970-0CD6-7344-A0DD-70048249DB63}">
      <dgm:prSet/>
      <dgm:spPr/>
      <dgm:t>
        <a:bodyPr/>
        <a:lstStyle/>
        <a:p>
          <a:endParaRPr lang="en-US"/>
        </a:p>
      </dgm:t>
    </dgm:pt>
    <dgm:pt modelId="{84C32D80-1250-5944-8774-B051214B0070}">
      <dgm:prSet phldrT="[Text]"/>
      <dgm:spPr/>
      <dgm:t>
        <a:bodyPr/>
        <a:lstStyle/>
        <a:p>
          <a:r>
            <a:rPr lang="en-US" dirty="0" smtClean="0"/>
            <a:t>D2000 applications will need connectivity</a:t>
          </a:r>
          <a:endParaRPr lang="en-US" dirty="0"/>
        </a:p>
      </dgm:t>
    </dgm:pt>
    <dgm:pt modelId="{0393F4AB-2500-3F40-85CC-3D39D0EC9D3F}" type="parTrans" cxnId="{8C040974-8923-4841-810B-2DA2613622AA}">
      <dgm:prSet/>
      <dgm:spPr/>
      <dgm:t>
        <a:bodyPr/>
        <a:lstStyle/>
        <a:p>
          <a:endParaRPr lang="en-US"/>
        </a:p>
      </dgm:t>
    </dgm:pt>
    <dgm:pt modelId="{00C39DF3-6115-7744-859A-58895285A2BD}" type="sibTrans" cxnId="{8C040974-8923-4841-810B-2DA2613622AA}">
      <dgm:prSet/>
      <dgm:spPr/>
      <dgm:t>
        <a:bodyPr/>
        <a:lstStyle/>
        <a:p>
          <a:endParaRPr lang="en-US"/>
        </a:p>
      </dgm:t>
    </dgm:pt>
    <dgm:pt modelId="{829A4288-B6F7-764C-A42A-01CE9F531686}">
      <dgm:prSet phldrT="[Text]"/>
      <dgm:spPr/>
      <dgm:t>
        <a:bodyPr/>
        <a:lstStyle/>
        <a:p>
          <a:r>
            <a:rPr lang="en-US" dirty="0" smtClean="0"/>
            <a:t>Synthetic approach to SPI is easy to adapt</a:t>
          </a:r>
          <a:endParaRPr lang="en-US" dirty="0"/>
        </a:p>
      </dgm:t>
    </dgm:pt>
    <dgm:pt modelId="{AB1FAF7B-4199-6440-9BE1-F7F50ECE3B2A}" type="parTrans" cxnId="{226D4BE5-50E8-004B-8BEF-C73117279672}">
      <dgm:prSet/>
      <dgm:spPr/>
      <dgm:t>
        <a:bodyPr/>
        <a:lstStyle/>
        <a:p>
          <a:endParaRPr lang="en-US"/>
        </a:p>
      </dgm:t>
    </dgm:pt>
    <dgm:pt modelId="{75F34EEF-7071-6D49-A7AE-6E51663DE258}" type="sibTrans" cxnId="{226D4BE5-50E8-004B-8BEF-C73117279672}">
      <dgm:prSet/>
      <dgm:spPr/>
      <dgm:t>
        <a:bodyPr/>
        <a:lstStyle/>
        <a:p>
          <a:endParaRPr lang="en-US"/>
        </a:p>
      </dgm:t>
    </dgm:pt>
    <dgm:pt modelId="{9E37A746-6504-CE47-AAA0-0BB8E8B2B055}">
      <dgm:prSet phldrT="[Text]"/>
      <dgm:spPr/>
      <dgm:t>
        <a:bodyPr/>
        <a:lstStyle/>
        <a:p>
          <a:r>
            <a:rPr lang="en-US" dirty="0" smtClean="0"/>
            <a:t>Transceivers use SPI</a:t>
          </a:r>
          <a:endParaRPr lang="en-US" dirty="0"/>
        </a:p>
      </dgm:t>
    </dgm:pt>
    <dgm:pt modelId="{9965B157-F19A-AD4B-90AD-3956AD08E2B1}" type="parTrans" cxnId="{ED0A28E0-D3D0-AF49-88D3-BABD283298EA}">
      <dgm:prSet/>
      <dgm:spPr/>
      <dgm:t>
        <a:bodyPr/>
        <a:lstStyle/>
        <a:p>
          <a:endParaRPr lang="en-US"/>
        </a:p>
      </dgm:t>
    </dgm:pt>
    <dgm:pt modelId="{0328D2C7-524B-C04D-9876-857EB064BE8D}" type="sibTrans" cxnId="{ED0A28E0-D3D0-AF49-88D3-BABD283298EA}">
      <dgm:prSet/>
      <dgm:spPr/>
      <dgm:t>
        <a:bodyPr/>
        <a:lstStyle/>
        <a:p>
          <a:endParaRPr lang="en-US"/>
        </a:p>
      </dgm:t>
    </dgm:pt>
    <dgm:pt modelId="{9187F820-4197-7F44-9A76-44E2BFC5B8D9}" type="pres">
      <dgm:prSet presAssocID="{9F89C93A-03FC-3F47-A814-F3EDEB3FCCE2}" presName="linear" presStyleCnt="0">
        <dgm:presLayoutVars>
          <dgm:dir/>
          <dgm:animLvl val="lvl"/>
          <dgm:resizeHandles val="exact"/>
        </dgm:presLayoutVars>
      </dgm:prSet>
      <dgm:spPr/>
      <dgm:t>
        <a:bodyPr/>
        <a:lstStyle/>
        <a:p>
          <a:endParaRPr lang="en-US"/>
        </a:p>
      </dgm:t>
    </dgm:pt>
    <dgm:pt modelId="{5D5CAD95-ECD2-F640-9F19-82309BB756AC}" type="pres">
      <dgm:prSet presAssocID="{F781F13F-C93C-9F4A-9642-0F011A267DB6}" presName="parentLin" presStyleCnt="0"/>
      <dgm:spPr/>
    </dgm:pt>
    <dgm:pt modelId="{F88C9A68-1ED7-C547-BCD9-270F69E51871}" type="pres">
      <dgm:prSet presAssocID="{F781F13F-C93C-9F4A-9642-0F011A267DB6}" presName="parentLeftMargin" presStyleLbl="node1" presStyleIdx="0" presStyleCnt="5"/>
      <dgm:spPr/>
      <dgm:t>
        <a:bodyPr/>
        <a:lstStyle/>
        <a:p>
          <a:endParaRPr lang="en-US"/>
        </a:p>
      </dgm:t>
    </dgm:pt>
    <dgm:pt modelId="{F6D7AC3F-2B9D-1B46-BEF4-8B26BA05D373}" type="pres">
      <dgm:prSet presAssocID="{F781F13F-C93C-9F4A-9642-0F011A267DB6}" presName="parentText" presStyleLbl="node1" presStyleIdx="0" presStyleCnt="5" custScaleX="137037">
        <dgm:presLayoutVars>
          <dgm:chMax val="0"/>
          <dgm:bulletEnabled val="1"/>
        </dgm:presLayoutVars>
      </dgm:prSet>
      <dgm:spPr/>
      <dgm:t>
        <a:bodyPr/>
        <a:lstStyle/>
        <a:p>
          <a:endParaRPr lang="en-US"/>
        </a:p>
      </dgm:t>
    </dgm:pt>
    <dgm:pt modelId="{E5876EE1-988B-474D-B9FE-D7FE14121545}" type="pres">
      <dgm:prSet presAssocID="{F781F13F-C93C-9F4A-9642-0F011A267DB6}" presName="negativeSpace" presStyleCnt="0"/>
      <dgm:spPr/>
    </dgm:pt>
    <dgm:pt modelId="{755BAD4A-22E5-4E4D-B629-F0AAE8506DA3}" type="pres">
      <dgm:prSet presAssocID="{F781F13F-C93C-9F4A-9642-0F011A267DB6}" presName="childText" presStyleLbl="conFgAcc1" presStyleIdx="0" presStyleCnt="5">
        <dgm:presLayoutVars>
          <dgm:bulletEnabled val="1"/>
        </dgm:presLayoutVars>
      </dgm:prSet>
      <dgm:spPr/>
    </dgm:pt>
    <dgm:pt modelId="{F1C6B6C3-0DDF-C045-8343-7C8BB7F28263}" type="pres">
      <dgm:prSet presAssocID="{21ED87A1-81B1-9A4B-A293-C86B3BB5EFB5}" presName="spaceBetweenRectangles" presStyleCnt="0"/>
      <dgm:spPr/>
    </dgm:pt>
    <dgm:pt modelId="{D727EB54-87F4-AE49-8B51-B8AF9B3CA987}" type="pres">
      <dgm:prSet presAssocID="{9E37A746-6504-CE47-AAA0-0BB8E8B2B055}" presName="parentLin" presStyleCnt="0"/>
      <dgm:spPr/>
    </dgm:pt>
    <dgm:pt modelId="{8073B3A5-486C-8048-B411-5BC5F1FEFF90}" type="pres">
      <dgm:prSet presAssocID="{9E37A746-6504-CE47-AAA0-0BB8E8B2B055}" presName="parentLeftMargin" presStyleLbl="node1" presStyleIdx="0" presStyleCnt="5"/>
      <dgm:spPr/>
      <dgm:t>
        <a:bodyPr/>
        <a:lstStyle/>
        <a:p>
          <a:endParaRPr lang="en-US"/>
        </a:p>
      </dgm:t>
    </dgm:pt>
    <dgm:pt modelId="{CAB1C752-6733-FF4D-98CB-29FB2101F568}" type="pres">
      <dgm:prSet presAssocID="{9E37A746-6504-CE47-AAA0-0BB8E8B2B055}" presName="parentText" presStyleLbl="node1" presStyleIdx="1" presStyleCnt="5">
        <dgm:presLayoutVars>
          <dgm:chMax val="0"/>
          <dgm:bulletEnabled val="1"/>
        </dgm:presLayoutVars>
      </dgm:prSet>
      <dgm:spPr/>
      <dgm:t>
        <a:bodyPr/>
        <a:lstStyle/>
        <a:p>
          <a:endParaRPr lang="en-US"/>
        </a:p>
      </dgm:t>
    </dgm:pt>
    <dgm:pt modelId="{1B63A5CE-F207-364A-BA07-6EEADD62454A}" type="pres">
      <dgm:prSet presAssocID="{9E37A746-6504-CE47-AAA0-0BB8E8B2B055}" presName="negativeSpace" presStyleCnt="0"/>
      <dgm:spPr/>
    </dgm:pt>
    <dgm:pt modelId="{B24FD958-C47E-184A-86AC-5EAAB0EF2958}" type="pres">
      <dgm:prSet presAssocID="{9E37A746-6504-CE47-AAA0-0BB8E8B2B055}" presName="childText" presStyleLbl="conFgAcc1" presStyleIdx="1" presStyleCnt="5">
        <dgm:presLayoutVars>
          <dgm:bulletEnabled val="1"/>
        </dgm:presLayoutVars>
      </dgm:prSet>
      <dgm:spPr/>
    </dgm:pt>
    <dgm:pt modelId="{CAD759DF-7C20-824A-8D98-5FB9939C5046}" type="pres">
      <dgm:prSet presAssocID="{0328D2C7-524B-C04D-9876-857EB064BE8D}" presName="spaceBetweenRectangles" presStyleCnt="0"/>
      <dgm:spPr/>
    </dgm:pt>
    <dgm:pt modelId="{00CBC67B-F37E-854B-A89F-A85EEF72BC21}" type="pres">
      <dgm:prSet presAssocID="{8C1EE4D3-147F-3E4A-A147-E71D7DED0FF1}" presName="parentLin" presStyleCnt="0"/>
      <dgm:spPr/>
    </dgm:pt>
    <dgm:pt modelId="{32B59306-7E22-8B48-80BD-518AEC91B8E7}" type="pres">
      <dgm:prSet presAssocID="{8C1EE4D3-147F-3E4A-A147-E71D7DED0FF1}" presName="parentLeftMargin" presStyleLbl="node1" presStyleIdx="1" presStyleCnt="5"/>
      <dgm:spPr/>
      <dgm:t>
        <a:bodyPr/>
        <a:lstStyle/>
        <a:p>
          <a:endParaRPr lang="en-US"/>
        </a:p>
      </dgm:t>
    </dgm:pt>
    <dgm:pt modelId="{19603EE2-3EF9-444E-BF58-1630B457F645}" type="pres">
      <dgm:prSet presAssocID="{8C1EE4D3-147F-3E4A-A147-E71D7DED0FF1}" presName="parentText" presStyleLbl="node1" presStyleIdx="2" presStyleCnt="5">
        <dgm:presLayoutVars>
          <dgm:chMax val="0"/>
          <dgm:bulletEnabled val="1"/>
        </dgm:presLayoutVars>
      </dgm:prSet>
      <dgm:spPr/>
      <dgm:t>
        <a:bodyPr/>
        <a:lstStyle/>
        <a:p>
          <a:endParaRPr lang="en-US"/>
        </a:p>
      </dgm:t>
    </dgm:pt>
    <dgm:pt modelId="{1A82E71F-878F-E149-A83D-3EEDE9B80926}" type="pres">
      <dgm:prSet presAssocID="{8C1EE4D3-147F-3E4A-A147-E71D7DED0FF1}" presName="negativeSpace" presStyleCnt="0"/>
      <dgm:spPr/>
    </dgm:pt>
    <dgm:pt modelId="{06D72DF6-B9DA-D945-BD53-E7862F0BCA6D}" type="pres">
      <dgm:prSet presAssocID="{8C1EE4D3-147F-3E4A-A147-E71D7DED0FF1}" presName="childText" presStyleLbl="conFgAcc1" presStyleIdx="2" presStyleCnt="5">
        <dgm:presLayoutVars>
          <dgm:bulletEnabled val="1"/>
        </dgm:presLayoutVars>
      </dgm:prSet>
      <dgm:spPr/>
    </dgm:pt>
    <dgm:pt modelId="{9BECC440-1041-3C46-BF7F-339425C64596}" type="pres">
      <dgm:prSet presAssocID="{5E56938B-2528-8542-A32D-E40E3720E6A2}" presName="spaceBetweenRectangles" presStyleCnt="0"/>
      <dgm:spPr/>
    </dgm:pt>
    <dgm:pt modelId="{A169A04F-5666-644F-803B-36F55714ABD4}" type="pres">
      <dgm:prSet presAssocID="{84C32D80-1250-5944-8774-B051214B0070}" presName="parentLin" presStyleCnt="0"/>
      <dgm:spPr/>
    </dgm:pt>
    <dgm:pt modelId="{E486CE30-2624-8D4A-8121-BFF51EF4BBCC}" type="pres">
      <dgm:prSet presAssocID="{84C32D80-1250-5944-8774-B051214B0070}" presName="parentLeftMargin" presStyleLbl="node1" presStyleIdx="2" presStyleCnt="5"/>
      <dgm:spPr/>
      <dgm:t>
        <a:bodyPr/>
        <a:lstStyle/>
        <a:p>
          <a:endParaRPr lang="en-US"/>
        </a:p>
      </dgm:t>
    </dgm:pt>
    <dgm:pt modelId="{382F58A0-D30E-3F4B-9413-CE782153E49E}" type="pres">
      <dgm:prSet presAssocID="{84C32D80-1250-5944-8774-B051214B0070}" presName="parentText" presStyleLbl="node1" presStyleIdx="3" presStyleCnt="5">
        <dgm:presLayoutVars>
          <dgm:chMax val="0"/>
          <dgm:bulletEnabled val="1"/>
        </dgm:presLayoutVars>
      </dgm:prSet>
      <dgm:spPr/>
      <dgm:t>
        <a:bodyPr/>
        <a:lstStyle/>
        <a:p>
          <a:endParaRPr lang="en-US"/>
        </a:p>
      </dgm:t>
    </dgm:pt>
    <dgm:pt modelId="{74D98E74-4FEA-BD4C-8204-034DC6EC8C11}" type="pres">
      <dgm:prSet presAssocID="{84C32D80-1250-5944-8774-B051214B0070}" presName="negativeSpace" presStyleCnt="0"/>
      <dgm:spPr/>
    </dgm:pt>
    <dgm:pt modelId="{26C43D0B-74AB-2A4A-A535-4F098B60CD08}" type="pres">
      <dgm:prSet presAssocID="{84C32D80-1250-5944-8774-B051214B0070}" presName="childText" presStyleLbl="conFgAcc1" presStyleIdx="3" presStyleCnt="5">
        <dgm:presLayoutVars>
          <dgm:bulletEnabled val="1"/>
        </dgm:presLayoutVars>
      </dgm:prSet>
      <dgm:spPr/>
    </dgm:pt>
    <dgm:pt modelId="{BA12865D-4C05-1746-93D0-0489C866C5C2}" type="pres">
      <dgm:prSet presAssocID="{00C39DF3-6115-7744-859A-58895285A2BD}" presName="spaceBetweenRectangles" presStyleCnt="0"/>
      <dgm:spPr/>
    </dgm:pt>
    <dgm:pt modelId="{0546AF7F-FC4F-AF4D-98C9-267102AACD74}" type="pres">
      <dgm:prSet presAssocID="{829A4288-B6F7-764C-A42A-01CE9F531686}" presName="parentLin" presStyleCnt="0"/>
      <dgm:spPr/>
    </dgm:pt>
    <dgm:pt modelId="{805EC2CE-16BA-8348-9758-EBC1A93BF75D}" type="pres">
      <dgm:prSet presAssocID="{829A4288-B6F7-764C-A42A-01CE9F531686}" presName="parentLeftMargin" presStyleLbl="node1" presStyleIdx="3" presStyleCnt="5"/>
      <dgm:spPr/>
      <dgm:t>
        <a:bodyPr/>
        <a:lstStyle/>
        <a:p>
          <a:endParaRPr lang="en-US"/>
        </a:p>
      </dgm:t>
    </dgm:pt>
    <dgm:pt modelId="{6980195E-D722-F540-AEBE-DA8212020FF9}" type="pres">
      <dgm:prSet presAssocID="{829A4288-B6F7-764C-A42A-01CE9F531686}" presName="parentText" presStyleLbl="node1" presStyleIdx="4" presStyleCnt="5">
        <dgm:presLayoutVars>
          <dgm:chMax val="0"/>
          <dgm:bulletEnabled val="1"/>
        </dgm:presLayoutVars>
      </dgm:prSet>
      <dgm:spPr/>
      <dgm:t>
        <a:bodyPr/>
        <a:lstStyle/>
        <a:p>
          <a:endParaRPr lang="en-US"/>
        </a:p>
      </dgm:t>
    </dgm:pt>
    <dgm:pt modelId="{C43DC773-DBAC-F543-A243-EF07F2EECE4B}" type="pres">
      <dgm:prSet presAssocID="{829A4288-B6F7-764C-A42A-01CE9F531686}" presName="negativeSpace" presStyleCnt="0"/>
      <dgm:spPr/>
    </dgm:pt>
    <dgm:pt modelId="{BC44B86E-4FD8-454F-A961-FAE2E7E134D0}" type="pres">
      <dgm:prSet presAssocID="{829A4288-B6F7-764C-A42A-01CE9F531686}" presName="childText" presStyleLbl="conFgAcc1" presStyleIdx="4" presStyleCnt="5">
        <dgm:presLayoutVars>
          <dgm:bulletEnabled val="1"/>
        </dgm:presLayoutVars>
      </dgm:prSet>
      <dgm:spPr/>
    </dgm:pt>
  </dgm:ptLst>
  <dgm:cxnLst>
    <dgm:cxn modelId="{0909E6B6-F1EC-4B4E-B611-13E003C550DF}" type="presOf" srcId="{9E37A746-6504-CE47-AAA0-0BB8E8B2B055}" destId="{8073B3A5-486C-8048-B411-5BC5F1FEFF90}" srcOrd="0" destOrd="0" presId="urn:microsoft.com/office/officeart/2005/8/layout/list1"/>
    <dgm:cxn modelId="{226D4BE5-50E8-004B-8BEF-C73117279672}" srcId="{9F89C93A-03FC-3F47-A814-F3EDEB3FCCE2}" destId="{829A4288-B6F7-764C-A42A-01CE9F531686}" srcOrd="4" destOrd="0" parTransId="{AB1FAF7B-4199-6440-9BE1-F7F50ECE3B2A}" sibTransId="{75F34EEF-7071-6D49-A7AE-6E51663DE258}"/>
    <dgm:cxn modelId="{C6A0289A-AAD6-9644-9CBD-56702215BEF8}" type="presOf" srcId="{829A4288-B6F7-764C-A42A-01CE9F531686}" destId="{6980195E-D722-F540-AEBE-DA8212020FF9}" srcOrd="1" destOrd="0" presId="urn:microsoft.com/office/officeart/2005/8/layout/list1"/>
    <dgm:cxn modelId="{E3818D3B-13EC-C84A-A769-77B77693C26D}" type="presOf" srcId="{F781F13F-C93C-9F4A-9642-0F011A267DB6}" destId="{F88C9A68-1ED7-C547-BCD9-270F69E51871}" srcOrd="0" destOrd="0" presId="urn:microsoft.com/office/officeart/2005/8/layout/list1"/>
    <dgm:cxn modelId="{ED0A28E0-D3D0-AF49-88D3-BABD283298EA}" srcId="{9F89C93A-03FC-3F47-A814-F3EDEB3FCCE2}" destId="{9E37A746-6504-CE47-AAA0-0BB8E8B2B055}" srcOrd="1" destOrd="0" parTransId="{9965B157-F19A-AD4B-90AD-3956AD08E2B1}" sibTransId="{0328D2C7-524B-C04D-9876-857EB064BE8D}"/>
    <dgm:cxn modelId="{ED91A970-0CD6-7344-A0DD-70048249DB63}" srcId="{9F89C93A-03FC-3F47-A814-F3EDEB3FCCE2}" destId="{8C1EE4D3-147F-3E4A-A147-E71D7DED0FF1}" srcOrd="2" destOrd="0" parTransId="{BFA06B16-E17B-7E47-BFF0-5718C1327AB0}" sibTransId="{5E56938B-2528-8542-A32D-E40E3720E6A2}"/>
    <dgm:cxn modelId="{4AB3B113-9CB2-A04F-AD79-6C321940CFD0}" type="presOf" srcId="{829A4288-B6F7-764C-A42A-01CE9F531686}" destId="{805EC2CE-16BA-8348-9758-EBC1A93BF75D}" srcOrd="0" destOrd="0" presId="urn:microsoft.com/office/officeart/2005/8/layout/list1"/>
    <dgm:cxn modelId="{ACB917AA-F59C-C147-833B-F8ADBA17A43A}" type="presOf" srcId="{F781F13F-C93C-9F4A-9642-0F011A267DB6}" destId="{F6D7AC3F-2B9D-1B46-BEF4-8B26BA05D373}" srcOrd="1" destOrd="0" presId="urn:microsoft.com/office/officeart/2005/8/layout/list1"/>
    <dgm:cxn modelId="{71A286D6-8D58-A548-A2C2-2F2885D8BDBE}" type="presOf" srcId="{8C1EE4D3-147F-3E4A-A147-E71D7DED0FF1}" destId="{19603EE2-3EF9-444E-BF58-1630B457F645}" srcOrd="1" destOrd="0" presId="urn:microsoft.com/office/officeart/2005/8/layout/list1"/>
    <dgm:cxn modelId="{5CC9D272-2471-664F-924E-C932AF255702}" type="presOf" srcId="{9F89C93A-03FC-3F47-A814-F3EDEB3FCCE2}" destId="{9187F820-4197-7F44-9A76-44E2BFC5B8D9}" srcOrd="0" destOrd="0" presId="urn:microsoft.com/office/officeart/2005/8/layout/list1"/>
    <dgm:cxn modelId="{1E34EF3A-A8A2-CB47-A950-664CC9A56F67}" type="presOf" srcId="{84C32D80-1250-5944-8774-B051214B0070}" destId="{E486CE30-2624-8D4A-8121-BFF51EF4BBCC}" srcOrd="0" destOrd="0" presId="urn:microsoft.com/office/officeart/2005/8/layout/list1"/>
    <dgm:cxn modelId="{5D6CA10F-0A34-D94B-A908-546CE600C9F6}" srcId="{9F89C93A-03FC-3F47-A814-F3EDEB3FCCE2}" destId="{F781F13F-C93C-9F4A-9642-0F011A267DB6}" srcOrd="0" destOrd="0" parTransId="{0766C6EF-1667-B14C-ACE5-A59D5DB76D49}" sibTransId="{21ED87A1-81B1-9A4B-A293-C86B3BB5EFB5}"/>
    <dgm:cxn modelId="{8C040974-8923-4841-810B-2DA2613622AA}" srcId="{9F89C93A-03FC-3F47-A814-F3EDEB3FCCE2}" destId="{84C32D80-1250-5944-8774-B051214B0070}" srcOrd="3" destOrd="0" parTransId="{0393F4AB-2500-3F40-85CC-3D39D0EC9D3F}" sibTransId="{00C39DF3-6115-7744-859A-58895285A2BD}"/>
    <dgm:cxn modelId="{8CAECDC6-6FFE-9842-877E-63F6A3FD39B6}" type="presOf" srcId="{84C32D80-1250-5944-8774-B051214B0070}" destId="{382F58A0-D30E-3F4B-9413-CE782153E49E}" srcOrd="1" destOrd="0" presId="urn:microsoft.com/office/officeart/2005/8/layout/list1"/>
    <dgm:cxn modelId="{89AD53D7-F0CE-C847-B61E-6920781435E7}" type="presOf" srcId="{8C1EE4D3-147F-3E4A-A147-E71D7DED0FF1}" destId="{32B59306-7E22-8B48-80BD-518AEC91B8E7}" srcOrd="0" destOrd="0" presId="urn:microsoft.com/office/officeart/2005/8/layout/list1"/>
    <dgm:cxn modelId="{7B52BC7F-189C-264F-9564-8AB0E8239116}" type="presOf" srcId="{9E37A746-6504-CE47-AAA0-0BB8E8B2B055}" destId="{CAB1C752-6733-FF4D-98CB-29FB2101F568}" srcOrd="1" destOrd="0" presId="urn:microsoft.com/office/officeart/2005/8/layout/list1"/>
    <dgm:cxn modelId="{CB17A29B-9D8F-A844-8EA1-3AE12FC2783E}" type="presParOf" srcId="{9187F820-4197-7F44-9A76-44E2BFC5B8D9}" destId="{5D5CAD95-ECD2-F640-9F19-82309BB756AC}" srcOrd="0" destOrd="0" presId="urn:microsoft.com/office/officeart/2005/8/layout/list1"/>
    <dgm:cxn modelId="{44DC80EC-1CEB-2940-83C5-5ED8CA531872}" type="presParOf" srcId="{5D5CAD95-ECD2-F640-9F19-82309BB756AC}" destId="{F88C9A68-1ED7-C547-BCD9-270F69E51871}" srcOrd="0" destOrd="0" presId="urn:microsoft.com/office/officeart/2005/8/layout/list1"/>
    <dgm:cxn modelId="{DA280994-B087-3340-A5F4-9C1E582AA80F}" type="presParOf" srcId="{5D5CAD95-ECD2-F640-9F19-82309BB756AC}" destId="{F6D7AC3F-2B9D-1B46-BEF4-8B26BA05D373}" srcOrd="1" destOrd="0" presId="urn:microsoft.com/office/officeart/2005/8/layout/list1"/>
    <dgm:cxn modelId="{C8FE792B-9F74-D347-8393-7431C56C5601}" type="presParOf" srcId="{9187F820-4197-7F44-9A76-44E2BFC5B8D9}" destId="{E5876EE1-988B-474D-B9FE-D7FE14121545}" srcOrd="1" destOrd="0" presId="urn:microsoft.com/office/officeart/2005/8/layout/list1"/>
    <dgm:cxn modelId="{3B986FA8-4B45-0241-80B3-31FA54EFD9F0}" type="presParOf" srcId="{9187F820-4197-7F44-9A76-44E2BFC5B8D9}" destId="{755BAD4A-22E5-4E4D-B629-F0AAE8506DA3}" srcOrd="2" destOrd="0" presId="urn:microsoft.com/office/officeart/2005/8/layout/list1"/>
    <dgm:cxn modelId="{DA2D2C84-991D-DA40-A12E-5E6C14BE6AE0}" type="presParOf" srcId="{9187F820-4197-7F44-9A76-44E2BFC5B8D9}" destId="{F1C6B6C3-0DDF-C045-8343-7C8BB7F28263}" srcOrd="3" destOrd="0" presId="urn:microsoft.com/office/officeart/2005/8/layout/list1"/>
    <dgm:cxn modelId="{6CEF8855-4741-7E4C-91DF-6D9FD53B3150}" type="presParOf" srcId="{9187F820-4197-7F44-9A76-44E2BFC5B8D9}" destId="{D727EB54-87F4-AE49-8B51-B8AF9B3CA987}" srcOrd="4" destOrd="0" presId="urn:microsoft.com/office/officeart/2005/8/layout/list1"/>
    <dgm:cxn modelId="{7058EC61-A55E-B14D-967F-F7F13D86B929}" type="presParOf" srcId="{D727EB54-87F4-AE49-8B51-B8AF9B3CA987}" destId="{8073B3A5-486C-8048-B411-5BC5F1FEFF90}" srcOrd="0" destOrd="0" presId="urn:microsoft.com/office/officeart/2005/8/layout/list1"/>
    <dgm:cxn modelId="{5275A571-C57D-C242-9FB3-DD97198A1FBB}" type="presParOf" srcId="{D727EB54-87F4-AE49-8B51-B8AF9B3CA987}" destId="{CAB1C752-6733-FF4D-98CB-29FB2101F568}" srcOrd="1" destOrd="0" presId="urn:microsoft.com/office/officeart/2005/8/layout/list1"/>
    <dgm:cxn modelId="{29CDB08F-FFF3-964E-AAA1-526F0EC1AEA3}" type="presParOf" srcId="{9187F820-4197-7F44-9A76-44E2BFC5B8D9}" destId="{1B63A5CE-F207-364A-BA07-6EEADD62454A}" srcOrd="5" destOrd="0" presId="urn:microsoft.com/office/officeart/2005/8/layout/list1"/>
    <dgm:cxn modelId="{328BB105-0550-894F-9ECA-AA2394D83BCE}" type="presParOf" srcId="{9187F820-4197-7F44-9A76-44E2BFC5B8D9}" destId="{B24FD958-C47E-184A-86AC-5EAAB0EF2958}" srcOrd="6" destOrd="0" presId="urn:microsoft.com/office/officeart/2005/8/layout/list1"/>
    <dgm:cxn modelId="{6B7216A0-1F18-294B-9B9F-7A94FF1B1BFD}" type="presParOf" srcId="{9187F820-4197-7F44-9A76-44E2BFC5B8D9}" destId="{CAD759DF-7C20-824A-8D98-5FB9939C5046}" srcOrd="7" destOrd="0" presId="urn:microsoft.com/office/officeart/2005/8/layout/list1"/>
    <dgm:cxn modelId="{A8FB833A-D740-1D47-AC8C-793F83504DD3}" type="presParOf" srcId="{9187F820-4197-7F44-9A76-44E2BFC5B8D9}" destId="{00CBC67B-F37E-854B-A89F-A85EEF72BC21}" srcOrd="8" destOrd="0" presId="urn:microsoft.com/office/officeart/2005/8/layout/list1"/>
    <dgm:cxn modelId="{5DFEE2D9-F67B-ED4D-99BA-BE7EA56E8772}" type="presParOf" srcId="{00CBC67B-F37E-854B-A89F-A85EEF72BC21}" destId="{32B59306-7E22-8B48-80BD-518AEC91B8E7}" srcOrd="0" destOrd="0" presId="urn:microsoft.com/office/officeart/2005/8/layout/list1"/>
    <dgm:cxn modelId="{EA973B7D-9324-D343-81CF-3E11F68804C5}" type="presParOf" srcId="{00CBC67B-F37E-854B-A89F-A85EEF72BC21}" destId="{19603EE2-3EF9-444E-BF58-1630B457F645}" srcOrd="1" destOrd="0" presId="urn:microsoft.com/office/officeart/2005/8/layout/list1"/>
    <dgm:cxn modelId="{A5BD1585-1215-B940-86C7-11CB0F258C71}" type="presParOf" srcId="{9187F820-4197-7F44-9A76-44E2BFC5B8D9}" destId="{1A82E71F-878F-E149-A83D-3EEDE9B80926}" srcOrd="9" destOrd="0" presId="urn:microsoft.com/office/officeart/2005/8/layout/list1"/>
    <dgm:cxn modelId="{07F54CB9-8288-434D-8D03-1ED715255EEF}" type="presParOf" srcId="{9187F820-4197-7F44-9A76-44E2BFC5B8D9}" destId="{06D72DF6-B9DA-D945-BD53-E7862F0BCA6D}" srcOrd="10" destOrd="0" presId="urn:microsoft.com/office/officeart/2005/8/layout/list1"/>
    <dgm:cxn modelId="{F386EF91-023D-1F44-BD50-6622E825AB47}" type="presParOf" srcId="{9187F820-4197-7F44-9A76-44E2BFC5B8D9}" destId="{9BECC440-1041-3C46-BF7F-339425C64596}" srcOrd="11" destOrd="0" presId="urn:microsoft.com/office/officeart/2005/8/layout/list1"/>
    <dgm:cxn modelId="{E0E7AB39-6BC4-FE49-B007-D159F2B097E4}" type="presParOf" srcId="{9187F820-4197-7F44-9A76-44E2BFC5B8D9}" destId="{A169A04F-5666-644F-803B-36F55714ABD4}" srcOrd="12" destOrd="0" presId="urn:microsoft.com/office/officeart/2005/8/layout/list1"/>
    <dgm:cxn modelId="{569EF003-CB57-9D42-849A-D80AF2DA0B14}" type="presParOf" srcId="{A169A04F-5666-644F-803B-36F55714ABD4}" destId="{E486CE30-2624-8D4A-8121-BFF51EF4BBCC}" srcOrd="0" destOrd="0" presId="urn:microsoft.com/office/officeart/2005/8/layout/list1"/>
    <dgm:cxn modelId="{F30EBCE3-E1B2-9B46-98B9-B76089AEB9D7}" type="presParOf" srcId="{A169A04F-5666-644F-803B-36F55714ABD4}" destId="{382F58A0-D30E-3F4B-9413-CE782153E49E}" srcOrd="1" destOrd="0" presId="urn:microsoft.com/office/officeart/2005/8/layout/list1"/>
    <dgm:cxn modelId="{70409FCB-73EE-E640-97DF-BAF40950C09D}" type="presParOf" srcId="{9187F820-4197-7F44-9A76-44E2BFC5B8D9}" destId="{74D98E74-4FEA-BD4C-8204-034DC6EC8C11}" srcOrd="13" destOrd="0" presId="urn:microsoft.com/office/officeart/2005/8/layout/list1"/>
    <dgm:cxn modelId="{16227CBB-0DAB-704E-A2AE-697DC2FED3F7}" type="presParOf" srcId="{9187F820-4197-7F44-9A76-44E2BFC5B8D9}" destId="{26C43D0B-74AB-2A4A-A535-4F098B60CD08}" srcOrd="14" destOrd="0" presId="urn:microsoft.com/office/officeart/2005/8/layout/list1"/>
    <dgm:cxn modelId="{9472ADD4-2BC2-6948-AC1F-4CD42311B430}" type="presParOf" srcId="{9187F820-4197-7F44-9A76-44E2BFC5B8D9}" destId="{BA12865D-4C05-1746-93D0-0489C866C5C2}" srcOrd="15" destOrd="0" presId="urn:microsoft.com/office/officeart/2005/8/layout/list1"/>
    <dgm:cxn modelId="{BC417674-8367-8C4E-BEFE-8FA93311EC58}" type="presParOf" srcId="{9187F820-4197-7F44-9A76-44E2BFC5B8D9}" destId="{0546AF7F-FC4F-AF4D-98C9-267102AACD74}" srcOrd="16" destOrd="0" presId="urn:microsoft.com/office/officeart/2005/8/layout/list1"/>
    <dgm:cxn modelId="{5FE0CA56-5654-F943-B713-D60BB2F46E1C}" type="presParOf" srcId="{0546AF7F-FC4F-AF4D-98C9-267102AACD74}" destId="{805EC2CE-16BA-8348-9758-EBC1A93BF75D}" srcOrd="0" destOrd="0" presId="urn:microsoft.com/office/officeart/2005/8/layout/list1"/>
    <dgm:cxn modelId="{EB05CBB3-D6FD-6D48-AAE2-E5514575A963}" type="presParOf" srcId="{0546AF7F-FC4F-AF4D-98C9-267102AACD74}" destId="{6980195E-D722-F540-AEBE-DA8212020FF9}" srcOrd="1" destOrd="0" presId="urn:microsoft.com/office/officeart/2005/8/layout/list1"/>
    <dgm:cxn modelId="{539F8121-0D03-F245-8B55-7DBAE9FDE917}" type="presParOf" srcId="{9187F820-4197-7F44-9A76-44E2BFC5B8D9}" destId="{C43DC773-DBAC-F543-A243-EF07F2EECE4B}" srcOrd="17" destOrd="0" presId="urn:microsoft.com/office/officeart/2005/8/layout/list1"/>
    <dgm:cxn modelId="{122186B0-8430-1E4F-81D7-E9522E556AC9}" type="presParOf" srcId="{9187F820-4197-7F44-9A76-44E2BFC5B8D9}" destId="{BC44B86E-4FD8-454F-A961-FAE2E7E134D0}" srcOrd="18"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F58BE3A0-6326-BE4F-8595-68DC5EFE30E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FC0F615-CEC3-F249-B927-7F53F9788423}">
      <dgm:prSet phldrT="[Text]"/>
      <dgm:spPr/>
      <dgm:t>
        <a:bodyPr/>
        <a:lstStyle/>
        <a:p>
          <a:r>
            <a:rPr lang="en-US" dirty="0" smtClean="0"/>
            <a:t>Low configuration overhead  ~ 6 registers</a:t>
          </a:r>
          <a:endParaRPr lang="en-US" dirty="0"/>
        </a:p>
      </dgm:t>
    </dgm:pt>
    <dgm:pt modelId="{E8E01CF2-4E2D-2649-9B8A-7048F1787132}" type="parTrans" cxnId="{77A352FF-5438-2A43-80B4-AFE55CA2B6B6}">
      <dgm:prSet/>
      <dgm:spPr/>
      <dgm:t>
        <a:bodyPr/>
        <a:lstStyle/>
        <a:p>
          <a:endParaRPr lang="en-US"/>
        </a:p>
      </dgm:t>
    </dgm:pt>
    <dgm:pt modelId="{A8F98817-1F04-D84B-91D1-F7AE128920A5}" type="sibTrans" cxnId="{77A352FF-5438-2A43-80B4-AFE55CA2B6B6}">
      <dgm:prSet/>
      <dgm:spPr/>
      <dgm:t>
        <a:bodyPr/>
        <a:lstStyle/>
        <a:p>
          <a:endParaRPr lang="en-US"/>
        </a:p>
      </dgm:t>
    </dgm:pt>
    <dgm:pt modelId="{8268E2F4-51E2-7146-A85F-1073C1E8F811}">
      <dgm:prSet/>
      <dgm:spPr/>
      <dgm:t>
        <a:bodyPr/>
        <a:lstStyle/>
        <a:p>
          <a:r>
            <a:rPr lang="en-US" dirty="0" smtClean="0"/>
            <a:t>Widely available</a:t>
          </a:r>
        </a:p>
      </dgm:t>
    </dgm:pt>
    <dgm:pt modelId="{44C05526-6724-1E4A-8E1D-2BA4DA6A20EF}" type="parTrans" cxnId="{2B48C93C-6AFD-8145-8F09-48B8562893EB}">
      <dgm:prSet/>
      <dgm:spPr/>
      <dgm:t>
        <a:bodyPr/>
        <a:lstStyle/>
        <a:p>
          <a:endParaRPr lang="en-US"/>
        </a:p>
      </dgm:t>
    </dgm:pt>
    <dgm:pt modelId="{3A3312AF-8132-034B-AA0F-80357D170DD8}" type="sibTrans" cxnId="{2B48C93C-6AFD-8145-8F09-48B8562893EB}">
      <dgm:prSet/>
      <dgm:spPr/>
      <dgm:t>
        <a:bodyPr/>
        <a:lstStyle/>
        <a:p>
          <a:endParaRPr lang="en-US"/>
        </a:p>
      </dgm:t>
    </dgm:pt>
    <dgm:pt modelId="{9FBBE09C-95BE-B84E-8E30-B93F8F133A0B}">
      <dgm:prSet/>
      <dgm:spPr/>
      <dgm:t>
        <a:bodyPr/>
        <a:lstStyle/>
        <a:p>
          <a:r>
            <a:rPr lang="en-US" dirty="0" smtClean="0"/>
            <a:t>Small footprint</a:t>
          </a:r>
        </a:p>
      </dgm:t>
    </dgm:pt>
    <dgm:pt modelId="{203F2DB8-EA76-B04E-B2D6-AF654BCC165A}" type="parTrans" cxnId="{3BC75865-3A0B-E24A-BE0F-D349FCB7B2E7}">
      <dgm:prSet/>
      <dgm:spPr/>
      <dgm:t>
        <a:bodyPr/>
        <a:lstStyle/>
        <a:p>
          <a:endParaRPr lang="en-US"/>
        </a:p>
      </dgm:t>
    </dgm:pt>
    <dgm:pt modelId="{C34E7657-B415-EB40-82BA-52415E3188A9}" type="sibTrans" cxnId="{3BC75865-3A0B-E24A-BE0F-D349FCB7B2E7}">
      <dgm:prSet/>
      <dgm:spPr/>
      <dgm:t>
        <a:bodyPr/>
        <a:lstStyle/>
        <a:p>
          <a:endParaRPr lang="en-US"/>
        </a:p>
      </dgm:t>
    </dgm:pt>
    <dgm:pt modelId="{D71C6A98-5121-AB40-946A-646AEAE16635}">
      <dgm:prSet/>
      <dgm:spPr/>
      <dgm:t>
        <a:bodyPr/>
        <a:lstStyle/>
        <a:p>
          <a:r>
            <a:rPr lang="en-US" dirty="0" smtClean="0"/>
            <a:t>Easiest to work with</a:t>
          </a:r>
        </a:p>
      </dgm:t>
    </dgm:pt>
    <dgm:pt modelId="{55F0CC62-1366-BC42-A5D0-CD41AEE2BB98}" type="parTrans" cxnId="{EB671450-8F84-0D44-8A01-BB44B432E20B}">
      <dgm:prSet/>
      <dgm:spPr/>
      <dgm:t>
        <a:bodyPr/>
        <a:lstStyle/>
        <a:p>
          <a:endParaRPr lang="en-US"/>
        </a:p>
      </dgm:t>
    </dgm:pt>
    <dgm:pt modelId="{65A16B72-C4AC-1243-989D-6AF8E08D53CB}" type="sibTrans" cxnId="{EB671450-8F84-0D44-8A01-BB44B432E20B}">
      <dgm:prSet/>
      <dgm:spPr/>
      <dgm:t>
        <a:bodyPr/>
        <a:lstStyle/>
        <a:p>
          <a:endParaRPr lang="en-US"/>
        </a:p>
      </dgm:t>
    </dgm:pt>
    <dgm:pt modelId="{E6BF98C2-5720-2143-B8FD-5DB75D868B83}" type="pres">
      <dgm:prSet presAssocID="{F58BE3A0-6326-BE4F-8595-68DC5EFE30EB}" presName="linear" presStyleCnt="0">
        <dgm:presLayoutVars>
          <dgm:dir/>
          <dgm:animLvl val="lvl"/>
          <dgm:resizeHandles val="exact"/>
        </dgm:presLayoutVars>
      </dgm:prSet>
      <dgm:spPr/>
      <dgm:t>
        <a:bodyPr/>
        <a:lstStyle/>
        <a:p>
          <a:endParaRPr lang="en-US"/>
        </a:p>
      </dgm:t>
    </dgm:pt>
    <dgm:pt modelId="{8EBF644F-8624-1545-8F9E-1D0B461CE642}" type="pres">
      <dgm:prSet presAssocID="{7FC0F615-CEC3-F249-B927-7F53F9788423}" presName="parentLin" presStyleCnt="0"/>
      <dgm:spPr/>
    </dgm:pt>
    <dgm:pt modelId="{59EB1127-D1F5-0F4F-9D96-05E71708058F}" type="pres">
      <dgm:prSet presAssocID="{7FC0F615-CEC3-F249-B927-7F53F9788423}" presName="parentLeftMargin" presStyleLbl="node1" presStyleIdx="0" presStyleCnt="4"/>
      <dgm:spPr/>
      <dgm:t>
        <a:bodyPr/>
        <a:lstStyle/>
        <a:p>
          <a:endParaRPr lang="en-US"/>
        </a:p>
      </dgm:t>
    </dgm:pt>
    <dgm:pt modelId="{7161D85C-27A6-2D4E-A7BF-18C0B8863CCE}" type="pres">
      <dgm:prSet presAssocID="{7FC0F615-CEC3-F249-B927-7F53F9788423}" presName="parentText" presStyleLbl="node1" presStyleIdx="0" presStyleCnt="4">
        <dgm:presLayoutVars>
          <dgm:chMax val="0"/>
          <dgm:bulletEnabled val="1"/>
        </dgm:presLayoutVars>
      </dgm:prSet>
      <dgm:spPr/>
      <dgm:t>
        <a:bodyPr/>
        <a:lstStyle/>
        <a:p>
          <a:endParaRPr lang="en-US"/>
        </a:p>
      </dgm:t>
    </dgm:pt>
    <dgm:pt modelId="{93A4F9A0-EB13-C04D-9D82-44B01BD8269D}" type="pres">
      <dgm:prSet presAssocID="{7FC0F615-CEC3-F249-B927-7F53F9788423}" presName="negativeSpace" presStyleCnt="0"/>
      <dgm:spPr/>
    </dgm:pt>
    <dgm:pt modelId="{AE4A2242-B2C2-2141-A4CA-5B5B03D9E615}" type="pres">
      <dgm:prSet presAssocID="{7FC0F615-CEC3-F249-B927-7F53F9788423}" presName="childText" presStyleLbl="conFgAcc1" presStyleIdx="0" presStyleCnt="4">
        <dgm:presLayoutVars>
          <dgm:bulletEnabled val="1"/>
        </dgm:presLayoutVars>
      </dgm:prSet>
      <dgm:spPr/>
    </dgm:pt>
    <dgm:pt modelId="{2BBC216D-76C9-2A48-9BB0-5EA54615F031}" type="pres">
      <dgm:prSet presAssocID="{A8F98817-1F04-D84B-91D1-F7AE128920A5}" presName="spaceBetweenRectangles" presStyleCnt="0"/>
      <dgm:spPr/>
    </dgm:pt>
    <dgm:pt modelId="{9656E87C-CC60-D94D-B52A-4B4141BB1EF6}" type="pres">
      <dgm:prSet presAssocID="{8268E2F4-51E2-7146-A85F-1073C1E8F811}" presName="parentLin" presStyleCnt="0"/>
      <dgm:spPr/>
    </dgm:pt>
    <dgm:pt modelId="{5ECA8BA4-68C3-9A47-86A0-453EDFA3489D}" type="pres">
      <dgm:prSet presAssocID="{8268E2F4-51E2-7146-A85F-1073C1E8F811}" presName="parentLeftMargin" presStyleLbl="node1" presStyleIdx="0" presStyleCnt="4"/>
      <dgm:spPr/>
      <dgm:t>
        <a:bodyPr/>
        <a:lstStyle/>
        <a:p>
          <a:endParaRPr lang="en-US"/>
        </a:p>
      </dgm:t>
    </dgm:pt>
    <dgm:pt modelId="{0D161FA5-29E2-F94F-9B16-32D48C3CA12E}" type="pres">
      <dgm:prSet presAssocID="{8268E2F4-51E2-7146-A85F-1073C1E8F811}" presName="parentText" presStyleLbl="node1" presStyleIdx="1" presStyleCnt="4">
        <dgm:presLayoutVars>
          <dgm:chMax val="0"/>
          <dgm:bulletEnabled val="1"/>
        </dgm:presLayoutVars>
      </dgm:prSet>
      <dgm:spPr/>
      <dgm:t>
        <a:bodyPr/>
        <a:lstStyle/>
        <a:p>
          <a:endParaRPr lang="en-US"/>
        </a:p>
      </dgm:t>
    </dgm:pt>
    <dgm:pt modelId="{3634E9CE-7638-0049-8450-F9F0C6A22BB2}" type="pres">
      <dgm:prSet presAssocID="{8268E2F4-51E2-7146-A85F-1073C1E8F811}" presName="negativeSpace" presStyleCnt="0"/>
      <dgm:spPr/>
    </dgm:pt>
    <dgm:pt modelId="{46206E86-E1A7-6B42-A191-C193618D363A}" type="pres">
      <dgm:prSet presAssocID="{8268E2F4-51E2-7146-A85F-1073C1E8F811}" presName="childText" presStyleLbl="conFgAcc1" presStyleIdx="1" presStyleCnt="4">
        <dgm:presLayoutVars>
          <dgm:bulletEnabled val="1"/>
        </dgm:presLayoutVars>
      </dgm:prSet>
      <dgm:spPr/>
    </dgm:pt>
    <dgm:pt modelId="{FED14908-875B-F94E-B94E-885EB4118AC7}" type="pres">
      <dgm:prSet presAssocID="{3A3312AF-8132-034B-AA0F-80357D170DD8}" presName="spaceBetweenRectangles" presStyleCnt="0"/>
      <dgm:spPr/>
    </dgm:pt>
    <dgm:pt modelId="{0242BCBD-1C05-4443-9E3E-FE4C53820C42}" type="pres">
      <dgm:prSet presAssocID="{9FBBE09C-95BE-B84E-8E30-B93F8F133A0B}" presName="parentLin" presStyleCnt="0"/>
      <dgm:spPr/>
    </dgm:pt>
    <dgm:pt modelId="{951C5C25-EE70-4340-A413-B25877D82FE7}" type="pres">
      <dgm:prSet presAssocID="{9FBBE09C-95BE-B84E-8E30-B93F8F133A0B}" presName="parentLeftMargin" presStyleLbl="node1" presStyleIdx="1" presStyleCnt="4"/>
      <dgm:spPr/>
      <dgm:t>
        <a:bodyPr/>
        <a:lstStyle/>
        <a:p>
          <a:endParaRPr lang="en-US"/>
        </a:p>
      </dgm:t>
    </dgm:pt>
    <dgm:pt modelId="{D2097560-36B4-7445-8FA9-F01EB530E4A7}" type="pres">
      <dgm:prSet presAssocID="{9FBBE09C-95BE-B84E-8E30-B93F8F133A0B}" presName="parentText" presStyleLbl="node1" presStyleIdx="2" presStyleCnt="4">
        <dgm:presLayoutVars>
          <dgm:chMax val="0"/>
          <dgm:bulletEnabled val="1"/>
        </dgm:presLayoutVars>
      </dgm:prSet>
      <dgm:spPr/>
      <dgm:t>
        <a:bodyPr/>
        <a:lstStyle/>
        <a:p>
          <a:endParaRPr lang="en-US"/>
        </a:p>
      </dgm:t>
    </dgm:pt>
    <dgm:pt modelId="{022D9B78-297F-F74D-A480-ABCD427CE5FF}" type="pres">
      <dgm:prSet presAssocID="{9FBBE09C-95BE-B84E-8E30-B93F8F133A0B}" presName="negativeSpace" presStyleCnt="0"/>
      <dgm:spPr/>
    </dgm:pt>
    <dgm:pt modelId="{4EE2C0B5-1C47-7540-AC98-B2E0B25CC05B}" type="pres">
      <dgm:prSet presAssocID="{9FBBE09C-95BE-B84E-8E30-B93F8F133A0B}" presName="childText" presStyleLbl="conFgAcc1" presStyleIdx="2" presStyleCnt="4">
        <dgm:presLayoutVars>
          <dgm:bulletEnabled val="1"/>
        </dgm:presLayoutVars>
      </dgm:prSet>
      <dgm:spPr/>
    </dgm:pt>
    <dgm:pt modelId="{ECF707D2-4720-534E-9613-5561C57FFB52}" type="pres">
      <dgm:prSet presAssocID="{C34E7657-B415-EB40-82BA-52415E3188A9}" presName="spaceBetweenRectangles" presStyleCnt="0"/>
      <dgm:spPr/>
    </dgm:pt>
    <dgm:pt modelId="{99AD1343-EFBF-4648-B804-1DBD5C70C189}" type="pres">
      <dgm:prSet presAssocID="{D71C6A98-5121-AB40-946A-646AEAE16635}" presName="parentLin" presStyleCnt="0"/>
      <dgm:spPr/>
    </dgm:pt>
    <dgm:pt modelId="{4D761098-A414-594A-BF97-E7A2E4199A97}" type="pres">
      <dgm:prSet presAssocID="{D71C6A98-5121-AB40-946A-646AEAE16635}" presName="parentLeftMargin" presStyleLbl="node1" presStyleIdx="2" presStyleCnt="4"/>
      <dgm:spPr/>
      <dgm:t>
        <a:bodyPr/>
        <a:lstStyle/>
        <a:p>
          <a:endParaRPr lang="en-US"/>
        </a:p>
      </dgm:t>
    </dgm:pt>
    <dgm:pt modelId="{8934BE5F-EF6B-294A-ABBE-4BB374D189EB}" type="pres">
      <dgm:prSet presAssocID="{D71C6A98-5121-AB40-946A-646AEAE16635}" presName="parentText" presStyleLbl="node1" presStyleIdx="3" presStyleCnt="4">
        <dgm:presLayoutVars>
          <dgm:chMax val="0"/>
          <dgm:bulletEnabled val="1"/>
        </dgm:presLayoutVars>
      </dgm:prSet>
      <dgm:spPr/>
      <dgm:t>
        <a:bodyPr/>
        <a:lstStyle/>
        <a:p>
          <a:endParaRPr lang="en-US"/>
        </a:p>
      </dgm:t>
    </dgm:pt>
    <dgm:pt modelId="{64E6D4AE-8747-094A-A809-676B0DDAB974}" type="pres">
      <dgm:prSet presAssocID="{D71C6A98-5121-AB40-946A-646AEAE16635}" presName="negativeSpace" presStyleCnt="0"/>
      <dgm:spPr/>
    </dgm:pt>
    <dgm:pt modelId="{AA7B1F0C-A980-644B-9F64-A25D6FCE1C66}" type="pres">
      <dgm:prSet presAssocID="{D71C6A98-5121-AB40-946A-646AEAE16635}" presName="childText" presStyleLbl="conFgAcc1" presStyleIdx="3" presStyleCnt="4">
        <dgm:presLayoutVars>
          <dgm:bulletEnabled val="1"/>
        </dgm:presLayoutVars>
      </dgm:prSet>
      <dgm:spPr/>
    </dgm:pt>
  </dgm:ptLst>
  <dgm:cxnLst>
    <dgm:cxn modelId="{CB8BD766-F457-C245-9471-B341198F405D}" type="presOf" srcId="{7FC0F615-CEC3-F249-B927-7F53F9788423}" destId="{59EB1127-D1F5-0F4F-9D96-05E71708058F}" srcOrd="0" destOrd="0" presId="urn:microsoft.com/office/officeart/2005/8/layout/list1"/>
    <dgm:cxn modelId="{77A352FF-5438-2A43-80B4-AFE55CA2B6B6}" srcId="{F58BE3A0-6326-BE4F-8595-68DC5EFE30EB}" destId="{7FC0F615-CEC3-F249-B927-7F53F9788423}" srcOrd="0" destOrd="0" parTransId="{E8E01CF2-4E2D-2649-9B8A-7048F1787132}" sibTransId="{A8F98817-1F04-D84B-91D1-F7AE128920A5}"/>
    <dgm:cxn modelId="{D22B1892-13DE-8247-8CEA-55409CC285A1}" type="presOf" srcId="{8268E2F4-51E2-7146-A85F-1073C1E8F811}" destId="{0D161FA5-29E2-F94F-9B16-32D48C3CA12E}" srcOrd="1" destOrd="0" presId="urn:microsoft.com/office/officeart/2005/8/layout/list1"/>
    <dgm:cxn modelId="{3BC75865-3A0B-E24A-BE0F-D349FCB7B2E7}" srcId="{F58BE3A0-6326-BE4F-8595-68DC5EFE30EB}" destId="{9FBBE09C-95BE-B84E-8E30-B93F8F133A0B}" srcOrd="2" destOrd="0" parTransId="{203F2DB8-EA76-B04E-B2D6-AF654BCC165A}" sibTransId="{C34E7657-B415-EB40-82BA-52415E3188A9}"/>
    <dgm:cxn modelId="{AF252DFA-7A13-6F4E-8572-D3804B99DC68}" type="presOf" srcId="{7FC0F615-CEC3-F249-B927-7F53F9788423}" destId="{7161D85C-27A6-2D4E-A7BF-18C0B8863CCE}" srcOrd="1" destOrd="0" presId="urn:microsoft.com/office/officeart/2005/8/layout/list1"/>
    <dgm:cxn modelId="{6694011C-F1D9-6342-A5D6-040F89D6560F}" type="presOf" srcId="{8268E2F4-51E2-7146-A85F-1073C1E8F811}" destId="{5ECA8BA4-68C3-9A47-86A0-453EDFA3489D}" srcOrd="0" destOrd="0" presId="urn:microsoft.com/office/officeart/2005/8/layout/list1"/>
    <dgm:cxn modelId="{574144E7-5B99-3C41-A6E7-784CCBCBA3D1}" type="presOf" srcId="{D71C6A98-5121-AB40-946A-646AEAE16635}" destId="{4D761098-A414-594A-BF97-E7A2E4199A97}" srcOrd="0" destOrd="0" presId="urn:microsoft.com/office/officeart/2005/8/layout/list1"/>
    <dgm:cxn modelId="{D7E25575-661C-2C49-8057-68ABC5B78A81}" type="presOf" srcId="{F58BE3A0-6326-BE4F-8595-68DC5EFE30EB}" destId="{E6BF98C2-5720-2143-B8FD-5DB75D868B83}" srcOrd="0" destOrd="0" presId="urn:microsoft.com/office/officeart/2005/8/layout/list1"/>
    <dgm:cxn modelId="{EB671450-8F84-0D44-8A01-BB44B432E20B}" srcId="{F58BE3A0-6326-BE4F-8595-68DC5EFE30EB}" destId="{D71C6A98-5121-AB40-946A-646AEAE16635}" srcOrd="3" destOrd="0" parTransId="{55F0CC62-1366-BC42-A5D0-CD41AEE2BB98}" sibTransId="{65A16B72-C4AC-1243-989D-6AF8E08D53CB}"/>
    <dgm:cxn modelId="{E2D59785-6421-4445-A038-8DBB20C72330}" type="presOf" srcId="{9FBBE09C-95BE-B84E-8E30-B93F8F133A0B}" destId="{D2097560-36B4-7445-8FA9-F01EB530E4A7}" srcOrd="1" destOrd="0" presId="urn:microsoft.com/office/officeart/2005/8/layout/list1"/>
    <dgm:cxn modelId="{36A23732-4291-BB4A-BF84-83DD02A0391B}" type="presOf" srcId="{D71C6A98-5121-AB40-946A-646AEAE16635}" destId="{8934BE5F-EF6B-294A-ABBE-4BB374D189EB}" srcOrd="1" destOrd="0" presId="urn:microsoft.com/office/officeart/2005/8/layout/list1"/>
    <dgm:cxn modelId="{2B48C93C-6AFD-8145-8F09-48B8562893EB}" srcId="{F58BE3A0-6326-BE4F-8595-68DC5EFE30EB}" destId="{8268E2F4-51E2-7146-A85F-1073C1E8F811}" srcOrd="1" destOrd="0" parTransId="{44C05526-6724-1E4A-8E1D-2BA4DA6A20EF}" sibTransId="{3A3312AF-8132-034B-AA0F-80357D170DD8}"/>
    <dgm:cxn modelId="{42395BF3-F132-154E-AFE1-1E6B96891977}" type="presOf" srcId="{9FBBE09C-95BE-B84E-8E30-B93F8F133A0B}" destId="{951C5C25-EE70-4340-A413-B25877D82FE7}" srcOrd="0" destOrd="0" presId="urn:microsoft.com/office/officeart/2005/8/layout/list1"/>
    <dgm:cxn modelId="{7435008F-5A7A-F84E-987D-8D2BB62843E7}" type="presParOf" srcId="{E6BF98C2-5720-2143-B8FD-5DB75D868B83}" destId="{8EBF644F-8624-1545-8F9E-1D0B461CE642}" srcOrd="0" destOrd="0" presId="urn:microsoft.com/office/officeart/2005/8/layout/list1"/>
    <dgm:cxn modelId="{4AB44CC2-F494-1A43-B4B3-BEC707B83CBB}" type="presParOf" srcId="{8EBF644F-8624-1545-8F9E-1D0B461CE642}" destId="{59EB1127-D1F5-0F4F-9D96-05E71708058F}" srcOrd="0" destOrd="0" presId="urn:microsoft.com/office/officeart/2005/8/layout/list1"/>
    <dgm:cxn modelId="{F9EFEB35-58B8-FA4D-81D6-ED3E593FD86A}" type="presParOf" srcId="{8EBF644F-8624-1545-8F9E-1D0B461CE642}" destId="{7161D85C-27A6-2D4E-A7BF-18C0B8863CCE}" srcOrd="1" destOrd="0" presId="urn:microsoft.com/office/officeart/2005/8/layout/list1"/>
    <dgm:cxn modelId="{7F4B3674-1F14-ED41-9A75-C276932F5FE0}" type="presParOf" srcId="{E6BF98C2-5720-2143-B8FD-5DB75D868B83}" destId="{93A4F9A0-EB13-C04D-9D82-44B01BD8269D}" srcOrd="1" destOrd="0" presId="urn:microsoft.com/office/officeart/2005/8/layout/list1"/>
    <dgm:cxn modelId="{1BDB6074-61F4-8245-8705-77032B104DC1}" type="presParOf" srcId="{E6BF98C2-5720-2143-B8FD-5DB75D868B83}" destId="{AE4A2242-B2C2-2141-A4CA-5B5B03D9E615}" srcOrd="2" destOrd="0" presId="urn:microsoft.com/office/officeart/2005/8/layout/list1"/>
    <dgm:cxn modelId="{61D99759-B6CA-734C-B0E2-E2419B3B676F}" type="presParOf" srcId="{E6BF98C2-5720-2143-B8FD-5DB75D868B83}" destId="{2BBC216D-76C9-2A48-9BB0-5EA54615F031}" srcOrd="3" destOrd="0" presId="urn:microsoft.com/office/officeart/2005/8/layout/list1"/>
    <dgm:cxn modelId="{0DA134CE-A23D-8448-9466-B17DAFB4EBC0}" type="presParOf" srcId="{E6BF98C2-5720-2143-B8FD-5DB75D868B83}" destId="{9656E87C-CC60-D94D-B52A-4B4141BB1EF6}" srcOrd="4" destOrd="0" presId="urn:microsoft.com/office/officeart/2005/8/layout/list1"/>
    <dgm:cxn modelId="{0CD859CC-B8A1-8D4C-A8FA-FC3BABD845EE}" type="presParOf" srcId="{9656E87C-CC60-D94D-B52A-4B4141BB1EF6}" destId="{5ECA8BA4-68C3-9A47-86A0-453EDFA3489D}" srcOrd="0" destOrd="0" presId="urn:microsoft.com/office/officeart/2005/8/layout/list1"/>
    <dgm:cxn modelId="{49441F0A-DB07-2441-96E2-9046918B3E14}" type="presParOf" srcId="{9656E87C-CC60-D94D-B52A-4B4141BB1EF6}" destId="{0D161FA5-29E2-F94F-9B16-32D48C3CA12E}" srcOrd="1" destOrd="0" presId="urn:microsoft.com/office/officeart/2005/8/layout/list1"/>
    <dgm:cxn modelId="{2A1B0AFF-DCFF-434F-907F-6942C3C71DCD}" type="presParOf" srcId="{E6BF98C2-5720-2143-B8FD-5DB75D868B83}" destId="{3634E9CE-7638-0049-8450-F9F0C6A22BB2}" srcOrd="5" destOrd="0" presId="urn:microsoft.com/office/officeart/2005/8/layout/list1"/>
    <dgm:cxn modelId="{4AACF7B1-5D60-6C4B-A896-C072D2D61930}" type="presParOf" srcId="{E6BF98C2-5720-2143-B8FD-5DB75D868B83}" destId="{46206E86-E1A7-6B42-A191-C193618D363A}" srcOrd="6" destOrd="0" presId="urn:microsoft.com/office/officeart/2005/8/layout/list1"/>
    <dgm:cxn modelId="{E89F3D69-1D45-5A42-9126-1015AEAB2B3D}" type="presParOf" srcId="{E6BF98C2-5720-2143-B8FD-5DB75D868B83}" destId="{FED14908-875B-F94E-B94E-885EB4118AC7}" srcOrd="7" destOrd="0" presId="urn:microsoft.com/office/officeart/2005/8/layout/list1"/>
    <dgm:cxn modelId="{848A351E-F196-1D4F-AFB9-D931AE39180A}" type="presParOf" srcId="{E6BF98C2-5720-2143-B8FD-5DB75D868B83}" destId="{0242BCBD-1C05-4443-9E3E-FE4C53820C42}" srcOrd="8" destOrd="0" presId="urn:microsoft.com/office/officeart/2005/8/layout/list1"/>
    <dgm:cxn modelId="{36C765EB-9271-A64F-A9AF-817678146AC6}" type="presParOf" srcId="{0242BCBD-1C05-4443-9E3E-FE4C53820C42}" destId="{951C5C25-EE70-4340-A413-B25877D82FE7}" srcOrd="0" destOrd="0" presId="urn:microsoft.com/office/officeart/2005/8/layout/list1"/>
    <dgm:cxn modelId="{C0BDD11D-0170-5D43-AEED-B6EEB31B39C8}" type="presParOf" srcId="{0242BCBD-1C05-4443-9E3E-FE4C53820C42}" destId="{D2097560-36B4-7445-8FA9-F01EB530E4A7}" srcOrd="1" destOrd="0" presId="urn:microsoft.com/office/officeart/2005/8/layout/list1"/>
    <dgm:cxn modelId="{BFFC6051-E2A9-9442-AF00-F693BECE9A2B}" type="presParOf" srcId="{E6BF98C2-5720-2143-B8FD-5DB75D868B83}" destId="{022D9B78-297F-F74D-A480-ABCD427CE5FF}" srcOrd="9" destOrd="0" presId="urn:microsoft.com/office/officeart/2005/8/layout/list1"/>
    <dgm:cxn modelId="{14EA7C76-A5E1-2A41-9118-8768BCE2F271}" type="presParOf" srcId="{E6BF98C2-5720-2143-B8FD-5DB75D868B83}" destId="{4EE2C0B5-1C47-7540-AC98-B2E0B25CC05B}" srcOrd="10" destOrd="0" presId="urn:microsoft.com/office/officeart/2005/8/layout/list1"/>
    <dgm:cxn modelId="{07C5313E-6265-ED4D-9FC8-702556790277}" type="presParOf" srcId="{E6BF98C2-5720-2143-B8FD-5DB75D868B83}" destId="{ECF707D2-4720-534E-9613-5561C57FFB52}" srcOrd="11" destOrd="0" presId="urn:microsoft.com/office/officeart/2005/8/layout/list1"/>
    <dgm:cxn modelId="{600C5583-B75B-4A42-89DB-EB5C8C0C6195}" type="presParOf" srcId="{E6BF98C2-5720-2143-B8FD-5DB75D868B83}" destId="{99AD1343-EFBF-4648-B804-1DBD5C70C189}" srcOrd="12" destOrd="0" presId="urn:microsoft.com/office/officeart/2005/8/layout/list1"/>
    <dgm:cxn modelId="{9FCC3709-30CB-8E40-8AE1-860EBAC2C252}" type="presParOf" srcId="{99AD1343-EFBF-4648-B804-1DBD5C70C189}" destId="{4D761098-A414-594A-BF97-E7A2E4199A97}" srcOrd="0" destOrd="0" presId="urn:microsoft.com/office/officeart/2005/8/layout/list1"/>
    <dgm:cxn modelId="{E22883B0-F35B-C642-9D85-A27056E2AC6C}" type="presParOf" srcId="{99AD1343-EFBF-4648-B804-1DBD5C70C189}" destId="{8934BE5F-EF6B-294A-ABBE-4BB374D189EB}" srcOrd="1" destOrd="0" presId="urn:microsoft.com/office/officeart/2005/8/layout/list1"/>
    <dgm:cxn modelId="{56071C49-7895-594B-8EA7-2178BDC587E7}" type="presParOf" srcId="{E6BF98C2-5720-2143-B8FD-5DB75D868B83}" destId="{64E6D4AE-8747-094A-A809-676B0DDAB974}" srcOrd="13" destOrd="0" presId="urn:microsoft.com/office/officeart/2005/8/layout/list1"/>
    <dgm:cxn modelId="{B32365DB-89A0-0C49-8CF6-25F3B7694009}" type="presParOf" srcId="{E6BF98C2-5720-2143-B8FD-5DB75D868B83}" destId="{AA7B1F0C-A980-644B-9F64-A25D6FCE1C66}" srcOrd="14"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DBDC2B7C-5C8D-8544-8918-89261EEAF405}" type="doc">
      <dgm:prSet loTypeId="urn:microsoft.com/office/officeart/2005/8/layout/hProcess9" loCatId="process" qsTypeId="urn:microsoft.com/office/officeart/2005/8/quickstyle/simple1" qsCatId="simple" csTypeId="urn:microsoft.com/office/officeart/2005/8/colors/accent1_2" csCatId="accent1" phldr="1"/>
      <dgm:spPr/>
    </dgm:pt>
    <dgm:pt modelId="{C20C25DC-735E-F842-A60B-52E7A5E13728}">
      <dgm:prSet phldrT="[Text]"/>
      <dgm:spPr/>
      <dgm:t>
        <a:bodyPr/>
        <a:lstStyle/>
        <a:p>
          <a:r>
            <a:rPr lang="en-US" dirty="0" smtClean="0"/>
            <a:t>Started with RF24 </a:t>
          </a:r>
          <a:r>
            <a:rPr lang="en-US" dirty="0" err="1" smtClean="0"/>
            <a:t>arduino</a:t>
          </a:r>
          <a:r>
            <a:rPr lang="en-US" dirty="0" smtClean="0"/>
            <a:t> library  from </a:t>
          </a:r>
          <a:r>
            <a:rPr lang="en-US" dirty="0" err="1" smtClean="0"/>
            <a:t>maniacbug</a:t>
          </a:r>
          <a:endParaRPr lang="en-US" dirty="0"/>
        </a:p>
      </dgm:t>
    </dgm:pt>
    <dgm:pt modelId="{4673C689-E46B-444B-AABD-CA06541D1557}" type="parTrans" cxnId="{904F83A8-9EA8-9149-9B98-03DA3C37F34B}">
      <dgm:prSet/>
      <dgm:spPr/>
      <dgm:t>
        <a:bodyPr/>
        <a:lstStyle/>
        <a:p>
          <a:endParaRPr lang="en-US"/>
        </a:p>
      </dgm:t>
    </dgm:pt>
    <dgm:pt modelId="{F9D1697A-DB4B-CC47-BD46-A3EB1700BB51}" type="sibTrans" cxnId="{904F83A8-9EA8-9149-9B98-03DA3C37F34B}">
      <dgm:prSet/>
      <dgm:spPr/>
      <dgm:t>
        <a:bodyPr/>
        <a:lstStyle/>
        <a:p>
          <a:endParaRPr lang="en-US"/>
        </a:p>
      </dgm:t>
    </dgm:pt>
    <dgm:pt modelId="{C8DFCE1F-BA39-3D47-976D-70CBA6E11F11}">
      <dgm:prSet phldrT="[Text]"/>
      <dgm:spPr/>
      <dgm:t>
        <a:bodyPr/>
        <a:lstStyle/>
        <a:p>
          <a:r>
            <a:rPr lang="en-US" dirty="0" smtClean="0"/>
            <a:t>Converted controller based library to synthetic SPI. Code ideas from nrf24 library &lt;</a:t>
          </a:r>
          <a:r>
            <a:rPr lang="en-US" dirty="0" err="1" smtClean="0"/>
            <a:t>ihsan@kehribar.me</a:t>
          </a:r>
          <a:r>
            <a:rPr lang="en-US" dirty="0" smtClean="0"/>
            <a:t>&gt; </a:t>
          </a:r>
          <a:endParaRPr lang="en-US" dirty="0"/>
        </a:p>
      </dgm:t>
    </dgm:pt>
    <dgm:pt modelId="{33741BDA-DD47-6540-A618-1DB16D330E77}" type="parTrans" cxnId="{DB5666A3-3D85-B048-8196-8EF4D2E3914C}">
      <dgm:prSet/>
      <dgm:spPr/>
      <dgm:t>
        <a:bodyPr/>
        <a:lstStyle/>
        <a:p>
          <a:endParaRPr lang="en-US"/>
        </a:p>
      </dgm:t>
    </dgm:pt>
    <dgm:pt modelId="{51BE76F3-B616-6645-AA01-F8F959B17CA4}" type="sibTrans" cxnId="{DB5666A3-3D85-B048-8196-8EF4D2E3914C}">
      <dgm:prSet/>
      <dgm:spPr/>
      <dgm:t>
        <a:bodyPr/>
        <a:lstStyle/>
        <a:p>
          <a:endParaRPr lang="en-US"/>
        </a:p>
      </dgm:t>
    </dgm:pt>
    <dgm:pt modelId="{757E70D4-98CD-F841-9F02-760628E74CF3}">
      <dgm:prSet phldrT="[Text]"/>
      <dgm:spPr/>
      <dgm:t>
        <a:bodyPr/>
        <a:lstStyle/>
        <a:p>
          <a:r>
            <a:rPr lang="en-US" dirty="0" smtClean="0"/>
            <a:t>Tested on </a:t>
          </a:r>
          <a:r>
            <a:rPr lang="en-US" dirty="0" err="1" smtClean="0"/>
            <a:t>arduino</a:t>
          </a:r>
          <a:r>
            <a:rPr lang="en-US" dirty="0" smtClean="0"/>
            <a:t> pro mini module and obtained wave form data</a:t>
          </a:r>
          <a:endParaRPr lang="en-US" dirty="0"/>
        </a:p>
      </dgm:t>
    </dgm:pt>
    <dgm:pt modelId="{2946202C-F2FF-1B4C-9380-D02426994D4C}" type="parTrans" cxnId="{D44FF3B1-08CB-1647-B6FA-569F28277C82}">
      <dgm:prSet/>
      <dgm:spPr/>
      <dgm:t>
        <a:bodyPr/>
        <a:lstStyle/>
        <a:p>
          <a:endParaRPr lang="en-US"/>
        </a:p>
      </dgm:t>
    </dgm:pt>
    <dgm:pt modelId="{239B5393-2872-1947-AA85-F993032E7917}" type="sibTrans" cxnId="{D44FF3B1-08CB-1647-B6FA-569F28277C82}">
      <dgm:prSet/>
      <dgm:spPr/>
      <dgm:t>
        <a:bodyPr/>
        <a:lstStyle/>
        <a:p>
          <a:endParaRPr lang="en-US"/>
        </a:p>
      </dgm:t>
    </dgm:pt>
    <dgm:pt modelId="{C8EFBB44-C7FD-AB4D-BCBE-034445033AE6}">
      <dgm:prSet phldrT="[Text]"/>
      <dgm:spPr/>
      <dgm:t>
        <a:bodyPr/>
        <a:lstStyle/>
        <a:p>
          <a:r>
            <a:rPr lang="en-US" dirty="0" smtClean="0"/>
            <a:t>Converted C++ code to C code incorporating ISSM library code where possible</a:t>
          </a:r>
          <a:endParaRPr lang="en-US" dirty="0"/>
        </a:p>
      </dgm:t>
    </dgm:pt>
    <dgm:pt modelId="{753A034B-21CA-9041-B264-651AD4002E28}" type="parTrans" cxnId="{5E223995-D0E5-1947-980E-101FE3CBAD43}">
      <dgm:prSet/>
      <dgm:spPr/>
      <dgm:t>
        <a:bodyPr/>
        <a:lstStyle/>
        <a:p>
          <a:endParaRPr lang="en-US"/>
        </a:p>
      </dgm:t>
    </dgm:pt>
    <dgm:pt modelId="{87DC67D5-5C77-7E49-9933-67BCBEE8E3C5}" type="sibTrans" cxnId="{5E223995-D0E5-1947-980E-101FE3CBAD43}">
      <dgm:prSet/>
      <dgm:spPr/>
      <dgm:t>
        <a:bodyPr/>
        <a:lstStyle/>
        <a:p>
          <a:endParaRPr lang="en-US"/>
        </a:p>
      </dgm:t>
    </dgm:pt>
    <dgm:pt modelId="{32C520FE-82A9-2149-B31A-62E4D1F01375}">
      <dgm:prSet phldrT="[Text]"/>
      <dgm:spPr/>
      <dgm:t>
        <a:bodyPr/>
        <a:lstStyle/>
        <a:p>
          <a:r>
            <a:rPr lang="en-US" dirty="0" smtClean="0"/>
            <a:t>Enabled on D2000 and added additional functionality.</a:t>
          </a:r>
          <a:endParaRPr lang="en-US" dirty="0"/>
        </a:p>
      </dgm:t>
    </dgm:pt>
    <dgm:pt modelId="{3CCC9187-69FE-F44B-A6CD-E6B58FB7C568}" type="parTrans" cxnId="{8704C5CB-9DF6-E641-B21C-DCE038ADF1DD}">
      <dgm:prSet/>
      <dgm:spPr/>
      <dgm:t>
        <a:bodyPr/>
        <a:lstStyle/>
        <a:p>
          <a:endParaRPr lang="en-US"/>
        </a:p>
      </dgm:t>
    </dgm:pt>
    <dgm:pt modelId="{34F17C93-0E19-7247-8594-541AC3F782BC}" type="sibTrans" cxnId="{8704C5CB-9DF6-E641-B21C-DCE038ADF1DD}">
      <dgm:prSet/>
      <dgm:spPr/>
      <dgm:t>
        <a:bodyPr/>
        <a:lstStyle/>
        <a:p>
          <a:endParaRPr lang="en-US"/>
        </a:p>
      </dgm:t>
    </dgm:pt>
    <dgm:pt modelId="{D911098B-9404-A74A-B74F-F38747D8DA8A}" type="pres">
      <dgm:prSet presAssocID="{DBDC2B7C-5C8D-8544-8918-89261EEAF405}" presName="CompostProcess" presStyleCnt="0">
        <dgm:presLayoutVars>
          <dgm:dir/>
          <dgm:resizeHandles val="exact"/>
        </dgm:presLayoutVars>
      </dgm:prSet>
      <dgm:spPr/>
    </dgm:pt>
    <dgm:pt modelId="{1F9344AE-851D-1841-9598-54E528FBC5E3}" type="pres">
      <dgm:prSet presAssocID="{DBDC2B7C-5C8D-8544-8918-89261EEAF405}" presName="arrow" presStyleLbl="bgShp" presStyleIdx="0" presStyleCnt="1"/>
      <dgm:spPr/>
    </dgm:pt>
    <dgm:pt modelId="{14E75C64-D9F5-4F4D-A9C8-AA3CAEC8F6AD}" type="pres">
      <dgm:prSet presAssocID="{DBDC2B7C-5C8D-8544-8918-89261EEAF405}" presName="linearProcess" presStyleCnt="0"/>
      <dgm:spPr/>
    </dgm:pt>
    <dgm:pt modelId="{B5ED41A4-9067-6F48-AE09-C7C9AB27D371}" type="pres">
      <dgm:prSet presAssocID="{C20C25DC-735E-F842-A60B-52E7A5E13728}" presName="textNode" presStyleLbl="node1" presStyleIdx="0" presStyleCnt="5">
        <dgm:presLayoutVars>
          <dgm:bulletEnabled val="1"/>
        </dgm:presLayoutVars>
      </dgm:prSet>
      <dgm:spPr/>
      <dgm:t>
        <a:bodyPr/>
        <a:lstStyle/>
        <a:p>
          <a:endParaRPr lang="en-US"/>
        </a:p>
      </dgm:t>
    </dgm:pt>
    <dgm:pt modelId="{464FCC32-F268-DE4E-A790-5E77E511F998}" type="pres">
      <dgm:prSet presAssocID="{F9D1697A-DB4B-CC47-BD46-A3EB1700BB51}" presName="sibTrans" presStyleCnt="0"/>
      <dgm:spPr/>
    </dgm:pt>
    <dgm:pt modelId="{69CBC70F-AD9C-6F46-9CF2-2150675CD496}" type="pres">
      <dgm:prSet presAssocID="{C8DFCE1F-BA39-3D47-976D-70CBA6E11F11}" presName="textNode" presStyleLbl="node1" presStyleIdx="1" presStyleCnt="5">
        <dgm:presLayoutVars>
          <dgm:bulletEnabled val="1"/>
        </dgm:presLayoutVars>
      </dgm:prSet>
      <dgm:spPr/>
      <dgm:t>
        <a:bodyPr/>
        <a:lstStyle/>
        <a:p>
          <a:endParaRPr lang="en-US"/>
        </a:p>
      </dgm:t>
    </dgm:pt>
    <dgm:pt modelId="{8FAF7C02-DC7E-CE48-A776-9B539F82C892}" type="pres">
      <dgm:prSet presAssocID="{51BE76F3-B616-6645-AA01-F8F959B17CA4}" presName="sibTrans" presStyleCnt="0"/>
      <dgm:spPr/>
    </dgm:pt>
    <dgm:pt modelId="{64907BB9-3F90-A947-8E31-49B2D2CE12C3}" type="pres">
      <dgm:prSet presAssocID="{757E70D4-98CD-F841-9F02-760628E74CF3}" presName="textNode" presStyleLbl="node1" presStyleIdx="2" presStyleCnt="5">
        <dgm:presLayoutVars>
          <dgm:bulletEnabled val="1"/>
        </dgm:presLayoutVars>
      </dgm:prSet>
      <dgm:spPr/>
      <dgm:t>
        <a:bodyPr/>
        <a:lstStyle/>
        <a:p>
          <a:endParaRPr lang="en-US"/>
        </a:p>
      </dgm:t>
    </dgm:pt>
    <dgm:pt modelId="{B9A165FE-C9C0-F845-A262-C53D710EDD9D}" type="pres">
      <dgm:prSet presAssocID="{239B5393-2872-1947-AA85-F993032E7917}" presName="sibTrans" presStyleCnt="0"/>
      <dgm:spPr/>
    </dgm:pt>
    <dgm:pt modelId="{5FF6AA1F-9409-E848-909C-975603D0D68F}" type="pres">
      <dgm:prSet presAssocID="{C8EFBB44-C7FD-AB4D-BCBE-034445033AE6}" presName="textNode" presStyleLbl="node1" presStyleIdx="3" presStyleCnt="5">
        <dgm:presLayoutVars>
          <dgm:bulletEnabled val="1"/>
        </dgm:presLayoutVars>
      </dgm:prSet>
      <dgm:spPr/>
      <dgm:t>
        <a:bodyPr/>
        <a:lstStyle/>
        <a:p>
          <a:endParaRPr lang="en-US"/>
        </a:p>
      </dgm:t>
    </dgm:pt>
    <dgm:pt modelId="{0AA1427F-3F06-D644-9DDC-27E8D63ED1A0}" type="pres">
      <dgm:prSet presAssocID="{87DC67D5-5C77-7E49-9933-67BCBEE8E3C5}" presName="sibTrans" presStyleCnt="0"/>
      <dgm:spPr/>
    </dgm:pt>
    <dgm:pt modelId="{5FD59206-C5A3-0C4A-BF91-7A474144E94F}" type="pres">
      <dgm:prSet presAssocID="{32C520FE-82A9-2149-B31A-62E4D1F01375}" presName="textNode" presStyleLbl="node1" presStyleIdx="4" presStyleCnt="5">
        <dgm:presLayoutVars>
          <dgm:bulletEnabled val="1"/>
        </dgm:presLayoutVars>
      </dgm:prSet>
      <dgm:spPr/>
      <dgm:t>
        <a:bodyPr/>
        <a:lstStyle/>
        <a:p>
          <a:endParaRPr lang="en-US"/>
        </a:p>
      </dgm:t>
    </dgm:pt>
  </dgm:ptLst>
  <dgm:cxnLst>
    <dgm:cxn modelId="{4F5608C8-8F57-EC43-A2DC-119F271B8998}" type="presOf" srcId="{C20C25DC-735E-F842-A60B-52E7A5E13728}" destId="{B5ED41A4-9067-6F48-AE09-C7C9AB27D371}" srcOrd="0" destOrd="0" presId="urn:microsoft.com/office/officeart/2005/8/layout/hProcess9"/>
    <dgm:cxn modelId="{46FDCF16-8F89-854B-A758-BB070699D360}" type="presOf" srcId="{C8EFBB44-C7FD-AB4D-BCBE-034445033AE6}" destId="{5FF6AA1F-9409-E848-909C-975603D0D68F}" srcOrd="0" destOrd="0" presId="urn:microsoft.com/office/officeart/2005/8/layout/hProcess9"/>
    <dgm:cxn modelId="{DB5666A3-3D85-B048-8196-8EF4D2E3914C}" srcId="{DBDC2B7C-5C8D-8544-8918-89261EEAF405}" destId="{C8DFCE1F-BA39-3D47-976D-70CBA6E11F11}" srcOrd="1" destOrd="0" parTransId="{33741BDA-DD47-6540-A618-1DB16D330E77}" sibTransId="{51BE76F3-B616-6645-AA01-F8F959B17CA4}"/>
    <dgm:cxn modelId="{D44FF3B1-08CB-1647-B6FA-569F28277C82}" srcId="{DBDC2B7C-5C8D-8544-8918-89261EEAF405}" destId="{757E70D4-98CD-F841-9F02-760628E74CF3}" srcOrd="2" destOrd="0" parTransId="{2946202C-F2FF-1B4C-9380-D02426994D4C}" sibTransId="{239B5393-2872-1947-AA85-F993032E7917}"/>
    <dgm:cxn modelId="{8846DAE0-22AF-1E4A-A0B1-4F01C1679A2A}" type="presOf" srcId="{DBDC2B7C-5C8D-8544-8918-89261EEAF405}" destId="{D911098B-9404-A74A-B74F-F38747D8DA8A}" srcOrd="0" destOrd="0" presId="urn:microsoft.com/office/officeart/2005/8/layout/hProcess9"/>
    <dgm:cxn modelId="{904F83A8-9EA8-9149-9B98-03DA3C37F34B}" srcId="{DBDC2B7C-5C8D-8544-8918-89261EEAF405}" destId="{C20C25DC-735E-F842-A60B-52E7A5E13728}" srcOrd="0" destOrd="0" parTransId="{4673C689-E46B-444B-AABD-CA06541D1557}" sibTransId="{F9D1697A-DB4B-CC47-BD46-A3EB1700BB51}"/>
    <dgm:cxn modelId="{9E9D4C23-5E0D-D04B-B01D-16A048477713}" type="presOf" srcId="{757E70D4-98CD-F841-9F02-760628E74CF3}" destId="{64907BB9-3F90-A947-8E31-49B2D2CE12C3}" srcOrd="0" destOrd="0" presId="urn:microsoft.com/office/officeart/2005/8/layout/hProcess9"/>
    <dgm:cxn modelId="{F3AB3450-EAF8-FC43-91CA-5AF85A073B42}" type="presOf" srcId="{C8DFCE1F-BA39-3D47-976D-70CBA6E11F11}" destId="{69CBC70F-AD9C-6F46-9CF2-2150675CD496}" srcOrd="0" destOrd="0" presId="urn:microsoft.com/office/officeart/2005/8/layout/hProcess9"/>
    <dgm:cxn modelId="{8704C5CB-9DF6-E641-B21C-DCE038ADF1DD}" srcId="{DBDC2B7C-5C8D-8544-8918-89261EEAF405}" destId="{32C520FE-82A9-2149-B31A-62E4D1F01375}" srcOrd="4" destOrd="0" parTransId="{3CCC9187-69FE-F44B-A6CD-E6B58FB7C568}" sibTransId="{34F17C93-0E19-7247-8594-541AC3F782BC}"/>
    <dgm:cxn modelId="{5E223995-D0E5-1947-980E-101FE3CBAD43}" srcId="{DBDC2B7C-5C8D-8544-8918-89261EEAF405}" destId="{C8EFBB44-C7FD-AB4D-BCBE-034445033AE6}" srcOrd="3" destOrd="0" parTransId="{753A034B-21CA-9041-B264-651AD4002E28}" sibTransId="{87DC67D5-5C77-7E49-9933-67BCBEE8E3C5}"/>
    <dgm:cxn modelId="{DA75B25A-7C03-A546-8A39-D36EA6EA1158}" type="presOf" srcId="{32C520FE-82A9-2149-B31A-62E4D1F01375}" destId="{5FD59206-C5A3-0C4A-BF91-7A474144E94F}" srcOrd="0" destOrd="0" presId="urn:microsoft.com/office/officeart/2005/8/layout/hProcess9"/>
    <dgm:cxn modelId="{7D85D461-1A1F-2C4B-87D4-5EF3CF9CD839}" type="presParOf" srcId="{D911098B-9404-A74A-B74F-F38747D8DA8A}" destId="{1F9344AE-851D-1841-9598-54E528FBC5E3}" srcOrd="0" destOrd="0" presId="urn:microsoft.com/office/officeart/2005/8/layout/hProcess9"/>
    <dgm:cxn modelId="{F04E5194-2F07-E744-AE0F-A4EDBFF64162}" type="presParOf" srcId="{D911098B-9404-A74A-B74F-F38747D8DA8A}" destId="{14E75C64-D9F5-4F4D-A9C8-AA3CAEC8F6AD}" srcOrd="1" destOrd="0" presId="urn:microsoft.com/office/officeart/2005/8/layout/hProcess9"/>
    <dgm:cxn modelId="{742931E9-463E-CF4B-8FA3-BC68A17C2A42}" type="presParOf" srcId="{14E75C64-D9F5-4F4D-A9C8-AA3CAEC8F6AD}" destId="{B5ED41A4-9067-6F48-AE09-C7C9AB27D371}" srcOrd="0" destOrd="0" presId="urn:microsoft.com/office/officeart/2005/8/layout/hProcess9"/>
    <dgm:cxn modelId="{DF832613-59E8-1247-BC32-4AA863B66F47}" type="presParOf" srcId="{14E75C64-D9F5-4F4D-A9C8-AA3CAEC8F6AD}" destId="{464FCC32-F268-DE4E-A790-5E77E511F998}" srcOrd="1" destOrd="0" presId="urn:microsoft.com/office/officeart/2005/8/layout/hProcess9"/>
    <dgm:cxn modelId="{5E317EAE-88C0-784C-BA6D-F46AB3A9231E}" type="presParOf" srcId="{14E75C64-D9F5-4F4D-A9C8-AA3CAEC8F6AD}" destId="{69CBC70F-AD9C-6F46-9CF2-2150675CD496}" srcOrd="2" destOrd="0" presId="urn:microsoft.com/office/officeart/2005/8/layout/hProcess9"/>
    <dgm:cxn modelId="{393F6E32-7B90-E54A-9D8F-7F79FAC1E4E5}" type="presParOf" srcId="{14E75C64-D9F5-4F4D-A9C8-AA3CAEC8F6AD}" destId="{8FAF7C02-DC7E-CE48-A776-9B539F82C892}" srcOrd="3" destOrd="0" presId="urn:microsoft.com/office/officeart/2005/8/layout/hProcess9"/>
    <dgm:cxn modelId="{7F0502BA-44A6-9B4B-A1BE-B657ABFDAAC1}" type="presParOf" srcId="{14E75C64-D9F5-4F4D-A9C8-AA3CAEC8F6AD}" destId="{64907BB9-3F90-A947-8E31-49B2D2CE12C3}" srcOrd="4" destOrd="0" presId="urn:microsoft.com/office/officeart/2005/8/layout/hProcess9"/>
    <dgm:cxn modelId="{2A21FD19-4B67-4146-98A6-F588CCA15294}" type="presParOf" srcId="{14E75C64-D9F5-4F4D-A9C8-AA3CAEC8F6AD}" destId="{B9A165FE-C9C0-F845-A262-C53D710EDD9D}" srcOrd="5" destOrd="0" presId="urn:microsoft.com/office/officeart/2005/8/layout/hProcess9"/>
    <dgm:cxn modelId="{69DD1F92-60A4-8342-9D0C-EC00F85160BF}" type="presParOf" srcId="{14E75C64-D9F5-4F4D-A9C8-AA3CAEC8F6AD}" destId="{5FF6AA1F-9409-E848-909C-975603D0D68F}" srcOrd="6" destOrd="0" presId="urn:microsoft.com/office/officeart/2005/8/layout/hProcess9"/>
    <dgm:cxn modelId="{D74D4927-8997-8142-8DC1-53D4152473FB}" type="presParOf" srcId="{14E75C64-D9F5-4F4D-A9C8-AA3CAEC8F6AD}" destId="{0AA1427F-3F06-D644-9DDC-27E8D63ED1A0}" srcOrd="7" destOrd="0" presId="urn:microsoft.com/office/officeart/2005/8/layout/hProcess9"/>
    <dgm:cxn modelId="{E4D15B42-D90B-1C4A-9728-356F2AC93099}" type="presParOf" srcId="{14E75C64-D9F5-4F4D-A9C8-AA3CAEC8F6AD}" destId="{5FD59206-C5A3-0C4A-BF91-7A474144E94F}" srcOrd="8"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8A70185B-CF74-A046-A8ED-E2311A035435}"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26EBB15B-E14B-504C-AE45-DE48251FD619}">
      <dgm:prSet/>
      <dgm:spPr/>
      <dgm:t>
        <a:bodyPr/>
        <a:lstStyle/>
        <a:p>
          <a:pPr rtl="0"/>
          <a:r>
            <a:rPr lang="en-US" dirty="0" smtClean="0">
              <a:solidFill>
                <a:srgbClr val="000000"/>
              </a:solidFill>
            </a:rPr>
            <a:t>The more you practice the LUCKIER you get!</a:t>
          </a:r>
          <a:endParaRPr dirty="0">
            <a:solidFill>
              <a:srgbClr val="000000"/>
            </a:solidFill>
          </a:endParaRPr>
        </a:p>
      </dgm:t>
    </dgm:pt>
    <dgm:pt modelId="{0BD63897-ABBD-F14A-9EFD-D995A73D2E2E}" type="parTrans" cxnId="{4003B37B-3F5E-774F-AE9D-7CE82406145D}">
      <dgm:prSet/>
      <dgm:spPr/>
      <dgm:t>
        <a:bodyPr/>
        <a:lstStyle/>
        <a:p>
          <a:endParaRPr lang="en-US"/>
        </a:p>
      </dgm:t>
    </dgm:pt>
    <dgm:pt modelId="{0E974231-6DBE-7147-8C5D-D6E729BBC539}" type="sibTrans" cxnId="{4003B37B-3F5E-774F-AE9D-7CE82406145D}">
      <dgm:prSet/>
      <dgm:spPr/>
      <dgm:t>
        <a:bodyPr/>
        <a:lstStyle/>
        <a:p>
          <a:endParaRPr lang="en-US"/>
        </a:p>
      </dgm:t>
    </dgm:pt>
    <dgm:pt modelId="{34464383-367F-8F4D-BA4F-6805D7F71169}" type="pres">
      <dgm:prSet presAssocID="{8A70185B-CF74-A046-A8ED-E2311A035435}" presName="Name0" presStyleCnt="0">
        <dgm:presLayoutVars>
          <dgm:dir/>
          <dgm:animLvl val="lvl"/>
          <dgm:resizeHandles val="exact"/>
        </dgm:presLayoutVars>
      </dgm:prSet>
      <dgm:spPr/>
      <dgm:t>
        <a:bodyPr/>
        <a:lstStyle/>
        <a:p>
          <a:endParaRPr lang="en-US"/>
        </a:p>
      </dgm:t>
    </dgm:pt>
    <dgm:pt modelId="{FC94922F-27F0-FC4A-96FA-F8DCE696D8BC}" type="pres">
      <dgm:prSet presAssocID="{26EBB15B-E14B-504C-AE45-DE48251FD619}" presName="boxAndChildren" presStyleCnt="0"/>
      <dgm:spPr/>
    </dgm:pt>
    <dgm:pt modelId="{94EDE6D2-4A37-1646-A448-6F1EF11C4B81}" type="pres">
      <dgm:prSet presAssocID="{26EBB15B-E14B-504C-AE45-DE48251FD619}" presName="parentTextBox" presStyleLbl="node1" presStyleIdx="0" presStyleCnt="1"/>
      <dgm:spPr/>
      <dgm:t>
        <a:bodyPr/>
        <a:lstStyle/>
        <a:p>
          <a:endParaRPr lang="en-US"/>
        </a:p>
      </dgm:t>
    </dgm:pt>
  </dgm:ptLst>
  <dgm:cxnLst>
    <dgm:cxn modelId="{73B1A885-6A2D-C344-80C4-A14BB3592CA4}" type="presOf" srcId="{8A70185B-CF74-A046-A8ED-E2311A035435}" destId="{34464383-367F-8F4D-BA4F-6805D7F71169}" srcOrd="0" destOrd="0" presId="urn:microsoft.com/office/officeart/2005/8/layout/process4"/>
    <dgm:cxn modelId="{C9163836-B24B-6648-AA40-CEC00C274579}" type="presOf" srcId="{26EBB15B-E14B-504C-AE45-DE48251FD619}" destId="{94EDE6D2-4A37-1646-A448-6F1EF11C4B81}" srcOrd="0" destOrd="0" presId="urn:microsoft.com/office/officeart/2005/8/layout/process4"/>
    <dgm:cxn modelId="{4003B37B-3F5E-774F-AE9D-7CE82406145D}" srcId="{8A70185B-CF74-A046-A8ED-E2311A035435}" destId="{26EBB15B-E14B-504C-AE45-DE48251FD619}" srcOrd="0" destOrd="0" parTransId="{0BD63897-ABBD-F14A-9EFD-D995A73D2E2E}" sibTransId="{0E974231-6DBE-7147-8C5D-D6E729BBC539}"/>
    <dgm:cxn modelId="{B7BD1B9E-9E92-5643-AA49-8E9CC4FC3344}" type="presParOf" srcId="{34464383-367F-8F4D-BA4F-6805D7F71169}" destId="{FC94922F-27F0-FC4A-96FA-F8DCE696D8BC}" srcOrd="0" destOrd="0" presId="urn:microsoft.com/office/officeart/2005/8/layout/process4"/>
    <dgm:cxn modelId="{A7165748-4AA0-E641-A700-D5E0437BB43D}" type="presParOf" srcId="{FC94922F-27F0-FC4A-96FA-F8DCE696D8BC}" destId="{94EDE6D2-4A37-1646-A448-6F1EF11C4B81}" srcOrd="0" destOrd="0" presId="urn:microsoft.com/office/officeart/2005/8/layout/process4"/>
  </dgm:cxnLst>
  <dgm:bg/>
  <dgm:whole/>
</dgm:dataModel>
</file>

<file path=ppt/diagrams/data5.xml><?xml version="1.0" encoding="utf-8"?>
<dgm:dataModel xmlns:dgm="http://schemas.openxmlformats.org/drawingml/2006/diagram" xmlns:a="http://schemas.openxmlformats.org/drawingml/2006/main">
  <dgm:ptLst>
    <dgm:pt modelId="{8A70185B-CF74-A046-A8ED-E2311A035435}"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26EBB15B-E14B-504C-AE45-DE48251FD619}">
      <dgm:prSet/>
      <dgm:spPr/>
      <dgm:t>
        <a:bodyPr/>
        <a:lstStyle/>
        <a:p>
          <a:pPr rtl="0"/>
          <a:r>
            <a:rPr lang="en-US" dirty="0" smtClean="0">
              <a:solidFill>
                <a:srgbClr val="000000"/>
              </a:solidFill>
            </a:rPr>
            <a:t>The more you practice the LUCKIER you get!</a:t>
          </a:r>
          <a:endParaRPr dirty="0">
            <a:solidFill>
              <a:srgbClr val="000000"/>
            </a:solidFill>
          </a:endParaRPr>
        </a:p>
      </dgm:t>
    </dgm:pt>
    <dgm:pt modelId="{0BD63897-ABBD-F14A-9EFD-D995A73D2E2E}" type="parTrans" cxnId="{4003B37B-3F5E-774F-AE9D-7CE82406145D}">
      <dgm:prSet/>
      <dgm:spPr/>
      <dgm:t>
        <a:bodyPr/>
        <a:lstStyle/>
        <a:p>
          <a:endParaRPr lang="en-US"/>
        </a:p>
      </dgm:t>
    </dgm:pt>
    <dgm:pt modelId="{0E974231-6DBE-7147-8C5D-D6E729BBC539}" type="sibTrans" cxnId="{4003B37B-3F5E-774F-AE9D-7CE82406145D}">
      <dgm:prSet/>
      <dgm:spPr/>
      <dgm:t>
        <a:bodyPr/>
        <a:lstStyle/>
        <a:p>
          <a:endParaRPr lang="en-US"/>
        </a:p>
      </dgm:t>
    </dgm:pt>
    <dgm:pt modelId="{50C9EAEC-A379-3A4D-BAA8-1C99FC6A0DDC}">
      <dgm:prSet/>
      <dgm:spPr/>
      <dgm:t>
        <a:bodyPr/>
        <a:lstStyle/>
        <a:p>
          <a:pPr rtl="0"/>
          <a:r>
            <a:rPr lang="en-US" dirty="0" smtClean="0">
              <a:solidFill>
                <a:srgbClr val="000000"/>
              </a:solidFill>
            </a:rPr>
            <a:t>Who said that???</a:t>
          </a:r>
          <a:endParaRPr dirty="0">
            <a:solidFill>
              <a:srgbClr val="000000"/>
            </a:solidFill>
          </a:endParaRPr>
        </a:p>
      </dgm:t>
    </dgm:pt>
    <dgm:pt modelId="{2CA6B085-DE40-944D-8658-89A58F84ABB5}" type="parTrans" cxnId="{86ACB48B-6103-B748-9735-7D0E6F69E637}">
      <dgm:prSet/>
      <dgm:spPr/>
      <dgm:t>
        <a:bodyPr/>
        <a:lstStyle/>
        <a:p>
          <a:endParaRPr lang="en-US"/>
        </a:p>
      </dgm:t>
    </dgm:pt>
    <dgm:pt modelId="{8C0CB4F6-AB78-3347-A02F-3AA3015D9241}" type="sibTrans" cxnId="{86ACB48B-6103-B748-9735-7D0E6F69E637}">
      <dgm:prSet/>
      <dgm:spPr/>
      <dgm:t>
        <a:bodyPr/>
        <a:lstStyle/>
        <a:p>
          <a:endParaRPr lang="en-US"/>
        </a:p>
      </dgm:t>
    </dgm:pt>
    <dgm:pt modelId="{34464383-367F-8F4D-BA4F-6805D7F71169}" type="pres">
      <dgm:prSet presAssocID="{8A70185B-CF74-A046-A8ED-E2311A035435}" presName="Name0" presStyleCnt="0">
        <dgm:presLayoutVars>
          <dgm:dir/>
          <dgm:animLvl val="lvl"/>
          <dgm:resizeHandles val="exact"/>
        </dgm:presLayoutVars>
      </dgm:prSet>
      <dgm:spPr/>
      <dgm:t>
        <a:bodyPr/>
        <a:lstStyle/>
        <a:p>
          <a:endParaRPr lang="en-US"/>
        </a:p>
      </dgm:t>
    </dgm:pt>
    <dgm:pt modelId="{3DF6FDFE-108D-E740-AEA5-BFAFE28C95F3}" type="pres">
      <dgm:prSet presAssocID="{50C9EAEC-A379-3A4D-BAA8-1C99FC6A0DDC}" presName="boxAndChildren" presStyleCnt="0"/>
      <dgm:spPr/>
    </dgm:pt>
    <dgm:pt modelId="{042B95AF-8259-6F4C-A81D-275E3E4FE820}" type="pres">
      <dgm:prSet presAssocID="{50C9EAEC-A379-3A4D-BAA8-1C99FC6A0DDC}" presName="parentTextBox" presStyleLbl="node1" presStyleIdx="0" presStyleCnt="2"/>
      <dgm:spPr/>
      <dgm:t>
        <a:bodyPr/>
        <a:lstStyle/>
        <a:p>
          <a:endParaRPr lang="en-US"/>
        </a:p>
      </dgm:t>
    </dgm:pt>
    <dgm:pt modelId="{A4B4C72C-2689-8143-8560-906E7B63F558}" type="pres">
      <dgm:prSet presAssocID="{0E974231-6DBE-7147-8C5D-D6E729BBC539}" presName="sp" presStyleCnt="0"/>
      <dgm:spPr/>
    </dgm:pt>
    <dgm:pt modelId="{580BE3CC-32CA-CF45-A59F-BDDC3F554B92}" type="pres">
      <dgm:prSet presAssocID="{26EBB15B-E14B-504C-AE45-DE48251FD619}" presName="arrowAndChildren" presStyleCnt="0"/>
      <dgm:spPr/>
    </dgm:pt>
    <dgm:pt modelId="{54CC68E5-964B-CF45-8546-2B037C79BFCF}" type="pres">
      <dgm:prSet presAssocID="{26EBB15B-E14B-504C-AE45-DE48251FD619}" presName="parentTextArrow" presStyleLbl="node1" presStyleIdx="1" presStyleCnt="2"/>
      <dgm:spPr/>
      <dgm:t>
        <a:bodyPr/>
        <a:lstStyle/>
        <a:p>
          <a:endParaRPr lang="en-US"/>
        </a:p>
      </dgm:t>
    </dgm:pt>
  </dgm:ptLst>
  <dgm:cxnLst>
    <dgm:cxn modelId="{3E967956-3AC9-0B40-B329-327BC0FEFC4D}" type="presOf" srcId="{26EBB15B-E14B-504C-AE45-DE48251FD619}" destId="{54CC68E5-964B-CF45-8546-2B037C79BFCF}" srcOrd="0" destOrd="0" presId="urn:microsoft.com/office/officeart/2005/8/layout/process4"/>
    <dgm:cxn modelId="{4003B37B-3F5E-774F-AE9D-7CE82406145D}" srcId="{8A70185B-CF74-A046-A8ED-E2311A035435}" destId="{26EBB15B-E14B-504C-AE45-DE48251FD619}" srcOrd="0" destOrd="0" parTransId="{0BD63897-ABBD-F14A-9EFD-D995A73D2E2E}" sibTransId="{0E974231-6DBE-7147-8C5D-D6E729BBC539}"/>
    <dgm:cxn modelId="{86ACB48B-6103-B748-9735-7D0E6F69E637}" srcId="{8A70185B-CF74-A046-A8ED-E2311A035435}" destId="{50C9EAEC-A379-3A4D-BAA8-1C99FC6A0DDC}" srcOrd="1" destOrd="0" parTransId="{2CA6B085-DE40-944D-8658-89A58F84ABB5}" sibTransId="{8C0CB4F6-AB78-3347-A02F-3AA3015D9241}"/>
    <dgm:cxn modelId="{42E37486-539F-284F-853E-E412386F3A65}" type="presOf" srcId="{50C9EAEC-A379-3A4D-BAA8-1C99FC6A0DDC}" destId="{042B95AF-8259-6F4C-A81D-275E3E4FE820}" srcOrd="0" destOrd="0" presId="urn:microsoft.com/office/officeart/2005/8/layout/process4"/>
    <dgm:cxn modelId="{280EF40E-793D-394B-A671-F9B191F22C43}" type="presOf" srcId="{8A70185B-CF74-A046-A8ED-E2311A035435}" destId="{34464383-367F-8F4D-BA4F-6805D7F71169}" srcOrd="0" destOrd="0" presId="urn:microsoft.com/office/officeart/2005/8/layout/process4"/>
    <dgm:cxn modelId="{8863C466-6DA1-AA4C-B134-F308B6D291DD}" type="presParOf" srcId="{34464383-367F-8F4D-BA4F-6805D7F71169}" destId="{3DF6FDFE-108D-E740-AEA5-BFAFE28C95F3}" srcOrd="0" destOrd="0" presId="urn:microsoft.com/office/officeart/2005/8/layout/process4"/>
    <dgm:cxn modelId="{0ECE7FF1-E96C-3547-81B4-643E8CB6C622}" type="presParOf" srcId="{3DF6FDFE-108D-E740-AEA5-BFAFE28C95F3}" destId="{042B95AF-8259-6F4C-A81D-275E3E4FE820}" srcOrd="0" destOrd="0" presId="urn:microsoft.com/office/officeart/2005/8/layout/process4"/>
    <dgm:cxn modelId="{F38ED890-E7C8-634A-9CA4-4776CCB5678A}" type="presParOf" srcId="{34464383-367F-8F4D-BA4F-6805D7F71169}" destId="{A4B4C72C-2689-8143-8560-906E7B63F558}" srcOrd="1" destOrd="0" presId="urn:microsoft.com/office/officeart/2005/8/layout/process4"/>
    <dgm:cxn modelId="{0C628DCD-1C1D-EA4C-98B1-216DDE37B354}" type="presParOf" srcId="{34464383-367F-8F4D-BA4F-6805D7F71169}" destId="{580BE3CC-32CA-CF45-A59F-BDDC3F554B92}" srcOrd="2" destOrd="0" presId="urn:microsoft.com/office/officeart/2005/8/layout/process4"/>
    <dgm:cxn modelId="{2D712319-8983-A946-B661-777C938F4FF7}" type="presParOf" srcId="{580BE3CC-32CA-CF45-A59F-BDDC3F554B92}" destId="{54CC68E5-964B-CF45-8546-2B037C79BFCF}" srcOrd="0" destOrd="0" presId="urn:microsoft.com/office/officeart/2005/8/layout/process4"/>
  </dgm:cxnLst>
  <dgm:bg/>
  <dgm:whole/>
</dgm:dataModel>
</file>

<file path=ppt/diagrams/data6.xml><?xml version="1.0" encoding="utf-8"?>
<dgm:dataModel xmlns:dgm="http://schemas.openxmlformats.org/drawingml/2006/diagram" xmlns:a="http://schemas.openxmlformats.org/drawingml/2006/main">
  <dgm:ptLst>
    <dgm:pt modelId="{8A70185B-CF74-A046-A8ED-E2311A035435}"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26EBB15B-E14B-504C-AE45-DE48251FD619}">
      <dgm:prSet/>
      <dgm:spPr/>
      <dgm:t>
        <a:bodyPr/>
        <a:lstStyle/>
        <a:p>
          <a:pPr rtl="0"/>
          <a:r>
            <a:rPr lang="en-US" dirty="0" smtClean="0">
              <a:solidFill>
                <a:srgbClr val="000000"/>
              </a:solidFill>
            </a:rPr>
            <a:t>The more you practice the LUCKIER you get!</a:t>
          </a:r>
          <a:endParaRPr dirty="0">
            <a:solidFill>
              <a:srgbClr val="000000"/>
            </a:solidFill>
          </a:endParaRPr>
        </a:p>
      </dgm:t>
    </dgm:pt>
    <dgm:pt modelId="{0BD63897-ABBD-F14A-9EFD-D995A73D2E2E}" type="parTrans" cxnId="{4003B37B-3F5E-774F-AE9D-7CE82406145D}">
      <dgm:prSet/>
      <dgm:spPr/>
      <dgm:t>
        <a:bodyPr/>
        <a:lstStyle/>
        <a:p>
          <a:endParaRPr lang="en-US"/>
        </a:p>
      </dgm:t>
    </dgm:pt>
    <dgm:pt modelId="{0E974231-6DBE-7147-8C5D-D6E729BBC539}" type="sibTrans" cxnId="{4003B37B-3F5E-774F-AE9D-7CE82406145D}">
      <dgm:prSet/>
      <dgm:spPr/>
      <dgm:t>
        <a:bodyPr/>
        <a:lstStyle/>
        <a:p>
          <a:endParaRPr lang="en-US"/>
        </a:p>
      </dgm:t>
    </dgm:pt>
    <dgm:pt modelId="{50C9EAEC-A379-3A4D-BAA8-1C99FC6A0DDC}">
      <dgm:prSet/>
      <dgm:spPr/>
      <dgm:t>
        <a:bodyPr/>
        <a:lstStyle/>
        <a:p>
          <a:pPr rtl="0"/>
          <a:r>
            <a:rPr lang="en-US" dirty="0" smtClean="0">
              <a:solidFill>
                <a:srgbClr val="000000"/>
              </a:solidFill>
            </a:rPr>
            <a:t>Who said that???</a:t>
          </a:r>
          <a:endParaRPr dirty="0">
            <a:solidFill>
              <a:srgbClr val="000000"/>
            </a:solidFill>
          </a:endParaRPr>
        </a:p>
      </dgm:t>
    </dgm:pt>
    <dgm:pt modelId="{2CA6B085-DE40-944D-8658-89A58F84ABB5}" type="parTrans" cxnId="{86ACB48B-6103-B748-9735-7D0E6F69E637}">
      <dgm:prSet/>
      <dgm:spPr/>
      <dgm:t>
        <a:bodyPr/>
        <a:lstStyle/>
        <a:p>
          <a:endParaRPr lang="en-US"/>
        </a:p>
      </dgm:t>
    </dgm:pt>
    <dgm:pt modelId="{8C0CB4F6-AB78-3347-A02F-3AA3015D9241}" type="sibTrans" cxnId="{86ACB48B-6103-B748-9735-7D0E6F69E637}">
      <dgm:prSet/>
      <dgm:spPr/>
      <dgm:t>
        <a:bodyPr/>
        <a:lstStyle/>
        <a:p>
          <a:endParaRPr lang="en-US"/>
        </a:p>
      </dgm:t>
    </dgm:pt>
    <dgm:pt modelId="{F4AAE6AC-80EE-5343-B5D6-9BA219237445}">
      <dgm:prSet/>
      <dgm:spPr/>
      <dgm:t>
        <a:bodyPr/>
        <a:lstStyle/>
        <a:p>
          <a:pPr rtl="0"/>
          <a:r>
            <a:rPr lang="en-US" dirty="0" smtClean="0">
              <a:solidFill>
                <a:srgbClr val="000000"/>
              </a:solidFill>
            </a:rPr>
            <a:t>Gary Player</a:t>
          </a:r>
          <a:endParaRPr dirty="0">
            <a:solidFill>
              <a:srgbClr val="000000"/>
            </a:solidFill>
          </a:endParaRPr>
        </a:p>
      </dgm:t>
    </dgm:pt>
    <dgm:pt modelId="{3233A7F3-AF80-3C46-9863-EFD9146205F3}" type="parTrans" cxnId="{BD5E185A-C61B-3F43-992C-3A0C28DCFD85}">
      <dgm:prSet/>
      <dgm:spPr/>
      <dgm:t>
        <a:bodyPr/>
        <a:lstStyle/>
        <a:p>
          <a:endParaRPr lang="en-US"/>
        </a:p>
      </dgm:t>
    </dgm:pt>
    <dgm:pt modelId="{284AF6D3-C077-9A46-A0A9-8BF5FA3A44A3}" type="sibTrans" cxnId="{BD5E185A-C61B-3F43-992C-3A0C28DCFD85}">
      <dgm:prSet/>
      <dgm:spPr/>
      <dgm:t>
        <a:bodyPr/>
        <a:lstStyle/>
        <a:p>
          <a:endParaRPr lang="en-US"/>
        </a:p>
      </dgm:t>
    </dgm:pt>
    <dgm:pt modelId="{34464383-367F-8F4D-BA4F-6805D7F71169}" type="pres">
      <dgm:prSet presAssocID="{8A70185B-CF74-A046-A8ED-E2311A035435}" presName="Name0" presStyleCnt="0">
        <dgm:presLayoutVars>
          <dgm:dir/>
          <dgm:animLvl val="lvl"/>
          <dgm:resizeHandles val="exact"/>
        </dgm:presLayoutVars>
      </dgm:prSet>
      <dgm:spPr/>
      <dgm:t>
        <a:bodyPr/>
        <a:lstStyle/>
        <a:p>
          <a:endParaRPr lang="en-US"/>
        </a:p>
      </dgm:t>
    </dgm:pt>
    <dgm:pt modelId="{D1464194-2008-8A4D-8274-C8834C5A77AE}" type="pres">
      <dgm:prSet presAssocID="{F4AAE6AC-80EE-5343-B5D6-9BA219237445}" presName="boxAndChildren" presStyleCnt="0"/>
      <dgm:spPr/>
    </dgm:pt>
    <dgm:pt modelId="{7074AEFA-5558-AD40-9AF6-C9BAD5B562CA}" type="pres">
      <dgm:prSet presAssocID="{F4AAE6AC-80EE-5343-B5D6-9BA219237445}" presName="parentTextBox" presStyleLbl="node1" presStyleIdx="0" presStyleCnt="3"/>
      <dgm:spPr/>
      <dgm:t>
        <a:bodyPr/>
        <a:lstStyle/>
        <a:p>
          <a:endParaRPr lang="en-US"/>
        </a:p>
      </dgm:t>
    </dgm:pt>
    <dgm:pt modelId="{8B9D5072-AF26-CD42-910D-48850E19679F}" type="pres">
      <dgm:prSet presAssocID="{8C0CB4F6-AB78-3347-A02F-3AA3015D9241}" presName="sp" presStyleCnt="0"/>
      <dgm:spPr/>
    </dgm:pt>
    <dgm:pt modelId="{FA601222-E82C-4446-B5C5-1BDD8EB9F80C}" type="pres">
      <dgm:prSet presAssocID="{50C9EAEC-A379-3A4D-BAA8-1C99FC6A0DDC}" presName="arrowAndChildren" presStyleCnt="0"/>
      <dgm:spPr/>
    </dgm:pt>
    <dgm:pt modelId="{174DFFEC-81E6-6E46-865D-F29174BFA07B}" type="pres">
      <dgm:prSet presAssocID="{50C9EAEC-A379-3A4D-BAA8-1C99FC6A0DDC}" presName="parentTextArrow" presStyleLbl="node1" presStyleIdx="1" presStyleCnt="3"/>
      <dgm:spPr/>
      <dgm:t>
        <a:bodyPr/>
        <a:lstStyle/>
        <a:p>
          <a:endParaRPr lang="en-US"/>
        </a:p>
      </dgm:t>
    </dgm:pt>
    <dgm:pt modelId="{A4B4C72C-2689-8143-8560-906E7B63F558}" type="pres">
      <dgm:prSet presAssocID="{0E974231-6DBE-7147-8C5D-D6E729BBC539}" presName="sp" presStyleCnt="0"/>
      <dgm:spPr/>
    </dgm:pt>
    <dgm:pt modelId="{580BE3CC-32CA-CF45-A59F-BDDC3F554B92}" type="pres">
      <dgm:prSet presAssocID="{26EBB15B-E14B-504C-AE45-DE48251FD619}" presName="arrowAndChildren" presStyleCnt="0"/>
      <dgm:spPr/>
    </dgm:pt>
    <dgm:pt modelId="{54CC68E5-964B-CF45-8546-2B037C79BFCF}" type="pres">
      <dgm:prSet presAssocID="{26EBB15B-E14B-504C-AE45-DE48251FD619}" presName="parentTextArrow" presStyleLbl="node1" presStyleIdx="2" presStyleCnt="3"/>
      <dgm:spPr/>
      <dgm:t>
        <a:bodyPr/>
        <a:lstStyle/>
        <a:p>
          <a:endParaRPr lang="en-US"/>
        </a:p>
      </dgm:t>
    </dgm:pt>
  </dgm:ptLst>
  <dgm:cxnLst>
    <dgm:cxn modelId="{4003B37B-3F5E-774F-AE9D-7CE82406145D}" srcId="{8A70185B-CF74-A046-A8ED-E2311A035435}" destId="{26EBB15B-E14B-504C-AE45-DE48251FD619}" srcOrd="0" destOrd="0" parTransId="{0BD63897-ABBD-F14A-9EFD-D995A73D2E2E}" sibTransId="{0E974231-6DBE-7147-8C5D-D6E729BBC539}"/>
    <dgm:cxn modelId="{86ACB48B-6103-B748-9735-7D0E6F69E637}" srcId="{8A70185B-CF74-A046-A8ED-E2311A035435}" destId="{50C9EAEC-A379-3A4D-BAA8-1C99FC6A0DDC}" srcOrd="1" destOrd="0" parTransId="{2CA6B085-DE40-944D-8658-89A58F84ABB5}" sibTransId="{8C0CB4F6-AB78-3347-A02F-3AA3015D9241}"/>
    <dgm:cxn modelId="{68A7E572-6024-544C-B9EC-3E0232E1676F}" type="presOf" srcId="{8A70185B-CF74-A046-A8ED-E2311A035435}" destId="{34464383-367F-8F4D-BA4F-6805D7F71169}" srcOrd="0" destOrd="0" presId="urn:microsoft.com/office/officeart/2005/8/layout/process4"/>
    <dgm:cxn modelId="{CE50CA16-15C9-D149-A7DA-72C57ED47345}" type="presOf" srcId="{26EBB15B-E14B-504C-AE45-DE48251FD619}" destId="{54CC68E5-964B-CF45-8546-2B037C79BFCF}" srcOrd="0" destOrd="0" presId="urn:microsoft.com/office/officeart/2005/8/layout/process4"/>
    <dgm:cxn modelId="{BD5E185A-C61B-3F43-992C-3A0C28DCFD85}" srcId="{8A70185B-CF74-A046-A8ED-E2311A035435}" destId="{F4AAE6AC-80EE-5343-B5D6-9BA219237445}" srcOrd="2" destOrd="0" parTransId="{3233A7F3-AF80-3C46-9863-EFD9146205F3}" sibTransId="{284AF6D3-C077-9A46-A0A9-8BF5FA3A44A3}"/>
    <dgm:cxn modelId="{9635442F-B09F-B946-A5D0-0C392599ED85}" type="presOf" srcId="{50C9EAEC-A379-3A4D-BAA8-1C99FC6A0DDC}" destId="{174DFFEC-81E6-6E46-865D-F29174BFA07B}" srcOrd="0" destOrd="0" presId="urn:microsoft.com/office/officeart/2005/8/layout/process4"/>
    <dgm:cxn modelId="{7C427156-7954-4745-B205-57FCC694F5C2}" type="presOf" srcId="{F4AAE6AC-80EE-5343-B5D6-9BA219237445}" destId="{7074AEFA-5558-AD40-9AF6-C9BAD5B562CA}" srcOrd="0" destOrd="0" presId="urn:microsoft.com/office/officeart/2005/8/layout/process4"/>
    <dgm:cxn modelId="{5C4653DB-7C57-7A4F-9757-05E93F7F724B}" type="presParOf" srcId="{34464383-367F-8F4D-BA4F-6805D7F71169}" destId="{D1464194-2008-8A4D-8274-C8834C5A77AE}" srcOrd="0" destOrd="0" presId="urn:microsoft.com/office/officeart/2005/8/layout/process4"/>
    <dgm:cxn modelId="{F5179EB2-8BD6-FB4B-ACA9-758795DDF03C}" type="presParOf" srcId="{D1464194-2008-8A4D-8274-C8834C5A77AE}" destId="{7074AEFA-5558-AD40-9AF6-C9BAD5B562CA}" srcOrd="0" destOrd="0" presId="urn:microsoft.com/office/officeart/2005/8/layout/process4"/>
    <dgm:cxn modelId="{B25016D5-8029-824B-9525-DC7C3D5D89A2}" type="presParOf" srcId="{34464383-367F-8F4D-BA4F-6805D7F71169}" destId="{8B9D5072-AF26-CD42-910D-48850E19679F}" srcOrd="1" destOrd="0" presId="urn:microsoft.com/office/officeart/2005/8/layout/process4"/>
    <dgm:cxn modelId="{F04A22DF-A15C-B342-8A01-A57B5F5CAEB1}" type="presParOf" srcId="{34464383-367F-8F4D-BA4F-6805D7F71169}" destId="{FA601222-E82C-4446-B5C5-1BDD8EB9F80C}" srcOrd="2" destOrd="0" presId="urn:microsoft.com/office/officeart/2005/8/layout/process4"/>
    <dgm:cxn modelId="{A0583667-9D90-5745-B465-DE85E90F9955}" type="presParOf" srcId="{FA601222-E82C-4446-B5C5-1BDD8EB9F80C}" destId="{174DFFEC-81E6-6E46-865D-F29174BFA07B}" srcOrd="0" destOrd="0" presId="urn:microsoft.com/office/officeart/2005/8/layout/process4"/>
    <dgm:cxn modelId="{52CC6856-8FCD-6B4D-96F5-221D1D60481C}" type="presParOf" srcId="{34464383-367F-8F4D-BA4F-6805D7F71169}" destId="{A4B4C72C-2689-8143-8560-906E7B63F558}" srcOrd="3" destOrd="0" presId="urn:microsoft.com/office/officeart/2005/8/layout/process4"/>
    <dgm:cxn modelId="{05FFF911-4275-AB4D-994B-5D35E30A4C80}" type="presParOf" srcId="{34464383-367F-8F4D-BA4F-6805D7F71169}" destId="{580BE3CC-32CA-CF45-A59F-BDDC3F554B92}" srcOrd="4" destOrd="0" presId="urn:microsoft.com/office/officeart/2005/8/layout/process4"/>
    <dgm:cxn modelId="{FABAA432-5207-7442-8572-B8E0B2642B4F}" type="presParOf" srcId="{580BE3CC-32CA-CF45-A59F-BDDC3F554B92}" destId="{54CC68E5-964B-CF45-8546-2B037C79BFCF}" srcOrd="0" destOrd="0" presId="urn:microsoft.com/office/officeart/2005/8/layout/process4"/>
  </dgm:cxnLst>
  <dgm:bg/>
  <dgm:whole/>
</dgm:dataModel>
</file>

<file path=ppt/diagrams/data7.xml><?xml version="1.0" encoding="utf-8"?>
<dgm:dataModel xmlns:dgm="http://schemas.openxmlformats.org/drawingml/2006/diagram" xmlns:a="http://schemas.openxmlformats.org/drawingml/2006/main">
  <dgm:ptLst>
    <dgm:pt modelId="{8A70185B-CF74-A046-A8ED-E2311A035435}"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26EBB15B-E14B-504C-AE45-DE48251FD619}">
      <dgm:prSet/>
      <dgm:spPr/>
      <dgm:t>
        <a:bodyPr/>
        <a:lstStyle/>
        <a:p>
          <a:pPr rtl="0"/>
          <a:r>
            <a:rPr lang="en-US" dirty="0" smtClean="0">
              <a:solidFill>
                <a:srgbClr val="000000"/>
              </a:solidFill>
            </a:rPr>
            <a:t>The more you practice the LUCKIER you get!</a:t>
          </a:r>
          <a:endParaRPr dirty="0">
            <a:solidFill>
              <a:srgbClr val="000000"/>
            </a:solidFill>
          </a:endParaRPr>
        </a:p>
      </dgm:t>
    </dgm:pt>
    <dgm:pt modelId="{0BD63897-ABBD-F14A-9EFD-D995A73D2E2E}" type="parTrans" cxnId="{4003B37B-3F5E-774F-AE9D-7CE82406145D}">
      <dgm:prSet/>
      <dgm:spPr/>
      <dgm:t>
        <a:bodyPr/>
        <a:lstStyle/>
        <a:p>
          <a:endParaRPr lang="en-US"/>
        </a:p>
      </dgm:t>
    </dgm:pt>
    <dgm:pt modelId="{0E974231-6DBE-7147-8C5D-D6E729BBC539}" type="sibTrans" cxnId="{4003B37B-3F5E-774F-AE9D-7CE82406145D}">
      <dgm:prSet/>
      <dgm:spPr/>
      <dgm:t>
        <a:bodyPr/>
        <a:lstStyle/>
        <a:p>
          <a:endParaRPr lang="en-US"/>
        </a:p>
      </dgm:t>
    </dgm:pt>
    <dgm:pt modelId="{50C9EAEC-A379-3A4D-BAA8-1C99FC6A0DDC}">
      <dgm:prSet/>
      <dgm:spPr/>
      <dgm:t>
        <a:bodyPr/>
        <a:lstStyle/>
        <a:p>
          <a:pPr rtl="0"/>
          <a:r>
            <a:rPr lang="en-US" dirty="0" smtClean="0">
              <a:solidFill>
                <a:srgbClr val="000000"/>
              </a:solidFill>
            </a:rPr>
            <a:t>Who said that???</a:t>
          </a:r>
          <a:endParaRPr dirty="0">
            <a:solidFill>
              <a:srgbClr val="000000"/>
            </a:solidFill>
          </a:endParaRPr>
        </a:p>
      </dgm:t>
    </dgm:pt>
    <dgm:pt modelId="{2CA6B085-DE40-944D-8658-89A58F84ABB5}" type="parTrans" cxnId="{86ACB48B-6103-B748-9735-7D0E6F69E637}">
      <dgm:prSet/>
      <dgm:spPr/>
      <dgm:t>
        <a:bodyPr/>
        <a:lstStyle/>
        <a:p>
          <a:endParaRPr lang="en-US"/>
        </a:p>
      </dgm:t>
    </dgm:pt>
    <dgm:pt modelId="{8C0CB4F6-AB78-3347-A02F-3AA3015D9241}" type="sibTrans" cxnId="{86ACB48B-6103-B748-9735-7D0E6F69E637}">
      <dgm:prSet/>
      <dgm:spPr/>
      <dgm:t>
        <a:bodyPr/>
        <a:lstStyle/>
        <a:p>
          <a:endParaRPr lang="en-US"/>
        </a:p>
      </dgm:t>
    </dgm:pt>
    <dgm:pt modelId="{F4AAE6AC-80EE-5343-B5D6-9BA219237445}">
      <dgm:prSet/>
      <dgm:spPr/>
      <dgm:t>
        <a:bodyPr/>
        <a:lstStyle/>
        <a:p>
          <a:pPr rtl="0"/>
          <a:r>
            <a:rPr lang="en-US" dirty="0" smtClean="0">
              <a:solidFill>
                <a:srgbClr val="000000"/>
              </a:solidFill>
            </a:rPr>
            <a:t>Gary Player</a:t>
          </a:r>
          <a:endParaRPr dirty="0">
            <a:solidFill>
              <a:srgbClr val="000000"/>
            </a:solidFill>
          </a:endParaRPr>
        </a:p>
      </dgm:t>
    </dgm:pt>
    <dgm:pt modelId="{3233A7F3-AF80-3C46-9863-EFD9146205F3}" type="parTrans" cxnId="{BD5E185A-C61B-3F43-992C-3A0C28DCFD85}">
      <dgm:prSet/>
      <dgm:spPr/>
      <dgm:t>
        <a:bodyPr/>
        <a:lstStyle/>
        <a:p>
          <a:endParaRPr lang="en-US"/>
        </a:p>
      </dgm:t>
    </dgm:pt>
    <dgm:pt modelId="{284AF6D3-C077-9A46-A0A9-8BF5FA3A44A3}" type="sibTrans" cxnId="{BD5E185A-C61B-3F43-992C-3A0C28DCFD85}">
      <dgm:prSet/>
      <dgm:spPr/>
      <dgm:t>
        <a:bodyPr/>
        <a:lstStyle/>
        <a:p>
          <a:endParaRPr lang="en-US"/>
        </a:p>
      </dgm:t>
    </dgm:pt>
    <dgm:pt modelId="{0F03F7A2-D1C7-144D-B258-59C7BFD73E09}">
      <dgm:prSet/>
      <dgm:spPr/>
      <dgm:t>
        <a:bodyPr/>
        <a:lstStyle/>
        <a:p>
          <a:pPr rtl="0"/>
          <a:r>
            <a:rPr lang="en-US" dirty="0" smtClean="0">
              <a:solidFill>
                <a:srgbClr val="000000"/>
              </a:solidFill>
            </a:rPr>
            <a:t>One of the all time best golfers</a:t>
          </a:r>
          <a:endParaRPr dirty="0">
            <a:solidFill>
              <a:srgbClr val="000000"/>
            </a:solidFill>
          </a:endParaRPr>
        </a:p>
      </dgm:t>
    </dgm:pt>
    <dgm:pt modelId="{50A4D887-6CF1-C049-957A-84D24B39B2C2}" type="parTrans" cxnId="{6AE50835-2F23-CD4D-A400-012365898940}">
      <dgm:prSet/>
      <dgm:spPr/>
      <dgm:t>
        <a:bodyPr/>
        <a:lstStyle/>
        <a:p>
          <a:endParaRPr lang="en-US"/>
        </a:p>
      </dgm:t>
    </dgm:pt>
    <dgm:pt modelId="{E0F0062D-5934-CD4F-B4E6-4D72C56531E4}" type="sibTrans" cxnId="{6AE50835-2F23-CD4D-A400-012365898940}">
      <dgm:prSet/>
      <dgm:spPr/>
      <dgm:t>
        <a:bodyPr/>
        <a:lstStyle/>
        <a:p>
          <a:endParaRPr lang="en-US"/>
        </a:p>
      </dgm:t>
    </dgm:pt>
    <dgm:pt modelId="{34464383-367F-8F4D-BA4F-6805D7F71169}" type="pres">
      <dgm:prSet presAssocID="{8A70185B-CF74-A046-A8ED-E2311A035435}" presName="Name0" presStyleCnt="0">
        <dgm:presLayoutVars>
          <dgm:dir/>
          <dgm:animLvl val="lvl"/>
          <dgm:resizeHandles val="exact"/>
        </dgm:presLayoutVars>
      </dgm:prSet>
      <dgm:spPr/>
      <dgm:t>
        <a:bodyPr/>
        <a:lstStyle/>
        <a:p>
          <a:endParaRPr lang="en-US"/>
        </a:p>
      </dgm:t>
    </dgm:pt>
    <dgm:pt modelId="{C74C77B3-85B6-EF47-A516-9BD6CD3CF411}" type="pres">
      <dgm:prSet presAssocID="{0F03F7A2-D1C7-144D-B258-59C7BFD73E09}" presName="boxAndChildren" presStyleCnt="0"/>
      <dgm:spPr/>
    </dgm:pt>
    <dgm:pt modelId="{F35D134C-4B26-1D4E-8A36-503F75EB47E4}" type="pres">
      <dgm:prSet presAssocID="{0F03F7A2-D1C7-144D-B258-59C7BFD73E09}" presName="parentTextBox" presStyleLbl="node1" presStyleIdx="0" presStyleCnt="4" custLinFactNeighborX="18519" custLinFactNeighborY="189"/>
      <dgm:spPr/>
      <dgm:t>
        <a:bodyPr/>
        <a:lstStyle/>
        <a:p>
          <a:endParaRPr lang="en-US"/>
        </a:p>
      </dgm:t>
    </dgm:pt>
    <dgm:pt modelId="{32B23413-7F38-8341-80A6-08C3A35D15EA}" type="pres">
      <dgm:prSet presAssocID="{284AF6D3-C077-9A46-A0A9-8BF5FA3A44A3}" presName="sp" presStyleCnt="0"/>
      <dgm:spPr/>
    </dgm:pt>
    <dgm:pt modelId="{0D30255B-6425-F449-8377-ECD00DA9CB0D}" type="pres">
      <dgm:prSet presAssocID="{F4AAE6AC-80EE-5343-B5D6-9BA219237445}" presName="arrowAndChildren" presStyleCnt="0"/>
      <dgm:spPr/>
    </dgm:pt>
    <dgm:pt modelId="{C7105B38-FF23-F04A-96AE-547DF1F317E9}" type="pres">
      <dgm:prSet presAssocID="{F4AAE6AC-80EE-5343-B5D6-9BA219237445}" presName="parentTextArrow" presStyleLbl="node1" presStyleIdx="1" presStyleCnt="4"/>
      <dgm:spPr/>
      <dgm:t>
        <a:bodyPr/>
        <a:lstStyle/>
        <a:p>
          <a:endParaRPr lang="en-US"/>
        </a:p>
      </dgm:t>
    </dgm:pt>
    <dgm:pt modelId="{8B9D5072-AF26-CD42-910D-48850E19679F}" type="pres">
      <dgm:prSet presAssocID="{8C0CB4F6-AB78-3347-A02F-3AA3015D9241}" presName="sp" presStyleCnt="0"/>
      <dgm:spPr/>
    </dgm:pt>
    <dgm:pt modelId="{FA601222-E82C-4446-B5C5-1BDD8EB9F80C}" type="pres">
      <dgm:prSet presAssocID="{50C9EAEC-A379-3A4D-BAA8-1C99FC6A0DDC}" presName="arrowAndChildren" presStyleCnt="0"/>
      <dgm:spPr/>
    </dgm:pt>
    <dgm:pt modelId="{174DFFEC-81E6-6E46-865D-F29174BFA07B}" type="pres">
      <dgm:prSet presAssocID="{50C9EAEC-A379-3A4D-BAA8-1C99FC6A0DDC}" presName="parentTextArrow" presStyleLbl="node1" presStyleIdx="2" presStyleCnt="4"/>
      <dgm:spPr/>
      <dgm:t>
        <a:bodyPr/>
        <a:lstStyle/>
        <a:p>
          <a:endParaRPr lang="en-US"/>
        </a:p>
      </dgm:t>
    </dgm:pt>
    <dgm:pt modelId="{A4B4C72C-2689-8143-8560-906E7B63F558}" type="pres">
      <dgm:prSet presAssocID="{0E974231-6DBE-7147-8C5D-D6E729BBC539}" presName="sp" presStyleCnt="0"/>
      <dgm:spPr/>
    </dgm:pt>
    <dgm:pt modelId="{580BE3CC-32CA-CF45-A59F-BDDC3F554B92}" type="pres">
      <dgm:prSet presAssocID="{26EBB15B-E14B-504C-AE45-DE48251FD619}" presName="arrowAndChildren" presStyleCnt="0"/>
      <dgm:spPr/>
    </dgm:pt>
    <dgm:pt modelId="{54CC68E5-964B-CF45-8546-2B037C79BFCF}" type="pres">
      <dgm:prSet presAssocID="{26EBB15B-E14B-504C-AE45-DE48251FD619}" presName="parentTextArrow" presStyleLbl="node1" presStyleIdx="3" presStyleCnt="4"/>
      <dgm:spPr/>
      <dgm:t>
        <a:bodyPr/>
        <a:lstStyle/>
        <a:p>
          <a:endParaRPr lang="en-US"/>
        </a:p>
      </dgm:t>
    </dgm:pt>
  </dgm:ptLst>
  <dgm:cxnLst>
    <dgm:cxn modelId="{4003B37B-3F5E-774F-AE9D-7CE82406145D}" srcId="{8A70185B-CF74-A046-A8ED-E2311A035435}" destId="{26EBB15B-E14B-504C-AE45-DE48251FD619}" srcOrd="0" destOrd="0" parTransId="{0BD63897-ABBD-F14A-9EFD-D995A73D2E2E}" sibTransId="{0E974231-6DBE-7147-8C5D-D6E729BBC539}"/>
    <dgm:cxn modelId="{86ACB48B-6103-B748-9735-7D0E6F69E637}" srcId="{8A70185B-CF74-A046-A8ED-E2311A035435}" destId="{50C9EAEC-A379-3A4D-BAA8-1C99FC6A0DDC}" srcOrd="1" destOrd="0" parTransId="{2CA6B085-DE40-944D-8658-89A58F84ABB5}" sibTransId="{8C0CB4F6-AB78-3347-A02F-3AA3015D9241}"/>
    <dgm:cxn modelId="{B46271E6-8BC5-9346-9820-82E9BBF2324A}" type="presOf" srcId="{0F03F7A2-D1C7-144D-B258-59C7BFD73E09}" destId="{F35D134C-4B26-1D4E-8A36-503F75EB47E4}" srcOrd="0" destOrd="0" presId="urn:microsoft.com/office/officeart/2005/8/layout/process4"/>
    <dgm:cxn modelId="{6AE50835-2F23-CD4D-A400-012365898940}" srcId="{8A70185B-CF74-A046-A8ED-E2311A035435}" destId="{0F03F7A2-D1C7-144D-B258-59C7BFD73E09}" srcOrd="3" destOrd="0" parTransId="{50A4D887-6CF1-C049-957A-84D24B39B2C2}" sibTransId="{E0F0062D-5934-CD4F-B4E6-4D72C56531E4}"/>
    <dgm:cxn modelId="{5474AE2A-03D8-2C47-85DC-AB44239AA593}" type="presOf" srcId="{8A70185B-CF74-A046-A8ED-E2311A035435}" destId="{34464383-367F-8F4D-BA4F-6805D7F71169}" srcOrd="0" destOrd="0" presId="urn:microsoft.com/office/officeart/2005/8/layout/process4"/>
    <dgm:cxn modelId="{BD5E185A-C61B-3F43-992C-3A0C28DCFD85}" srcId="{8A70185B-CF74-A046-A8ED-E2311A035435}" destId="{F4AAE6AC-80EE-5343-B5D6-9BA219237445}" srcOrd="2" destOrd="0" parTransId="{3233A7F3-AF80-3C46-9863-EFD9146205F3}" sibTransId="{284AF6D3-C077-9A46-A0A9-8BF5FA3A44A3}"/>
    <dgm:cxn modelId="{3A37C1CD-51B8-044B-AA37-149549813D42}" type="presOf" srcId="{50C9EAEC-A379-3A4D-BAA8-1C99FC6A0DDC}" destId="{174DFFEC-81E6-6E46-865D-F29174BFA07B}" srcOrd="0" destOrd="0" presId="urn:microsoft.com/office/officeart/2005/8/layout/process4"/>
    <dgm:cxn modelId="{5D690FDD-1D4E-9147-A0A4-9C4B5D88BEE3}" type="presOf" srcId="{26EBB15B-E14B-504C-AE45-DE48251FD619}" destId="{54CC68E5-964B-CF45-8546-2B037C79BFCF}" srcOrd="0" destOrd="0" presId="urn:microsoft.com/office/officeart/2005/8/layout/process4"/>
    <dgm:cxn modelId="{7786FA4A-104F-AF44-A60E-26541E93EAA4}" type="presOf" srcId="{F4AAE6AC-80EE-5343-B5D6-9BA219237445}" destId="{C7105B38-FF23-F04A-96AE-547DF1F317E9}" srcOrd="0" destOrd="0" presId="urn:microsoft.com/office/officeart/2005/8/layout/process4"/>
    <dgm:cxn modelId="{0B141B55-5500-4C46-8EA5-A46A22B1B203}" type="presParOf" srcId="{34464383-367F-8F4D-BA4F-6805D7F71169}" destId="{C74C77B3-85B6-EF47-A516-9BD6CD3CF411}" srcOrd="0" destOrd="0" presId="urn:microsoft.com/office/officeart/2005/8/layout/process4"/>
    <dgm:cxn modelId="{A32A5427-78F9-4F4D-BE9C-05BAA1C36AC3}" type="presParOf" srcId="{C74C77B3-85B6-EF47-A516-9BD6CD3CF411}" destId="{F35D134C-4B26-1D4E-8A36-503F75EB47E4}" srcOrd="0" destOrd="0" presId="urn:microsoft.com/office/officeart/2005/8/layout/process4"/>
    <dgm:cxn modelId="{593F4D24-197E-C948-92E1-07189614048B}" type="presParOf" srcId="{34464383-367F-8F4D-BA4F-6805D7F71169}" destId="{32B23413-7F38-8341-80A6-08C3A35D15EA}" srcOrd="1" destOrd="0" presId="urn:microsoft.com/office/officeart/2005/8/layout/process4"/>
    <dgm:cxn modelId="{19D19453-AE3E-1B44-9044-44EEE4C20530}" type="presParOf" srcId="{34464383-367F-8F4D-BA4F-6805D7F71169}" destId="{0D30255B-6425-F449-8377-ECD00DA9CB0D}" srcOrd="2" destOrd="0" presId="urn:microsoft.com/office/officeart/2005/8/layout/process4"/>
    <dgm:cxn modelId="{D5490D5A-F414-E24C-BFEE-504FF671B675}" type="presParOf" srcId="{0D30255B-6425-F449-8377-ECD00DA9CB0D}" destId="{C7105B38-FF23-F04A-96AE-547DF1F317E9}" srcOrd="0" destOrd="0" presId="urn:microsoft.com/office/officeart/2005/8/layout/process4"/>
    <dgm:cxn modelId="{87E88E04-2B82-DD44-85AE-54113A68909E}" type="presParOf" srcId="{34464383-367F-8F4D-BA4F-6805D7F71169}" destId="{8B9D5072-AF26-CD42-910D-48850E19679F}" srcOrd="3" destOrd="0" presId="urn:microsoft.com/office/officeart/2005/8/layout/process4"/>
    <dgm:cxn modelId="{9A143FB2-BCB1-3C4F-9FD1-5F3F94B7A48C}" type="presParOf" srcId="{34464383-367F-8F4D-BA4F-6805D7F71169}" destId="{FA601222-E82C-4446-B5C5-1BDD8EB9F80C}" srcOrd="4" destOrd="0" presId="urn:microsoft.com/office/officeart/2005/8/layout/process4"/>
    <dgm:cxn modelId="{68C01455-E782-5143-A4A2-6A38213874B9}" type="presParOf" srcId="{FA601222-E82C-4446-B5C5-1BDD8EB9F80C}" destId="{174DFFEC-81E6-6E46-865D-F29174BFA07B}" srcOrd="0" destOrd="0" presId="urn:microsoft.com/office/officeart/2005/8/layout/process4"/>
    <dgm:cxn modelId="{8EE06D0F-AC73-CD4A-BC81-7B3A8E84515D}" type="presParOf" srcId="{34464383-367F-8F4D-BA4F-6805D7F71169}" destId="{A4B4C72C-2689-8143-8560-906E7B63F558}" srcOrd="5" destOrd="0" presId="urn:microsoft.com/office/officeart/2005/8/layout/process4"/>
    <dgm:cxn modelId="{DCABB515-0325-6F4E-ACFA-4ED6595037FC}" type="presParOf" srcId="{34464383-367F-8F4D-BA4F-6805D7F71169}" destId="{580BE3CC-32CA-CF45-A59F-BDDC3F554B92}" srcOrd="6" destOrd="0" presId="urn:microsoft.com/office/officeart/2005/8/layout/process4"/>
    <dgm:cxn modelId="{6EB6C0F9-FC80-3845-A7CE-0FE3D372CB69}" type="presParOf" srcId="{580BE3CC-32CA-CF45-A59F-BDDC3F554B92}" destId="{54CC68E5-964B-CF45-8546-2B037C79BFCF}" srcOrd="0"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0110824A-419B-E54C-B351-6B2D58C45824}" type="datetime1">
              <a:rPr lang="en-US" altLang="en-US"/>
              <a:pPr>
                <a:defRPr/>
              </a:pPr>
              <a:t>9/19/18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35EDCAB5-7055-D448-A9D0-8D8C0D1C678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47899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84716F31-BEB4-6849-B88A-6AFC424D1A90}" type="datetime1">
              <a:rPr lang="en-US" altLang="en-US"/>
              <a:pPr>
                <a:defRPr/>
              </a:pPr>
              <a:t>9/19/18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AD69D62A-D955-5B4C-B6DE-EE21FAC97407}"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6871115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ＭＳ Ｐゴシック" pitchFamily="23"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1432" tIns="45716" rIns="91432" bIns="45716"/>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eaLnBrk="0" hangingPunct="0">
              <a:spcBef>
                <a:spcPct val="0"/>
              </a:spcBef>
            </a:pPr>
            <a:fld id="{24C6F1A4-713E-3B44-A950-4274BB237D41}" type="slidenum">
              <a:rPr lang="en-US" altLang="en-US" sz="1800"/>
              <a:pPr eaLnBrk="0" hangingPunct="0">
                <a:spcBef>
                  <a:spcPct val="0"/>
                </a:spcBef>
              </a:pPr>
              <a:t>2</a:t>
            </a:fld>
            <a:endParaRPr lang="en-US" altLang="en-US" sz="1800"/>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16387"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46528174"/>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55298"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ECC72FD4-1099-B548-937A-994D3F74146A}" type="datetime3">
              <a:rPr lang="en-AU" altLang="en-US"/>
              <a:pPr>
                <a:spcBef>
                  <a:spcPct val="0"/>
                </a:spcBef>
              </a:pPr>
              <a:t>September 19, 18</a:t>
            </a:fld>
            <a:endParaRPr lang="en-AU" altLang="en-US"/>
          </a:p>
        </p:txBody>
      </p:sp>
      <p:sp>
        <p:nvSpPr>
          <p:cNvPr id="55299" name="Rectangle 6"/>
          <p:cNvSpPr>
            <a:spLocks noGrp="1" noChangeArrowheads="1"/>
          </p:cNvSpPr>
          <p:nvPr>
            <p:ph type="ftr" sz="quarter" idx="4"/>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55300"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27B5D062-9633-6849-8AB4-AD4F55D5AD6C}" type="slidenum">
              <a:rPr lang="en-AU" altLang="en-US"/>
              <a:pPr>
                <a:spcBef>
                  <a:spcPct val="0"/>
                </a:spcBef>
              </a:pPr>
              <a:t>55</a:t>
            </a:fld>
            <a:endParaRPr lang="en-AU" altLang="en-US"/>
          </a:p>
        </p:txBody>
      </p:sp>
      <p:sp>
        <p:nvSpPr>
          <p:cNvPr id="553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530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7051825"/>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9394"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6925370"/>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9394"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6925370"/>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91138"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1EFA2B3E-C2FD-0A49-9F40-AB9781A59D90}" type="datetime3">
              <a:rPr lang="en-AU" altLang="en-US"/>
              <a:pPr>
                <a:spcBef>
                  <a:spcPct val="0"/>
                </a:spcBef>
              </a:pPr>
              <a:t>September 19, 18</a:t>
            </a:fld>
            <a:endParaRPr lang="en-AU" altLang="en-US"/>
          </a:p>
        </p:txBody>
      </p:sp>
      <p:sp>
        <p:nvSpPr>
          <p:cNvPr id="91139" name="Rectangle 6"/>
          <p:cNvSpPr>
            <a:spLocks noGrp="1" noChangeArrowheads="1"/>
          </p:cNvSpPr>
          <p:nvPr>
            <p:ph type="ftr" sz="quarter" idx="4"/>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91140"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F551B35-051F-2C48-AA3B-9D24D8DDB886}" type="slidenum">
              <a:rPr lang="en-AU" altLang="en-US"/>
              <a:pPr>
                <a:spcBef>
                  <a:spcPct val="0"/>
                </a:spcBef>
              </a:pPr>
              <a:t>60</a:t>
            </a:fld>
            <a:endParaRPr lang="en-AU" altLang="en-US"/>
          </a:p>
        </p:txBody>
      </p:sp>
      <p:sp>
        <p:nvSpPr>
          <p:cNvPr id="911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9114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47903704"/>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95234"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9302769"/>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9728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zh-CN">
              <a:ea typeface="宋体"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02465154"/>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bwMode="auto">
          <a:xfrm>
            <a:off x="1160463" y="587375"/>
            <a:ext cx="4554537" cy="3416300"/>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99330" name="Rectangle 3"/>
          <p:cNvSpPr>
            <a:spLocks noGrp="1" noChangeArrowheads="1"/>
          </p:cNvSpPr>
          <p:nvPr>
            <p:ph type="body" idx="1"/>
          </p:nvPr>
        </p:nvSpPr>
        <p:spPr bwMode="auto">
          <a:xfrm>
            <a:off x="515938" y="4343400"/>
            <a:ext cx="5910262" cy="4114800"/>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lIns="91422" tIns="45711" rIns="91422" bIns="45711"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9730650"/>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101378"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0626384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24578"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4F7E404-BFBD-2C4C-B9A6-978902A82BE4}" type="datetime3">
              <a:rPr lang="en-AU" altLang="en-US"/>
              <a:pPr>
                <a:spcBef>
                  <a:spcPct val="0"/>
                </a:spcBef>
              </a:pPr>
              <a:t>September 19, 18</a:t>
            </a:fld>
            <a:endParaRPr lang="en-AU" altLang="en-US"/>
          </a:p>
        </p:txBody>
      </p:sp>
      <p:sp>
        <p:nvSpPr>
          <p:cNvPr id="24579"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24580"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B8CF875-F791-F344-9693-FDD29FB21901}" type="slidenum">
              <a:rPr lang="en-AU" altLang="en-US"/>
              <a:pPr>
                <a:spcBef>
                  <a:spcPct val="0"/>
                </a:spcBef>
              </a:pPr>
              <a:t>24</a:t>
            </a:fld>
            <a:endParaRPr lang="en-AU" altLang="en-US"/>
          </a:p>
        </p:txBody>
      </p:sp>
      <p:sp>
        <p:nvSpPr>
          <p:cNvPr id="245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2458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0621171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3794"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90282B8E-BE60-994F-9EE0-6047A8A83E88}" type="datetime3">
              <a:rPr lang="en-AU" altLang="en-US"/>
              <a:pPr>
                <a:spcBef>
                  <a:spcPct val="0"/>
                </a:spcBef>
              </a:pPr>
              <a:t>September 19, 18</a:t>
            </a:fld>
            <a:endParaRPr lang="en-AU" altLang="en-US"/>
          </a:p>
        </p:txBody>
      </p:sp>
      <p:sp>
        <p:nvSpPr>
          <p:cNvPr id="33795"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3796"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A61B8D5-9153-0546-9536-59CEBA510B29}" type="slidenum">
              <a:rPr lang="en-AU" altLang="en-US"/>
              <a:pPr>
                <a:spcBef>
                  <a:spcPct val="0"/>
                </a:spcBef>
              </a:pPr>
              <a:t>25</a:t>
            </a:fld>
            <a:endParaRPr lang="en-AU" altLang="en-US"/>
          </a:p>
        </p:txBody>
      </p:sp>
      <p:sp>
        <p:nvSpPr>
          <p:cNvPr id="337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3798"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59216276"/>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1F3C7314-0F7A-8A4E-A78A-B13E888C113A}" type="slidenum">
              <a:rPr lang="en-US" altLang="en-US"/>
              <a:pPr>
                <a:spcBef>
                  <a:spcPct val="0"/>
                </a:spcBef>
              </a:pPr>
              <a:t>31</a:t>
            </a:fld>
            <a:endParaRPr lang="en-US" altLang="en-US"/>
          </a:p>
        </p:txBody>
      </p:sp>
      <p:sp>
        <p:nvSpPr>
          <p:cNvPr id="30722" name="Rectangle 2"/>
          <p:cNvSpPr>
            <a:spLocks noGrp="1" noChangeArrowheads="1"/>
          </p:cNvSpPr>
          <p:nvPr>
            <p:ph type="body" idx="1"/>
          </p:nvPr>
        </p:nvSpPr>
        <p:spPr bwMode="auto">
          <a:xfrm>
            <a:off x="914400" y="4343400"/>
            <a:ext cx="5029200" cy="4114800"/>
          </a:xfr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lIns="90480" tIns="44446" rIns="90480" bIns="44446"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30723" name="Rectangle 3"/>
          <p:cNvSpPr>
            <a:spLocks noGrp="1" noRot="1" noChangeAspect="1" noChangeArrowheads="1" noTextEdit="1"/>
          </p:cNvSpPr>
          <p:nvPr>
            <p:ph type="sldImg"/>
          </p:nvPr>
        </p:nvSpPr>
        <p:spPr bwMode="auto">
          <a:xfrm>
            <a:off x="1152525" y="692150"/>
            <a:ext cx="4552950" cy="3416300"/>
          </a:xfrm>
          <a:noFill/>
          <a:ln cap="flat">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5156197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26626"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A3171BB-5BB0-1B4B-B11D-C60F66B6ED3B}" type="datetime3">
              <a:rPr lang="en-AU" altLang="en-US"/>
              <a:pPr>
                <a:spcBef>
                  <a:spcPct val="0"/>
                </a:spcBef>
              </a:pPr>
              <a:t>September 19, 18</a:t>
            </a:fld>
            <a:endParaRPr lang="en-AU" altLang="en-US"/>
          </a:p>
        </p:txBody>
      </p:sp>
      <p:sp>
        <p:nvSpPr>
          <p:cNvPr id="26627"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26628"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448820BA-0367-0648-B4AE-7AD7C77E1E08}" type="slidenum">
              <a:rPr lang="en-AU" altLang="en-US"/>
              <a:pPr>
                <a:spcBef>
                  <a:spcPct val="0"/>
                </a:spcBef>
              </a:pPr>
              <a:t>33</a:t>
            </a:fld>
            <a:endParaRPr lang="en-AU" altLang="en-US"/>
          </a:p>
        </p:txBody>
      </p:sp>
      <p:sp>
        <p:nvSpPr>
          <p:cNvPr id="266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26630"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51206035"/>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D69D62A-D955-5B4C-B6DE-EE21FAC97407}" type="slidenum">
              <a:rPr lang="en-US" altLang="en-US" smtClean="0"/>
              <a:pPr>
                <a:defRPr/>
              </a:pPr>
              <a:t>34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9938"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2B82CEB-80E1-5945-A9D9-F358BCBF5C9B}" type="datetime3">
              <a:rPr lang="en-AU" altLang="en-US"/>
              <a:pPr>
                <a:spcBef>
                  <a:spcPct val="0"/>
                </a:spcBef>
              </a:pPr>
              <a:t>September 19, 18</a:t>
            </a:fld>
            <a:endParaRPr lang="en-AU" altLang="en-US"/>
          </a:p>
        </p:txBody>
      </p:sp>
      <p:sp>
        <p:nvSpPr>
          <p:cNvPr id="39939"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9940"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6A1104B-364F-814C-8141-EB9411831052}" type="slidenum">
              <a:rPr lang="en-AU" altLang="en-US"/>
              <a:pPr>
                <a:spcBef>
                  <a:spcPct val="0"/>
                </a:spcBef>
              </a:pPr>
              <a:t>40</a:t>
            </a:fld>
            <a:endParaRPr lang="en-AU" altLang="en-US"/>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994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r>
              <a:rPr lang="en-US" altLang="en-US" dirty="0" smtClean="0">
                <a:ea typeface="ＭＳ Ｐゴシック" charset="-128"/>
              </a:rPr>
              <a:t>Block 1 for Edgar</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43026899"/>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6866"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0FA4860-6D47-B645-AB77-739DC59863EE}" type="datetime3">
              <a:rPr lang="en-AU" altLang="en-US"/>
              <a:pPr>
                <a:spcBef>
                  <a:spcPct val="0"/>
                </a:spcBef>
              </a:pPr>
              <a:t>September 19, 18</a:t>
            </a:fld>
            <a:endParaRPr lang="en-AU" altLang="en-US"/>
          </a:p>
        </p:txBody>
      </p:sp>
      <p:sp>
        <p:nvSpPr>
          <p:cNvPr id="36867"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6868"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756B5F31-009B-F34A-9743-A0667B1518ED}" type="slidenum">
              <a:rPr lang="en-AU" altLang="en-US"/>
              <a:pPr>
                <a:spcBef>
                  <a:spcPct val="0"/>
                </a:spcBef>
              </a:pPr>
              <a:t>41</a:t>
            </a:fld>
            <a:endParaRPr lang="en-AU" altLang="en-US"/>
          </a:p>
        </p:txBody>
      </p:sp>
      <p:sp>
        <p:nvSpPr>
          <p:cNvPr id="368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6870"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81191281"/>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9938"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2B82CEB-80E1-5945-A9D9-F358BCBF5C9B}" type="datetime3">
              <a:rPr lang="en-AU" altLang="en-US"/>
              <a:pPr>
                <a:spcBef>
                  <a:spcPct val="0"/>
                </a:spcBef>
              </a:pPr>
              <a:t>September 19, 18</a:t>
            </a:fld>
            <a:endParaRPr lang="en-AU" altLang="en-US"/>
          </a:p>
        </p:txBody>
      </p:sp>
      <p:sp>
        <p:nvSpPr>
          <p:cNvPr id="39939"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9940"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6A1104B-364F-814C-8141-EB9411831052}" type="slidenum">
              <a:rPr lang="en-AU" altLang="en-US"/>
              <a:pPr>
                <a:spcBef>
                  <a:spcPct val="0"/>
                </a:spcBef>
              </a:pPr>
              <a:t>43</a:t>
            </a:fld>
            <a:endParaRPr lang="en-AU" altLang="en-US"/>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994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r>
              <a:rPr lang="en-US" altLang="en-US" dirty="0" smtClean="0">
                <a:ea typeface="ＭＳ Ｐゴシック" charset="-128"/>
              </a:rPr>
              <a:t>Block 1 for Edgar</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4302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2971800"/>
            <a:ext cx="8839200" cy="228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vl1pPr>
          </a:lstStyle>
          <a:p>
            <a:pPr>
              <a:defRPr/>
            </a:pPr>
            <a:fld id="{1DEA90C5-B1A9-3F48-9641-AB9DBC80C480}" type="datetime1">
              <a:rPr lang="en-US" altLang="en-US"/>
              <a:pPr>
                <a:defRPr/>
              </a:pPr>
              <a:t>9/19/18</a:t>
            </a:fld>
            <a:endParaRPr lang="en-US" altLang="en-US"/>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r>
              <a:rPr lang="en-US" altLang="en-US"/>
              <a:t>Chapter 4 — The Processor — 2</a:t>
            </a:r>
          </a:p>
        </p:txBody>
      </p:sp>
      <p:sp>
        <p:nvSpPr>
          <p:cNvPr id="7" name="Rectangle 4"/>
          <p:cNvSpPr>
            <a:spLocks noGrp="1" noChangeArrowheads="1"/>
          </p:cNvSpPr>
          <p:nvPr>
            <p:ph type="sldNum" sz="quarter" idx="12"/>
          </p:nvPr>
        </p:nvSpPr>
        <p:spPr>
          <a:xfrm>
            <a:off x="6553200" y="6245225"/>
            <a:ext cx="2133600" cy="476250"/>
          </a:xfrm>
        </p:spPr>
        <p:txBody>
          <a:bodyPr/>
          <a:lstStyle>
            <a:lvl1pPr>
              <a:defRPr/>
            </a:lvl1pPr>
          </a:lstStyle>
          <a:p>
            <a:pPr>
              <a:defRPr/>
            </a:pPr>
            <a:fld id="{5E543332-CE34-2448-B51A-561D44B4E0DF}"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5283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CDAC7B6-D097-9546-9617-714AC55A334F}" type="datetime1">
              <a:rPr lang="en-US" altLang="en-US"/>
              <a:pPr>
                <a:defRPr/>
              </a:pPr>
              <a:t>9/19/18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0D06C6EA-4DFB-A048-9685-F53BE317A9DC}"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572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56E4136-CD4D-824C-8F75-86C45BD79CD9}" type="datetime1">
              <a:rPr lang="en-US" altLang="en-US"/>
              <a:pPr>
                <a:defRPr/>
              </a:pPr>
              <a:t>9/19/18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1E11B289-0174-1D4D-A333-DD32B3BAB37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871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486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848600" cy="2439988"/>
          </a:xfrm>
        </p:spPr>
        <p:txBody>
          <a:bodyPr/>
          <a:lstStyle/>
          <a:p>
            <a:pPr lvl="0"/>
            <a:endParaRPr lang="en-US" noProof="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16274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04800"/>
            <a:ext cx="7848600" cy="4222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87354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20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903A91BB-7540-5144-9418-CE6E9B8391F6}" type="datetimeFigureOut">
              <a:rPr lang="en-US" smtClean="0"/>
              <a:pPr/>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03A91BB-7540-5144-9418-CE6E9B8391F6}" type="datetimeFigureOut">
              <a:rPr lang="en-US" smtClean="0"/>
              <a:pPr/>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8" y="4771029"/>
            <a:ext cx="8416925" cy="972671"/>
          </a:xfrm>
        </p:spPr>
        <p:txBody>
          <a:bodyPr>
            <a:normAutofit/>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903A91BB-7540-5144-9418-CE6E9B8391F6}" type="datetimeFigureOut">
              <a:rPr lang="en-US" smtClean="0"/>
              <a:pPr/>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D89D-AD91-1948-9B80-CD47FD109388}"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A91BB-7540-5144-9418-CE6E9B8391F6}" type="datetimeFigureOut">
              <a:rPr lang="en-US" smtClean="0"/>
              <a:pPr/>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3A91BB-7540-5144-9418-CE6E9B8391F6}" type="datetimeFigureOut">
              <a:rPr lang="en-US" smtClean="0"/>
              <a:pPr/>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03A91BB-7540-5144-9418-CE6E9B8391F6}" type="datetimeFigureOut">
              <a:rPr lang="en-US" smtClean="0"/>
              <a:pPr/>
              <a:t>9/19/18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4B15DD1-3314-4D46-85F7-C8E68B683944}" type="datetime1">
              <a:rPr lang="en-US" altLang="en-US"/>
              <a:pPr>
                <a:defRPr/>
              </a:pPr>
              <a:t>9/19/18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8F507003-55DF-A044-89B4-7D53CF4FBAA6}"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59533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03A91BB-7540-5144-9418-CE6E9B8391F6}" type="datetimeFigureOut">
              <a:rPr lang="en-US" smtClean="0"/>
              <a:pPr/>
              <a:t>9/19/18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A91BB-7540-5144-9418-CE6E9B8391F6}" type="datetimeFigureOut">
              <a:rPr lang="en-US" smtClean="0"/>
              <a:pPr/>
              <a:t>9/19/18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91BB-7540-5144-9418-CE6E9B8391F6}" type="datetimeFigureOut">
              <a:rPr lang="en-US" smtClean="0"/>
              <a:pPr/>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91BB-7540-5144-9418-CE6E9B8391F6}" type="datetimeFigureOut">
              <a:rPr lang="en-US" smtClean="0"/>
              <a:pPr/>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0D89D-AD91-1948-9B80-CD47FD109388}"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03A91BB-7540-5144-9418-CE6E9B8391F6}" type="datetimeFigureOut">
              <a:rPr lang="en-US" smtClean="0"/>
              <a:pPr/>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03A91BB-7540-5144-9418-CE6E9B8391F6}" type="datetimeFigureOut">
              <a:rPr lang="en-US" smtClean="0"/>
              <a:pPr/>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D89D-AD91-1948-9B80-CD47FD1093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CDB921D-1E8B-5845-A17F-BCD0A5679937}" type="datetime1">
              <a:rPr lang="en-US" altLang="en-US"/>
              <a:pPr>
                <a:defRPr/>
              </a:pPr>
              <a:t>9/19/18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C4C23CC8-5523-E848-AABA-1758742D5988}"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2472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2C5900F-6FFD-2F4E-849D-BC33F73BF731}" type="datetime1">
              <a:rPr lang="en-US" altLang="en-US"/>
              <a:pPr>
                <a:defRPr/>
              </a:pPr>
              <a:t>9/19/18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7" name="Rectangle 6"/>
          <p:cNvSpPr>
            <a:spLocks noGrp="1" noChangeArrowheads="1"/>
          </p:cNvSpPr>
          <p:nvPr>
            <p:ph type="sldNum" sz="quarter" idx="12"/>
          </p:nvPr>
        </p:nvSpPr>
        <p:spPr>
          <a:ln/>
        </p:spPr>
        <p:txBody>
          <a:bodyPr/>
          <a:lstStyle>
            <a:lvl1pPr>
              <a:defRPr/>
            </a:lvl1pPr>
          </a:lstStyle>
          <a:p>
            <a:pPr>
              <a:defRPr/>
            </a:pPr>
            <a:fld id="{27E8E1D2-E0C6-724D-9D7E-FDD057F2ECEB}"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495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5CFA3E4-B33F-0948-8973-9329F6660C5F}" type="datetime1">
              <a:rPr lang="en-US" altLang="en-US"/>
              <a:pPr>
                <a:defRPr/>
              </a:pPr>
              <a:t>9/19/18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9" name="Rectangle 6"/>
          <p:cNvSpPr>
            <a:spLocks noGrp="1" noChangeArrowheads="1"/>
          </p:cNvSpPr>
          <p:nvPr>
            <p:ph type="sldNum" sz="quarter" idx="12"/>
          </p:nvPr>
        </p:nvSpPr>
        <p:spPr>
          <a:ln/>
        </p:spPr>
        <p:txBody>
          <a:bodyPr/>
          <a:lstStyle>
            <a:lvl1pPr>
              <a:defRPr/>
            </a:lvl1pPr>
          </a:lstStyle>
          <a:p>
            <a:pPr>
              <a:defRPr/>
            </a:pPr>
            <a:fld id="{0CA5BCE4-4096-764C-BCF1-FA716AF505F5}"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721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415ED4A-3907-1C4D-9177-07B3637C2EFB}" type="datetime1">
              <a:rPr lang="en-US" altLang="en-US"/>
              <a:pPr>
                <a:defRPr/>
              </a:pPr>
              <a:t>9/19/18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5" name="Rectangle 6"/>
          <p:cNvSpPr>
            <a:spLocks noGrp="1" noChangeArrowheads="1"/>
          </p:cNvSpPr>
          <p:nvPr>
            <p:ph type="sldNum" sz="quarter" idx="12"/>
          </p:nvPr>
        </p:nvSpPr>
        <p:spPr>
          <a:ln/>
        </p:spPr>
        <p:txBody>
          <a:bodyPr/>
          <a:lstStyle>
            <a:lvl1pPr>
              <a:defRPr/>
            </a:lvl1pPr>
          </a:lstStyle>
          <a:p>
            <a:pPr>
              <a:defRPr/>
            </a:pPr>
            <a:fld id="{FB3CB51A-4CAF-7149-98F6-4E690B8D90A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9321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B2D481A-70EA-F14B-A699-8B1064B75861}" type="datetime1">
              <a:rPr lang="en-US" altLang="en-US"/>
              <a:pPr>
                <a:defRPr/>
              </a:pPr>
              <a:t>9/19/18</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a:t>Chapter 4 — The Processor — 2</a:t>
            </a:r>
          </a:p>
        </p:txBody>
      </p:sp>
      <p:sp>
        <p:nvSpPr>
          <p:cNvPr id="4" name="Slide Number Placeholder 3"/>
          <p:cNvSpPr>
            <a:spLocks noGrp="1"/>
          </p:cNvSpPr>
          <p:nvPr>
            <p:ph type="sldNum" sz="quarter" idx="12"/>
          </p:nvPr>
        </p:nvSpPr>
        <p:spPr/>
        <p:txBody>
          <a:bodyPr/>
          <a:lstStyle>
            <a:lvl1pPr>
              <a:defRPr/>
            </a:lvl1pPr>
          </a:lstStyle>
          <a:p>
            <a:pPr>
              <a:defRPr/>
            </a:pPr>
            <a:fld id="{A5C3DAD3-8169-D04C-BE47-33A1A68D0430}"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1402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00C03E1-4C93-CF42-9305-B7EAB1770C3D}" type="datetime1">
              <a:rPr lang="en-US" altLang="en-US"/>
              <a:pPr>
                <a:defRPr/>
              </a:pPr>
              <a:t>9/19/18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7" name="Rectangle 6"/>
          <p:cNvSpPr>
            <a:spLocks noGrp="1" noChangeArrowheads="1"/>
          </p:cNvSpPr>
          <p:nvPr>
            <p:ph type="sldNum" sz="quarter" idx="12"/>
          </p:nvPr>
        </p:nvSpPr>
        <p:spPr>
          <a:ln/>
        </p:spPr>
        <p:txBody>
          <a:bodyPr/>
          <a:lstStyle>
            <a:lvl1pPr>
              <a:defRPr/>
            </a:lvl1pPr>
          </a:lstStyle>
          <a:p>
            <a:pPr>
              <a:defRPr/>
            </a:pPr>
            <a:fld id="{A6E8560F-0E87-DC4C-930E-783DAE2E7453}"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071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0B9E7AD-FE33-6844-B372-1749AE75CB75}" type="datetime1">
              <a:rPr lang="en-US" altLang="en-US"/>
              <a:pPr>
                <a:defRPr/>
              </a:pPr>
              <a:t>9/19/18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7" name="Rectangle 6"/>
          <p:cNvSpPr>
            <a:spLocks noGrp="1" noChangeArrowheads="1"/>
          </p:cNvSpPr>
          <p:nvPr>
            <p:ph type="sldNum" sz="quarter" idx="12"/>
          </p:nvPr>
        </p:nvSpPr>
        <p:spPr>
          <a:ln/>
        </p:spPr>
        <p:txBody>
          <a:bodyPr/>
          <a:lstStyle>
            <a:lvl1pPr>
              <a:defRPr/>
            </a:lvl1pPr>
          </a:lstStyle>
          <a:p>
            <a:pPr>
              <a:defRPr/>
            </a:pPr>
            <a:fld id="{B9D72A20-1D4E-C147-9E8E-247494D8816E}"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4251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eaLnBrk="1" fontAlgn="auto" hangingPunct="1">
              <a:spcBef>
                <a:spcPts val="0"/>
              </a:spcBef>
              <a:spcAft>
                <a:spcPts val="0"/>
              </a:spcAft>
              <a:defRPr/>
            </a:pPr>
            <a:endParaRPr lang="en-US">
              <a:latin typeface="Times" charset="0"/>
              <a:ea typeface="+mn-ea"/>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eaLnBrk="1" fontAlgn="auto" hangingPunct="1">
              <a:spcBef>
                <a:spcPts val="0"/>
              </a:spcBef>
              <a:spcAft>
                <a:spcPts val="0"/>
              </a:spcAft>
              <a:defRPr/>
            </a:pPr>
            <a:endParaRPr lang="en-US">
              <a:latin typeface="Times" charset="0"/>
              <a:ea typeface="+mn-ea"/>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Lucida Grande" charset="0"/>
              </a:defRPr>
            </a:lvl1pPr>
          </a:lstStyle>
          <a:p>
            <a:pPr>
              <a:defRPr/>
            </a:pPr>
            <a:fld id="{B6F212E3-EE2D-944B-A1E7-602247530435}" type="datetime1">
              <a:rPr lang="en-US" altLang="en-US"/>
              <a:pPr>
                <a:defRPr/>
              </a:pPr>
              <a:t>9/19/18</a:t>
            </a:fld>
            <a:endParaRPr lang="en-US" altLang="en-US"/>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Lucida Grande" charset="0"/>
              </a:defRPr>
            </a:lvl1pPr>
          </a:lstStyle>
          <a:p>
            <a:pPr>
              <a:defRPr/>
            </a:pPr>
            <a:r>
              <a:rPr lang="en-US" altLang="en-US"/>
              <a:t>Chapter 4 — The Processor — 2</a:t>
            </a:r>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2"/>
                </a:solidFill>
                <a:latin typeface="Lucida Grande" charset="0"/>
              </a:defRPr>
            </a:lvl1pPr>
          </a:lstStyle>
          <a:p>
            <a:pPr>
              <a:defRPr/>
            </a:pPr>
            <a:fld id="{5B3C4ABC-DEAC-7144-AC2E-4BBEA28ECEB6}" type="slidenum">
              <a:rPr lang="en-US" altLang="en-US"/>
              <a:pPr>
                <a:defRPr/>
              </a:pPr>
              <a:t>‹#›</a:t>
            </a:fld>
            <a:endParaRPr lang="en-US" altLang="en-US"/>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990600"/>
            <a:ext cx="8839200" cy="120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Lst>
  <p:hf sldNum="0" hdr="0" ftr="0" dt="0"/>
  <p:txStyles>
    <p:titleStyle>
      <a:lvl1pPr algn="ctr" rtl="0" eaLnBrk="0" fontAlgn="base" hangingPunct="0">
        <a:spcBef>
          <a:spcPct val="0"/>
        </a:spcBef>
        <a:spcAft>
          <a:spcPct val="0"/>
        </a:spcAft>
        <a:defRPr sz="3200" b="1">
          <a:solidFill>
            <a:schemeClr val="accent1"/>
          </a:solidFill>
          <a:latin typeface="Optima"/>
          <a:ea typeface="ＭＳ Ｐゴシック" pitchFamily="23" charset="-128"/>
          <a:cs typeface="Optima"/>
        </a:defRPr>
      </a:lvl1pPr>
      <a:lvl2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2pPr>
      <a:lvl3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3pPr>
      <a:lvl4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4pPr>
      <a:lvl5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pitchFamily="23"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903A91BB-7540-5144-9418-CE6E9B8391F6}" type="datetimeFigureOut">
              <a:rPr lang="en-US" smtClean="0"/>
              <a:pPr/>
              <a:t>9/19/18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B3A0D89D-AD91-1948-9B80-CD47FD1093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1" Type="http://schemas.openxmlformats.org/officeDocument/2006/relationships/slideLayout" Target="../slideLayouts/slideLayout15.xml"/><Relationship Id="rId2"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1" Type="http://schemas.openxmlformats.org/officeDocument/2006/relationships/slideLayout" Target="../slideLayouts/slideLayout1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1" Type="http://schemas.openxmlformats.org/officeDocument/2006/relationships/slideLayout" Target="../slideLayouts/slideLayout15.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890405</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Transceiver on D2000 Dev Board </a:t>
            </a:r>
            <a:endParaRPr lang="en-US" dirty="0"/>
          </a:p>
        </p:txBody>
      </p:sp>
      <p:pic>
        <p:nvPicPr>
          <p:cNvPr id="5" name="Content Placeholder 4" descr="IMG_2102.jpg"/>
          <p:cNvPicPr>
            <a:picLocks noGrp="1" noChangeAspect="1"/>
          </p:cNvPicPr>
          <p:nvPr>
            <p:ph idx="1"/>
          </p:nvPr>
        </p:nvPicPr>
        <p:blipFill>
          <a:blip r:embed="rId2"/>
          <a:stretch>
            <a:fillRect/>
          </a:stretch>
        </p:blipFill>
        <p:spPr>
          <a:xfrm>
            <a:off x="1094784" y="1600200"/>
            <a:ext cx="6951257" cy="4343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nrf24L01?</a:t>
            </a:r>
            <a:endParaRPr lang="en-US" dirty="0"/>
          </a:p>
        </p:txBody>
      </p:sp>
      <p:graphicFrame>
        <p:nvGraphicFramePr>
          <p:cNvPr id="4" name="Diagram 3"/>
          <p:cNvGraphicFramePr/>
          <p:nvPr/>
        </p:nvGraphicFramePr>
        <p:xfrm>
          <a:off x="1219200" y="1600201"/>
          <a:ext cx="6096000" cy="4064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nrf24L01 </a:t>
            </a:r>
            <a:r>
              <a:rPr lang="en-US" dirty="0" err="1" smtClean="0"/>
              <a:t>Specs</a:t>
            </a:r>
            <a:r>
              <a:rPr lang="en-US" sz="800" dirty="0" err="1" smtClean="0"/>
              <a:t>(from</a:t>
            </a:r>
            <a:r>
              <a:rPr lang="en-US" sz="800" dirty="0" smtClean="0"/>
              <a:t> datasheet)</a:t>
            </a:r>
            <a:r>
              <a:rPr lang="en-US" dirty="0" smtClean="0"/>
              <a:t> </a:t>
            </a:r>
            <a:endParaRPr lang="en-US" dirty="0"/>
          </a:p>
        </p:txBody>
      </p:sp>
      <p:pic>
        <p:nvPicPr>
          <p:cNvPr id="4" name="Content Placeholder 3" descr="Screen Shot 2016-05-26 at 10.29.08 AM.png"/>
          <p:cNvPicPr>
            <a:picLocks noGrp="1" noChangeAspect="1"/>
          </p:cNvPicPr>
          <p:nvPr>
            <p:ph idx="1"/>
          </p:nvPr>
        </p:nvPicPr>
        <p:blipFill>
          <a:blip r:embed="rId2"/>
          <a:stretch>
            <a:fillRect/>
          </a:stretch>
        </p:blipFill>
        <p:spPr>
          <a:xfrm>
            <a:off x="2209620" y="1600200"/>
            <a:ext cx="4721585" cy="43434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Approach</a:t>
            </a:r>
            <a:endParaRPr lang="en-US" sz="5400" dirty="0"/>
          </a:p>
        </p:txBody>
      </p:sp>
      <p:graphicFrame>
        <p:nvGraphicFramePr>
          <p:cNvPr id="4" name="Content Placeholder 3"/>
          <p:cNvGraphicFramePr>
            <a:graphicFrameLocks noGrp="1"/>
          </p:cNvGraphicFramePr>
          <p:nvPr>
            <p:ph idx="1"/>
          </p:nvPr>
        </p:nvGraphicFramePr>
        <p:xfrm>
          <a:off x="549275" y="1600200"/>
          <a:ext cx="8042275" cy="4343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Peripheral Interface </a:t>
            </a:r>
            <a:r>
              <a:rPr lang="en-US" sz="800" dirty="0" smtClean="0"/>
              <a:t>from </a:t>
            </a:r>
            <a:r>
              <a:rPr lang="en-US" sz="800" dirty="0" err="1" smtClean="0"/>
              <a:t>wikipedia</a:t>
            </a:r>
            <a:endParaRPr lang="en-US" sz="800" dirty="0"/>
          </a:p>
        </p:txBody>
      </p:sp>
      <p:pic>
        <p:nvPicPr>
          <p:cNvPr id="4" name="Content Placeholder 3" descr="Screen Shot 2016-05-26 at 10.53.48 AM.png"/>
          <p:cNvPicPr>
            <a:picLocks noGrp="1" noChangeAspect="1"/>
          </p:cNvPicPr>
          <p:nvPr>
            <p:ph idx="1"/>
          </p:nvPr>
        </p:nvPicPr>
        <p:blipFill>
          <a:blip r:embed="rId2"/>
          <a:stretch>
            <a:fillRect/>
          </a:stretch>
        </p:blipFill>
        <p:spPr>
          <a:xfrm>
            <a:off x="1148490" y="1600200"/>
            <a:ext cx="6843844" cy="43434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a:t>
            </a:r>
            <a:endParaRPr lang="en-US" dirty="0"/>
          </a:p>
        </p:txBody>
      </p:sp>
      <p:sp>
        <p:nvSpPr>
          <p:cNvPr id="3" name="Content Placeholder 2"/>
          <p:cNvSpPr>
            <a:spLocks noGrp="1"/>
          </p:cNvSpPr>
          <p:nvPr>
            <p:ph idx="1"/>
          </p:nvPr>
        </p:nvSpPr>
        <p:spPr/>
        <p:txBody>
          <a:bodyPr/>
          <a:lstStyle/>
          <a:p>
            <a:r>
              <a:rPr lang="en-US" dirty="0" smtClean="0"/>
              <a:t>How long does it take to present a slide?</a:t>
            </a:r>
          </a:p>
          <a:p>
            <a:r>
              <a:rPr lang="en-US" dirty="0" smtClean="0"/>
              <a:t>What’s the biggest challenge in presenting?</a:t>
            </a:r>
          </a:p>
          <a:p>
            <a:endParaRPr lang="en-US" dirty="0" smtClean="0"/>
          </a:p>
        </p:txBody>
      </p:sp>
      <p:sp>
        <p:nvSpPr>
          <p:cNvPr id="4" name="TextBox 3"/>
          <p:cNvSpPr txBox="1"/>
          <p:nvPr/>
        </p:nvSpPr>
        <p:spPr>
          <a:xfrm>
            <a:off x="2514600" y="2895600"/>
            <a:ext cx="3581400" cy="1569660"/>
          </a:xfrm>
          <a:prstGeom prst="rect">
            <a:avLst/>
          </a:prstGeom>
          <a:noFill/>
        </p:spPr>
        <p:txBody>
          <a:bodyPr wrap="square" rtlCol="0">
            <a:spAutoFit/>
          </a:bodyPr>
          <a:lstStyle/>
          <a:p>
            <a:pPr algn="ctr"/>
            <a:r>
              <a:rPr lang="en-US"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speech</a:t>
            </a:r>
            <a:endParaRPr lang="en-US" dirty="0"/>
          </a:p>
        </p:txBody>
      </p:sp>
      <p:sp>
        <p:nvSpPr>
          <p:cNvPr id="3" name="Content Placeholder 2"/>
          <p:cNvSpPr>
            <a:spLocks noGrp="1"/>
          </p:cNvSpPr>
          <p:nvPr>
            <p:ph idx="1"/>
          </p:nvPr>
        </p:nvSpPr>
        <p:spPr/>
        <p:txBody>
          <a:bodyPr/>
          <a:lstStyle/>
          <a:p>
            <a:r>
              <a:rPr lang="en-US" dirty="0" smtClean="0"/>
              <a:t>You should be able to describe what your main expertise is/are in 30 seconds</a:t>
            </a:r>
          </a:p>
          <a:p>
            <a:r>
              <a:rPr lang="en-US" dirty="0" smtClean="0"/>
              <a:t>Your resume in 30 seconds</a:t>
            </a:r>
          </a:p>
          <a:p>
            <a:r>
              <a:rPr lang="en-US" dirty="0" smtClean="0"/>
              <a:t>You should practice this until you have it cold</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WHY YOU SAY???</a:t>
            </a:r>
          </a:p>
        </p:txBody>
      </p:sp>
      <p:sp>
        <p:nvSpPr>
          <p:cNvPr id="4" name="Right Arrow 3"/>
          <p:cNvSpPr/>
          <p:nvPr/>
        </p:nvSpPr>
        <p:spPr bwMode="auto">
          <a:xfrm rot="5400000">
            <a:off x="4191000" y="4602480"/>
            <a:ext cx="822960" cy="822960"/>
          </a:xfrm>
          <a:prstGeom prst="rightArrow">
            <a:avLst/>
          </a:prstGeom>
          <a:gradFill flip="none" rotWithShape="1">
            <a:gsLst>
              <a:gs pos="0">
                <a:schemeClr val="accent1"/>
              </a:gs>
              <a:gs pos="100000">
                <a:srgbClr val="FFFFFF"/>
              </a:gs>
              <a:gs pos="50000">
                <a:schemeClr val="accent2">
                  <a:lumMod val="75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graphicFrame>
        <p:nvGraphicFramePr>
          <p:cNvPr id="4" name="Content Placeholder 3"/>
          <p:cNvGraphicFramePr>
            <a:graphicFrameLocks noGrp="1"/>
          </p:cNvGraphicFramePr>
          <p:nvPr>
            <p:ph idx="1"/>
          </p:nvPr>
        </p:nvGraphicFramePr>
        <p:xfrm>
          <a:off x="457200" y="1219200"/>
          <a:ext cx="8229600" cy="5105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graphicFrame>
        <p:nvGraphicFramePr>
          <p:cNvPr id="4" name="Content Placeholder 3"/>
          <p:cNvGraphicFramePr>
            <a:graphicFrameLocks noGrp="1"/>
          </p:cNvGraphicFramePr>
          <p:nvPr>
            <p:ph idx="1"/>
          </p:nvPr>
        </p:nvGraphicFramePr>
        <p:xfrm>
          <a:off x="457200" y="1219200"/>
          <a:ext cx="8229600" cy="5105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graphicFrame>
        <p:nvGraphicFramePr>
          <p:cNvPr id="4" name="Content Placeholder 3"/>
          <p:cNvGraphicFramePr>
            <a:graphicFrameLocks noGrp="1"/>
          </p:cNvGraphicFramePr>
          <p:nvPr>
            <p:ph idx="1"/>
          </p:nvPr>
        </p:nvGraphicFramePr>
        <p:xfrm>
          <a:off x="457200" y="1219200"/>
          <a:ext cx="8229600" cy="5105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1676400"/>
            <a:ext cx="7772400" cy="990600"/>
          </a:xfrm>
        </p:spPr>
        <p:txBody>
          <a:bodyPr/>
          <a:lstStyle/>
          <a:p>
            <a:pPr eaLnBrk="1" hangingPunct="1"/>
            <a:r>
              <a:rPr lang="en-US" altLang="en-US" dirty="0">
                <a:latin typeface="Optima" charset="0"/>
                <a:ea typeface="ＭＳ Ｐゴシック" charset="-128"/>
                <a:cs typeface="Optima" charset="0"/>
              </a:rPr>
              <a:t>Processor </a:t>
            </a:r>
            <a:r>
              <a:rPr lang="en-US" altLang="en-US" dirty="0" err="1" smtClean="0">
                <a:latin typeface="Optima" charset="0"/>
                <a:ea typeface="ＭＳ Ｐゴシック" charset="-128"/>
                <a:cs typeface="Optima" charset="0"/>
              </a:rPr>
              <a:t>Datapath</a:t>
            </a:r>
            <a:r>
              <a:rPr lang="en-US" altLang="en-US" dirty="0" smtClean="0">
                <a:latin typeface="Optima" charset="0"/>
                <a:ea typeface="ＭＳ Ｐゴシック" charset="-128"/>
                <a:cs typeface="Optima" charset="0"/>
              </a:rPr>
              <a:t> II</a:t>
            </a:r>
            <a:endParaRPr lang="en-US" altLang="en-US" dirty="0">
              <a:latin typeface="Optima" charset="0"/>
              <a:ea typeface="ＭＳ Ｐゴシック" charset="-128"/>
              <a:cs typeface="Optima" charset="0"/>
            </a:endParaRPr>
          </a:p>
        </p:txBody>
      </p:sp>
      <p:sp>
        <p:nvSpPr>
          <p:cNvPr id="17411" name="Rectangle 3"/>
          <p:cNvSpPr>
            <a:spLocks noGrp="1" noChangeArrowheads="1"/>
          </p:cNvSpPr>
          <p:nvPr>
            <p:ph type="subTitle" idx="1"/>
          </p:nvPr>
        </p:nvSpPr>
        <p:spPr>
          <a:xfrm>
            <a:off x="1371600" y="3505200"/>
            <a:ext cx="6400800" cy="1752600"/>
          </a:xfrm>
        </p:spPr>
        <p:txBody>
          <a:bodyPr>
            <a:normAutofit fontScale="85000" lnSpcReduction="20000"/>
          </a:bodyPr>
          <a:lstStyle/>
          <a:p>
            <a:pPr eaLnBrk="1" hangingPunct="1">
              <a:defRPr/>
            </a:pPr>
            <a:r>
              <a:rPr lang="en-US" sz="2000" dirty="0" smtClean="0">
                <a:latin typeface="Optima" charset="0"/>
                <a:ea typeface="ＭＳ Ｐゴシック" charset="-128"/>
                <a:cs typeface="ＭＳ Ｐゴシック" charset="-128"/>
              </a:rPr>
              <a:t>CS 3339</a:t>
            </a:r>
          </a:p>
          <a:p>
            <a:pPr eaLnBrk="1" hangingPunct="1">
              <a:defRPr/>
            </a:pPr>
            <a:r>
              <a:rPr lang="en-US" sz="2000" dirty="0" smtClean="0">
                <a:latin typeface="Optima" charset="0"/>
                <a:ea typeface="ＭＳ Ｐゴシック" charset="-128"/>
                <a:cs typeface="ＭＳ Ｐゴシック" charset="-128"/>
              </a:rPr>
              <a:t>Lecture 7b</a:t>
            </a:r>
          </a:p>
          <a:p>
            <a:pPr eaLnBrk="1" hangingPunct="1">
              <a:defRPr/>
            </a:pPr>
            <a:r>
              <a:rPr lang="en-US" sz="2000" dirty="0" smtClean="0">
                <a:latin typeface="Optima" charset="0"/>
                <a:ea typeface="ＭＳ Ｐゴシック" charset="-128"/>
                <a:cs typeface="ＭＳ Ｐゴシック" charset="-128"/>
              </a:rPr>
              <a:t>Greg </a:t>
            </a:r>
            <a:r>
              <a:rPr lang="en-US" sz="2000" dirty="0" err="1" smtClean="0">
                <a:latin typeface="Optima" charset="0"/>
                <a:ea typeface="ＭＳ Ｐゴシック" charset="-128"/>
                <a:cs typeface="ＭＳ Ｐゴシック" charset="-128"/>
              </a:rPr>
              <a:t>LaKomski</a:t>
            </a:r>
            <a:endParaRPr lang="en-US" sz="2000" dirty="0" smtClean="0">
              <a:latin typeface="Optima" charset="0"/>
              <a:ea typeface="ＭＳ Ｐゴシック" charset="-128"/>
              <a:cs typeface="ＭＳ Ｐゴシック" charset="-128"/>
            </a:endParaRPr>
          </a:p>
          <a:p>
            <a:pPr eaLnBrk="1" hangingPunct="1">
              <a:defRPr/>
            </a:pPr>
            <a:r>
              <a:rPr lang="en-US" sz="2000" dirty="0" smtClean="0">
                <a:latin typeface="Optima" charset="0"/>
                <a:ea typeface="ＭＳ Ｐゴシック" charset="-128"/>
                <a:cs typeface="ＭＳ Ｐゴシック" charset="-128"/>
              </a:rPr>
              <a:t>Texas State University</a:t>
            </a:r>
          </a:p>
          <a:p>
            <a:pPr eaLnBrk="1" hangingPunct="1">
              <a:defRPr/>
            </a:pPr>
            <a:endParaRPr lang="en-US" sz="2400" dirty="0" smtClean="0">
              <a:latin typeface="Optima" charset="0"/>
              <a:ea typeface="ＭＳ Ｐゴシック" charset="-128"/>
              <a:cs typeface="ＭＳ Ｐゴシック" charset="-128"/>
            </a:endParaRPr>
          </a:p>
          <a:p>
            <a:pPr eaLnBrk="1" hangingPunct="1">
              <a:defRPr/>
            </a:pPr>
            <a:r>
              <a:rPr lang="en-US" sz="2000" dirty="0" smtClean="0">
                <a:latin typeface="Optima" charset="0"/>
                <a:ea typeface="ＭＳ Ｐゴシック" charset="-128"/>
                <a:cs typeface="ＭＳ Ｐゴシック" charset="-128"/>
              </a:rPr>
              <a:t>Fall 2018</a:t>
            </a:r>
          </a:p>
        </p:txBody>
      </p:sp>
      <p:sp>
        <p:nvSpPr>
          <p:cNvPr id="15363" name="Rectangle 4"/>
          <p:cNvSpPr>
            <a:spLocks noChangeArrowheads="1"/>
          </p:cNvSpPr>
          <p:nvPr/>
        </p:nvSpPr>
        <p:spPr bwMode="auto">
          <a:xfrm>
            <a:off x="381000" y="6477000"/>
            <a:ext cx="1941513" cy="2460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000">
                <a:latin typeface="Marker Felt" charset="0"/>
              </a:rPr>
              <a:t>*some slides adopted from P&amp;H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graphicFrame>
        <p:nvGraphicFramePr>
          <p:cNvPr id="4" name="Content Placeholder 3"/>
          <p:cNvGraphicFramePr>
            <a:graphicFrameLocks noGrp="1"/>
          </p:cNvGraphicFramePr>
          <p:nvPr>
            <p:ph idx="1"/>
          </p:nvPr>
        </p:nvGraphicFramePr>
        <p:xfrm>
          <a:off x="457200" y="1219200"/>
          <a:ext cx="8229600" cy="5105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life is primarily a function of luck</a:t>
            </a:r>
            <a:endParaRPr lang="en-US" dirty="0"/>
          </a:p>
        </p:txBody>
      </p:sp>
      <p:sp>
        <p:nvSpPr>
          <p:cNvPr id="3" name="Content Placeholder 2"/>
          <p:cNvSpPr>
            <a:spLocks noGrp="1"/>
          </p:cNvSpPr>
          <p:nvPr>
            <p:ph idx="1"/>
          </p:nvPr>
        </p:nvSpPr>
        <p:spPr/>
        <p:txBody>
          <a:bodyPr/>
          <a:lstStyle/>
          <a:p>
            <a:r>
              <a:rPr lang="en-US" dirty="0" smtClean="0"/>
              <a:t>If you want to be a great coder at Google, find out what great coders look like, how they behave, how they dress, what they do in their spare time, what they eat and what games they play, where they hang out, </a:t>
            </a:r>
            <a:r>
              <a:rPr lang="en-US" dirty="0" err="1" smtClean="0"/>
              <a:t>ect</a:t>
            </a:r>
            <a:r>
              <a:rPr lang="en-US" dirty="0" smtClean="0"/>
              <a:t>.</a:t>
            </a:r>
          </a:p>
          <a:p>
            <a:r>
              <a:rPr lang="en-US" dirty="0" smtClean="0"/>
              <a:t>Practice being a Google coder</a:t>
            </a:r>
          </a:p>
          <a:p>
            <a:r>
              <a:rPr lang="en-US" dirty="0" smtClean="0"/>
              <a:t>The probability of a excellent outcome is greatly enhanced.</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Processor Datapath and Control</a:t>
            </a:r>
          </a:p>
        </p:txBody>
      </p:sp>
      <p:sp>
        <p:nvSpPr>
          <p:cNvPr id="22530" name="Content Placeholder 2"/>
          <p:cNvSpPr>
            <a:spLocks noGrp="1"/>
          </p:cNvSpPr>
          <p:nvPr>
            <p:ph idx="1"/>
          </p:nvPr>
        </p:nvSpPr>
        <p:spPr/>
        <p:txBody>
          <a:bodyPr/>
          <a:lstStyle/>
          <a:p>
            <a:pPr eaLnBrk="1" hangingPunct="1"/>
            <a:r>
              <a:rPr lang="en-US" altLang="en-US" sz="2400" dirty="0" err="1">
                <a:latin typeface="Optima" charset="0"/>
                <a:ea typeface="ＭＳ Ｐゴシック" charset="-128"/>
                <a:cs typeface="Optima" charset="0"/>
              </a:rPr>
              <a:t>Datapath</a:t>
            </a:r>
            <a:r>
              <a:rPr lang="en-US" altLang="en-US" sz="2400" dirty="0">
                <a:latin typeface="Optima" charset="0"/>
                <a:ea typeface="ＭＳ Ｐゴシック" charset="-128"/>
                <a:cs typeface="Optima" charset="0"/>
              </a:rPr>
              <a:t> and Control combine to provide a processor implementation</a:t>
            </a:r>
          </a:p>
          <a:p>
            <a:pPr lvl="1" eaLnBrk="1" hangingPunct="1"/>
            <a:r>
              <a:rPr lang="en-US" altLang="en-US" sz="2000" dirty="0">
                <a:latin typeface="Optima" charset="0"/>
                <a:cs typeface="Optima" charset="0"/>
              </a:rPr>
              <a:t>elements are connected through wires</a:t>
            </a:r>
          </a:p>
          <a:p>
            <a:pPr lvl="1" eaLnBrk="1" hangingPunct="1"/>
            <a:r>
              <a:rPr lang="en-US" altLang="en-US" sz="2000" dirty="0">
                <a:latin typeface="Optima" charset="0"/>
                <a:cs typeface="Optima" charset="0"/>
              </a:rPr>
              <a:t>only means of communication</a:t>
            </a:r>
          </a:p>
          <a:p>
            <a:pPr lvl="1" eaLnBrk="1" hangingPunct="1"/>
            <a:r>
              <a:rPr lang="en-US" altLang="en-US" sz="2000" dirty="0">
                <a:latin typeface="Optima" charset="0"/>
                <a:cs typeface="Optima" charset="0"/>
              </a:rPr>
              <a:t>need to think in binary!</a:t>
            </a:r>
          </a:p>
          <a:p>
            <a:pPr eaLnBrk="1" hangingPunct="1">
              <a:buFont typeface="Times" charset="0"/>
              <a:buNone/>
            </a:pPr>
            <a:endParaRPr lang="en-US" altLang="en-US" sz="2400" dirty="0">
              <a:latin typeface="Optima" charset="0"/>
              <a:ea typeface="ＭＳ Ｐゴシック" charset="-128"/>
              <a:cs typeface="Optima" charset="0"/>
            </a:endParaRPr>
          </a:p>
          <a:p>
            <a:pPr eaLnBrk="1" hangingPunct="1"/>
            <a:r>
              <a:rPr lang="en-US" altLang="en-US" sz="2400" dirty="0">
                <a:latin typeface="Optima" charset="0"/>
                <a:ea typeface="ＭＳ Ｐゴシック" charset="-128"/>
                <a:cs typeface="Optima" charset="0"/>
              </a:rPr>
              <a:t>Each element in the </a:t>
            </a:r>
            <a:r>
              <a:rPr lang="en-US" altLang="en-US" sz="2400" dirty="0" err="1">
                <a:latin typeface="Optima" charset="0"/>
                <a:ea typeface="ＭＳ Ｐゴシック" charset="-128"/>
                <a:cs typeface="Optima" charset="0"/>
              </a:rPr>
              <a:t>datapath</a:t>
            </a:r>
            <a:r>
              <a:rPr lang="en-US" altLang="en-US" sz="2400" dirty="0">
                <a:latin typeface="Optima" charset="0"/>
                <a:ea typeface="ＭＳ Ｐゴシック" charset="-128"/>
                <a:cs typeface="Optima" charset="0"/>
              </a:rPr>
              <a:t> and the control unit has corresponding hardware</a:t>
            </a:r>
          </a:p>
          <a:p>
            <a:pPr lvl="1" eaLnBrk="1" hangingPunct="1"/>
            <a:r>
              <a:rPr lang="en-US" altLang="en-US" sz="2000" dirty="0">
                <a:latin typeface="Optima" charset="0"/>
                <a:cs typeface="Optima" charset="0"/>
              </a:rPr>
              <a:t>We will not use an HDL in this class</a:t>
            </a:r>
          </a:p>
          <a:p>
            <a:pPr lvl="2" eaLnBrk="1" hangingPunct="1"/>
            <a:r>
              <a:rPr lang="en-US" altLang="en-US" sz="1600" dirty="0" err="1">
                <a:latin typeface="Optima" charset="0"/>
                <a:cs typeface="Optima" charset="0"/>
              </a:rPr>
              <a:t>HDLs</a:t>
            </a:r>
            <a:r>
              <a:rPr lang="en-US" altLang="en-US" sz="1600" dirty="0">
                <a:latin typeface="Optima" charset="0"/>
                <a:cs typeface="Optima" charset="0"/>
              </a:rPr>
              <a:t> work best at a lower abstraction </a:t>
            </a:r>
            <a:r>
              <a:rPr lang="en-US" altLang="en-US" sz="1600" dirty="0" smtClean="0">
                <a:latin typeface="Optima" charset="0"/>
                <a:cs typeface="Optima" charset="0"/>
              </a:rPr>
              <a:t>level</a:t>
            </a:r>
          </a:p>
          <a:p>
            <a:pPr lvl="2" eaLnBrk="1" hangingPunct="1"/>
            <a:r>
              <a:rPr lang="en-US" altLang="en-US" sz="1600" dirty="0" smtClean="0">
                <a:latin typeface="Optima" charset="0"/>
                <a:cs typeface="Optima" charset="0"/>
              </a:rPr>
              <a:t>Hardware Descriptive Language - </a:t>
            </a:r>
            <a:r>
              <a:rPr lang="en-US" altLang="en-US" sz="1600" dirty="0" err="1" smtClean="0">
                <a:latin typeface="Optima" charset="0"/>
                <a:cs typeface="Optima" charset="0"/>
              </a:rPr>
              <a:t>Verilog</a:t>
            </a:r>
            <a:endParaRPr lang="en-US" altLang="en-US" sz="1600" dirty="0" smtClean="0">
              <a:latin typeface="Optima" charset="0"/>
              <a:cs typeface="Optima" charset="0"/>
            </a:endParaRPr>
          </a:p>
          <a:p>
            <a:pPr lvl="1" eaLnBrk="1" hangingPunct="1"/>
            <a:r>
              <a:rPr lang="en-US" altLang="en-US" sz="2000" dirty="0">
                <a:latin typeface="Optima" charset="0"/>
                <a:cs typeface="Optima" charset="0"/>
              </a:rPr>
              <a:t>We will use diagrams (like the one in the next slide) to understand the design and implementation </a:t>
            </a:r>
            <a:r>
              <a:rPr lang="en-US" altLang="en-US" sz="2000" dirty="0" smtClean="0">
                <a:latin typeface="Optima" charset="0"/>
                <a:cs typeface="Optima" charset="0"/>
              </a:rPr>
              <a:t>issues</a:t>
            </a:r>
          </a:p>
          <a:p>
            <a:pPr lvl="1" eaLnBrk="1" hangingPunct="1"/>
            <a:endParaRPr lang="en-US" altLang="en-US" sz="2000" dirty="0" smtClean="0">
              <a:latin typeface="Optima" charset="0"/>
              <a:cs typeface="Optima" charset="0"/>
            </a:endParaRPr>
          </a:p>
          <a:p>
            <a:pPr eaLnBrk="1" hangingPunct="1"/>
            <a:endParaRPr lang="en-US" altLang="en-US" sz="2400" dirty="0">
              <a:latin typeface="Optima" charset="0"/>
              <a:ea typeface="ＭＳ Ｐゴシック" charset="-128"/>
              <a:cs typeface="Optima" charset="0"/>
            </a:endParaRPr>
          </a:p>
          <a:p>
            <a:pPr eaLnBrk="1" hangingPunct="1"/>
            <a:endParaRPr lang="en-US" altLang="en-US" sz="2400" dirty="0">
              <a:latin typeface="Optima" charset="0"/>
              <a:ea typeface="ＭＳ Ｐゴシック" charset="-128"/>
              <a:cs typeface="Optima" charset="0"/>
            </a:endParaRPr>
          </a:p>
          <a:p>
            <a:pPr eaLnBrk="1" hangingPunct="1"/>
            <a:endParaRPr lang="en-US" altLang="en-US" dirty="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Example Datapath Diagram</a:t>
            </a:r>
            <a:endParaRPr lang="en-AU" altLang="en-US">
              <a:latin typeface="Optima" charset="0"/>
              <a:ea typeface="ＭＳ Ｐゴシック" charset="-128"/>
              <a:cs typeface="Optima" charset="0"/>
            </a:endParaRPr>
          </a:p>
        </p:txBody>
      </p:sp>
      <p:pic>
        <p:nvPicPr>
          <p:cNvPr id="4" name="Picture 3" descr="Screen Shot 2018-09-16 at 9.40.23 AM.png"/>
          <p:cNvPicPr>
            <a:picLocks noChangeAspect="1"/>
          </p:cNvPicPr>
          <p:nvPr/>
        </p:nvPicPr>
        <p:blipFill>
          <a:blip r:embed="rId3"/>
          <a:stretch>
            <a:fillRect/>
          </a:stretch>
        </p:blipFill>
        <p:spPr>
          <a:xfrm>
            <a:off x="457200" y="1409700"/>
            <a:ext cx="7683500" cy="54483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Logic Design Basics</a:t>
            </a:r>
            <a:endParaRPr lang="en-AU" altLang="en-US">
              <a:latin typeface="Optima" charset="0"/>
              <a:ea typeface="ＭＳ Ｐゴシック" charset="-128"/>
              <a:cs typeface="Optima" charset="0"/>
            </a:endParaRPr>
          </a:p>
        </p:txBody>
      </p:sp>
      <p:sp>
        <p:nvSpPr>
          <p:cNvPr id="32770" name="Rectangle 4"/>
          <p:cNvSpPr>
            <a:spLocks noGrp="1" noChangeArrowheads="1"/>
          </p:cNvSpPr>
          <p:nvPr>
            <p:ph idx="1"/>
          </p:nvPr>
        </p:nvSpPr>
        <p:spPr/>
        <p:txBody>
          <a:bodyPr/>
          <a:lstStyle/>
          <a:p>
            <a:pPr eaLnBrk="1" hangingPunct="1"/>
            <a:r>
              <a:rPr lang="en-US" altLang="en-US" sz="2400" dirty="0">
                <a:latin typeface="Optima" charset="0"/>
                <a:ea typeface="ＭＳ Ｐゴシック" charset="-128"/>
                <a:cs typeface="Optima" charset="0"/>
              </a:rPr>
              <a:t>Information encoded in binary</a:t>
            </a:r>
          </a:p>
          <a:p>
            <a:pPr lvl="1" eaLnBrk="1" hangingPunct="1"/>
            <a:r>
              <a:rPr lang="en-US" altLang="en-US" sz="2000" dirty="0">
                <a:latin typeface="Optima" charset="0"/>
                <a:cs typeface="Optima" charset="0"/>
              </a:rPr>
              <a:t>Low voltage = 0, High voltage = 1</a:t>
            </a:r>
          </a:p>
          <a:p>
            <a:pPr lvl="1" eaLnBrk="1" hangingPunct="1"/>
            <a:r>
              <a:rPr lang="en-US" altLang="en-US" sz="2000" dirty="0">
                <a:latin typeface="Optima" charset="0"/>
                <a:cs typeface="Optima" charset="0"/>
              </a:rPr>
              <a:t>One wire per bit</a:t>
            </a:r>
          </a:p>
          <a:p>
            <a:pPr lvl="1" eaLnBrk="1" hangingPunct="1"/>
            <a:r>
              <a:rPr lang="en-US" altLang="en-US" sz="2000" dirty="0">
                <a:latin typeface="Optima" charset="0"/>
                <a:cs typeface="Optima" charset="0"/>
              </a:rPr>
              <a:t>Multi-bit data encoded on multi-wire buses</a:t>
            </a:r>
          </a:p>
          <a:p>
            <a:pPr eaLnBrk="1" hangingPunct="1">
              <a:buFont typeface="Times" charset="0"/>
              <a:buNone/>
            </a:pPr>
            <a:endParaRPr lang="en-US" altLang="en-US" sz="2400" dirty="0">
              <a:latin typeface="Optima" charset="0"/>
              <a:ea typeface="ＭＳ Ｐゴシック" charset="-128"/>
              <a:cs typeface="Optima" charset="0"/>
            </a:endParaRPr>
          </a:p>
          <a:p>
            <a:pPr eaLnBrk="1" hangingPunct="1"/>
            <a:r>
              <a:rPr lang="en-US" altLang="en-US" sz="2400" dirty="0">
                <a:latin typeface="Optima" charset="0"/>
                <a:ea typeface="ＭＳ Ｐゴシック" charset="-128"/>
                <a:cs typeface="Optima" charset="0"/>
              </a:rPr>
              <a:t>Combinational and state elements</a:t>
            </a:r>
          </a:p>
          <a:p>
            <a:pPr lvl="1" eaLnBrk="1" hangingPunct="1"/>
            <a:r>
              <a:rPr lang="en-US" altLang="en-US" sz="2000" dirty="0">
                <a:latin typeface="Optima" charset="0"/>
                <a:cs typeface="Optima" charset="0"/>
              </a:rPr>
              <a:t>ALU, MUX, Gates are combinational elements</a:t>
            </a:r>
          </a:p>
          <a:p>
            <a:pPr lvl="2" eaLnBrk="1" hangingPunct="1"/>
            <a:r>
              <a:rPr lang="en-US" altLang="en-US" sz="1800" dirty="0">
                <a:latin typeface="Optima" charset="0"/>
                <a:cs typeface="Optima" charset="0"/>
              </a:rPr>
              <a:t>cannot store value</a:t>
            </a:r>
          </a:p>
          <a:p>
            <a:pPr lvl="2" eaLnBrk="1" hangingPunct="1"/>
            <a:r>
              <a:rPr lang="en-US" altLang="en-US" sz="1800" dirty="0">
                <a:latin typeface="Optima" charset="0"/>
                <a:cs typeface="Optima" charset="0"/>
              </a:rPr>
              <a:t>output solely dependent on current input</a:t>
            </a:r>
          </a:p>
          <a:p>
            <a:pPr lvl="1" eaLnBrk="1" hangingPunct="1"/>
            <a:r>
              <a:rPr lang="en-US" altLang="en-US" sz="2000" dirty="0">
                <a:latin typeface="Optima" charset="0"/>
                <a:cs typeface="Optima" charset="0"/>
              </a:rPr>
              <a:t>registers and memory are called state elements</a:t>
            </a:r>
          </a:p>
          <a:p>
            <a:pPr lvl="2" eaLnBrk="1" hangingPunct="1"/>
            <a:r>
              <a:rPr lang="en-US" altLang="en-US" sz="1800" dirty="0">
                <a:latin typeface="Optima" charset="0"/>
                <a:cs typeface="Optima" charset="0"/>
              </a:rPr>
              <a:t>can store value</a:t>
            </a:r>
          </a:p>
          <a:p>
            <a:pPr lvl="1" eaLnBrk="1" hangingPunct="1"/>
            <a:endParaRPr lang="en-US" altLang="en-US" sz="2000" dirty="0">
              <a:latin typeface="Optima" charset="0"/>
              <a:cs typeface="Optima" charset="0"/>
            </a:endParaRPr>
          </a:p>
          <a:p>
            <a:pPr lvl="1" eaLnBrk="1" hangingPunct="1"/>
            <a:endParaRPr lang="en-US" altLang="en-US" sz="2000" dirty="0">
              <a:latin typeface="Optima" charset="0"/>
              <a:cs typeface="Optima" charset="0"/>
            </a:endParaRPr>
          </a:p>
        </p:txBody>
      </p:sp>
      <p:pic>
        <p:nvPicPr>
          <p:cNvPr id="32771" name="Picture 7" descr="f04-03-P374493"/>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34000" y="5029200"/>
            <a:ext cx="3241675" cy="1136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Cycle</a:t>
            </a:r>
            <a:endParaRPr lang="en-US" dirty="0"/>
          </a:p>
        </p:txBody>
      </p:sp>
      <p:sp>
        <p:nvSpPr>
          <p:cNvPr id="3" name="Content Placeholder 2"/>
          <p:cNvSpPr>
            <a:spLocks noGrp="1"/>
          </p:cNvSpPr>
          <p:nvPr>
            <p:ph idx="1"/>
          </p:nvPr>
        </p:nvSpPr>
        <p:spPr/>
        <p:txBody>
          <a:bodyPr/>
          <a:lstStyle/>
          <a:p>
            <a:r>
              <a:rPr lang="en-US" dirty="0" smtClean="0"/>
              <a:t>We are assuming an edge triggered clocking methodology</a:t>
            </a:r>
          </a:p>
          <a:p>
            <a:r>
              <a:rPr lang="en-US" dirty="0" smtClean="0"/>
              <a:t>Means values stored in a sequential logic element are updated on either a falling or rising edge.</a:t>
            </a:r>
            <a:endParaRPr lang="en-US" dirty="0"/>
          </a:p>
        </p:txBody>
      </p:sp>
      <p:cxnSp>
        <p:nvCxnSpPr>
          <p:cNvPr id="5" name="Elbow Connector 4"/>
          <p:cNvCxnSpPr/>
          <p:nvPr/>
        </p:nvCxnSpPr>
        <p:spPr bwMode="auto">
          <a:xfrm flipV="1">
            <a:off x="2514600" y="4037012"/>
            <a:ext cx="1905000" cy="1066800"/>
          </a:xfrm>
          <a:prstGeom prst="bentConnector3">
            <a:avLst>
              <a:gd name="adj1" fmla="val 50000"/>
            </a:avLst>
          </a:prstGeom>
          <a:solidFill>
            <a:schemeClr val="accent1"/>
          </a:solidFill>
          <a:ln w="50800" cap="flat" cmpd="sng" algn="ctr">
            <a:solidFill>
              <a:schemeClr val="tx1"/>
            </a:solidFill>
            <a:prstDash val="solid"/>
            <a:round/>
            <a:headEnd type="none" w="med" len="med"/>
            <a:tailEnd type="none" w="med" len="med"/>
          </a:ln>
          <a:effectLst/>
        </p:spPr>
      </p:cxnSp>
      <p:cxnSp>
        <p:nvCxnSpPr>
          <p:cNvPr id="9" name="Elbow Connector 8"/>
          <p:cNvCxnSpPr/>
          <p:nvPr/>
        </p:nvCxnSpPr>
        <p:spPr bwMode="auto">
          <a:xfrm rot="16200000" flipH="1">
            <a:off x="3886200" y="4570412"/>
            <a:ext cx="1066800" cy="1588"/>
          </a:xfrm>
          <a:prstGeom prst="bentConnector3">
            <a:avLst>
              <a:gd name="adj1" fmla="val 50000"/>
            </a:avLst>
          </a:prstGeom>
          <a:solidFill>
            <a:schemeClr val="accent1"/>
          </a:solidFill>
          <a:ln w="50800" cap="flat" cmpd="sng" algn="ctr">
            <a:solidFill>
              <a:schemeClr val="tx1"/>
            </a:solidFill>
            <a:prstDash val="solid"/>
            <a:round/>
            <a:headEnd type="none" w="med" len="med"/>
            <a:tailEnd type="none" w="med" len="med"/>
          </a:ln>
          <a:effectLst/>
        </p:spPr>
      </p:cxnSp>
      <p:cxnSp>
        <p:nvCxnSpPr>
          <p:cNvPr id="12" name="Elbow Connector 11"/>
          <p:cNvCxnSpPr/>
          <p:nvPr/>
        </p:nvCxnSpPr>
        <p:spPr bwMode="auto">
          <a:xfrm rot="10800000" flipV="1">
            <a:off x="4418806" y="5102224"/>
            <a:ext cx="988218" cy="1588"/>
          </a:xfrm>
          <a:prstGeom prst="bentConnector3">
            <a:avLst>
              <a:gd name="adj1" fmla="val 50000"/>
            </a:avLst>
          </a:prstGeom>
          <a:solidFill>
            <a:schemeClr val="accent1"/>
          </a:solidFill>
          <a:ln w="50800" cap="flat" cmpd="sng" algn="ctr">
            <a:solidFill>
              <a:schemeClr val="tx1"/>
            </a:solidFill>
            <a:prstDash val="solid"/>
            <a:round/>
            <a:headEnd type="none" w="med" len="med"/>
            <a:tailEnd type="none" w="med" len="med"/>
          </a:ln>
          <a:effectLst/>
        </p:spPr>
      </p:cxnSp>
      <p:cxnSp>
        <p:nvCxnSpPr>
          <p:cNvPr id="16" name="Straight Arrow Connector 15"/>
          <p:cNvCxnSpPr/>
          <p:nvPr/>
        </p:nvCxnSpPr>
        <p:spPr bwMode="auto">
          <a:xfrm rot="16200000" flipV="1">
            <a:off x="2705894" y="4419201"/>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H="1">
            <a:off x="4458891" y="4418805"/>
            <a:ext cx="6850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sp>
        <p:nvSpPr>
          <p:cNvPr id="3" name="Content Placeholder 2"/>
          <p:cNvSpPr>
            <a:spLocks noGrp="1"/>
          </p:cNvSpPr>
          <p:nvPr>
            <p:ph idx="1"/>
          </p:nvPr>
        </p:nvSpPr>
        <p:spPr/>
        <p:txBody>
          <a:bodyPr/>
          <a:lstStyle/>
          <a:p>
            <a:r>
              <a:rPr lang="en-US" dirty="0" smtClean="0"/>
              <a:t>In digital circuit theory, </a:t>
            </a:r>
            <a:r>
              <a:rPr lang="en-US" b="1" dirty="0" smtClean="0"/>
              <a:t>sequential logic is a type of logic circuit whose output depends not only on the present value of its input signals but on the sequence of past inputs, the input history. ... Sequential logic is used to construct finite state machines, a basic building block in all digital circuitry.</a:t>
            </a:r>
          </a:p>
          <a:p>
            <a:endParaRPr lang="en-US" b="1" dirty="0" smtClean="0"/>
          </a:p>
          <a:p>
            <a:r>
              <a:rPr lang="en-US" sz="800" b="1" dirty="0" err="1" smtClean="0"/>
              <a:t>wikipedia</a:t>
            </a:r>
            <a:endParaRPr lang="en-US" sz="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pic>
        <p:nvPicPr>
          <p:cNvPr id="4" name="Content Placeholder 3" descr="sequential.png"/>
          <p:cNvPicPr>
            <a:picLocks noGrp="1" noChangeAspect="1"/>
          </p:cNvPicPr>
          <p:nvPr>
            <p:ph idx="1"/>
          </p:nvPr>
        </p:nvPicPr>
        <p:blipFill>
          <a:blip r:embed="rId2"/>
          <a:stretch>
            <a:fillRect/>
          </a:stretch>
        </p:blipFill>
        <p:spPr>
          <a:xfrm>
            <a:off x="2495550" y="2794000"/>
            <a:ext cx="4152900" cy="19558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pic>
        <p:nvPicPr>
          <p:cNvPr id="4" name="Content Placeholder 3" descr="Sequential-Logic-Circuits-2.jpg"/>
          <p:cNvPicPr>
            <a:picLocks noGrp="1" noChangeAspect="1"/>
          </p:cNvPicPr>
          <p:nvPr>
            <p:ph idx="1"/>
          </p:nvPr>
        </p:nvPicPr>
        <p:blipFill>
          <a:blip r:embed="rId2"/>
          <a:stretch>
            <a:fillRect/>
          </a:stretch>
        </p:blipFill>
        <p:spPr>
          <a:xfrm>
            <a:off x="1300162" y="2057400"/>
            <a:ext cx="6543675" cy="3429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Reading for 4 is under assignments</a:t>
            </a:r>
          </a:p>
          <a:p>
            <a:r>
              <a:rPr lang="en-US" dirty="0" smtClean="0"/>
              <a:t>I am expecting one slide</a:t>
            </a:r>
          </a:p>
          <a:p>
            <a:r>
              <a:rPr lang="en-US" dirty="0" smtClean="0"/>
              <a:t>Schedule is updated to Rev 3</a:t>
            </a:r>
          </a:p>
          <a:p>
            <a:r>
              <a:rPr lang="en-US" dirty="0" smtClean="0"/>
              <a:t>Does anyone need </a:t>
            </a:r>
            <a:r>
              <a:rPr lang="en-US" dirty="0" err="1" smtClean="0"/>
              <a:t>ethernet</a:t>
            </a:r>
            <a:r>
              <a:rPr lang="en-US" dirty="0" smtClean="0"/>
              <a:t> cabling?</a:t>
            </a: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Datapath Elements : Gates</a:t>
            </a:r>
          </a:p>
        </p:txBody>
      </p:sp>
      <p:pic>
        <p:nvPicPr>
          <p:cNvPr id="27650" name="Picture 20" descr="12065670311495995000nobody_Digital_logic_gates.svg.hi.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048000" y="1447800"/>
            <a:ext cx="2949575" cy="44465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2" name="TextBox 21"/>
          <p:cNvSpPr txBox="1">
            <a:spLocks noChangeArrowheads="1"/>
          </p:cNvSpPr>
          <p:nvPr/>
        </p:nvSpPr>
        <p:spPr bwMode="auto">
          <a:xfrm>
            <a:off x="1600200" y="1568450"/>
            <a:ext cx="687388" cy="3683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AND</a:t>
            </a:r>
          </a:p>
        </p:txBody>
      </p:sp>
      <p:sp>
        <p:nvSpPr>
          <p:cNvPr id="23" name="TextBox 22"/>
          <p:cNvSpPr txBox="1">
            <a:spLocks noChangeArrowheads="1"/>
          </p:cNvSpPr>
          <p:nvPr/>
        </p:nvSpPr>
        <p:spPr bwMode="auto">
          <a:xfrm>
            <a:off x="1600200" y="2895600"/>
            <a:ext cx="50958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OR</a:t>
            </a:r>
          </a:p>
        </p:txBody>
      </p:sp>
      <p:sp>
        <p:nvSpPr>
          <p:cNvPr id="24" name="TextBox 23"/>
          <p:cNvSpPr txBox="1">
            <a:spLocks noChangeArrowheads="1"/>
          </p:cNvSpPr>
          <p:nvPr/>
        </p:nvSpPr>
        <p:spPr bwMode="auto">
          <a:xfrm>
            <a:off x="1600200" y="4191000"/>
            <a:ext cx="66675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XOR</a:t>
            </a:r>
          </a:p>
        </p:txBody>
      </p:sp>
      <p:sp>
        <p:nvSpPr>
          <p:cNvPr id="25" name="TextBox 24"/>
          <p:cNvSpPr txBox="1">
            <a:spLocks noChangeArrowheads="1"/>
          </p:cNvSpPr>
          <p:nvPr/>
        </p:nvSpPr>
        <p:spPr bwMode="auto">
          <a:xfrm>
            <a:off x="1600200" y="5486400"/>
            <a:ext cx="6810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NOT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225425" y="312738"/>
            <a:ext cx="2092325" cy="4778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698" name="Rectangle 4"/>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Datapath Elements : Registers</a:t>
            </a:r>
          </a:p>
        </p:txBody>
      </p:sp>
      <p:sp>
        <p:nvSpPr>
          <p:cNvPr id="29699" name="Content Placeholder 9"/>
          <p:cNvSpPr>
            <a:spLocks noGrp="1"/>
          </p:cNvSpPr>
          <p:nvPr>
            <p:ph sz="half" idx="1"/>
          </p:nvPr>
        </p:nvSpPr>
        <p:spPr>
          <a:xfrm>
            <a:off x="457200" y="1219200"/>
            <a:ext cx="4572000" cy="5105400"/>
          </a:xfrm>
        </p:spPr>
        <p:txBody>
          <a:bodyPr/>
          <a:lstStyle/>
          <a:p>
            <a:pPr eaLnBrk="1" hangingPunct="1"/>
            <a:r>
              <a:rPr lang="en-US" altLang="en-US" sz="2400">
                <a:latin typeface="Optima" charset="0"/>
                <a:ea typeface="ＭＳ Ｐゴシック" charset="-128"/>
                <a:cs typeface="Optima" charset="0"/>
              </a:rPr>
              <a:t>Can store data</a:t>
            </a:r>
          </a:p>
          <a:p>
            <a:pPr eaLnBrk="1" hangingPunct="1"/>
            <a:r>
              <a:rPr lang="en-US" altLang="en-US" sz="2400">
                <a:latin typeface="Optima" charset="0"/>
                <a:ea typeface="ＭＳ Ｐゴシック" charset="-128"/>
                <a:cs typeface="Optima" charset="0"/>
              </a:rPr>
              <a:t>Implemented with D-flip-flops</a:t>
            </a:r>
          </a:p>
          <a:p>
            <a:pPr lvl="1" eaLnBrk="1" hangingPunct="1"/>
            <a:r>
              <a:rPr lang="en-US" altLang="en-US" sz="2000">
                <a:latin typeface="Optima" charset="0"/>
                <a:cs typeface="Optima" charset="0"/>
              </a:rPr>
              <a:t>Delay the output</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Set of registers implemented as a file</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Special registers : PC</a:t>
            </a:r>
          </a:p>
        </p:txBody>
      </p:sp>
      <p:grpSp>
        <p:nvGrpSpPr>
          <p:cNvPr id="2" name="Group 44"/>
          <p:cNvGrpSpPr>
            <a:grpSpLocks/>
          </p:cNvGrpSpPr>
          <p:nvPr/>
        </p:nvGrpSpPr>
        <p:grpSpPr bwMode="auto">
          <a:xfrm>
            <a:off x="5910263" y="1393825"/>
            <a:ext cx="2312987" cy="3498850"/>
            <a:chOff x="6003823" y="1889682"/>
            <a:chExt cx="2569056" cy="4733411"/>
          </a:xfrm>
        </p:grpSpPr>
        <p:sp>
          <p:nvSpPr>
            <p:cNvPr id="29703" name="Rectangle 12"/>
            <p:cNvSpPr>
              <a:spLocks noChangeArrowheads="1"/>
            </p:cNvSpPr>
            <p:nvPr/>
          </p:nvSpPr>
          <p:spPr bwMode="auto">
            <a:xfrm>
              <a:off x="6442940" y="1889682"/>
              <a:ext cx="1774951" cy="4233774"/>
            </a:xfrm>
            <a:prstGeom prst="rect">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p:txBody>
        </p:sp>
        <p:sp>
          <p:nvSpPr>
            <p:cNvPr id="29704" name="Rectangle 13"/>
            <p:cNvSpPr>
              <a:spLocks noChangeArrowheads="1"/>
            </p:cNvSpPr>
            <p:nvPr/>
          </p:nvSpPr>
          <p:spPr bwMode="auto">
            <a:xfrm>
              <a:off x="6886678" y="2313059"/>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0</a:t>
              </a:r>
            </a:p>
          </p:txBody>
        </p:sp>
        <p:sp>
          <p:nvSpPr>
            <p:cNvPr id="29705" name="Text Box 14"/>
            <p:cNvSpPr txBox="1">
              <a:spLocks noChangeArrowheads="1"/>
            </p:cNvSpPr>
            <p:nvPr/>
          </p:nvSpPr>
          <p:spPr bwMode="auto">
            <a:xfrm>
              <a:off x="6043576" y="2365982"/>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0</a:t>
              </a:r>
            </a:p>
          </p:txBody>
        </p:sp>
        <p:cxnSp>
          <p:nvCxnSpPr>
            <p:cNvPr id="29706" name="AutoShape 15"/>
            <p:cNvCxnSpPr>
              <a:cxnSpLocks noChangeShapeType="1"/>
              <a:stCxn id="29705" idx="3"/>
              <a:endCxn id="29704" idx="1"/>
            </p:cNvCxnSpPr>
            <p:nvPr/>
          </p:nvCxnSpPr>
          <p:spPr bwMode="auto">
            <a:xfrm>
              <a:off x="6295952" y="2493877"/>
              <a:ext cx="590726" cy="189638"/>
            </a:xfrm>
            <a:prstGeom prst="bentConnector3">
              <a:avLst>
                <a:gd name="adj1" fmla="val 99843"/>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7" name="Text Box 16"/>
            <p:cNvSpPr txBox="1">
              <a:spLocks noChangeArrowheads="1"/>
            </p:cNvSpPr>
            <p:nvPr/>
          </p:nvSpPr>
          <p:spPr bwMode="auto">
            <a:xfrm>
              <a:off x="8313108" y="2524748"/>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0</a:t>
              </a:r>
            </a:p>
          </p:txBody>
        </p:sp>
        <p:cxnSp>
          <p:nvCxnSpPr>
            <p:cNvPr id="29708" name="AutoShape 17"/>
            <p:cNvCxnSpPr>
              <a:cxnSpLocks noChangeShapeType="1"/>
              <a:stCxn id="29707" idx="1"/>
              <a:endCxn id="29704" idx="3"/>
            </p:cNvCxnSpPr>
            <p:nvPr/>
          </p:nvCxnSpPr>
          <p:spPr bwMode="auto">
            <a:xfrm rot="10800000" flipV="1">
              <a:off x="7862901" y="2652643"/>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9" name="Rectangle 18"/>
            <p:cNvSpPr>
              <a:spLocks noChangeArrowheads="1"/>
            </p:cNvSpPr>
            <p:nvPr/>
          </p:nvSpPr>
          <p:spPr bwMode="auto">
            <a:xfrm>
              <a:off x="6886678" y="3265659"/>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1</a:t>
              </a:r>
            </a:p>
          </p:txBody>
        </p:sp>
        <p:sp>
          <p:nvSpPr>
            <p:cNvPr id="29710" name="Text Box 19"/>
            <p:cNvSpPr txBox="1">
              <a:spLocks noChangeArrowheads="1"/>
            </p:cNvSpPr>
            <p:nvPr/>
          </p:nvSpPr>
          <p:spPr bwMode="auto">
            <a:xfrm>
              <a:off x="6043575" y="3318582"/>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1</a:t>
              </a:r>
            </a:p>
          </p:txBody>
        </p:sp>
        <p:cxnSp>
          <p:nvCxnSpPr>
            <p:cNvPr id="29711" name="AutoShape 20"/>
            <p:cNvCxnSpPr>
              <a:cxnSpLocks noChangeShapeType="1"/>
              <a:stCxn id="29710" idx="3"/>
              <a:endCxn id="29709" idx="1"/>
            </p:cNvCxnSpPr>
            <p:nvPr/>
          </p:nvCxnSpPr>
          <p:spPr bwMode="auto">
            <a:xfrm>
              <a:off x="6295952" y="3446476"/>
              <a:ext cx="590726" cy="189638"/>
            </a:xfrm>
            <a:prstGeom prst="bentConnector3">
              <a:avLst>
                <a:gd name="adj1" fmla="val 101097"/>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2" name="Text Box 21"/>
            <p:cNvSpPr txBox="1">
              <a:spLocks noChangeArrowheads="1"/>
            </p:cNvSpPr>
            <p:nvPr/>
          </p:nvSpPr>
          <p:spPr bwMode="auto">
            <a:xfrm>
              <a:off x="8313108" y="3477347"/>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1</a:t>
              </a:r>
            </a:p>
          </p:txBody>
        </p:sp>
        <p:cxnSp>
          <p:nvCxnSpPr>
            <p:cNvPr id="29713" name="AutoShape 22"/>
            <p:cNvCxnSpPr>
              <a:cxnSpLocks noChangeShapeType="1"/>
              <a:stCxn id="29712" idx="1"/>
              <a:endCxn id="29709" idx="3"/>
            </p:cNvCxnSpPr>
            <p:nvPr/>
          </p:nvCxnSpPr>
          <p:spPr bwMode="auto">
            <a:xfrm rot="10800000" flipV="1">
              <a:off x="7862901" y="3605243"/>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4" name="Rectangle 23"/>
            <p:cNvSpPr>
              <a:spLocks noChangeArrowheads="1"/>
            </p:cNvSpPr>
            <p:nvPr/>
          </p:nvSpPr>
          <p:spPr bwMode="auto">
            <a:xfrm>
              <a:off x="6886678" y="4218258"/>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2</a:t>
              </a:r>
            </a:p>
          </p:txBody>
        </p:sp>
        <p:sp>
          <p:nvSpPr>
            <p:cNvPr id="29715" name="Text Box 24"/>
            <p:cNvSpPr txBox="1">
              <a:spLocks noChangeArrowheads="1"/>
            </p:cNvSpPr>
            <p:nvPr/>
          </p:nvSpPr>
          <p:spPr bwMode="auto">
            <a:xfrm>
              <a:off x="6043575" y="4271179"/>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2</a:t>
              </a:r>
            </a:p>
          </p:txBody>
        </p:sp>
        <p:cxnSp>
          <p:nvCxnSpPr>
            <p:cNvPr id="29716" name="AutoShape 25"/>
            <p:cNvCxnSpPr>
              <a:cxnSpLocks noChangeShapeType="1"/>
              <a:stCxn id="29715" idx="3"/>
              <a:endCxn id="29714" idx="1"/>
            </p:cNvCxnSpPr>
            <p:nvPr/>
          </p:nvCxnSpPr>
          <p:spPr bwMode="auto">
            <a:xfrm>
              <a:off x="6295952" y="4399075"/>
              <a:ext cx="590726" cy="189638"/>
            </a:xfrm>
            <a:prstGeom prst="bentConnector3">
              <a:avLst>
                <a:gd name="adj1" fmla="val 101097"/>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7" name="Text Box 26"/>
            <p:cNvSpPr txBox="1">
              <a:spLocks noChangeArrowheads="1"/>
            </p:cNvSpPr>
            <p:nvPr/>
          </p:nvSpPr>
          <p:spPr bwMode="auto">
            <a:xfrm>
              <a:off x="8313108" y="4429947"/>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2</a:t>
              </a:r>
            </a:p>
          </p:txBody>
        </p:sp>
        <p:cxnSp>
          <p:nvCxnSpPr>
            <p:cNvPr id="29718" name="AutoShape 27"/>
            <p:cNvCxnSpPr>
              <a:cxnSpLocks noChangeShapeType="1"/>
              <a:stCxn id="29717" idx="1"/>
              <a:endCxn id="29714" idx="3"/>
            </p:cNvCxnSpPr>
            <p:nvPr/>
          </p:nvCxnSpPr>
          <p:spPr bwMode="auto">
            <a:xfrm rot="10800000" flipV="1">
              <a:off x="7862901" y="4557842"/>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9" name="Rectangle 28"/>
            <p:cNvSpPr>
              <a:spLocks noChangeArrowheads="1"/>
            </p:cNvSpPr>
            <p:nvPr/>
          </p:nvSpPr>
          <p:spPr bwMode="auto">
            <a:xfrm>
              <a:off x="6886678" y="5170857"/>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3</a:t>
              </a:r>
            </a:p>
          </p:txBody>
        </p:sp>
        <p:sp>
          <p:nvSpPr>
            <p:cNvPr id="29720" name="Text Box 29"/>
            <p:cNvSpPr txBox="1">
              <a:spLocks noChangeArrowheads="1"/>
            </p:cNvSpPr>
            <p:nvPr/>
          </p:nvSpPr>
          <p:spPr bwMode="auto">
            <a:xfrm>
              <a:off x="6043575" y="5223779"/>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3</a:t>
              </a:r>
            </a:p>
          </p:txBody>
        </p:sp>
        <p:cxnSp>
          <p:nvCxnSpPr>
            <p:cNvPr id="29721" name="AutoShape 30"/>
            <p:cNvCxnSpPr>
              <a:cxnSpLocks noChangeShapeType="1"/>
              <a:stCxn id="29720" idx="3"/>
              <a:endCxn id="29719" idx="1"/>
            </p:cNvCxnSpPr>
            <p:nvPr/>
          </p:nvCxnSpPr>
          <p:spPr bwMode="auto">
            <a:xfrm>
              <a:off x="6295952" y="5351674"/>
              <a:ext cx="590726" cy="189638"/>
            </a:xfrm>
            <a:prstGeom prst="bentConnector3">
              <a:avLst>
                <a:gd name="adj1" fmla="val 99843"/>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22" name="Text Box 31"/>
            <p:cNvSpPr txBox="1">
              <a:spLocks noChangeArrowheads="1"/>
            </p:cNvSpPr>
            <p:nvPr/>
          </p:nvSpPr>
          <p:spPr bwMode="auto">
            <a:xfrm>
              <a:off x="8313108" y="5382546"/>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3</a:t>
              </a:r>
            </a:p>
          </p:txBody>
        </p:sp>
        <p:cxnSp>
          <p:nvCxnSpPr>
            <p:cNvPr id="29723" name="AutoShape 32"/>
            <p:cNvCxnSpPr>
              <a:cxnSpLocks noChangeShapeType="1"/>
              <a:stCxn id="29722" idx="1"/>
              <a:endCxn id="29719" idx="3"/>
            </p:cNvCxnSpPr>
            <p:nvPr/>
          </p:nvCxnSpPr>
          <p:spPr bwMode="auto">
            <a:xfrm rot="10800000" flipV="1">
              <a:off x="7862901" y="5510441"/>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24" name="Text Box 33"/>
            <p:cNvSpPr txBox="1">
              <a:spLocks noChangeArrowheads="1"/>
            </p:cNvSpPr>
            <p:nvPr/>
          </p:nvSpPr>
          <p:spPr bwMode="auto">
            <a:xfrm>
              <a:off x="6003823" y="6123456"/>
              <a:ext cx="572239" cy="4996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clk</a:t>
              </a:r>
              <a:endParaRPr lang="en-US" altLang="en-US" sz="1800" baseline="-25000">
                <a:latin typeface="Lucida Grande" charset="0"/>
              </a:endParaRPr>
            </a:p>
          </p:txBody>
        </p:sp>
        <p:cxnSp>
          <p:nvCxnSpPr>
            <p:cNvPr id="29725" name="AutoShape 34"/>
            <p:cNvCxnSpPr>
              <a:cxnSpLocks noChangeShapeType="1"/>
              <a:endCxn id="29726" idx="0"/>
            </p:cNvCxnSpPr>
            <p:nvPr/>
          </p:nvCxnSpPr>
          <p:spPr bwMode="auto">
            <a:xfrm rot="5400000" flipH="1" flipV="1">
              <a:off x="6189027" y="5963919"/>
              <a:ext cx="685325" cy="177494"/>
            </a:xfrm>
            <a:prstGeom prst="bentConnector3">
              <a:avLst>
                <a:gd name="adj1" fmla="val 554403"/>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26" name="Line 35"/>
            <p:cNvSpPr>
              <a:spLocks noChangeShapeType="1"/>
            </p:cNvSpPr>
            <p:nvPr/>
          </p:nvSpPr>
          <p:spPr bwMode="auto">
            <a:xfrm flipV="1">
              <a:off x="6620435" y="2905127"/>
              <a:ext cx="0" cy="2804875"/>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27" name="Oval 38"/>
            <p:cNvSpPr>
              <a:spLocks noChangeArrowheads="1"/>
            </p:cNvSpPr>
            <p:nvPr/>
          </p:nvSpPr>
          <p:spPr bwMode="auto">
            <a:xfrm>
              <a:off x="6576061" y="5700079"/>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28" name="Line 41"/>
            <p:cNvSpPr>
              <a:spLocks noChangeShapeType="1"/>
            </p:cNvSpPr>
            <p:nvPr/>
          </p:nvSpPr>
          <p:spPr bwMode="auto">
            <a:xfrm>
              <a:off x="6664809" y="5753001"/>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29" name="Oval 42"/>
            <p:cNvSpPr>
              <a:spLocks noChangeArrowheads="1"/>
            </p:cNvSpPr>
            <p:nvPr/>
          </p:nvSpPr>
          <p:spPr bwMode="auto">
            <a:xfrm>
              <a:off x="6576061" y="4747479"/>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30" name="Line 43"/>
            <p:cNvSpPr>
              <a:spLocks noChangeShapeType="1"/>
            </p:cNvSpPr>
            <p:nvPr/>
          </p:nvSpPr>
          <p:spPr bwMode="auto">
            <a:xfrm>
              <a:off x="6664809" y="4790479"/>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31" name="Oval 44"/>
            <p:cNvSpPr>
              <a:spLocks noChangeArrowheads="1"/>
            </p:cNvSpPr>
            <p:nvPr/>
          </p:nvSpPr>
          <p:spPr bwMode="auto">
            <a:xfrm>
              <a:off x="6576061" y="3794880"/>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32" name="Line 45"/>
            <p:cNvSpPr>
              <a:spLocks noChangeShapeType="1"/>
            </p:cNvSpPr>
            <p:nvPr/>
          </p:nvSpPr>
          <p:spPr bwMode="auto">
            <a:xfrm>
              <a:off x="6664809" y="3837880"/>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33" name="Oval 46"/>
            <p:cNvSpPr>
              <a:spLocks noChangeArrowheads="1"/>
            </p:cNvSpPr>
            <p:nvPr/>
          </p:nvSpPr>
          <p:spPr bwMode="auto">
            <a:xfrm>
              <a:off x="6576061" y="2842281"/>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34" name="Line 47"/>
            <p:cNvSpPr>
              <a:spLocks noChangeShapeType="1"/>
            </p:cNvSpPr>
            <p:nvPr/>
          </p:nvSpPr>
          <p:spPr bwMode="auto">
            <a:xfrm>
              <a:off x="6664809" y="2885281"/>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29701" name="TextBox 47"/>
          <p:cNvSpPr txBox="1">
            <a:spLocks noChangeArrowheads="1"/>
          </p:cNvSpPr>
          <p:nvPr/>
        </p:nvSpPr>
        <p:spPr bwMode="auto">
          <a:xfrm>
            <a:off x="6248400" y="4724400"/>
            <a:ext cx="16970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4-bit register</a:t>
            </a:r>
          </a:p>
        </p:txBody>
      </p:sp>
      <p:sp>
        <p:nvSpPr>
          <p:cNvPr id="29702" name="Rectangle 48"/>
          <p:cNvSpPr>
            <a:spLocks noChangeArrowheads="1"/>
          </p:cNvSpPr>
          <p:nvPr/>
        </p:nvSpPr>
        <p:spPr bwMode="auto">
          <a:xfrm>
            <a:off x="6858000" y="5276850"/>
            <a:ext cx="725488"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2400" b="1">
                <a:latin typeface="Calibri" charset="0"/>
              </a:rPr>
              <a:t>PC</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UNIT</a:t>
            </a:r>
            <a:endParaRPr lang="en-US" dirty="0"/>
          </a:p>
        </p:txBody>
      </p:sp>
      <p:pic>
        <p:nvPicPr>
          <p:cNvPr id="4" name="Picture 5"/>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981200" y="2209800"/>
            <a:ext cx="5638800" cy="443608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Datapath Elements : ALU</a:t>
            </a:r>
            <a:endParaRPr lang="en-AU" altLang="en-US">
              <a:latin typeface="Optima" charset="0"/>
              <a:ea typeface="ＭＳ Ｐゴシック" charset="-128"/>
              <a:cs typeface="Optima" charset="0"/>
            </a:endParaRPr>
          </a:p>
        </p:txBody>
      </p:sp>
      <p:grpSp>
        <p:nvGrpSpPr>
          <p:cNvPr id="2" name="Group 33"/>
          <p:cNvGrpSpPr>
            <a:grpSpLocks/>
          </p:cNvGrpSpPr>
          <p:nvPr/>
        </p:nvGrpSpPr>
        <p:grpSpPr bwMode="auto">
          <a:xfrm>
            <a:off x="6069013" y="2989263"/>
            <a:ext cx="1606550" cy="1227137"/>
            <a:chOff x="1111" y="2659"/>
            <a:chExt cx="1011" cy="638"/>
          </a:xfrm>
        </p:grpSpPr>
        <p:sp>
          <p:nvSpPr>
            <p:cNvPr id="25623"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4"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5"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6" name="Text Box 37"/>
            <p:cNvSpPr txBox="1">
              <a:spLocks noChangeArrowheads="1"/>
            </p:cNvSpPr>
            <p:nvPr/>
          </p:nvSpPr>
          <p:spPr bwMode="auto">
            <a:xfrm>
              <a:off x="1111" y="2662"/>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A</a:t>
              </a:r>
              <a:endParaRPr lang="en-AU" altLang="en-US" sz="1800"/>
            </a:p>
          </p:txBody>
        </p:sp>
        <p:sp>
          <p:nvSpPr>
            <p:cNvPr id="25627" name="Text Box 38"/>
            <p:cNvSpPr txBox="1">
              <a:spLocks noChangeArrowheads="1"/>
            </p:cNvSpPr>
            <p:nvPr/>
          </p:nvSpPr>
          <p:spPr bwMode="auto">
            <a:xfrm>
              <a:off x="1111" y="3066"/>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B</a:t>
              </a:r>
              <a:endParaRPr lang="en-AU" altLang="en-US" sz="1800"/>
            </a:p>
          </p:txBody>
        </p:sp>
        <p:sp>
          <p:nvSpPr>
            <p:cNvPr id="25628" name="Text Box 39"/>
            <p:cNvSpPr txBox="1">
              <a:spLocks noChangeArrowheads="1"/>
            </p:cNvSpPr>
            <p:nvPr/>
          </p:nvSpPr>
          <p:spPr bwMode="auto">
            <a:xfrm>
              <a:off x="1910" y="2843"/>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Y</a:t>
              </a:r>
              <a:endParaRPr lang="en-AU" altLang="en-US" sz="1800"/>
            </a:p>
          </p:txBody>
        </p:sp>
        <p:sp>
          <p:nvSpPr>
            <p:cNvPr id="25629" name="Line 40"/>
            <p:cNvSpPr>
              <a:spLocks noChangeShapeType="1"/>
            </p:cNvSpPr>
            <p:nvPr/>
          </p:nvSpPr>
          <p:spPr bwMode="auto">
            <a:xfrm>
              <a:off x="1474" y="2659"/>
              <a:ext cx="0" cy="22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0" name="Line 41"/>
            <p:cNvSpPr>
              <a:spLocks noChangeShapeType="1"/>
            </p:cNvSpPr>
            <p:nvPr/>
          </p:nvSpPr>
          <p:spPr bwMode="auto">
            <a:xfrm>
              <a:off x="1474" y="3067"/>
              <a:ext cx="0" cy="22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1" name="Line 42"/>
            <p:cNvSpPr>
              <a:spLocks noChangeShapeType="1"/>
            </p:cNvSpPr>
            <p:nvPr/>
          </p:nvSpPr>
          <p:spPr bwMode="auto">
            <a:xfrm>
              <a:off x="1474" y="2886"/>
              <a:ext cx="91" cy="9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2" name="Line 43"/>
            <p:cNvSpPr>
              <a:spLocks noChangeShapeType="1"/>
            </p:cNvSpPr>
            <p:nvPr/>
          </p:nvSpPr>
          <p:spPr bwMode="auto">
            <a:xfrm flipH="1">
              <a:off x="1474" y="2976"/>
              <a:ext cx="91" cy="9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3" name="Line 44"/>
            <p:cNvSpPr>
              <a:spLocks noChangeShapeType="1"/>
            </p:cNvSpPr>
            <p:nvPr/>
          </p:nvSpPr>
          <p:spPr bwMode="auto">
            <a:xfrm>
              <a:off x="1474" y="2659"/>
              <a:ext cx="317"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4" name="Line 45"/>
            <p:cNvSpPr>
              <a:spLocks noChangeShapeType="1"/>
            </p:cNvSpPr>
            <p:nvPr/>
          </p:nvSpPr>
          <p:spPr bwMode="auto">
            <a:xfrm flipV="1">
              <a:off x="1474" y="3113"/>
              <a:ext cx="317"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5" name="Line 46"/>
            <p:cNvSpPr>
              <a:spLocks noChangeShapeType="1"/>
            </p:cNvSpPr>
            <p:nvPr/>
          </p:nvSpPr>
          <p:spPr bwMode="auto">
            <a:xfrm>
              <a:off x="1791" y="2840"/>
              <a:ext cx="0" cy="27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6" name="Text Box 47"/>
            <p:cNvSpPr txBox="1">
              <a:spLocks noChangeArrowheads="1"/>
            </p:cNvSpPr>
            <p:nvPr/>
          </p:nvSpPr>
          <p:spPr bwMode="auto">
            <a:xfrm>
              <a:off x="1620" y="2889"/>
              <a:ext cx="84" cy="17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a:t>
              </a:r>
              <a:endParaRPr lang="en-AU" altLang="en-US" sz="1800">
                <a:latin typeface="Lucida Grande" charset="0"/>
              </a:endParaRPr>
            </a:p>
          </p:txBody>
        </p:sp>
      </p:grpSp>
      <p:grpSp>
        <p:nvGrpSpPr>
          <p:cNvPr id="3" name="Group 48"/>
          <p:cNvGrpSpPr>
            <a:grpSpLocks/>
          </p:cNvGrpSpPr>
          <p:nvPr/>
        </p:nvGrpSpPr>
        <p:grpSpPr bwMode="auto">
          <a:xfrm>
            <a:off x="990600" y="2743200"/>
            <a:ext cx="1854200" cy="1827213"/>
            <a:chOff x="2699" y="2750"/>
            <a:chExt cx="1056" cy="1007"/>
          </a:xfrm>
        </p:grpSpPr>
        <p:sp>
          <p:nvSpPr>
            <p:cNvPr id="25607"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08"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09"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0" name="Text Box 52"/>
            <p:cNvSpPr txBox="1">
              <a:spLocks noChangeArrowheads="1"/>
            </p:cNvSpPr>
            <p:nvPr/>
          </p:nvSpPr>
          <p:spPr bwMode="auto">
            <a:xfrm>
              <a:off x="2699" y="2753"/>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A</a:t>
              </a:r>
              <a:endParaRPr lang="en-AU" altLang="en-US" sz="1800"/>
            </a:p>
          </p:txBody>
        </p:sp>
        <p:sp>
          <p:nvSpPr>
            <p:cNvPr id="25611" name="Text Box 53"/>
            <p:cNvSpPr txBox="1">
              <a:spLocks noChangeArrowheads="1"/>
            </p:cNvSpPr>
            <p:nvPr/>
          </p:nvSpPr>
          <p:spPr bwMode="auto">
            <a:xfrm>
              <a:off x="2699" y="3247"/>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B</a:t>
              </a:r>
              <a:endParaRPr lang="en-AU" altLang="en-US" sz="1800"/>
            </a:p>
          </p:txBody>
        </p:sp>
        <p:sp>
          <p:nvSpPr>
            <p:cNvPr id="25612" name="Text Box 54"/>
            <p:cNvSpPr txBox="1">
              <a:spLocks noChangeArrowheads="1"/>
            </p:cNvSpPr>
            <p:nvPr/>
          </p:nvSpPr>
          <p:spPr bwMode="auto">
            <a:xfrm>
              <a:off x="3543" y="2979"/>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Y</a:t>
              </a:r>
              <a:endParaRPr lang="en-AU" altLang="en-US" sz="1800">
                <a:latin typeface="Lucida Grande" charset="0"/>
              </a:endParaRPr>
            </a:p>
          </p:txBody>
        </p:sp>
        <p:sp>
          <p:nvSpPr>
            <p:cNvPr id="25613" name="Line 55"/>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4" name="Line 56"/>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5" name="Line 57"/>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6" name="Line 58"/>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7" name="Line 59"/>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8" name="Line 60"/>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9" name="Line 61"/>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0" name="Text Box 62"/>
            <p:cNvSpPr txBox="1">
              <a:spLocks noChangeArrowheads="1"/>
            </p:cNvSpPr>
            <p:nvPr/>
          </p:nvSpPr>
          <p:spPr bwMode="auto">
            <a:xfrm>
              <a:off x="3152" y="3025"/>
              <a:ext cx="251" cy="15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t>ALU</a:t>
              </a:r>
              <a:endParaRPr lang="en-AU" altLang="en-US" sz="1600"/>
            </a:p>
          </p:txBody>
        </p:sp>
        <p:sp>
          <p:nvSpPr>
            <p:cNvPr id="25621" name="Line 63"/>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2" name="Text Box 64"/>
            <p:cNvSpPr txBox="1">
              <a:spLocks noChangeArrowheads="1"/>
            </p:cNvSpPr>
            <p:nvPr/>
          </p:nvSpPr>
          <p:spPr bwMode="auto">
            <a:xfrm>
              <a:off x="3152" y="3524"/>
              <a:ext cx="189"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F</a:t>
              </a:r>
              <a:endParaRPr lang="en-AU" altLang="en-US" sz="1800"/>
            </a:p>
          </p:txBody>
        </p:sp>
      </p:grpSp>
      <p:sp>
        <p:nvSpPr>
          <p:cNvPr id="25604" name="Rectangle 65"/>
          <p:cNvSpPr>
            <a:spLocks noChangeArrowheads="1"/>
          </p:cNvSpPr>
          <p:nvPr/>
        </p:nvSpPr>
        <p:spPr bwMode="auto">
          <a:xfrm>
            <a:off x="5548313" y="1295400"/>
            <a:ext cx="2846387" cy="129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buClr>
                <a:schemeClr val="folHlink"/>
              </a:buClr>
              <a:buSzPct val="60000"/>
              <a:buFontTx/>
              <a:buNone/>
            </a:pPr>
            <a:r>
              <a:rPr lang="en-US" altLang="en-US"/>
              <a:t> Adder</a:t>
            </a:r>
          </a:p>
          <a:p>
            <a:pPr lvl="1" eaLnBrk="1" hangingPunct="1">
              <a:buClr>
                <a:schemeClr val="hlink"/>
              </a:buClr>
              <a:buSzPct val="55000"/>
              <a:buFontTx/>
              <a:buNone/>
            </a:pPr>
            <a:r>
              <a:rPr lang="en-US" altLang="en-US"/>
              <a:t>    Y = A + B</a:t>
            </a:r>
          </a:p>
        </p:txBody>
      </p:sp>
      <p:sp>
        <p:nvSpPr>
          <p:cNvPr id="25605" name="Rectangle 66"/>
          <p:cNvSpPr>
            <a:spLocks noChangeArrowheads="1"/>
          </p:cNvSpPr>
          <p:nvPr/>
        </p:nvSpPr>
        <p:spPr bwMode="auto">
          <a:xfrm>
            <a:off x="381000" y="1295400"/>
            <a:ext cx="3581400" cy="129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buClr>
                <a:schemeClr val="folHlink"/>
              </a:buClr>
              <a:buSzPct val="60000"/>
              <a:buFontTx/>
              <a:buNone/>
            </a:pPr>
            <a:r>
              <a:rPr lang="en-US" altLang="en-US"/>
              <a:t>Arithmetic/Logic Unit</a:t>
            </a:r>
          </a:p>
          <a:p>
            <a:pPr lvl="1" eaLnBrk="1" hangingPunct="1">
              <a:buClr>
                <a:schemeClr val="hlink"/>
              </a:buClr>
              <a:buSzPct val="55000"/>
              <a:buFontTx/>
              <a:buNone/>
            </a:pPr>
            <a:r>
              <a:rPr lang="en-US" altLang="en-US"/>
              <a:t>    Y = F(A, B)</a:t>
            </a:r>
          </a:p>
        </p:txBody>
      </p:sp>
      <p:sp>
        <p:nvSpPr>
          <p:cNvPr id="25606" name="TextBox 67"/>
          <p:cNvSpPr txBox="1">
            <a:spLocks noChangeArrowheads="1"/>
          </p:cNvSpPr>
          <p:nvPr/>
        </p:nvSpPr>
        <p:spPr bwMode="auto">
          <a:xfrm>
            <a:off x="685800" y="4981575"/>
            <a:ext cx="7956550" cy="10144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2000" i="1"/>
              <a:t>Sometimes use specialized ALU (e.g. adders) if addition is all we need</a:t>
            </a:r>
          </a:p>
          <a:p>
            <a:pPr eaLnBrk="1" hangingPunct="1">
              <a:spcBef>
                <a:spcPct val="0"/>
              </a:spcBef>
              <a:buClrTx/>
              <a:buFontTx/>
              <a:buNone/>
            </a:pPr>
            <a:endParaRPr lang="en-US" altLang="en-US" sz="2000" i="1"/>
          </a:p>
          <a:p>
            <a:pPr eaLnBrk="1" hangingPunct="1">
              <a:spcBef>
                <a:spcPct val="0"/>
              </a:spcBef>
              <a:buClrTx/>
              <a:buFontTx/>
              <a:buNone/>
            </a:pPr>
            <a:r>
              <a:rPr lang="en-US" altLang="en-US" sz="2000" i="1"/>
              <a:t>Adders are ALUs hardwired to do addition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a:t>
            </a:r>
            <a:endParaRPr lang="en-US" dirty="0"/>
          </a:p>
        </p:txBody>
      </p:sp>
      <p:grpSp>
        <p:nvGrpSpPr>
          <p:cNvPr id="3" name="Group 23"/>
          <p:cNvGrpSpPr>
            <a:grpSpLocks/>
          </p:cNvGrpSpPr>
          <p:nvPr/>
        </p:nvGrpSpPr>
        <p:grpSpPr bwMode="auto">
          <a:xfrm>
            <a:off x="2667004" y="2211387"/>
            <a:ext cx="5047631" cy="3034746"/>
            <a:chOff x="5925441" y="4038933"/>
            <a:chExt cx="1981059" cy="1733722"/>
          </a:xfrm>
        </p:grpSpPr>
        <p:sp>
          <p:nvSpPr>
            <p:cNvPr id="5" name="Line 49"/>
            <p:cNvSpPr>
              <a:spLocks noChangeShapeType="1"/>
            </p:cNvSpPr>
            <p:nvPr/>
          </p:nvSpPr>
          <p:spPr bwMode="auto">
            <a:xfrm>
              <a:off x="6324024" y="4285738"/>
              <a:ext cx="238798"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6" name="Line 50"/>
            <p:cNvSpPr>
              <a:spLocks noChangeShapeType="1"/>
            </p:cNvSpPr>
            <p:nvPr/>
          </p:nvSpPr>
          <p:spPr bwMode="auto">
            <a:xfrm>
              <a:off x="6324024" y="5107819"/>
              <a:ext cx="238798"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7" name="Line 51"/>
            <p:cNvSpPr>
              <a:spLocks noChangeShapeType="1"/>
            </p:cNvSpPr>
            <p:nvPr/>
          </p:nvSpPr>
          <p:spPr bwMode="auto">
            <a:xfrm>
              <a:off x="7198448" y="4697686"/>
              <a:ext cx="238798"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8" name="Text Box 52"/>
            <p:cNvSpPr txBox="1">
              <a:spLocks noChangeArrowheads="1"/>
            </p:cNvSpPr>
            <p:nvPr/>
          </p:nvSpPr>
          <p:spPr bwMode="auto">
            <a:xfrm>
              <a:off x="5925441" y="4044376"/>
              <a:ext cx="248684"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OP1</a:t>
              </a:r>
              <a:endParaRPr lang="en-AU" altLang="en-US" sz="1800" dirty="0"/>
            </a:p>
          </p:txBody>
        </p:sp>
        <p:sp>
          <p:nvSpPr>
            <p:cNvPr id="9" name="Text Box 53"/>
            <p:cNvSpPr txBox="1">
              <a:spLocks noChangeArrowheads="1"/>
            </p:cNvSpPr>
            <p:nvPr/>
          </p:nvSpPr>
          <p:spPr bwMode="auto">
            <a:xfrm>
              <a:off x="5925441" y="4940862"/>
              <a:ext cx="248684"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OP2</a:t>
              </a:r>
              <a:endParaRPr lang="en-AU" altLang="en-US" sz="1800" dirty="0"/>
            </a:p>
          </p:txBody>
        </p:sp>
        <p:sp>
          <p:nvSpPr>
            <p:cNvPr id="10" name="Text Box 54"/>
            <p:cNvSpPr txBox="1">
              <a:spLocks noChangeArrowheads="1"/>
            </p:cNvSpPr>
            <p:nvPr/>
          </p:nvSpPr>
          <p:spPr bwMode="auto">
            <a:xfrm>
              <a:off x="7510481" y="4537988"/>
              <a:ext cx="396019"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latin typeface="Lucida Grande" charset="0"/>
                </a:rPr>
                <a:t>RESULT</a:t>
              </a:r>
              <a:endParaRPr lang="en-AU" altLang="en-US" sz="1800" dirty="0">
                <a:latin typeface="Lucida Grande" charset="0"/>
              </a:endParaRPr>
            </a:p>
          </p:txBody>
        </p:sp>
        <p:grpSp>
          <p:nvGrpSpPr>
            <p:cNvPr id="4" name="Group 22"/>
            <p:cNvGrpSpPr>
              <a:grpSpLocks/>
            </p:cNvGrpSpPr>
            <p:nvPr/>
          </p:nvGrpSpPr>
          <p:grpSpPr bwMode="auto">
            <a:xfrm>
              <a:off x="6561066" y="4038933"/>
              <a:ext cx="637382" cy="1315692"/>
              <a:chOff x="6561066" y="4038933"/>
              <a:chExt cx="637382" cy="1315692"/>
            </a:xfrm>
          </p:grpSpPr>
          <p:grpSp>
            <p:nvGrpSpPr>
              <p:cNvPr id="11" name="Group 21"/>
              <p:cNvGrpSpPr>
                <a:grpSpLocks/>
              </p:cNvGrpSpPr>
              <p:nvPr/>
            </p:nvGrpSpPr>
            <p:grpSpPr bwMode="auto">
              <a:xfrm>
                <a:off x="6561066" y="4038933"/>
                <a:ext cx="637382" cy="1315692"/>
                <a:chOff x="6561066" y="4038933"/>
                <a:chExt cx="637382" cy="1315692"/>
              </a:xfrm>
            </p:grpSpPr>
            <p:sp>
              <p:nvSpPr>
                <p:cNvPr id="16" name="Line 55"/>
                <p:cNvSpPr>
                  <a:spLocks noChangeShapeType="1"/>
                </p:cNvSpPr>
                <p:nvPr/>
              </p:nvSpPr>
              <p:spPr bwMode="auto">
                <a:xfrm>
                  <a:off x="6561066" y="4038933"/>
                  <a:ext cx="1756" cy="49361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7" name="Line 56"/>
                <p:cNvSpPr>
                  <a:spLocks noChangeShapeType="1"/>
                </p:cNvSpPr>
                <p:nvPr/>
              </p:nvSpPr>
              <p:spPr bwMode="auto">
                <a:xfrm flipH="1">
                  <a:off x="6561066" y="4861013"/>
                  <a:ext cx="1756" cy="49361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8" name="Line 57"/>
                <p:cNvSpPr>
                  <a:spLocks noChangeShapeType="1"/>
                </p:cNvSpPr>
                <p:nvPr/>
              </p:nvSpPr>
              <p:spPr bwMode="auto">
                <a:xfrm>
                  <a:off x="6562822" y="4532544"/>
                  <a:ext cx="159784" cy="16332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9" name="Line 58"/>
                <p:cNvSpPr>
                  <a:spLocks noChangeShapeType="1"/>
                </p:cNvSpPr>
                <p:nvPr/>
              </p:nvSpPr>
              <p:spPr bwMode="auto">
                <a:xfrm flipH="1">
                  <a:off x="6562822" y="4695871"/>
                  <a:ext cx="159784" cy="16695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0" name="Line 59"/>
                <p:cNvSpPr>
                  <a:spLocks noChangeShapeType="1"/>
                </p:cNvSpPr>
                <p:nvPr/>
              </p:nvSpPr>
              <p:spPr bwMode="auto">
                <a:xfrm>
                  <a:off x="6561066" y="4038933"/>
                  <a:ext cx="637381" cy="32847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1" name="Line 60"/>
                <p:cNvSpPr>
                  <a:spLocks noChangeShapeType="1"/>
                </p:cNvSpPr>
                <p:nvPr/>
              </p:nvSpPr>
              <p:spPr bwMode="auto">
                <a:xfrm flipV="1">
                  <a:off x="6561066" y="5026155"/>
                  <a:ext cx="637381" cy="32847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2" name="Line 61"/>
                <p:cNvSpPr>
                  <a:spLocks noChangeShapeType="1"/>
                </p:cNvSpPr>
                <p:nvPr/>
              </p:nvSpPr>
              <p:spPr bwMode="auto">
                <a:xfrm>
                  <a:off x="7198448" y="4367402"/>
                  <a:ext cx="0" cy="658754"/>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15" name="Text Box 62"/>
              <p:cNvSpPr txBox="1">
                <a:spLocks noChangeArrowheads="1"/>
              </p:cNvSpPr>
              <p:nvPr/>
            </p:nvSpPr>
            <p:spPr bwMode="auto">
              <a:xfrm>
                <a:off x="6757724" y="4581543"/>
                <a:ext cx="440724" cy="28128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dirty="0"/>
                  <a:t>ALU</a:t>
                </a:r>
                <a:endParaRPr lang="en-AU" altLang="en-US" sz="1600" dirty="0"/>
              </a:p>
            </p:txBody>
          </p:sp>
        </p:grpSp>
        <p:sp>
          <p:nvSpPr>
            <p:cNvPr id="12" name="Line 63"/>
            <p:cNvSpPr>
              <a:spLocks noChangeShapeType="1"/>
            </p:cNvSpPr>
            <p:nvPr/>
          </p:nvSpPr>
          <p:spPr bwMode="auto">
            <a:xfrm>
              <a:off x="6880635" y="5191297"/>
              <a:ext cx="0" cy="24680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3" name="Text Box 64"/>
            <p:cNvSpPr txBox="1">
              <a:spLocks noChangeArrowheads="1"/>
            </p:cNvSpPr>
            <p:nvPr/>
          </p:nvSpPr>
          <p:spPr bwMode="auto">
            <a:xfrm>
              <a:off x="6829715" y="5561659"/>
              <a:ext cx="550911"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4 bit control</a:t>
              </a:r>
              <a:endParaRPr lang="en-AU" altLang="en-US" sz="1800" dirty="0"/>
            </a:p>
          </p:txBody>
        </p:sp>
      </p:grpSp>
      <p:cxnSp>
        <p:nvCxnSpPr>
          <p:cNvPr id="24" name="Straight Arrow Connector 23"/>
          <p:cNvCxnSpPr/>
          <p:nvPr/>
        </p:nvCxnSpPr>
        <p:spPr bwMode="auto">
          <a:xfrm rot="5400000" flipH="1" flipV="1">
            <a:off x="4369308" y="1943102"/>
            <a:ext cx="837405" cy="7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5400000" flipH="1" flipV="1">
            <a:off x="4927097" y="2084097"/>
            <a:ext cx="11186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TextBox 27"/>
          <p:cNvSpPr txBox="1"/>
          <p:nvPr/>
        </p:nvSpPr>
        <p:spPr>
          <a:xfrm>
            <a:off x="4355881" y="1110734"/>
            <a:ext cx="684503" cy="369332"/>
          </a:xfrm>
          <a:prstGeom prst="rect">
            <a:avLst/>
          </a:prstGeom>
          <a:noFill/>
        </p:spPr>
        <p:txBody>
          <a:bodyPr wrap="square" rtlCol="0">
            <a:spAutoFit/>
          </a:bodyPr>
          <a:lstStyle/>
          <a:p>
            <a:r>
              <a:rPr lang="en-US" dirty="0" smtClean="0"/>
              <a:t>zero</a:t>
            </a:r>
            <a:endParaRPr lang="en-US" dirty="0"/>
          </a:p>
        </p:txBody>
      </p:sp>
      <p:sp>
        <p:nvSpPr>
          <p:cNvPr id="29" name="TextBox 28"/>
          <p:cNvSpPr txBox="1"/>
          <p:nvPr/>
        </p:nvSpPr>
        <p:spPr>
          <a:xfrm>
            <a:off x="5240597" y="1110734"/>
            <a:ext cx="1339904" cy="369332"/>
          </a:xfrm>
          <a:prstGeom prst="rect">
            <a:avLst/>
          </a:prstGeom>
          <a:noFill/>
        </p:spPr>
        <p:txBody>
          <a:bodyPr wrap="square" rtlCol="0">
            <a:spAutoFit/>
          </a:bodyPr>
          <a:lstStyle/>
          <a:p>
            <a:r>
              <a:rPr lang="en-US" dirty="0" smtClean="0"/>
              <a:t>overflow</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Title 2"/>
          <p:cNvSpPr>
            <a:spLocks noGrp="1"/>
          </p:cNvSpPr>
          <p:nvPr>
            <p:ph type="title"/>
          </p:nvPr>
        </p:nvSpPr>
        <p:spPr/>
        <p:txBody>
          <a:bodyPr/>
          <a:lstStyle/>
          <a:p>
            <a:pPr eaLnBrk="1" hangingPunct="1"/>
            <a:r>
              <a:rPr lang="en-US" altLang="en-US">
                <a:latin typeface="Optima" charset="0"/>
                <a:ea typeface="ＭＳ Ｐゴシック" charset="-128"/>
                <a:cs typeface="Optima" charset="0"/>
              </a:rPr>
              <a:t>Datapath Elements : Multiplexer</a:t>
            </a:r>
          </a:p>
        </p:txBody>
      </p:sp>
      <p:grpSp>
        <p:nvGrpSpPr>
          <p:cNvPr id="2" name="Group 27"/>
          <p:cNvGrpSpPr>
            <a:grpSpLocks/>
          </p:cNvGrpSpPr>
          <p:nvPr/>
        </p:nvGrpSpPr>
        <p:grpSpPr bwMode="auto">
          <a:xfrm>
            <a:off x="5811838" y="2206625"/>
            <a:ext cx="1901825" cy="1751013"/>
            <a:chOff x="5791200" y="3216275"/>
            <a:chExt cx="1901825" cy="1751013"/>
          </a:xfrm>
        </p:grpSpPr>
        <p:sp>
          <p:nvSpPr>
            <p:cNvPr id="28681" name="Text Box 31"/>
            <p:cNvSpPr txBox="1">
              <a:spLocks noChangeArrowheads="1"/>
            </p:cNvSpPr>
            <p:nvPr/>
          </p:nvSpPr>
          <p:spPr bwMode="auto">
            <a:xfrm>
              <a:off x="6626225" y="4597400"/>
              <a:ext cx="3127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b="1">
                  <a:latin typeface="Candara" charset="0"/>
                </a:rPr>
                <a:t>C</a:t>
              </a:r>
              <a:endParaRPr lang="en-AU" altLang="en-US" sz="1800" b="1">
                <a:latin typeface="Candara" charset="0"/>
              </a:endParaRPr>
            </a:p>
          </p:txBody>
        </p:sp>
        <p:grpSp>
          <p:nvGrpSpPr>
            <p:cNvPr id="3" name="Group 26"/>
            <p:cNvGrpSpPr>
              <a:grpSpLocks/>
            </p:cNvGrpSpPr>
            <p:nvPr/>
          </p:nvGrpSpPr>
          <p:grpSpPr bwMode="auto">
            <a:xfrm>
              <a:off x="5791200" y="3216275"/>
              <a:ext cx="1901825" cy="1374775"/>
              <a:chOff x="5791200" y="3216275"/>
              <a:chExt cx="1901825" cy="1374775"/>
            </a:xfrm>
          </p:grpSpPr>
          <p:sp>
            <p:nvSpPr>
              <p:cNvPr id="28683" name="Line 17"/>
              <p:cNvSpPr>
                <a:spLocks noChangeShapeType="1"/>
              </p:cNvSpPr>
              <p:nvPr/>
            </p:nvSpPr>
            <p:spPr bwMode="auto">
              <a:xfrm>
                <a:off x="6224588" y="3532188"/>
                <a:ext cx="341312"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84" name="Line 18"/>
              <p:cNvSpPr>
                <a:spLocks noChangeShapeType="1"/>
              </p:cNvSpPr>
              <p:nvPr/>
            </p:nvSpPr>
            <p:spPr bwMode="auto">
              <a:xfrm>
                <a:off x="6224588" y="3957638"/>
                <a:ext cx="341312"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85" name="Line 19"/>
              <p:cNvSpPr>
                <a:spLocks noChangeShapeType="1"/>
              </p:cNvSpPr>
              <p:nvPr/>
            </p:nvSpPr>
            <p:spPr bwMode="auto">
              <a:xfrm>
                <a:off x="7018338" y="3744913"/>
                <a:ext cx="341312"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86" name="Text Box 20"/>
              <p:cNvSpPr txBox="1">
                <a:spLocks noChangeArrowheads="1"/>
              </p:cNvSpPr>
              <p:nvPr/>
            </p:nvSpPr>
            <p:spPr bwMode="auto">
              <a:xfrm>
                <a:off x="5791200" y="3343275"/>
                <a:ext cx="404813" cy="3683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ndara" charset="0"/>
                  </a:rPr>
                  <a:t>s0</a:t>
                </a:r>
                <a:endParaRPr lang="en-AU" altLang="en-US" sz="1800" b="1">
                  <a:latin typeface="Candara" charset="0"/>
                </a:endParaRPr>
              </a:p>
            </p:txBody>
          </p:sp>
          <p:sp>
            <p:nvSpPr>
              <p:cNvPr id="28687" name="Text Box 21"/>
              <p:cNvSpPr txBox="1">
                <a:spLocks noChangeArrowheads="1"/>
              </p:cNvSpPr>
              <p:nvPr/>
            </p:nvSpPr>
            <p:spPr bwMode="auto">
              <a:xfrm>
                <a:off x="5811838" y="3733800"/>
                <a:ext cx="35877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ndara" charset="0"/>
                  </a:rPr>
                  <a:t>s1</a:t>
                </a:r>
                <a:endParaRPr lang="en-AU" altLang="en-US" sz="1800" b="1">
                  <a:latin typeface="Candara" charset="0"/>
                </a:endParaRPr>
              </a:p>
            </p:txBody>
          </p:sp>
          <p:sp>
            <p:nvSpPr>
              <p:cNvPr id="28688" name="Text Box 22"/>
              <p:cNvSpPr txBox="1">
                <a:spLocks noChangeArrowheads="1"/>
              </p:cNvSpPr>
              <p:nvPr/>
            </p:nvSpPr>
            <p:spPr bwMode="auto">
              <a:xfrm>
                <a:off x="7359650" y="3505200"/>
                <a:ext cx="33337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ndara" charset="0"/>
                  </a:rPr>
                  <a:t>D</a:t>
                </a:r>
                <a:endParaRPr lang="en-AU" altLang="en-US" sz="1800" b="1">
                  <a:latin typeface="Candara" charset="0"/>
                </a:endParaRPr>
              </a:p>
            </p:txBody>
          </p:sp>
          <p:grpSp>
            <p:nvGrpSpPr>
              <p:cNvPr id="4" name="Group 29"/>
              <p:cNvGrpSpPr>
                <a:grpSpLocks/>
              </p:cNvGrpSpPr>
              <p:nvPr/>
            </p:nvGrpSpPr>
            <p:grpSpPr bwMode="auto">
              <a:xfrm>
                <a:off x="6532563" y="3216275"/>
                <a:ext cx="485775" cy="1055688"/>
                <a:chOff x="6533000" y="3215599"/>
                <a:chExt cx="485666" cy="1056070"/>
              </a:xfrm>
            </p:grpSpPr>
            <p:grpSp>
              <p:nvGrpSpPr>
                <p:cNvPr id="5" name="Group 28"/>
                <p:cNvGrpSpPr>
                  <a:grpSpLocks/>
                </p:cNvGrpSpPr>
                <p:nvPr/>
              </p:nvGrpSpPr>
              <p:grpSpPr bwMode="auto">
                <a:xfrm>
                  <a:off x="6565545" y="3215599"/>
                  <a:ext cx="453121" cy="1056070"/>
                  <a:chOff x="6565545" y="3215599"/>
                  <a:chExt cx="453121" cy="1056070"/>
                </a:xfrm>
              </p:grpSpPr>
              <p:sp>
                <p:nvSpPr>
                  <p:cNvPr id="28694" name="Line 23"/>
                  <p:cNvSpPr>
                    <a:spLocks noChangeShapeType="1"/>
                  </p:cNvSpPr>
                  <p:nvPr/>
                </p:nvSpPr>
                <p:spPr bwMode="auto">
                  <a:xfrm>
                    <a:off x="6565545" y="3427745"/>
                    <a:ext cx="0" cy="634108"/>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95" name="Arc 24"/>
                  <p:cNvSpPr>
                    <a:spLocks/>
                  </p:cNvSpPr>
                  <p:nvPr/>
                </p:nvSpPr>
                <p:spPr bwMode="auto">
                  <a:xfrm>
                    <a:off x="6793357" y="3215599"/>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6" name="Arc 25"/>
                  <p:cNvSpPr>
                    <a:spLocks/>
                  </p:cNvSpPr>
                  <p:nvPr/>
                </p:nvSpPr>
                <p:spPr bwMode="auto">
                  <a:xfrm flipH="1">
                    <a:off x="6565545" y="3215599"/>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7" name="Arc 26"/>
                  <p:cNvSpPr>
                    <a:spLocks/>
                  </p:cNvSpPr>
                  <p:nvPr/>
                </p:nvSpPr>
                <p:spPr bwMode="auto">
                  <a:xfrm flipV="1">
                    <a:off x="6793357" y="4061854"/>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8" name="Arc 27"/>
                  <p:cNvSpPr>
                    <a:spLocks/>
                  </p:cNvSpPr>
                  <p:nvPr/>
                </p:nvSpPr>
                <p:spPr bwMode="auto">
                  <a:xfrm flipH="1" flipV="1">
                    <a:off x="6565545" y="4061854"/>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9" name="Line 28"/>
                  <p:cNvSpPr>
                    <a:spLocks noChangeShapeType="1"/>
                  </p:cNvSpPr>
                  <p:nvPr/>
                </p:nvSpPr>
                <p:spPr bwMode="auto">
                  <a:xfrm>
                    <a:off x="7018666" y="3427745"/>
                    <a:ext cx="0" cy="634108"/>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28693" name="Text Box 29"/>
                <p:cNvSpPr txBox="1">
                  <a:spLocks noChangeArrowheads="1"/>
                </p:cNvSpPr>
                <p:nvPr/>
              </p:nvSpPr>
              <p:spPr bwMode="auto">
                <a:xfrm>
                  <a:off x="6533000" y="3355918"/>
                  <a:ext cx="453122" cy="68268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0" tIns="3600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b="1" dirty="0">
                      <a:latin typeface="Candara" charset="0"/>
                    </a:rPr>
                    <a:t> M</a:t>
                  </a:r>
                  <a:br>
                    <a:rPr lang="en-US" altLang="en-US" sz="1400" b="1" dirty="0">
                      <a:latin typeface="Candara" charset="0"/>
                    </a:rPr>
                  </a:br>
                  <a:r>
                    <a:rPr lang="en-US" altLang="en-US" sz="1400" b="1" dirty="0">
                      <a:latin typeface="Candara" charset="0"/>
                    </a:rPr>
                    <a:t> U </a:t>
                  </a:r>
                  <a:br>
                    <a:rPr lang="en-US" altLang="en-US" sz="1400" b="1" dirty="0">
                      <a:latin typeface="Candara" charset="0"/>
                    </a:rPr>
                  </a:br>
                  <a:r>
                    <a:rPr lang="en-US" altLang="en-US" sz="1400" b="1" dirty="0">
                      <a:latin typeface="Candara" charset="0"/>
                    </a:rPr>
                    <a:t> X</a:t>
                  </a:r>
                  <a:endParaRPr lang="en-AU" altLang="en-US" sz="1400" b="1" dirty="0">
                    <a:latin typeface="Candara" charset="0"/>
                  </a:endParaRPr>
                </a:p>
              </p:txBody>
            </p:sp>
          </p:grpSp>
          <p:sp>
            <p:nvSpPr>
              <p:cNvPr id="28690" name="Line 30"/>
              <p:cNvSpPr>
                <a:spLocks noChangeShapeType="1"/>
              </p:cNvSpPr>
              <p:nvPr/>
            </p:nvSpPr>
            <p:spPr bwMode="auto">
              <a:xfrm flipV="1">
                <a:off x="6792913" y="4273550"/>
                <a:ext cx="0" cy="31750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grpSp>
      <p:sp>
        <p:nvSpPr>
          <p:cNvPr id="28677" name="Rectangle 13"/>
          <p:cNvSpPr>
            <a:spLocks noChangeArrowheads="1"/>
          </p:cNvSpPr>
          <p:nvPr/>
        </p:nvSpPr>
        <p:spPr bwMode="auto">
          <a:xfrm>
            <a:off x="611188" y="3473450"/>
            <a:ext cx="3960812" cy="968375"/>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buClr>
                <a:schemeClr val="folHlink"/>
              </a:buClr>
              <a:buSzPct val="60000"/>
              <a:buFontTx/>
              <a:buNone/>
            </a:pPr>
            <a:r>
              <a:rPr lang="en-US" altLang="en-US" sz="2400" i="1" dirty="0">
                <a:solidFill>
                  <a:schemeClr val="tx2"/>
                </a:solidFill>
                <a:latin typeface="Calibri" charset="0"/>
              </a:rPr>
              <a:t>Can’</a:t>
            </a:r>
            <a:r>
              <a:rPr lang="en-US" altLang="ja-JP" sz="2400" i="1" dirty="0">
                <a:solidFill>
                  <a:schemeClr val="tx2"/>
                </a:solidFill>
                <a:latin typeface="Calibri" charset="0"/>
              </a:rPr>
              <a:t>t just join wires together</a:t>
            </a:r>
            <a:endParaRPr lang="en-US" altLang="en-US" sz="2400" i="1" dirty="0">
              <a:solidFill>
                <a:schemeClr val="tx2"/>
              </a:solidFill>
              <a:latin typeface="Calibri" charset="0"/>
            </a:endParaRPr>
          </a:p>
        </p:txBody>
      </p:sp>
      <p:sp>
        <p:nvSpPr>
          <p:cNvPr id="29" name="Content Placeholder 28"/>
          <p:cNvSpPr>
            <a:spLocks noGrp="1"/>
          </p:cNvSpPr>
          <p:nvPr>
            <p:ph idx="1"/>
          </p:nvPr>
        </p:nvSpPr>
        <p:spPr>
          <a:xfrm>
            <a:off x="457200" y="1219200"/>
            <a:ext cx="4648200" cy="5105400"/>
          </a:xfrm>
        </p:spPr>
        <p:txBody>
          <a:bodyPr/>
          <a:lstStyle/>
          <a:p>
            <a:r>
              <a:rPr lang="en-US" dirty="0" smtClean="0"/>
              <a:t>Two wires in</a:t>
            </a:r>
          </a:p>
          <a:p>
            <a:r>
              <a:rPr lang="en-US" dirty="0" smtClean="0"/>
              <a:t>Which one gets hooked to</a:t>
            </a:r>
          </a:p>
          <a:p>
            <a:r>
              <a:rPr lang="en-US" dirty="0" smtClean="0"/>
              <a:t>D determined by C</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Datapath Elements : Memory</a:t>
            </a:r>
          </a:p>
        </p:txBody>
      </p:sp>
      <p:sp>
        <p:nvSpPr>
          <p:cNvPr id="31746" name="Content Placeholder 4"/>
          <p:cNvSpPr>
            <a:spLocks noGrp="1"/>
          </p:cNvSpPr>
          <p:nvPr>
            <p:ph sz="half" idx="1"/>
          </p:nvPr>
        </p:nvSpPr>
        <p:spPr/>
        <p:txBody>
          <a:bodyPr/>
          <a:lstStyle/>
          <a:p>
            <a:pPr eaLnBrk="1" hangingPunct="1"/>
            <a:r>
              <a:rPr lang="en-US" altLang="en-US" sz="2000" dirty="0">
                <a:latin typeface="Optima" charset="0"/>
                <a:ea typeface="ＭＳ Ｐゴシック" charset="-128"/>
                <a:cs typeface="Optima" charset="0"/>
              </a:rPr>
              <a:t>On chip memory</a:t>
            </a:r>
          </a:p>
          <a:p>
            <a:pPr lvl="1" eaLnBrk="1" hangingPunct="1"/>
            <a:r>
              <a:rPr lang="en-US" altLang="en-US" sz="1800" dirty="0">
                <a:latin typeface="Optima" charset="0"/>
                <a:cs typeface="Optima" charset="0"/>
              </a:rPr>
              <a:t>aka the first level cache</a:t>
            </a:r>
          </a:p>
          <a:p>
            <a:pPr lvl="1" eaLnBrk="1" hangingPunct="1"/>
            <a:endParaRPr lang="en-US" altLang="en-US" sz="1800" dirty="0">
              <a:latin typeface="Optima" charset="0"/>
              <a:cs typeface="Optima" charset="0"/>
            </a:endParaRPr>
          </a:p>
          <a:p>
            <a:pPr eaLnBrk="1" hangingPunct="1"/>
            <a:r>
              <a:rPr lang="en-US" altLang="en-US" sz="2000" dirty="0">
                <a:latin typeface="Optima" charset="0"/>
                <a:ea typeface="ＭＳ Ｐゴシック" charset="-128"/>
                <a:cs typeface="Optima" charset="0"/>
              </a:rPr>
              <a:t>Separate data and instruction memory</a:t>
            </a:r>
          </a:p>
          <a:p>
            <a:pPr eaLnBrk="1" hangingPunct="1"/>
            <a:endParaRPr lang="en-US" altLang="en-US" sz="2400" dirty="0">
              <a:latin typeface="Optima" charset="0"/>
              <a:ea typeface="ＭＳ Ｐゴシック" charset="-128"/>
              <a:cs typeface="Optima" charset="0"/>
            </a:endParaRPr>
          </a:p>
          <a:p>
            <a:pPr eaLnBrk="1" hangingPunct="1"/>
            <a:r>
              <a:rPr lang="en-US" altLang="en-US" sz="2000" dirty="0">
                <a:latin typeface="Optima" charset="0"/>
                <a:ea typeface="ＭＳ Ｐゴシック" charset="-128"/>
                <a:cs typeface="Optima" charset="0"/>
              </a:rPr>
              <a:t>Slower than registers but faster than main memory</a:t>
            </a:r>
          </a:p>
          <a:p>
            <a:pPr lvl="1" eaLnBrk="1" hangingPunct="1"/>
            <a:r>
              <a:rPr lang="en-US" altLang="en-US" sz="1800" dirty="0">
                <a:latin typeface="Optima" charset="0"/>
                <a:cs typeface="Optima" charset="0"/>
              </a:rPr>
              <a:t>2-10 cycles for loads</a:t>
            </a:r>
            <a:endParaRPr lang="en-US" altLang="en-US" sz="2000" dirty="0">
              <a:latin typeface="Optima" charset="0"/>
              <a:cs typeface="Optima" charset="0"/>
            </a:endParaRPr>
          </a:p>
          <a:p>
            <a:pPr eaLnBrk="1" hangingPunct="1"/>
            <a:endParaRPr lang="en-US" altLang="en-US" sz="2000" dirty="0">
              <a:latin typeface="Optima" charset="0"/>
              <a:ea typeface="ＭＳ Ｐゴシック" charset="-128"/>
              <a:cs typeface="Optima" charset="0"/>
            </a:endParaRPr>
          </a:p>
          <a:p>
            <a:pPr eaLnBrk="1" hangingPunct="1"/>
            <a:r>
              <a:rPr lang="en-US" altLang="en-US" sz="2000" dirty="0">
                <a:latin typeface="Optima" charset="0"/>
                <a:ea typeface="ＭＳ Ｐゴシック" charset="-128"/>
                <a:cs typeface="Optima" charset="0"/>
              </a:rPr>
              <a:t>Larger than registers but smaller than main memory</a:t>
            </a:r>
          </a:p>
          <a:p>
            <a:pPr lvl="1" eaLnBrk="1" hangingPunct="1"/>
            <a:endParaRPr lang="en-US" altLang="en-US" sz="1800" dirty="0">
              <a:latin typeface="Optima" charset="0"/>
              <a:cs typeface="Optima" charset="0"/>
            </a:endParaRPr>
          </a:p>
          <a:p>
            <a:pPr eaLnBrk="1" hangingPunct="1"/>
            <a:endParaRPr lang="en-US" altLang="en-US" sz="2000" dirty="0">
              <a:latin typeface="Optima" charset="0"/>
              <a:ea typeface="ＭＳ Ｐゴシック" charset="-128"/>
              <a:cs typeface="Optima" charset="0"/>
            </a:endParaRPr>
          </a:p>
        </p:txBody>
      </p:sp>
      <p:grpSp>
        <p:nvGrpSpPr>
          <p:cNvPr id="2" name="Group 19"/>
          <p:cNvGrpSpPr>
            <a:grpSpLocks/>
          </p:cNvGrpSpPr>
          <p:nvPr/>
        </p:nvGrpSpPr>
        <p:grpSpPr bwMode="auto">
          <a:xfrm>
            <a:off x="4781550" y="1220788"/>
            <a:ext cx="2938463" cy="3198812"/>
            <a:chOff x="4780904" y="1219994"/>
            <a:chExt cx="2938444" cy="3199606"/>
          </a:xfrm>
        </p:grpSpPr>
        <p:sp>
          <p:nvSpPr>
            <p:cNvPr id="31749" name="Rectangle 6"/>
            <p:cNvSpPr>
              <a:spLocks noChangeArrowheads="1"/>
            </p:cNvSpPr>
            <p:nvPr/>
          </p:nvSpPr>
          <p:spPr bwMode="auto">
            <a:xfrm>
              <a:off x="6019800" y="2209800"/>
              <a:ext cx="1600200" cy="220980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cxnSp>
          <p:nvCxnSpPr>
            <p:cNvPr id="31750" name="Straight Arrow Connector 8"/>
            <p:cNvCxnSpPr>
              <a:cxnSpLocks noChangeShapeType="1"/>
            </p:cNvCxnSpPr>
            <p:nvPr/>
          </p:nvCxnSpPr>
          <p:spPr bwMode="auto">
            <a:xfrm rot="10800000">
              <a:off x="5334000" y="25146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1751" name="Straight Arrow Connector 9"/>
            <p:cNvCxnSpPr>
              <a:cxnSpLocks noChangeShapeType="1"/>
            </p:cNvCxnSpPr>
            <p:nvPr/>
          </p:nvCxnSpPr>
          <p:spPr bwMode="auto">
            <a:xfrm>
              <a:off x="5334000" y="39624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1752" name="TextBox 12"/>
            <p:cNvSpPr txBox="1">
              <a:spLocks noChangeArrowheads="1"/>
            </p:cNvSpPr>
            <p:nvPr/>
          </p:nvSpPr>
          <p:spPr bwMode="auto">
            <a:xfrm>
              <a:off x="4798417" y="2025134"/>
              <a:ext cx="964567" cy="338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read port</a:t>
              </a:r>
            </a:p>
          </p:txBody>
        </p:sp>
        <p:sp>
          <p:nvSpPr>
            <p:cNvPr id="31753" name="TextBox 13"/>
            <p:cNvSpPr txBox="1">
              <a:spLocks noChangeArrowheads="1"/>
            </p:cNvSpPr>
            <p:nvPr/>
          </p:nvSpPr>
          <p:spPr bwMode="auto">
            <a:xfrm>
              <a:off x="4780904" y="3581400"/>
              <a:ext cx="1057965" cy="338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write port</a:t>
              </a:r>
            </a:p>
          </p:txBody>
        </p:sp>
        <p:cxnSp>
          <p:nvCxnSpPr>
            <p:cNvPr id="31754" name="Straight Arrow Connector 15"/>
            <p:cNvCxnSpPr>
              <a:cxnSpLocks noChangeShapeType="1"/>
              <a:endCxn id="31749" idx="0"/>
            </p:cNvCxnSpPr>
            <p:nvPr/>
          </p:nvCxnSpPr>
          <p:spPr bwMode="auto">
            <a:xfrm rot="5400000">
              <a:off x="6324600" y="1714500"/>
              <a:ext cx="990600" cy="1588"/>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1755" name="TextBox 17"/>
            <p:cNvSpPr txBox="1">
              <a:spLocks noChangeArrowheads="1"/>
            </p:cNvSpPr>
            <p:nvPr/>
          </p:nvSpPr>
          <p:spPr bwMode="auto">
            <a:xfrm>
              <a:off x="6858000" y="1676400"/>
              <a:ext cx="861348" cy="338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address</a:t>
              </a:r>
            </a:p>
          </p:txBody>
        </p:sp>
      </p:grpSp>
      <p:sp>
        <p:nvSpPr>
          <p:cNvPr id="31748" name="TextBox 18"/>
          <p:cNvSpPr txBox="1">
            <a:spLocks noChangeArrowheads="1"/>
          </p:cNvSpPr>
          <p:nvPr/>
        </p:nvSpPr>
        <p:spPr bwMode="auto">
          <a:xfrm>
            <a:off x="6407150" y="2997200"/>
            <a:ext cx="908050" cy="584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600">
                <a:latin typeface="Calibri" charset="0"/>
              </a:rPr>
              <a:t>on-chip</a:t>
            </a:r>
          </a:p>
          <a:p>
            <a:pPr algn="ctr" eaLnBrk="1" hangingPunct="1">
              <a:spcBef>
                <a:spcPct val="0"/>
              </a:spcBef>
              <a:buClrTx/>
              <a:buFontTx/>
              <a:buNone/>
            </a:pPr>
            <a:r>
              <a:rPr lang="en-US" altLang="en-US" sz="1600">
                <a:latin typeface="Calibri" charset="0"/>
              </a:rPr>
              <a:t>memory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Unit</a:t>
            </a:r>
            <a:endParaRPr lang="en-US" dirty="0"/>
          </a:p>
        </p:txBody>
      </p:sp>
      <p:pic>
        <p:nvPicPr>
          <p:cNvPr id="4" name="Content Placeholder 3" descr="Screen Shot 2017-09-27 at 10.53.07 AM.png"/>
          <p:cNvPicPr>
            <a:picLocks noGrp="1" noChangeAspect="1"/>
          </p:cNvPicPr>
          <p:nvPr>
            <p:ph idx="1"/>
          </p:nvPr>
        </p:nvPicPr>
        <p:blipFill>
          <a:blip r:embed="rId2"/>
          <a:stretch>
            <a:fillRect/>
          </a:stretch>
        </p:blipFill>
        <p:spPr>
          <a:xfrm>
            <a:off x="3454400" y="1943100"/>
            <a:ext cx="2235200" cy="3657600"/>
          </a:xfrm>
        </p:spPr>
      </p:pic>
      <p:cxnSp>
        <p:nvCxnSpPr>
          <p:cNvPr id="6" name="Straight Connector 5"/>
          <p:cNvCxnSpPr/>
          <p:nvPr/>
        </p:nvCxnSpPr>
        <p:spPr bwMode="auto">
          <a:xfrm rot="10800000">
            <a:off x="2438400" y="4572000"/>
            <a:ext cx="1219200" cy="1588"/>
          </a:xfrm>
          <a:prstGeom prst="line">
            <a:avLst/>
          </a:prstGeom>
          <a:solidFill>
            <a:schemeClr val="accent1"/>
          </a:solidFill>
          <a:ln w="41275" cap="flat" cmpd="sng" algn="ctr">
            <a:solidFill>
              <a:srgbClr val="FF0000"/>
            </a:solidFill>
            <a:prstDash val="solid"/>
            <a:round/>
            <a:headEnd type="triangle" w="med" len="med"/>
            <a:tailEnd type="none" w="med" len="med"/>
          </a:ln>
          <a:effectLst/>
        </p:spPr>
      </p:cxnSp>
      <p:cxnSp>
        <p:nvCxnSpPr>
          <p:cNvPr id="7" name="Straight Arrow Connector 6"/>
          <p:cNvCxnSpPr/>
          <p:nvPr/>
        </p:nvCxnSpPr>
        <p:spPr bwMode="auto">
          <a:xfrm rot="10800000">
            <a:off x="5486400" y="3048000"/>
            <a:ext cx="1219200"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a:off x="2438399" y="3275012"/>
            <a:ext cx="1219201" cy="1588"/>
          </a:xfrm>
          <a:prstGeom prst="straightConnector1">
            <a:avLst/>
          </a:prstGeom>
          <a:solidFill>
            <a:schemeClr val="accent1"/>
          </a:solidFill>
          <a:ln w="41275"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Processor Implementation</a:t>
            </a:r>
          </a:p>
        </p:txBody>
      </p:sp>
      <p:sp>
        <p:nvSpPr>
          <p:cNvPr id="3" name="Content Placeholder 2"/>
          <p:cNvSpPr>
            <a:spLocks noGrp="1"/>
          </p:cNvSpPr>
          <p:nvPr>
            <p:ph idx="1"/>
          </p:nvPr>
        </p:nvSpPr>
        <p:spPr/>
        <p:txBody>
          <a:bodyPr/>
          <a:lstStyle/>
          <a:p>
            <a:pPr eaLnBrk="1" hangingPunct="1"/>
            <a:r>
              <a:rPr lang="en-US" altLang="en-US" sz="2000" dirty="0">
                <a:latin typeface="Optima" charset="0"/>
                <a:ea typeface="ＭＳ Ｐゴシック" charset="-128"/>
                <a:cs typeface="Optima" charset="0"/>
              </a:rPr>
              <a:t>Implementing a processor implies implementing all instructions for a given ISA using the available </a:t>
            </a:r>
            <a:r>
              <a:rPr lang="en-US" altLang="en-US" sz="2000" dirty="0" err="1">
                <a:latin typeface="Optima" charset="0"/>
                <a:ea typeface="ＭＳ Ｐゴシック" charset="-128"/>
                <a:cs typeface="Optima" charset="0"/>
              </a:rPr>
              <a:t>datapath</a:t>
            </a:r>
            <a:r>
              <a:rPr lang="en-US" altLang="en-US" sz="2000" dirty="0">
                <a:latin typeface="Optima" charset="0"/>
                <a:ea typeface="ＭＳ Ｐゴシック" charset="-128"/>
                <a:cs typeface="Optima" charset="0"/>
              </a:rPr>
              <a:t> elements</a:t>
            </a:r>
          </a:p>
          <a:p>
            <a:pPr eaLnBrk="1" hangingPunct="1"/>
            <a:r>
              <a:rPr lang="en-US" altLang="en-US" sz="2000" dirty="0">
                <a:latin typeface="Optima" charset="0"/>
                <a:ea typeface="ＭＳ Ｐゴシック" charset="-128"/>
                <a:cs typeface="Optima" charset="0"/>
              </a:rPr>
              <a:t>Different instructions may have different resource requirements</a:t>
            </a:r>
          </a:p>
          <a:p>
            <a:pPr eaLnBrk="1" hangingPunct="1"/>
            <a:r>
              <a:rPr lang="en-US" altLang="en-US" sz="2000" dirty="0">
                <a:latin typeface="Optima" charset="0"/>
                <a:ea typeface="ＭＳ Ｐゴシック" charset="-128"/>
                <a:cs typeface="Optima" charset="0"/>
              </a:rPr>
              <a:t>Requirements for the same </a:t>
            </a:r>
            <a:r>
              <a:rPr lang="en-US" altLang="en-US" sz="2000" i="1" dirty="0">
                <a:latin typeface="Optima" charset="0"/>
                <a:ea typeface="ＭＳ Ｐゴシック" charset="-128"/>
                <a:cs typeface="Optima" charset="0"/>
              </a:rPr>
              <a:t>class</a:t>
            </a:r>
            <a:r>
              <a:rPr lang="en-US" altLang="en-US" sz="2000" dirty="0">
                <a:latin typeface="Optima" charset="0"/>
                <a:ea typeface="ＭＳ Ｐゴシック" charset="-128"/>
                <a:cs typeface="Optima" charset="0"/>
              </a:rPr>
              <a:t> of instructions will be similar</a:t>
            </a:r>
          </a:p>
          <a:p>
            <a:pPr eaLnBrk="1" hangingPunct="1"/>
            <a:endParaRPr lang="en-US" altLang="en-US" sz="2000" dirty="0">
              <a:latin typeface="Optima" charset="0"/>
              <a:ea typeface="ＭＳ Ｐゴシック" charset="-128"/>
              <a:cs typeface="Optima" charset="0"/>
            </a:endParaRPr>
          </a:p>
          <a:p>
            <a:pPr eaLnBrk="1" hangingPunct="1"/>
            <a:r>
              <a:rPr lang="en-US" altLang="en-US" sz="2000" dirty="0">
                <a:latin typeface="Optima" charset="0"/>
                <a:ea typeface="ＭＳ Ｐゴシック" charset="-128"/>
                <a:cs typeface="Optima" charset="0"/>
              </a:rPr>
              <a:t>Some tasks we need to perform for every instruction </a:t>
            </a:r>
          </a:p>
          <a:p>
            <a:pPr lvl="1" eaLnBrk="1" hangingPunct="1"/>
            <a:r>
              <a:rPr lang="en-US" altLang="en-US" sz="1800" dirty="0">
                <a:latin typeface="Optima" charset="0"/>
                <a:cs typeface="Optima" charset="0"/>
              </a:rPr>
              <a:t>Get the instruction    (Fetch)</a:t>
            </a:r>
          </a:p>
          <a:p>
            <a:pPr lvl="1" eaLnBrk="1" hangingPunct="1"/>
            <a:r>
              <a:rPr lang="en-US" altLang="en-US" sz="1800" dirty="0">
                <a:latin typeface="Optima" charset="0"/>
                <a:cs typeface="Optima" charset="0"/>
              </a:rPr>
              <a:t>Determine what instruction it is (Decode)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Instruction Fetch</a:t>
            </a:r>
          </a:p>
        </p:txBody>
      </p:sp>
      <p:sp>
        <p:nvSpPr>
          <p:cNvPr id="37890" name="Content Placeholder 2"/>
          <p:cNvSpPr>
            <a:spLocks noGrp="1"/>
          </p:cNvSpPr>
          <p:nvPr>
            <p:ph idx="1"/>
          </p:nvPr>
        </p:nvSpPr>
        <p:spPr>
          <a:xfrm>
            <a:off x="457200" y="1219200"/>
            <a:ext cx="4419600" cy="5105400"/>
          </a:xfrm>
        </p:spPr>
        <p:txBody>
          <a:bodyPr/>
          <a:lstStyle/>
          <a:p>
            <a:pPr eaLnBrk="1" hangingPunct="1"/>
            <a:r>
              <a:rPr lang="en-US" altLang="en-US" sz="2400">
                <a:latin typeface="Optima" charset="0"/>
                <a:ea typeface="ＭＳ Ｐゴシック" charset="-128"/>
                <a:cs typeface="Optima" charset="0"/>
              </a:rPr>
              <a:t>Need to </a:t>
            </a:r>
          </a:p>
          <a:p>
            <a:pPr lvl="1" eaLnBrk="1" hangingPunct="1"/>
            <a:r>
              <a:rPr lang="en-US" altLang="en-US" sz="2000">
                <a:latin typeface="Optima" charset="0"/>
                <a:cs typeface="Optima" charset="0"/>
              </a:rPr>
              <a:t>Fetch an instruction</a:t>
            </a:r>
          </a:p>
          <a:p>
            <a:pPr lvl="1" eaLnBrk="1" hangingPunct="1"/>
            <a:r>
              <a:rPr lang="en-US" altLang="en-US" sz="2000">
                <a:latin typeface="Optima" charset="0"/>
                <a:cs typeface="Optima" charset="0"/>
              </a:rPr>
              <a:t>Determine which instruction to fetch next</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Components we need  …</a:t>
            </a:r>
          </a:p>
        </p:txBody>
      </p:sp>
      <p:grpSp>
        <p:nvGrpSpPr>
          <p:cNvPr id="2" name="Group 12"/>
          <p:cNvGrpSpPr>
            <a:grpSpLocks/>
          </p:cNvGrpSpPr>
          <p:nvPr/>
        </p:nvGrpSpPr>
        <p:grpSpPr bwMode="auto">
          <a:xfrm>
            <a:off x="5421313" y="1455738"/>
            <a:ext cx="2390775" cy="2362200"/>
            <a:chOff x="5333999" y="1600994"/>
            <a:chExt cx="2712169" cy="2513806"/>
          </a:xfrm>
        </p:grpSpPr>
        <p:grpSp>
          <p:nvGrpSpPr>
            <p:cNvPr id="3" name="Group 3"/>
            <p:cNvGrpSpPr>
              <a:grpSpLocks/>
            </p:cNvGrpSpPr>
            <p:nvPr/>
          </p:nvGrpSpPr>
          <p:grpSpPr bwMode="auto">
            <a:xfrm>
              <a:off x="5333999" y="1600994"/>
              <a:ext cx="2712169" cy="2513806"/>
              <a:chOff x="4715084" y="1219994"/>
              <a:chExt cx="3159254" cy="3199606"/>
            </a:xfrm>
          </p:grpSpPr>
          <p:sp>
            <p:nvSpPr>
              <p:cNvPr id="37912" name="Rectangle 4"/>
              <p:cNvSpPr>
                <a:spLocks noChangeArrowheads="1"/>
              </p:cNvSpPr>
              <p:nvPr/>
            </p:nvSpPr>
            <p:spPr bwMode="auto">
              <a:xfrm>
                <a:off x="6019800" y="2209800"/>
                <a:ext cx="1600200" cy="220980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cxnSp>
            <p:nvCxnSpPr>
              <p:cNvPr id="37913" name="Straight Arrow Connector 5"/>
              <p:cNvCxnSpPr>
                <a:cxnSpLocks noChangeShapeType="1"/>
              </p:cNvCxnSpPr>
              <p:nvPr/>
            </p:nvCxnSpPr>
            <p:spPr bwMode="auto">
              <a:xfrm rot="10800000">
                <a:off x="5334000" y="25146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7914" name="Straight Arrow Connector 6"/>
              <p:cNvCxnSpPr>
                <a:cxnSpLocks noChangeShapeType="1"/>
              </p:cNvCxnSpPr>
              <p:nvPr/>
            </p:nvCxnSpPr>
            <p:spPr bwMode="auto">
              <a:xfrm>
                <a:off x="5334000" y="39624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7915" name="TextBox 7"/>
              <p:cNvSpPr txBox="1">
                <a:spLocks noChangeArrowheads="1"/>
              </p:cNvSpPr>
              <p:nvPr/>
            </p:nvSpPr>
            <p:spPr bwMode="auto">
              <a:xfrm>
                <a:off x="4715084" y="2025134"/>
                <a:ext cx="1157564" cy="37532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read port</a:t>
                </a:r>
              </a:p>
            </p:txBody>
          </p:sp>
          <p:sp>
            <p:nvSpPr>
              <p:cNvPr id="37916" name="TextBox 8"/>
              <p:cNvSpPr txBox="1">
                <a:spLocks noChangeArrowheads="1"/>
              </p:cNvSpPr>
              <p:nvPr/>
            </p:nvSpPr>
            <p:spPr bwMode="auto">
              <a:xfrm>
                <a:off x="4715084" y="3499115"/>
                <a:ext cx="1208809" cy="37532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write port</a:t>
                </a:r>
              </a:p>
            </p:txBody>
          </p:sp>
          <p:cxnSp>
            <p:nvCxnSpPr>
              <p:cNvPr id="37917" name="Straight Arrow Connector 9"/>
              <p:cNvCxnSpPr>
                <a:cxnSpLocks noChangeShapeType="1"/>
                <a:endCxn id="37912" idx="0"/>
              </p:cNvCxnSpPr>
              <p:nvPr/>
            </p:nvCxnSpPr>
            <p:spPr bwMode="auto">
              <a:xfrm rot="5400000">
                <a:off x="6324600" y="1714500"/>
                <a:ext cx="990600" cy="1588"/>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7918" name="TextBox 10"/>
              <p:cNvSpPr txBox="1">
                <a:spLocks noChangeArrowheads="1"/>
              </p:cNvSpPr>
              <p:nvPr/>
            </p:nvSpPr>
            <p:spPr bwMode="auto">
              <a:xfrm>
                <a:off x="6857998" y="1676399"/>
                <a:ext cx="1016340" cy="37532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address</a:t>
                </a:r>
              </a:p>
            </p:txBody>
          </p:sp>
        </p:grpSp>
        <p:sp>
          <p:nvSpPr>
            <p:cNvPr id="37911" name="TextBox 11"/>
            <p:cNvSpPr txBox="1">
              <a:spLocks noChangeArrowheads="1"/>
            </p:cNvSpPr>
            <p:nvPr/>
          </p:nvSpPr>
          <p:spPr bwMode="auto">
            <a:xfrm>
              <a:off x="6630918" y="2979151"/>
              <a:ext cx="999292" cy="33855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600">
                  <a:latin typeface="Lucida Grande" charset="0"/>
                </a:rPr>
                <a:t>memory</a:t>
              </a:r>
            </a:p>
          </p:txBody>
        </p:sp>
      </p:grpSp>
      <p:sp>
        <p:nvSpPr>
          <p:cNvPr id="14" name="Rectangle 13"/>
          <p:cNvSpPr>
            <a:spLocks noChangeArrowheads="1"/>
          </p:cNvSpPr>
          <p:nvPr/>
        </p:nvSpPr>
        <p:spPr bwMode="auto">
          <a:xfrm>
            <a:off x="5507038" y="4459288"/>
            <a:ext cx="496887"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grpSp>
        <p:nvGrpSpPr>
          <p:cNvPr id="4" name="Group 48"/>
          <p:cNvGrpSpPr>
            <a:grpSpLocks/>
          </p:cNvGrpSpPr>
          <p:nvPr/>
        </p:nvGrpSpPr>
        <p:grpSpPr bwMode="auto">
          <a:xfrm>
            <a:off x="6884988" y="4300538"/>
            <a:ext cx="1854200" cy="1828800"/>
            <a:chOff x="2699" y="2750"/>
            <a:chExt cx="1056" cy="1007"/>
          </a:xfrm>
        </p:grpSpPr>
        <p:sp>
          <p:nvSpPr>
            <p:cNvPr id="37894"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895"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896"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897" name="Text Box 52"/>
            <p:cNvSpPr txBox="1">
              <a:spLocks noChangeArrowheads="1"/>
            </p:cNvSpPr>
            <p:nvPr/>
          </p:nvSpPr>
          <p:spPr bwMode="auto">
            <a:xfrm>
              <a:off x="2699" y="2753"/>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A</a:t>
              </a:r>
              <a:endParaRPr lang="en-AU" altLang="en-US" sz="1800"/>
            </a:p>
          </p:txBody>
        </p:sp>
        <p:sp>
          <p:nvSpPr>
            <p:cNvPr id="37898" name="Text Box 53"/>
            <p:cNvSpPr txBox="1">
              <a:spLocks noChangeArrowheads="1"/>
            </p:cNvSpPr>
            <p:nvPr/>
          </p:nvSpPr>
          <p:spPr bwMode="auto">
            <a:xfrm>
              <a:off x="2699" y="3247"/>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B</a:t>
              </a:r>
              <a:endParaRPr lang="en-AU" altLang="en-US" sz="1800"/>
            </a:p>
          </p:txBody>
        </p:sp>
        <p:sp>
          <p:nvSpPr>
            <p:cNvPr id="37899" name="Text Box 54"/>
            <p:cNvSpPr txBox="1">
              <a:spLocks noChangeArrowheads="1"/>
            </p:cNvSpPr>
            <p:nvPr/>
          </p:nvSpPr>
          <p:spPr bwMode="auto">
            <a:xfrm>
              <a:off x="3543" y="2979"/>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Y</a:t>
              </a:r>
              <a:endParaRPr lang="en-AU" altLang="en-US" sz="1800">
                <a:latin typeface="Lucida Grande" charset="0"/>
              </a:endParaRPr>
            </a:p>
          </p:txBody>
        </p:sp>
        <p:sp>
          <p:nvSpPr>
            <p:cNvPr id="37900" name="Line 55"/>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1" name="Line 56"/>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2" name="Line 57"/>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3" name="Line 58"/>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4" name="Line 59"/>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5" name="Line 60"/>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6" name="Line 61"/>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7" name="Text Box 62"/>
            <p:cNvSpPr txBox="1">
              <a:spLocks noChangeArrowheads="1"/>
            </p:cNvSpPr>
            <p:nvPr/>
          </p:nvSpPr>
          <p:spPr bwMode="auto">
            <a:xfrm>
              <a:off x="3152" y="3025"/>
              <a:ext cx="251" cy="15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t>ALU</a:t>
              </a:r>
              <a:endParaRPr lang="en-AU" altLang="en-US" sz="1600"/>
            </a:p>
          </p:txBody>
        </p:sp>
        <p:sp>
          <p:nvSpPr>
            <p:cNvPr id="37908" name="Line 63"/>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9" name="Text Box 64"/>
            <p:cNvSpPr txBox="1">
              <a:spLocks noChangeArrowheads="1"/>
            </p:cNvSpPr>
            <p:nvPr/>
          </p:nvSpPr>
          <p:spPr bwMode="auto">
            <a:xfrm>
              <a:off x="3152" y="3524"/>
              <a:ext cx="189"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F</a:t>
              </a:r>
              <a:endParaRPr lang="en-AU" altLang="en-US" sz="180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Coding Club</a:t>
            </a:r>
            <a:endParaRPr lang="en-US" dirty="0"/>
          </a:p>
        </p:txBody>
      </p:sp>
      <p:sp>
        <p:nvSpPr>
          <p:cNvPr id="3" name="Content Placeholder 2"/>
          <p:cNvSpPr>
            <a:spLocks noGrp="1"/>
          </p:cNvSpPr>
          <p:nvPr>
            <p:ph idx="1"/>
          </p:nvPr>
        </p:nvSpPr>
        <p:spPr/>
        <p:txBody>
          <a:bodyPr/>
          <a:lstStyle/>
          <a:p>
            <a:r>
              <a:rPr lang="en-US" dirty="0" smtClean="0"/>
              <a:t>We are making progress on the Competitive Coding Club- It will be called the “ Titans”</a:t>
            </a:r>
          </a:p>
          <a:p>
            <a:r>
              <a:rPr lang="en-US" dirty="0" smtClean="0"/>
              <a:t>The focus is on advanced algorithms, white board skills, competitive coding and interview questions</a:t>
            </a:r>
          </a:p>
          <a:p>
            <a:r>
              <a:rPr lang="en-US" dirty="0" smtClean="0"/>
              <a:t>Weekly meetings, training, and practice</a:t>
            </a:r>
          </a:p>
          <a:p>
            <a:endParaRPr lang="en-US" dirty="0" smtClean="0"/>
          </a:p>
          <a:p>
            <a:r>
              <a:rPr lang="en-US" dirty="0" smtClean="0"/>
              <a:t>If you are interesting in helping form the club, contact </a:t>
            </a:r>
            <a:r>
              <a:rPr lang="en-US" dirty="0" err="1" smtClean="0"/>
              <a:t>Shervone</a:t>
            </a:r>
            <a:r>
              <a:rPr lang="en-US" dirty="0" smtClean="0"/>
              <a:t> “Chevy” Mayes – sem194.  There are officer positions.</a:t>
            </a:r>
          </a:p>
          <a:p>
            <a:r>
              <a:rPr lang="en-US" dirty="0" smtClean="0"/>
              <a:t>Great for your resume and skills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dirty="0">
                <a:latin typeface="Optima" charset="0"/>
                <a:ea typeface="ＭＳ Ｐゴシック" charset="-128"/>
                <a:cs typeface="Optima" charset="0"/>
              </a:rPr>
              <a:t>Instruction </a:t>
            </a:r>
            <a:r>
              <a:rPr lang="en-US" altLang="en-US" dirty="0" smtClean="0">
                <a:latin typeface="Optima" charset="0"/>
                <a:ea typeface="ＭＳ Ｐゴシック" charset="-128"/>
                <a:cs typeface="Optima" charset="0"/>
              </a:rPr>
              <a:t>Fetch</a:t>
            </a:r>
            <a:endParaRPr lang="en-AU" altLang="en-US" dirty="0">
              <a:latin typeface="Optima" charset="0"/>
              <a:ea typeface="ＭＳ Ｐゴシック" charset="-128"/>
              <a:cs typeface="Optima" charset="0"/>
            </a:endParaRPr>
          </a:p>
        </p:txBody>
      </p:sp>
      <p:sp>
        <p:nvSpPr>
          <p:cNvPr id="6" name="TextBox 5"/>
          <p:cNvSpPr txBox="1">
            <a:spLocks noChangeArrowheads="1"/>
          </p:cNvSpPr>
          <p:nvPr/>
        </p:nvSpPr>
        <p:spPr bwMode="auto">
          <a:xfrm>
            <a:off x="6629400" y="5175250"/>
            <a:ext cx="2209800" cy="1384300"/>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i="1">
                <a:solidFill>
                  <a:schemeClr val="tx2"/>
                </a:solidFill>
                <a:latin typeface="Calibri" charset="0"/>
              </a:rPr>
              <a:t>Can send instruction address and compute next instruction in parallel</a:t>
            </a:r>
          </a:p>
          <a:p>
            <a:pPr algn="ctr" eaLnBrk="1" hangingPunct="1">
              <a:spcBef>
                <a:spcPct val="0"/>
              </a:spcBef>
              <a:buClrTx/>
              <a:buFontTx/>
              <a:buNone/>
            </a:pPr>
            <a:endParaRPr lang="en-US" altLang="en-US" sz="1400" i="1">
              <a:solidFill>
                <a:schemeClr val="tx2"/>
              </a:solidFill>
              <a:latin typeface="Calibri" charset="0"/>
            </a:endParaRPr>
          </a:p>
          <a:p>
            <a:pPr algn="ctr" eaLnBrk="1" hangingPunct="1">
              <a:spcBef>
                <a:spcPct val="0"/>
              </a:spcBef>
              <a:buClrTx/>
              <a:buFontTx/>
              <a:buNone/>
            </a:pPr>
            <a:r>
              <a:rPr lang="en-US" altLang="en-US" sz="1400" i="1">
                <a:solidFill>
                  <a:schemeClr val="tx2"/>
                </a:solidFill>
                <a:latin typeface="Calibri" charset="0"/>
              </a:rPr>
              <a:t>Specialized adder more efficient than regular ALU</a:t>
            </a:r>
          </a:p>
        </p:txBody>
      </p:sp>
      <p:sp>
        <p:nvSpPr>
          <p:cNvPr id="45062" name="Rectangle 7"/>
          <p:cNvSpPr>
            <a:spLocks noChangeArrowheads="1"/>
          </p:cNvSpPr>
          <p:nvPr/>
        </p:nvSpPr>
        <p:spPr bwMode="auto">
          <a:xfrm>
            <a:off x="6553200" y="2462213"/>
            <a:ext cx="1143000" cy="966787"/>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i="1">
                <a:solidFill>
                  <a:srgbClr val="1822CD"/>
                </a:solidFill>
                <a:latin typeface="Calibri" charset="0"/>
              </a:rPr>
              <a:t>Increment by 4 for next instruction</a:t>
            </a:r>
            <a:endParaRPr lang="en-US" altLang="en-US" sz="1400" i="1" baseline="30000">
              <a:solidFill>
                <a:srgbClr val="1822CD"/>
              </a:solidFill>
              <a:latin typeface="Calibri" charset="0"/>
            </a:endParaRPr>
          </a:p>
        </p:txBody>
      </p:sp>
      <p:cxnSp>
        <p:nvCxnSpPr>
          <p:cNvPr id="16" name="Straight Arrow Connector 9"/>
          <p:cNvCxnSpPr>
            <a:cxnSpLocks noChangeShapeType="1"/>
          </p:cNvCxnSpPr>
          <p:nvPr/>
        </p:nvCxnSpPr>
        <p:spPr bwMode="auto">
          <a:xfrm>
            <a:off x="2743200" y="4497388"/>
            <a:ext cx="1450975" cy="1587"/>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7" name="TextBox 10"/>
          <p:cNvSpPr txBox="1">
            <a:spLocks noChangeArrowheads="1"/>
          </p:cNvSpPr>
          <p:nvPr/>
        </p:nvSpPr>
        <p:spPr bwMode="auto">
          <a:xfrm>
            <a:off x="3352800" y="3962400"/>
            <a:ext cx="768350" cy="461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Lucida Grande" charset="0"/>
              </a:rPr>
              <a:t>read</a:t>
            </a:r>
          </a:p>
          <a:p>
            <a:pPr algn="ctr" eaLnBrk="1" hangingPunct="1">
              <a:spcBef>
                <a:spcPct val="0"/>
              </a:spcBef>
              <a:buClrTx/>
              <a:buFontTx/>
              <a:buNone/>
            </a:pPr>
            <a:r>
              <a:rPr lang="en-US" altLang="en-US" sz="1200">
                <a:latin typeface="Lucida Grande" charset="0"/>
              </a:rPr>
              <a:t>address</a:t>
            </a:r>
          </a:p>
        </p:txBody>
      </p:sp>
      <p:sp>
        <p:nvSpPr>
          <p:cNvPr id="18" name="Rectangle 17"/>
          <p:cNvSpPr>
            <a:spLocks noChangeArrowheads="1"/>
          </p:cNvSpPr>
          <p:nvPr/>
        </p:nvSpPr>
        <p:spPr bwMode="auto">
          <a:xfrm>
            <a:off x="2246313" y="3810000"/>
            <a:ext cx="496887"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grpSp>
        <p:nvGrpSpPr>
          <p:cNvPr id="2" name="Group 25"/>
          <p:cNvGrpSpPr>
            <a:grpSpLocks/>
          </p:cNvGrpSpPr>
          <p:nvPr/>
        </p:nvGrpSpPr>
        <p:grpSpPr bwMode="auto">
          <a:xfrm>
            <a:off x="5597525" y="1439863"/>
            <a:ext cx="627063" cy="1608137"/>
            <a:chOff x="5597525" y="1222620"/>
            <a:chExt cx="627063" cy="1608137"/>
          </a:xfrm>
        </p:grpSpPr>
        <p:sp>
          <p:nvSpPr>
            <p:cNvPr id="19" name="Freeform 25"/>
            <p:cNvSpPr>
              <a:spLocks/>
            </p:cNvSpPr>
            <p:nvPr/>
          </p:nvSpPr>
          <p:spPr bwMode="auto">
            <a:xfrm>
              <a:off x="5597525" y="1222620"/>
              <a:ext cx="606425" cy="1608137"/>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cap="flat" cmpd="sng">
                  <a:solidFill>
                    <a:srgbClr val="000000"/>
                  </a:solidFill>
                  <a:prstDash val="solid"/>
                  <a:round/>
                  <a:headEnd/>
                  <a:tailEnd/>
                </a14:hiddenLine>
              </a:ext>
            </a:extLst>
          </p:spPr>
          <p:txBody>
            <a:bodyPr/>
            <a:lstStyle/>
            <a:p>
              <a:pPr>
                <a:defRPr/>
              </a:pPr>
              <a:endParaRPr lang="en-US"/>
            </a:p>
          </p:txBody>
        </p:sp>
        <p:sp>
          <p:nvSpPr>
            <p:cNvPr id="38948" name="Rectangle 26"/>
            <p:cNvSpPr>
              <a:spLocks noChangeArrowheads="1"/>
            </p:cNvSpPr>
            <p:nvPr/>
          </p:nvSpPr>
          <p:spPr bwMode="auto">
            <a:xfrm>
              <a:off x="5791200" y="1903412"/>
              <a:ext cx="433388" cy="2301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eaLnBrk="1" hangingPunct="1">
                <a:lnSpc>
                  <a:spcPts val="1600"/>
                </a:lnSpc>
                <a:spcBef>
                  <a:spcPct val="0"/>
                </a:spcBef>
                <a:buClrTx/>
                <a:buFontTx/>
                <a:buNone/>
              </a:pPr>
              <a:r>
                <a:rPr lang="en-US" altLang="en-US" sz="1200" b="1">
                  <a:solidFill>
                    <a:srgbClr val="000000"/>
                  </a:solidFill>
                  <a:latin typeface="Calibri" charset="0"/>
                </a:rPr>
                <a:t>ADD</a:t>
              </a:r>
            </a:p>
          </p:txBody>
        </p:sp>
      </p:grpSp>
      <p:grpSp>
        <p:nvGrpSpPr>
          <p:cNvPr id="3" name="Group 50"/>
          <p:cNvGrpSpPr>
            <a:grpSpLocks/>
          </p:cNvGrpSpPr>
          <p:nvPr/>
        </p:nvGrpSpPr>
        <p:grpSpPr bwMode="auto">
          <a:xfrm>
            <a:off x="3206750" y="1809750"/>
            <a:ext cx="2390775" cy="2673350"/>
            <a:chOff x="3206748" y="1809196"/>
            <a:chExt cx="2390777" cy="2673286"/>
          </a:xfrm>
        </p:grpSpPr>
        <p:sp>
          <p:nvSpPr>
            <p:cNvPr id="38945" name="Line 14"/>
            <p:cNvSpPr>
              <a:spLocks noChangeShapeType="1"/>
            </p:cNvSpPr>
            <p:nvPr/>
          </p:nvSpPr>
          <p:spPr bwMode="auto">
            <a:xfrm>
              <a:off x="3206748" y="1817443"/>
              <a:ext cx="2390777" cy="0"/>
            </a:xfrm>
            <a:prstGeom prst="line">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46" name="Line 100"/>
            <p:cNvSpPr>
              <a:spLocks noChangeShapeType="1"/>
            </p:cNvSpPr>
            <p:nvPr/>
          </p:nvSpPr>
          <p:spPr bwMode="auto">
            <a:xfrm>
              <a:off x="3206748" y="1809196"/>
              <a:ext cx="0" cy="2673286"/>
            </a:xfrm>
            <a:prstGeom prst="line">
              <a:avLst/>
            </a:prstGeom>
            <a:noFill/>
            <a:ln w="285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grpSp>
        <p:nvGrpSpPr>
          <p:cNvPr id="4" name="Group 65"/>
          <p:cNvGrpSpPr>
            <a:grpSpLocks/>
          </p:cNvGrpSpPr>
          <p:nvPr/>
        </p:nvGrpSpPr>
        <p:grpSpPr bwMode="auto">
          <a:xfrm>
            <a:off x="4752975" y="2714625"/>
            <a:ext cx="844550" cy="307975"/>
            <a:chOff x="4752204" y="2714990"/>
            <a:chExt cx="845321" cy="307777"/>
          </a:xfrm>
        </p:grpSpPr>
        <p:cxnSp>
          <p:nvCxnSpPr>
            <p:cNvPr id="38943" name="Straight Arrow Connector 5"/>
            <p:cNvCxnSpPr>
              <a:cxnSpLocks noChangeShapeType="1"/>
            </p:cNvCxnSpPr>
            <p:nvPr/>
          </p:nvCxnSpPr>
          <p:spPr bwMode="auto">
            <a:xfrm>
              <a:off x="4828404" y="2731843"/>
              <a:ext cx="769121" cy="1588"/>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8944" name="Rectangle 7"/>
            <p:cNvSpPr>
              <a:spLocks noChangeArrowheads="1"/>
            </p:cNvSpPr>
            <p:nvPr/>
          </p:nvSpPr>
          <p:spPr bwMode="auto">
            <a:xfrm>
              <a:off x="4752204" y="2714990"/>
              <a:ext cx="505596" cy="30777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a:solidFill>
                    <a:srgbClr val="000000"/>
                  </a:solidFill>
                  <a:latin typeface="Calibri" charset="0"/>
                </a:rPr>
                <a:t>4</a:t>
              </a:r>
              <a:endParaRPr lang="en-US" altLang="en-US" sz="1400" baseline="30000">
                <a:solidFill>
                  <a:srgbClr val="000000"/>
                </a:solidFill>
                <a:latin typeface="Calibri" charset="0"/>
              </a:endParaRPr>
            </a:p>
          </p:txBody>
        </p:sp>
      </p:grpSp>
      <p:grpSp>
        <p:nvGrpSpPr>
          <p:cNvPr id="5" name="Group 66"/>
          <p:cNvGrpSpPr>
            <a:grpSpLocks/>
          </p:cNvGrpSpPr>
          <p:nvPr/>
        </p:nvGrpSpPr>
        <p:grpSpPr bwMode="auto">
          <a:xfrm>
            <a:off x="6115938" y="3589338"/>
            <a:ext cx="2723263" cy="616320"/>
            <a:chOff x="6116503" y="3810000"/>
            <a:chExt cx="2721683" cy="616320"/>
          </a:xfrm>
        </p:grpSpPr>
        <p:sp>
          <p:nvSpPr>
            <p:cNvPr id="38938" name="TextBox 10"/>
            <p:cNvSpPr txBox="1">
              <a:spLocks noChangeArrowheads="1"/>
            </p:cNvSpPr>
            <p:nvPr/>
          </p:nvSpPr>
          <p:spPr bwMode="auto">
            <a:xfrm>
              <a:off x="7356624" y="4056988"/>
              <a:ext cx="148156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b="1" dirty="0">
                  <a:latin typeface="Lucida Grande" charset="0"/>
                </a:rPr>
                <a:t>instruction</a:t>
              </a:r>
            </a:p>
          </p:txBody>
        </p:sp>
        <p:grpSp>
          <p:nvGrpSpPr>
            <p:cNvPr id="38939" name="Group 49"/>
            <p:cNvGrpSpPr>
              <a:grpSpLocks/>
            </p:cNvGrpSpPr>
            <p:nvPr/>
          </p:nvGrpSpPr>
          <p:grpSpPr bwMode="auto">
            <a:xfrm>
              <a:off x="6116503" y="3810000"/>
              <a:ext cx="893897" cy="533400"/>
              <a:chOff x="6116503" y="3810000"/>
              <a:chExt cx="893897" cy="533400"/>
            </a:xfrm>
          </p:grpSpPr>
          <p:cxnSp>
            <p:nvCxnSpPr>
              <p:cNvPr id="38940" name="Straight Arrow Connector 6"/>
              <p:cNvCxnSpPr>
                <a:cxnSpLocks noChangeShapeType="1"/>
              </p:cNvCxnSpPr>
              <p:nvPr/>
            </p:nvCxnSpPr>
            <p:spPr bwMode="auto">
              <a:xfrm>
                <a:off x="6116503" y="4240482"/>
                <a:ext cx="893897" cy="1172"/>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8941" name="Straight Connector 42"/>
              <p:cNvCxnSpPr>
                <a:cxnSpLocks noChangeShapeType="1"/>
              </p:cNvCxnSpPr>
              <p:nvPr/>
            </p:nvCxnSpPr>
            <p:spPr bwMode="auto">
              <a:xfrm rot="5400000" flipH="1" flipV="1">
                <a:off x="6438900" y="4152900"/>
                <a:ext cx="228600" cy="152400"/>
              </a:xfrm>
              <a:prstGeom prst="line">
                <a:avLst/>
              </a:prstGeom>
              <a:noFill/>
              <a:ln w="1905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8942" name="Rectangle 7"/>
              <p:cNvSpPr>
                <a:spLocks noChangeArrowheads="1"/>
              </p:cNvSpPr>
              <p:nvPr/>
            </p:nvSpPr>
            <p:spPr bwMode="auto">
              <a:xfrm>
                <a:off x="6352404" y="3810000"/>
                <a:ext cx="505596" cy="23596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endParaRPr lang="en-US" altLang="en-US" sz="1400" baseline="30000" dirty="0">
                  <a:solidFill>
                    <a:srgbClr val="000000"/>
                  </a:solidFill>
                  <a:latin typeface="Calibri" charset="0"/>
                </a:endParaRPr>
              </a:p>
            </p:txBody>
          </p:sp>
        </p:grpSp>
      </p:grpSp>
      <p:grpSp>
        <p:nvGrpSpPr>
          <p:cNvPr id="8" name="Group 64"/>
          <p:cNvGrpSpPr>
            <a:grpSpLocks/>
          </p:cNvGrpSpPr>
          <p:nvPr/>
        </p:nvGrpSpPr>
        <p:grpSpPr bwMode="auto">
          <a:xfrm>
            <a:off x="1752600" y="1287463"/>
            <a:ext cx="4756150" cy="3203575"/>
            <a:chOff x="1752600" y="1287153"/>
            <a:chExt cx="4756150" cy="3203576"/>
          </a:xfrm>
        </p:grpSpPr>
        <p:sp>
          <p:nvSpPr>
            <p:cNvPr id="38933" name="Line 28"/>
            <p:cNvSpPr>
              <a:spLocks noChangeShapeType="1"/>
            </p:cNvSpPr>
            <p:nvPr/>
          </p:nvSpPr>
          <p:spPr bwMode="auto">
            <a:xfrm>
              <a:off x="6508750" y="1295400"/>
              <a:ext cx="0" cy="99060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4" name="Line 29"/>
            <p:cNvSpPr>
              <a:spLocks noChangeShapeType="1"/>
            </p:cNvSpPr>
            <p:nvPr/>
          </p:nvSpPr>
          <p:spPr bwMode="auto">
            <a:xfrm>
              <a:off x="6203950" y="2286000"/>
              <a:ext cx="304800" cy="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5" name="Line 35"/>
            <p:cNvSpPr>
              <a:spLocks noChangeShapeType="1"/>
            </p:cNvSpPr>
            <p:nvPr/>
          </p:nvSpPr>
          <p:spPr bwMode="auto">
            <a:xfrm flipV="1">
              <a:off x="1752600" y="1295400"/>
              <a:ext cx="4756150" cy="0"/>
            </a:xfrm>
            <a:prstGeom prst="line">
              <a:avLst/>
            </a:prstGeom>
            <a:noFill/>
            <a:ln w="254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6" name="Line 36"/>
            <p:cNvSpPr>
              <a:spLocks noChangeShapeType="1"/>
            </p:cNvSpPr>
            <p:nvPr/>
          </p:nvSpPr>
          <p:spPr bwMode="auto">
            <a:xfrm flipH="1">
              <a:off x="1752600" y="1287153"/>
              <a:ext cx="0" cy="3203576"/>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cxnSp>
          <p:nvCxnSpPr>
            <p:cNvPr id="38937" name="Straight Arrow Connector 5"/>
            <p:cNvCxnSpPr>
              <a:cxnSpLocks noChangeShapeType="1"/>
              <a:endCxn id="18" idx="1"/>
            </p:cNvCxnSpPr>
            <p:nvPr/>
          </p:nvCxnSpPr>
          <p:spPr bwMode="auto">
            <a:xfrm flipV="1">
              <a:off x="1752600" y="4485608"/>
              <a:ext cx="493713" cy="0"/>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9" name="Group 69"/>
          <p:cNvGrpSpPr>
            <a:grpSpLocks/>
          </p:cNvGrpSpPr>
          <p:nvPr/>
        </p:nvGrpSpPr>
        <p:grpSpPr bwMode="auto">
          <a:xfrm>
            <a:off x="4194071" y="3810000"/>
            <a:ext cx="1994005" cy="1747488"/>
            <a:chOff x="4194094" y="3809333"/>
            <a:chExt cx="1994600" cy="1748153"/>
          </a:xfrm>
        </p:grpSpPr>
        <p:grpSp>
          <p:nvGrpSpPr>
            <p:cNvPr id="38926" name="Group 48"/>
            <p:cNvGrpSpPr>
              <a:grpSpLocks/>
            </p:cNvGrpSpPr>
            <p:nvPr/>
          </p:nvGrpSpPr>
          <p:grpSpPr bwMode="auto">
            <a:xfrm>
              <a:off x="4194094" y="3809333"/>
              <a:ext cx="1922409" cy="1748153"/>
              <a:chOff x="4194094" y="4004945"/>
              <a:chExt cx="1922409" cy="1748153"/>
            </a:xfrm>
          </p:grpSpPr>
          <p:sp>
            <p:nvSpPr>
              <p:cNvPr id="38929" name="Rectangle 4"/>
              <p:cNvSpPr>
                <a:spLocks noChangeArrowheads="1"/>
              </p:cNvSpPr>
              <p:nvPr/>
            </p:nvSpPr>
            <p:spPr bwMode="auto">
              <a:xfrm>
                <a:off x="4194094" y="4004945"/>
                <a:ext cx="1922409" cy="1748153"/>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sp>
            <p:nvSpPr>
              <p:cNvPr id="38930" name="TextBox 7"/>
              <p:cNvSpPr txBox="1">
                <a:spLocks noChangeArrowheads="1"/>
              </p:cNvSpPr>
              <p:nvPr/>
            </p:nvSpPr>
            <p:spPr bwMode="auto">
              <a:xfrm>
                <a:off x="5105400" y="4066401"/>
                <a:ext cx="914399" cy="27699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read port</a:t>
                </a:r>
              </a:p>
            </p:txBody>
          </p:sp>
          <p:sp>
            <p:nvSpPr>
              <p:cNvPr id="38932" name="TextBox 11"/>
              <p:cNvSpPr txBox="1">
                <a:spLocks noChangeArrowheads="1"/>
              </p:cNvSpPr>
              <p:nvPr/>
            </p:nvSpPr>
            <p:spPr bwMode="auto">
              <a:xfrm>
                <a:off x="4648149" y="4495800"/>
                <a:ext cx="1042110" cy="738664"/>
              </a:xfrm>
              <a:prstGeom prst="rect">
                <a:avLst/>
              </a:prstGeom>
              <a:solidFill>
                <a:srgbClr val="FAFFB5"/>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a:latin typeface="Calibri" charset="0"/>
                  </a:rPr>
                  <a:t>Instruction</a:t>
                </a:r>
              </a:p>
              <a:p>
                <a:pPr algn="ctr" eaLnBrk="1" hangingPunct="1">
                  <a:spcBef>
                    <a:spcPct val="0"/>
                  </a:spcBef>
                  <a:buClrTx/>
                  <a:buFontTx/>
                  <a:buNone/>
                </a:pPr>
                <a:r>
                  <a:rPr lang="en-US" altLang="en-US" sz="1400">
                    <a:latin typeface="Calibri" charset="0"/>
                  </a:rPr>
                  <a:t>Memory</a:t>
                </a:r>
              </a:p>
              <a:p>
                <a:pPr algn="ctr" eaLnBrk="1" hangingPunct="1">
                  <a:spcBef>
                    <a:spcPct val="0"/>
                  </a:spcBef>
                  <a:buClrTx/>
                  <a:buFontTx/>
                  <a:buNone/>
                </a:pPr>
                <a:r>
                  <a:rPr lang="en-US" altLang="en-US" sz="1400">
                    <a:latin typeface="Calibri" charset="0"/>
                  </a:rPr>
                  <a:t>(L1 I-Cache)</a:t>
                </a:r>
              </a:p>
            </p:txBody>
          </p:sp>
        </p:grpSp>
        <p:sp>
          <p:nvSpPr>
            <p:cNvPr id="38928" name="TextBox 68"/>
            <p:cNvSpPr txBox="1">
              <a:spLocks noChangeArrowheads="1"/>
            </p:cNvSpPr>
            <p:nvPr/>
          </p:nvSpPr>
          <p:spPr bwMode="auto">
            <a:xfrm>
              <a:off x="5869226" y="3817580"/>
              <a:ext cx="319468"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Arial" charset="0"/>
                </a:rPr>
                <a:t>&lt;</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Instruction Execution</a:t>
            </a:r>
            <a:endParaRPr lang="en-AU" altLang="en-US">
              <a:latin typeface="Optima" charset="0"/>
              <a:ea typeface="ＭＳ Ｐゴシック" charset="-128"/>
              <a:cs typeface="Optima" charset="0"/>
            </a:endParaRPr>
          </a:p>
        </p:txBody>
      </p:sp>
      <p:sp>
        <p:nvSpPr>
          <p:cNvPr id="46083" name="Rectangle 3"/>
          <p:cNvSpPr>
            <a:spLocks noGrp="1" noChangeArrowheads="1"/>
          </p:cNvSpPr>
          <p:nvPr>
            <p:ph idx="1"/>
          </p:nvPr>
        </p:nvSpPr>
        <p:spPr>
          <a:xfrm>
            <a:off x="522288" y="1138238"/>
            <a:ext cx="8229600" cy="5105400"/>
          </a:xfrm>
        </p:spPr>
        <p:txBody>
          <a:bodyPr/>
          <a:lstStyle/>
          <a:p>
            <a:pPr eaLnBrk="1" hangingPunct="1"/>
            <a:r>
              <a:rPr lang="en-US" altLang="en-US" sz="2400" dirty="0">
                <a:latin typeface="Optima" charset="0"/>
                <a:ea typeface="ＭＳ Ｐゴシック" charset="-128"/>
                <a:cs typeface="Optima" charset="0"/>
              </a:rPr>
              <a:t>The tasks involved in instruction execution can be generalized as follows</a:t>
            </a:r>
          </a:p>
          <a:p>
            <a:pPr eaLnBrk="1" hangingPunct="1"/>
            <a:endParaRPr lang="en-US" altLang="en-US" sz="2400" dirty="0">
              <a:latin typeface="Optima" charset="0"/>
              <a:ea typeface="ＭＳ Ｐゴシック" charset="-128"/>
              <a:cs typeface="Optima" charset="0"/>
            </a:endParaRPr>
          </a:p>
          <a:p>
            <a:pPr lvl="1" eaLnBrk="1" hangingPunct="1"/>
            <a:r>
              <a:rPr lang="en-US" altLang="en-US" sz="2000" dirty="0">
                <a:latin typeface="Optima" charset="0"/>
                <a:cs typeface="Optima" charset="0"/>
              </a:rPr>
              <a:t>Fetch</a:t>
            </a:r>
          </a:p>
          <a:p>
            <a:pPr lvl="1" eaLnBrk="1" hangingPunct="1"/>
            <a:r>
              <a:rPr lang="en-US" altLang="en-US" sz="2000" dirty="0">
                <a:latin typeface="Optima" charset="0"/>
                <a:cs typeface="Optima" charset="0"/>
              </a:rPr>
              <a:t>Decode</a:t>
            </a:r>
            <a:endParaRPr lang="en-US" altLang="en-US" sz="2000" dirty="0">
              <a:latin typeface="Optima" charset="0"/>
              <a:cs typeface="Optima" charset="0"/>
              <a:sym typeface="Symbol" charset="2"/>
            </a:endParaRPr>
          </a:p>
          <a:p>
            <a:pPr lvl="1" eaLnBrk="1" hangingPunct="1"/>
            <a:r>
              <a:rPr lang="en-US" altLang="en-US" sz="2000" dirty="0">
                <a:latin typeface="Optima" charset="0"/>
                <a:cs typeface="Optima" charset="0"/>
                <a:sym typeface="Symbol" charset="2"/>
              </a:rPr>
              <a:t>Execute </a:t>
            </a:r>
          </a:p>
          <a:p>
            <a:pPr lvl="2" eaLnBrk="1" hangingPunct="1"/>
            <a:r>
              <a:rPr lang="en-US" altLang="en-US" sz="1600" dirty="0">
                <a:latin typeface="Optima" charset="0"/>
                <a:cs typeface="Optima" charset="0"/>
                <a:sym typeface="Symbol" charset="2"/>
              </a:rPr>
              <a:t>Depending on instruction class</a:t>
            </a:r>
          </a:p>
          <a:p>
            <a:pPr lvl="3" eaLnBrk="1" hangingPunct="1"/>
            <a:r>
              <a:rPr lang="en-US" altLang="en-US" sz="1600" dirty="0">
                <a:latin typeface="Optima" charset="0"/>
                <a:cs typeface="Optima" charset="0"/>
                <a:sym typeface="Symbol" charset="2"/>
              </a:rPr>
              <a:t>Use ALU to calculate</a:t>
            </a:r>
          </a:p>
          <a:p>
            <a:pPr lvl="4" eaLnBrk="1" hangingPunct="1"/>
            <a:r>
              <a:rPr lang="en-US" altLang="en-US" sz="1400" b="1" dirty="0">
                <a:latin typeface="Optima" charset="0"/>
                <a:cs typeface="Optima" charset="0"/>
                <a:sym typeface="Symbol" charset="2"/>
              </a:rPr>
              <a:t>Arithmetic result</a:t>
            </a:r>
          </a:p>
          <a:p>
            <a:pPr lvl="4" eaLnBrk="1" hangingPunct="1"/>
            <a:r>
              <a:rPr lang="en-US" altLang="en-US" sz="1400" b="1" dirty="0">
                <a:latin typeface="Optima" charset="0"/>
                <a:cs typeface="Optima" charset="0"/>
                <a:sym typeface="Symbol" charset="2"/>
              </a:rPr>
              <a:t>Memory address for load/store</a:t>
            </a:r>
          </a:p>
          <a:p>
            <a:pPr lvl="4" eaLnBrk="1" hangingPunct="1"/>
            <a:r>
              <a:rPr lang="en-US" altLang="en-US" sz="1400" b="1" dirty="0">
                <a:latin typeface="Optima" charset="0"/>
                <a:cs typeface="Optima" charset="0"/>
                <a:sym typeface="Symbol" charset="2"/>
              </a:rPr>
              <a:t>Branch target address</a:t>
            </a:r>
          </a:p>
          <a:p>
            <a:pPr lvl="3" eaLnBrk="1" hangingPunct="1"/>
            <a:r>
              <a:rPr lang="en-US" altLang="en-US" sz="1600" dirty="0">
                <a:latin typeface="Optima" charset="0"/>
                <a:cs typeface="Optima" charset="0"/>
                <a:sym typeface="Symbol" charset="2"/>
              </a:rPr>
              <a:t>Access data memory for load/store</a:t>
            </a:r>
          </a:p>
          <a:p>
            <a:pPr lvl="1" eaLnBrk="1" hangingPunct="1"/>
            <a:r>
              <a:rPr lang="en-US" altLang="en-US" sz="2000" dirty="0">
                <a:latin typeface="Optima" charset="0"/>
                <a:cs typeface="Optima" charset="0"/>
                <a:sym typeface="Symbol" charset="2"/>
              </a:rPr>
              <a:t>Fetch next …</a:t>
            </a:r>
          </a:p>
        </p:txBody>
      </p:sp>
      <p:sp>
        <p:nvSpPr>
          <p:cNvPr id="2" name="TextBox 1"/>
          <p:cNvSpPr txBox="1">
            <a:spLocks noChangeArrowheads="1"/>
          </p:cNvSpPr>
          <p:nvPr/>
        </p:nvSpPr>
        <p:spPr bwMode="auto">
          <a:xfrm>
            <a:off x="5943600" y="3505200"/>
            <a:ext cx="2808288" cy="36988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i="1">
                <a:solidFill>
                  <a:schemeClr val="tx2"/>
                </a:solidFill>
                <a:latin typeface="Calibri" charset="0"/>
              </a:rPr>
              <a:t>Fetch-Decode-Execute Loop</a:t>
            </a:r>
          </a:p>
        </p:txBody>
      </p:sp>
      <p:sp>
        <p:nvSpPr>
          <p:cNvPr id="35844" name="TextBox 5"/>
          <p:cNvSpPr txBox="1">
            <a:spLocks noChangeArrowheads="1"/>
          </p:cNvSpPr>
          <p:nvPr/>
        </p:nvSpPr>
        <p:spPr bwMode="auto">
          <a:xfrm>
            <a:off x="838200" y="5181600"/>
            <a:ext cx="3381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381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solidFill>
                  <a:srgbClr val="FFFFFF"/>
                </a:solidFill>
                <a:latin typeface="Arial" charset="0"/>
              </a:rPr>
              <a:t>A</a:t>
            </a:r>
          </a:p>
        </p:txBody>
      </p:sp>
      <p:sp>
        <p:nvSpPr>
          <p:cNvPr id="35845" name="TextBox 8"/>
          <p:cNvSpPr txBox="1">
            <a:spLocks noChangeArrowheads="1"/>
          </p:cNvSpPr>
          <p:nvPr/>
        </p:nvSpPr>
        <p:spPr bwMode="auto">
          <a:xfrm>
            <a:off x="838200" y="2438400"/>
            <a:ext cx="3381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381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solidFill>
                  <a:srgbClr val="FFFFFF"/>
                </a:solidFill>
                <a:latin typeface="Arial" charset="0"/>
              </a:rPr>
              <a:t>A</a:t>
            </a:r>
          </a:p>
        </p:txBody>
      </p:sp>
      <p:cxnSp>
        <p:nvCxnSpPr>
          <p:cNvPr id="8" name="Curved Connector 7"/>
          <p:cNvCxnSpPr>
            <a:cxnSpLocks noChangeShapeType="1"/>
            <a:stCxn id="35844" idx="1"/>
            <a:endCxn id="35845" idx="1"/>
          </p:cNvCxnSpPr>
          <p:nvPr/>
        </p:nvCxnSpPr>
        <p:spPr bwMode="auto">
          <a:xfrm rot="10800000">
            <a:off x="838200" y="2622550"/>
            <a:ext cx="12700" cy="2743200"/>
          </a:xfrm>
          <a:prstGeom prst="curvedConnector3">
            <a:avLst>
              <a:gd name="adj1" fmla="val 5359551"/>
            </a:avLst>
          </a:prstGeom>
          <a:noFill/>
          <a:ln w="38100">
            <a:solidFill>
              <a:schemeClr val="tx1"/>
            </a:solidFill>
            <a:round/>
            <a:headEnd/>
            <a:tailEnd type="triangle"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would the other instructions that affect the PC change this diagram???</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dirty="0">
                <a:latin typeface="Optima" charset="0"/>
                <a:ea typeface="ＭＳ Ｐゴシック" charset="-128"/>
                <a:cs typeface="Optima" charset="0"/>
              </a:rPr>
              <a:t>Instruction </a:t>
            </a:r>
            <a:r>
              <a:rPr lang="en-US" altLang="en-US" dirty="0" smtClean="0">
                <a:latin typeface="Optima" charset="0"/>
                <a:ea typeface="ＭＳ Ｐゴシック" charset="-128"/>
                <a:cs typeface="Optima" charset="0"/>
              </a:rPr>
              <a:t>Fetch</a:t>
            </a:r>
            <a:endParaRPr lang="en-AU" altLang="en-US" dirty="0">
              <a:latin typeface="Optima" charset="0"/>
              <a:ea typeface="ＭＳ Ｐゴシック" charset="-128"/>
              <a:cs typeface="Optima" charset="0"/>
            </a:endParaRPr>
          </a:p>
        </p:txBody>
      </p:sp>
      <p:sp>
        <p:nvSpPr>
          <p:cNvPr id="6" name="TextBox 5"/>
          <p:cNvSpPr txBox="1">
            <a:spLocks noChangeArrowheads="1"/>
          </p:cNvSpPr>
          <p:nvPr/>
        </p:nvSpPr>
        <p:spPr bwMode="auto">
          <a:xfrm>
            <a:off x="6629400" y="5175250"/>
            <a:ext cx="2209800" cy="1384300"/>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i="1">
                <a:solidFill>
                  <a:schemeClr val="tx2"/>
                </a:solidFill>
                <a:latin typeface="Calibri" charset="0"/>
              </a:rPr>
              <a:t>Can send instruction address and compute next instruction in parallel</a:t>
            </a:r>
          </a:p>
          <a:p>
            <a:pPr algn="ctr" eaLnBrk="1" hangingPunct="1">
              <a:spcBef>
                <a:spcPct val="0"/>
              </a:spcBef>
              <a:buClrTx/>
              <a:buFontTx/>
              <a:buNone/>
            </a:pPr>
            <a:endParaRPr lang="en-US" altLang="en-US" sz="1400" i="1">
              <a:solidFill>
                <a:schemeClr val="tx2"/>
              </a:solidFill>
              <a:latin typeface="Calibri" charset="0"/>
            </a:endParaRPr>
          </a:p>
          <a:p>
            <a:pPr algn="ctr" eaLnBrk="1" hangingPunct="1">
              <a:spcBef>
                <a:spcPct val="0"/>
              </a:spcBef>
              <a:buClrTx/>
              <a:buFontTx/>
              <a:buNone/>
            </a:pPr>
            <a:r>
              <a:rPr lang="en-US" altLang="en-US" sz="1400" i="1">
                <a:solidFill>
                  <a:schemeClr val="tx2"/>
                </a:solidFill>
                <a:latin typeface="Calibri" charset="0"/>
              </a:rPr>
              <a:t>Specialized adder more efficient than regular ALU</a:t>
            </a:r>
          </a:p>
        </p:txBody>
      </p:sp>
      <p:sp>
        <p:nvSpPr>
          <p:cNvPr id="45062" name="Rectangle 7"/>
          <p:cNvSpPr>
            <a:spLocks noChangeArrowheads="1"/>
          </p:cNvSpPr>
          <p:nvPr/>
        </p:nvSpPr>
        <p:spPr bwMode="auto">
          <a:xfrm>
            <a:off x="6553200" y="2462213"/>
            <a:ext cx="1143000" cy="966787"/>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i="1">
                <a:solidFill>
                  <a:srgbClr val="1822CD"/>
                </a:solidFill>
                <a:latin typeface="Calibri" charset="0"/>
              </a:rPr>
              <a:t>Increment by 4 for next instruction</a:t>
            </a:r>
            <a:endParaRPr lang="en-US" altLang="en-US" sz="1400" i="1" baseline="30000">
              <a:solidFill>
                <a:srgbClr val="1822CD"/>
              </a:solidFill>
              <a:latin typeface="Calibri" charset="0"/>
            </a:endParaRPr>
          </a:p>
        </p:txBody>
      </p:sp>
      <p:cxnSp>
        <p:nvCxnSpPr>
          <p:cNvPr id="16" name="Straight Arrow Connector 9"/>
          <p:cNvCxnSpPr>
            <a:cxnSpLocks noChangeShapeType="1"/>
          </p:cNvCxnSpPr>
          <p:nvPr/>
        </p:nvCxnSpPr>
        <p:spPr bwMode="auto">
          <a:xfrm>
            <a:off x="2743200" y="4497388"/>
            <a:ext cx="1450975" cy="1587"/>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7" name="TextBox 10"/>
          <p:cNvSpPr txBox="1">
            <a:spLocks noChangeArrowheads="1"/>
          </p:cNvSpPr>
          <p:nvPr/>
        </p:nvSpPr>
        <p:spPr bwMode="auto">
          <a:xfrm>
            <a:off x="3352800" y="3962400"/>
            <a:ext cx="768350" cy="461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Lucida Grande" charset="0"/>
              </a:rPr>
              <a:t>read</a:t>
            </a:r>
          </a:p>
          <a:p>
            <a:pPr algn="ctr" eaLnBrk="1" hangingPunct="1">
              <a:spcBef>
                <a:spcPct val="0"/>
              </a:spcBef>
              <a:buClrTx/>
              <a:buFontTx/>
              <a:buNone/>
            </a:pPr>
            <a:r>
              <a:rPr lang="en-US" altLang="en-US" sz="1200">
                <a:latin typeface="Lucida Grande" charset="0"/>
              </a:rPr>
              <a:t>address</a:t>
            </a:r>
          </a:p>
        </p:txBody>
      </p:sp>
      <p:sp>
        <p:nvSpPr>
          <p:cNvPr id="18" name="Rectangle 17"/>
          <p:cNvSpPr>
            <a:spLocks noChangeArrowheads="1"/>
          </p:cNvSpPr>
          <p:nvPr/>
        </p:nvSpPr>
        <p:spPr bwMode="auto">
          <a:xfrm>
            <a:off x="2246313" y="3810000"/>
            <a:ext cx="496887"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grpSp>
        <p:nvGrpSpPr>
          <p:cNvPr id="2" name="Group 25"/>
          <p:cNvGrpSpPr>
            <a:grpSpLocks/>
          </p:cNvGrpSpPr>
          <p:nvPr/>
        </p:nvGrpSpPr>
        <p:grpSpPr bwMode="auto">
          <a:xfrm>
            <a:off x="5597525" y="1439863"/>
            <a:ext cx="627063" cy="1608137"/>
            <a:chOff x="5597525" y="1222620"/>
            <a:chExt cx="627063" cy="1608137"/>
          </a:xfrm>
        </p:grpSpPr>
        <p:sp>
          <p:nvSpPr>
            <p:cNvPr id="19" name="Freeform 25"/>
            <p:cNvSpPr>
              <a:spLocks/>
            </p:cNvSpPr>
            <p:nvPr/>
          </p:nvSpPr>
          <p:spPr bwMode="auto">
            <a:xfrm>
              <a:off x="5597525" y="1222620"/>
              <a:ext cx="606425" cy="1608137"/>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cap="flat" cmpd="sng">
                  <a:solidFill>
                    <a:srgbClr val="000000"/>
                  </a:solidFill>
                  <a:prstDash val="solid"/>
                  <a:round/>
                  <a:headEnd/>
                  <a:tailEnd/>
                </a14:hiddenLine>
              </a:ext>
            </a:extLst>
          </p:spPr>
          <p:txBody>
            <a:bodyPr/>
            <a:lstStyle/>
            <a:p>
              <a:pPr>
                <a:defRPr/>
              </a:pPr>
              <a:endParaRPr lang="en-US"/>
            </a:p>
          </p:txBody>
        </p:sp>
        <p:sp>
          <p:nvSpPr>
            <p:cNvPr id="38948" name="Rectangle 26"/>
            <p:cNvSpPr>
              <a:spLocks noChangeArrowheads="1"/>
            </p:cNvSpPr>
            <p:nvPr/>
          </p:nvSpPr>
          <p:spPr bwMode="auto">
            <a:xfrm>
              <a:off x="5791200" y="1903412"/>
              <a:ext cx="433388" cy="2301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eaLnBrk="1" hangingPunct="1">
                <a:lnSpc>
                  <a:spcPts val="1600"/>
                </a:lnSpc>
                <a:spcBef>
                  <a:spcPct val="0"/>
                </a:spcBef>
                <a:buClrTx/>
                <a:buFontTx/>
                <a:buNone/>
              </a:pPr>
              <a:r>
                <a:rPr lang="en-US" altLang="en-US" sz="1200" b="1">
                  <a:solidFill>
                    <a:srgbClr val="000000"/>
                  </a:solidFill>
                  <a:latin typeface="Calibri" charset="0"/>
                </a:rPr>
                <a:t>ADD</a:t>
              </a:r>
            </a:p>
          </p:txBody>
        </p:sp>
      </p:grpSp>
      <p:grpSp>
        <p:nvGrpSpPr>
          <p:cNvPr id="3" name="Group 50"/>
          <p:cNvGrpSpPr>
            <a:grpSpLocks/>
          </p:cNvGrpSpPr>
          <p:nvPr/>
        </p:nvGrpSpPr>
        <p:grpSpPr bwMode="auto">
          <a:xfrm>
            <a:off x="3206750" y="1809750"/>
            <a:ext cx="2390775" cy="2673350"/>
            <a:chOff x="3206748" y="1809196"/>
            <a:chExt cx="2390777" cy="2673286"/>
          </a:xfrm>
        </p:grpSpPr>
        <p:sp>
          <p:nvSpPr>
            <p:cNvPr id="38945" name="Line 14"/>
            <p:cNvSpPr>
              <a:spLocks noChangeShapeType="1"/>
            </p:cNvSpPr>
            <p:nvPr/>
          </p:nvSpPr>
          <p:spPr bwMode="auto">
            <a:xfrm>
              <a:off x="3206748" y="1817443"/>
              <a:ext cx="2390777" cy="0"/>
            </a:xfrm>
            <a:prstGeom prst="line">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46" name="Line 100"/>
            <p:cNvSpPr>
              <a:spLocks noChangeShapeType="1"/>
            </p:cNvSpPr>
            <p:nvPr/>
          </p:nvSpPr>
          <p:spPr bwMode="auto">
            <a:xfrm>
              <a:off x="3206748" y="1809196"/>
              <a:ext cx="0" cy="2673286"/>
            </a:xfrm>
            <a:prstGeom prst="line">
              <a:avLst/>
            </a:prstGeom>
            <a:noFill/>
            <a:ln w="285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grpSp>
        <p:nvGrpSpPr>
          <p:cNvPr id="4" name="Group 65"/>
          <p:cNvGrpSpPr>
            <a:grpSpLocks/>
          </p:cNvGrpSpPr>
          <p:nvPr/>
        </p:nvGrpSpPr>
        <p:grpSpPr bwMode="auto">
          <a:xfrm>
            <a:off x="4752975" y="2714625"/>
            <a:ext cx="844550" cy="307975"/>
            <a:chOff x="4752204" y="2714990"/>
            <a:chExt cx="845321" cy="307777"/>
          </a:xfrm>
        </p:grpSpPr>
        <p:cxnSp>
          <p:nvCxnSpPr>
            <p:cNvPr id="38943" name="Straight Arrow Connector 5"/>
            <p:cNvCxnSpPr>
              <a:cxnSpLocks noChangeShapeType="1"/>
            </p:cNvCxnSpPr>
            <p:nvPr/>
          </p:nvCxnSpPr>
          <p:spPr bwMode="auto">
            <a:xfrm>
              <a:off x="4828404" y="2731843"/>
              <a:ext cx="769121" cy="1588"/>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8944" name="Rectangle 7"/>
            <p:cNvSpPr>
              <a:spLocks noChangeArrowheads="1"/>
            </p:cNvSpPr>
            <p:nvPr/>
          </p:nvSpPr>
          <p:spPr bwMode="auto">
            <a:xfrm>
              <a:off x="4752204" y="2714990"/>
              <a:ext cx="505596" cy="30777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a:solidFill>
                    <a:srgbClr val="000000"/>
                  </a:solidFill>
                  <a:latin typeface="Calibri" charset="0"/>
                </a:rPr>
                <a:t>4</a:t>
              </a:r>
              <a:endParaRPr lang="en-US" altLang="en-US" sz="1400" baseline="30000">
                <a:solidFill>
                  <a:srgbClr val="000000"/>
                </a:solidFill>
                <a:latin typeface="Calibri" charset="0"/>
              </a:endParaRPr>
            </a:p>
          </p:txBody>
        </p:sp>
      </p:grpSp>
      <p:grpSp>
        <p:nvGrpSpPr>
          <p:cNvPr id="5" name="Group 66"/>
          <p:cNvGrpSpPr>
            <a:grpSpLocks/>
          </p:cNvGrpSpPr>
          <p:nvPr/>
        </p:nvGrpSpPr>
        <p:grpSpPr bwMode="auto">
          <a:xfrm>
            <a:off x="6115938" y="3836326"/>
            <a:ext cx="2723263" cy="369332"/>
            <a:chOff x="6116503" y="4056988"/>
            <a:chExt cx="2721683" cy="369332"/>
          </a:xfrm>
        </p:grpSpPr>
        <p:sp>
          <p:nvSpPr>
            <p:cNvPr id="38938" name="TextBox 10"/>
            <p:cNvSpPr txBox="1">
              <a:spLocks noChangeArrowheads="1"/>
            </p:cNvSpPr>
            <p:nvPr/>
          </p:nvSpPr>
          <p:spPr bwMode="auto">
            <a:xfrm>
              <a:off x="7356624" y="4056988"/>
              <a:ext cx="148156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b="1" dirty="0">
                  <a:latin typeface="Lucida Grande" charset="0"/>
                </a:rPr>
                <a:t>instruction</a:t>
              </a:r>
            </a:p>
          </p:txBody>
        </p:sp>
        <p:cxnSp>
          <p:nvCxnSpPr>
            <p:cNvPr id="38940" name="Straight Arrow Connector 6"/>
            <p:cNvCxnSpPr>
              <a:cxnSpLocks noChangeShapeType="1"/>
            </p:cNvCxnSpPr>
            <p:nvPr/>
          </p:nvCxnSpPr>
          <p:spPr bwMode="auto">
            <a:xfrm>
              <a:off x="6116503" y="4240482"/>
              <a:ext cx="893897" cy="1172"/>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8" name="Group 64"/>
          <p:cNvGrpSpPr>
            <a:grpSpLocks/>
          </p:cNvGrpSpPr>
          <p:nvPr/>
        </p:nvGrpSpPr>
        <p:grpSpPr bwMode="auto">
          <a:xfrm>
            <a:off x="1752600" y="1287463"/>
            <a:ext cx="4756150" cy="3203575"/>
            <a:chOff x="1752600" y="1287153"/>
            <a:chExt cx="4756150" cy="3203576"/>
          </a:xfrm>
        </p:grpSpPr>
        <p:sp>
          <p:nvSpPr>
            <p:cNvPr id="38933" name="Line 28"/>
            <p:cNvSpPr>
              <a:spLocks noChangeShapeType="1"/>
            </p:cNvSpPr>
            <p:nvPr/>
          </p:nvSpPr>
          <p:spPr bwMode="auto">
            <a:xfrm>
              <a:off x="6508750" y="1295400"/>
              <a:ext cx="0" cy="99060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4" name="Line 29"/>
            <p:cNvSpPr>
              <a:spLocks noChangeShapeType="1"/>
            </p:cNvSpPr>
            <p:nvPr/>
          </p:nvSpPr>
          <p:spPr bwMode="auto">
            <a:xfrm>
              <a:off x="6203950" y="2286000"/>
              <a:ext cx="304800" cy="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5" name="Line 35"/>
            <p:cNvSpPr>
              <a:spLocks noChangeShapeType="1"/>
            </p:cNvSpPr>
            <p:nvPr/>
          </p:nvSpPr>
          <p:spPr bwMode="auto">
            <a:xfrm flipV="1">
              <a:off x="1752600" y="1295400"/>
              <a:ext cx="4756150" cy="0"/>
            </a:xfrm>
            <a:prstGeom prst="line">
              <a:avLst/>
            </a:prstGeom>
            <a:noFill/>
            <a:ln w="254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6" name="Line 36"/>
            <p:cNvSpPr>
              <a:spLocks noChangeShapeType="1"/>
            </p:cNvSpPr>
            <p:nvPr/>
          </p:nvSpPr>
          <p:spPr bwMode="auto">
            <a:xfrm flipH="1">
              <a:off x="1752600" y="1287153"/>
              <a:ext cx="0" cy="3203576"/>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cxnSp>
          <p:nvCxnSpPr>
            <p:cNvPr id="38937" name="Straight Arrow Connector 5"/>
            <p:cNvCxnSpPr>
              <a:cxnSpLocks noChangeShapeType="1"/>
              <a:endCxn id="18" idx="1"/>
            </p:cNvCxnSpPr>
            <p:nvPr/>
          </p:nvCxnSpPr>
          <p:spPr bwMode="auto">
            <a:xfrm flipV="1">
              <a:off x="1752600" y="4485608"/>
              <a:ext cx="493713" cy="0"/>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9" name="Group 69"/>
          <p:cNvGrpSpPr>
            <a:grpSpLocks/>
          </p:cNvGrpSpPr>
          <p:nvPr/>
        </p:nvGrpSpPr>
        <p:grpSpPr bwMode="auto">
          <a:xfrm>
            <a:off x="4114800" y="3836326"/>
            <a:ext cx="2073275" cy="1752741"/>
            <a:chOff x="4114800" y="3809333"/>
            <a:chExt cx="2073894" cy="1753408"/>
          </a:xfrm>
        </p:grpSpPr>
        <p:grpSp>
          <p:nvGrpSpPr>
            <p:cNvPr id="10" name="Group 48"/>
            <p:cNvGrpSpPr>
              <a:grpSpLocks/>
            </p:cNvGrpSpPr>
            <p:nvPr/>
          </p:nvGrpSpPr>
          <p:grpSpPr bwMode="auto">
            <a:xfrm>
              <a:off x="4194094" y="3809333"/>
              <a:ext cx="1922409" cy="1748153"/>
              <a:chOff x="4194094" y="4004945"/>
              <a:chExt cx="1922409" cy="1748153"/>
            </a:xfrm>
          </p:grpSpPr>
          <p:sp>
            <p:nvSpPr>
              <p:cNvPr id="38929" name="Rectangle 4"/>
              <p:cNvSpPr>
                <a:spLocks noChangeArrowheads="1"/>
              </p:cNvSpPr>
              <p:nvPr/>
            </p:nvSpPr>
            <p:spPr bwMode="auto">
              <a:xfrm>
                <a:off x="4194094" y="4004945"/>
                <a:ext cx="1922409" cy="1748153"/>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sp>
            <p:nvSpPr>
              <p:cNvPr id="38930" name="TextBox 7"/>
              <p:cNvSpPr txBox="1">
                <a:spLocks noChangeArrowheads="1"/>
              </p:cNvSpPr>
              <p:nvPr/>
            </p:nvSpPr>
            <p:spPr bwMode="auto">
              <a:xfrm>
                <a:off x="5105400" y="4066401"/>
                <a:ext cx="914399" cy="27699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read port</a:t>
                </a:r>
              </a:p>
            </p:txBody>
          </p:sp>
          <p:sp>
            <p:nvSpPr>
              <p:cNvPr id="38932" name="TextBox 11"/>
              <p:cNvSpPr txBox="1">
                <a:spLocks noChangeArrowheads="1"/>
              </p:cNvSpPr>
              <p:nvPr/>
            </p:nvSpPr>
            <p:spPr bwMode="auto">
              <a:xfrm>
                <a:off x="4648149" y="4495800"/>
                <a:ext cx="1042110" cy="738664"/>
              </a:xfrm>
              <a:prstGeom prst="rect">
                <a:avLst/>
              </a:prstGeom>
              <a:solidFill>
                <a:srgbClr val="FAFFB5"/>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a:latin typeface="Calibri" charset="0"/>
                  </a:rPr>
                  <a:t>Instruction</a:t>
                </a:r>
              </a:p>
              <a:p>
                <a:pPr algn="ctr" eaLnBrk="1" hangingPunct="1">
                  <a:spcBef>
                    <a:spcPct val="0"/>
                  </a:spcBef>
                  <a:buClrTx/>
                  <a:buFontTx/>
                  <a:buNone/>
                </a:pPr>
                <a:r>
                  <a:rPr lang="en-US" altLang="en-US" sz="1400">
                    <a:latin typeface="Calibri" charset="0"/>
                  </a:rPr>
                  <a:t>Memory</a:t>
                </a:r>
              </a:p>
              <a:p>
                <a:pPr algn="ctr" eaLnBrk="1" hangingPunct="1">
                  <a:spcBef>
                    <a:spcPct val="0"/>
                  </a:spcBef>
                  <a:buClrTx/>
                  <a:buFontTx/>
                  <a:buNone/>
                </a:pPr>
                <a:r>
                  <a:rPr lang="en-US" altLang="en-US" sz="1400">
                    <a:latin typeface="Calibri" charset="0"/>
                  </a:rPr>
                  <a:t>(L1 I-Cache)</a:t>
                </a:r>
              </a:p>
            </p:txBody>
          </p:sp>
        </p:grpSp>
        <p:sp>
          <p:nvSpPr>
            <p:cNvPr id="38927" name="TextBox 67"/>
            <p:cNvSpPr txBox="1">
              <a:spLocks noChangeArrowheads="1"/>
            </p:cNvSpPr>
            <p:nvPr/>
          </p:nvSpPr>
          <p:spPr bwMode="auto">
            <a:xfrm>
              <a:off x="4114800" y="5193268"/>
              <a:ext cx="184721" cy="36947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dirty="0">
                <a:latin typeface="Arial" charset="0"/>
              </a:endParaRPr>
            </a:p>
          </p:txBody>
        </p:sp>
        <p:sp>
          <p:nvSpPr>
            <p:cNvPr id="38928" name="TextBox 68"/>
            <p:cNvSpPr txBox="1">
              <a:spLocks noChangeArrowheads="1"/>
            </p:cNvSpPr>
            <p:nvPr/>
          </p:nvSpPr>
          <p:spPr bwMode="auto">
            <a:xfrm>
              <a:off x="5869226" y="3817580"/>
              <a:ext cx="319468"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Arial" charset="0"/>
                </a:rPr>
                <a:t>&lt;</a:t>
              </a:r>
            </a:p>
          </p:txBody>
        </p:sp>
      </p:grpSp>
      <p:cxnSp>
        <p:nvCxnSpPr>
          <p:cNvPr id="39" name="Straight Connector 38"/>
          <p:cNvCxnSpPr>
            <a:stCxn id="38933" idx="0"/>
          </p:cNvCxnSpPr>
          <p:nvPr/>
        </p:nvCxnSpPr>
        <p:spPr bwMode="auto">
          <a:xfrm rot="5400000" flipH="1" flipV="1">
            <a:off x="7098351" y="697862"/>
            <a:ext cx="8247" cy="118745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0" name="TextBox 39"/>
          <p:cNvSpPr txBox="1"/>
          <p:nvPr/>
        </p:nvSpPr>
        <p:spPr>
          <a:xfrm>
            <a:off x="7162800" y="1676400"/>
            <a:ext cx="1371600" cy="461665"/>
          </a:xfrm>
          <a:prstGeom prst="rect">
            <a:avLst/>
          </a:prstGeom>
          <a:noFill/>
        </p:spPr>
        <p:txBody>
          <a:bodyPr wrap="square" rtlCol="0">
            <a:spAutoFit/>
          </a:bodyPr>
          <a:lstStyle/>
          <a:p>
            <a:r>
              <a:rPr lang="en-US" sz="800" dirty="0" smtClean="0"/>
              <a:t>Maybe we have to get the PC+4 and add an offset plus shift left 2.   </a:t>
            </a:r>
            <a:endParaRPr lang="en-US" sz="800" dirty="0"/>
          </a:p>
        </p:txBody>
      </p:sp>
      <p:sp>
        <p:nvSpPr>
          <p:cNvPr id="41" name="Oval 40"/>
          <p:cNvSpPr/>
          <p:nvPr/>
        </p:nvSpPr>
        <p:spPr bwMode="auto">
          <a:xfrm>
            <a:off x="6179560" y="990600"/>
            <a:ext cx="658378" cy="685800"/>
          </a:xfrm>
          <a:prstGeom prst="ellipse">
            <a:avLst/>
          </a:prstGeom>
          <a:noFill/>
          <a:ln w="412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43" name="Straight Arrow Connector 42"/>
          <p:cNvCxnSpPr/>
          <p:nvPr/>
        </p:nvCxnSpPr>
        <p:spPr bwMode="auto">
          <a:xfrm rot="10800000" flipV="1">
            <a:off x="6837938" y="533400"/>
            <a:ext cx="1163062" cy="609600"/>
          </a:xfrm>
          <a:prstGeom prst="straightConnector1">
            <a:avLst/>
          </a:prstGeom>
          <a:solidFill>
            <a:schemeClr val="accent1"/>
          </a:solidFill>
          <a:ln w="47625"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7-09-27 at 8.47.52 PM.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tLang="en-US" dirty="0">
                <a:latin typeface="Optima" charset="0"/>
                <a:ea typeface="ＭＳ Ｐゴシック" charset="-128"/>
                <a:cs typeface="Optima" charset="0"/>
              </a:rPr>
              <a:t>Instruction </a:t>
            </a:r>
            <a:r>
              <a:rPr lang="en-US" altLang="en-US" dirty="0" smtClean="0">
                <a:latin typeface="Optima" charset="0"/>
                <a:ea typeface="ＭＳ Ｐゴシック" charset="-128"/>
                <a:cs typeface="Optima" charset="0"/>
              </a:rPr>
              <a:t>Decode – ALU  - R Type</a:t>
            </a:r>
            <a:endParaRPr lang="en-US" altLang="en-US" dirty="0">
              <a:latin typeface="Optima" charset="0"/>
              <a:ea typeface="ＭＳ Ｐゴシック" charset="-128"/>
              <a:cs typeface="Optima" charset="0"/>
            </a:endParaRPr>
          </a:p>
        </p:txBody>
      </p:sp>
      <p:sp>
        <p:nvSpPr>
          <p:cNvPr id="40962" name="Content Placeholder 2"/>
          <p:cNvSpPr>
            <a:spLocks noGrp="1"/>
          </p:cNvSpPr>
          <p:nvPr>
            <p:ph idx="1"/>
          </p:nvPr>
        </p:nvSpPr>
        <p:spPr>
          <a:xfrm>
            <a:off x="457200" y="1201738"/>
            <a:ext cx="8229600" cy="5105400"/>
          </a:xfrm>
        </p:spPr>
        <p:txBody>
          <a:bodyPr/>
          <a:lstStyle/>
          <a:p>
            <a:pPr eaLnBrk="1" hangingPunct="1"/>
            <a:r>
              <a:rPr lang="en-US" altLang="en-US" sz="2000" dirty="0">
                <a:latin typeface="Optima" charset="0"/>
                <a:ea typeface="ＭＳ Ｐゴシック" charset="-128"/>
                <a:cs typeface="Optima" charset="0"/>
              </a:rPr>
              <a:t>Decoding involves determining </a:t>
            </a:r>
            <a:r>
              <a:rPr lang="en-US" altLang="en-US" sz="2000" dirty="0" err="1">
                <a:latin typeface="Optima" charset="0"/>
                <a:ea typeface="ＭＳ Ｐゴシック" charset="-128"/>
                <a:cs typeface="Optima" charset="0"/>
              </a:rPr>
              <a:t>opcode</a:t>
            </a:r>
            <a:r>
              <a:rPr lang="en-US" altLang="en-US" sz="2000" dirty="0">
                <a:latin typeface="Optima" charset="0"/>
                <a:ea typeface="ＭＳ Ｐゴシック" charset="-128"/>
                <a:cs typeface="Optima" charset="0"/>
              </a:rPr>
              <a:t>, extracting register number extracting memory address</a:t>
            </a:r>
          </a:p>
          <a:p>
            <a:pPr eaLnBrk="1" hangingPunct="1"/>
            <a:r>
              <a:rPr lang="en-US" altLang="en-US" sz="2000" dirty="0">
                <a:latin typeface="Optima" charset="0"/>
                <a:ea typeface="ＭＳ Ｐゴシック" charset="-128"/>
                <a:cs typeface="Optima" charset="0"/>
              </a:rPr>
              <a:t>Just a matter of redirecting wires! </a:t>
            </a:r>
          </a:p>
          <a:p>
            <a:pPr lvl="1" eaLnBrk="1" hangingPunct="1">
              <a:buFont typeface="Times" charset="0"/>
              <a:buNone/>
            </a:pPr>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lvl="1" eaLnBrk="1" hangingPunct="1"/>
            <a:endParaRPr lang="en-US" altLang="en-US" sz="1800" dirty="0">
              <a:latin typeface="Optima" charset="0"/>
              <a:cs typeface="Optima" charset="0"/>
            </a:endParaRPr>
          </a:p>
          <a:p>
            <a:pPr algn="ctr" eaLnBrk="1" hangingPunct="1">
              <a:buFont typeface="Times" charset="0"/>
              <a:buNone/>
            </a:pPr>
            <a:endParaRPr lang="en-US" altLang="en-US" sz="2000" i="1" dirty="0">
              <a:latin typeface="Optima" charset="0"/>
              <a:ea typeface="ＭＳ Ｐゴシック" charset="-128"/>
              <a:cs typeface="Optima" charset="0"/>
            </a:endParaRPr>
          </a:p>
          <a:p>
            <a:pPr algn="ctr" eaLnBrk="1" hangingPunct="1">
              <a:buFont typeface="Times" charset="0"/>
              <a:buNone/>
            </a:pPr>
            <a:endParaRPr lang="en-US" altLang="en-US" sz="2000" i="1" dirty="0">
              <a:latin typeface="Optima" charset="0"/>
              <a:ea typeface="ＭＳ Ｐゴシック" charset="-128"/>
              <a:cs typeface="Optima" charset="0"/>
            </a:endParaRPr>
          </a:p>
          <a:p>
            <a:pPr algn="ctr" eaLnBrk="1" hangingPunct="1">
              <a:buFont typeface="Times" charset="0"/>
              <a:buNone/>
            </a:pPr>
            <a:endParaRPr lang="en-US" altLang="en-US" sz="2000" i="1" dirty="0">
              <a:latin typeface="Optima" charset="0"/>
              <a:ea typeface="ＭＳ Ｐゴシック" charset="-128"/>
              <a:cs typeface="Optima" charset="0"/>
            </a:endParaRPr>
          </a:p>
        </p:txBody>
      </p:sp>
      <p:grpSp>
        <p:nvGrpSpPr>
          <p:cNvPr id="2" name="Group 46"/>
          <p:cNvGrpSpPr>
            <a:grpSpLocks/>
          </p:cNvGrpSpPr>
          <p:nvPr/>
        </p:nvGrpSpPr>
        <p:grpSpPr bwMode="auto">
          <a:xfrm>
            <a:off x="5159375" y="2952749"/>
            <a:ext cx="3867150" cy="1981201"/>
            <a:chOff x="5159384" y="2952749"/>
            <a:chExt cx="3867141" cy="1981141"/>
          </a:xfrm>
        </p:grpSpPr>
        <p:sp>
          <p:nvSpPr>
            <p:cNvPr id="41011" name="TextBox 29"/>
            <p:cNvSpPr txBox="1">
              <a:spLocks noChangeArrowheads="1"/>
            </p:cNvSpPr>
            <p:nvPr/>
          </p:nvSpPr>
          <p:spPr bwMode="auto">
            <a:xfrm>
              <a:off x="7086600" y="2952749"/>
              <a:ext cx="1939925" cy="830972"/>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600" i="1" dirty="0">
                  <a:solidFill>
                    <a:schemeClr val="tx2"/>
                  </a:solidFill>
                  <a:latin typeface="Calibri" charset="0"/>
                </a:rPr>
                <a:t>Need to know where to send these </a:t>
              </a:r>
            </a:p>
          </p:txBody>
        </p:sp>
        <p:cxnSp>
          <p:nvCxnSpPr>
            <p:cNvPr id="32" name="Straight Arrow Connector 31"/>
            <p:cNvCxnSpPr/>
            <p:nvPr/>
          </p:nvCxnSpPr>
          <p:spPr bwMode="auto">
            <a:xfrm rot="10800000">
              <a:off x="5159384" y="3244841"/>
              <a:ext cx="1927221" cy="1588"/>
            </a:xfrm>
            <a:prstGeom prst="straightConnector1">
              <a:avLst/>
            </a:prstGeom>
            <a:solidFill>
              <a:schemeClr val="accent1"/>
            </a:solidFill>
            <a:ln w="15875" cap="flat" cmpd="sng" algn="ctr">
              <a:solidFill>
                <a:schemeClr val="accent3">
                  <a:lumMod val="50000"/>
                </a:schemeClr>
              </a:solidFill>
              <a:prstDash val="solid"/>
              <a:round/>
              <a:headEnd type="none" w="med" len="med"/>
              <a:tailEnd type="oval" w="med" len="med"/>
            </a:ln>
            <a:effectLst/>
          </p:spPr>
        </p:cxnSp>
        <p:cxnSp>
          <p:nvCxnSpPr>
            <p:cNvPr id="34" name="Straight Arrow Connector 33"/>
            <p:cNvCxnSpPr>
              <a:endCxn id="40993" idx="0"/>
            </p:cNvCxnSpPr>
            <p:nvPr/>
          </p:nvCxnSpPr>
          <p:spPr bwMode="auto">
            <a:xfrm rot="5400000">
              <a:off x="5949981" y="3797266"/>
              <a:ext cx="1689049" cy="584199"/>
            </a:xfrm>
            <a:prstGeom prst="straightConnector1">
              <a:avLst/>
            </a:prstGeom>
            <a:solidFill>
              <a:schemeClr val="accent1"/>
            </a:solidFill>
            <a:ln w="15875" cap="flat" cmpd="sng" algn="ctr">
              <a:solidFill>
                <a:schemeClr val="accent3">
                  <a:lumMod val="50000"/>
                </a:schemeClr>
              </a:solidFill>
              <a:prstDash val="solid"/>
              <a:round/>
              <a:headEnd type="none" w="med" len="med"/>
              <a:tailEnd type="oval" w="med" len="med"/>
            </a:ln>
            <a:effectLst/>
          </p:spPr>
        </p:cxnSp>
      </p:grpSp>
      <p:sp>
        <p:nvSpPr>
          <p:cNvPr id="47130" name="Line 6"/>
          <p:cNvSpPr>
            <a:spLocks noChangeShapeType="1"/>
          </p:cNvSpPr>
          <p:nvPr/>
        </p:nvSpPr>
        <p:spPr bwMode="auto">
          <a:xfrm>
            <a:off x="2667000" y="2474913"/>
            <a:ext cx="0" cy="3352800"/>
          </a:xfrm>
          <a:prstGeom prst="line">
            <a:avLst/>
          </a:prstGeom>
          <a:noFill/>
          <a:ln w="28575">
            <a:solidFill>
              <a:schemeClr val="tx2"/>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grpSp>
        <p:nvGrpSpPr>
          <p:cNvPr id="3" name="Group 62"/>
          <p:cNvGrpSpPr>
            <a:grpSpLocks/>
          </p:cNvGrpSpPr>
          <p:nvPr/>
        </p:nvGrpSpPr>
        <p:grpSpPr bwMode="auto">
          <a:xfrm>
            <a:off x="1657350" y="2514600"/>
            <a:ext cx="781050" cy="3276600"/>
            <a:chOff x="1657929" y="2514600"/>
            <a:chExt cx="780471" cy="3276600"/>
          </a:xfrm>
        </p:grpSpPr>
        <p:sp>
          <p:nvSpPr>
            <p:cNvPr id="40995" name="Line 5"/>
            <p:cNvSpPr>
              <a:spLocks noChangeShapeType="1"/>
            </p:cNvSpPr>
            <p:nvPr/>
          </p:nvSpPr>
          <p:spPr bwMode="auto">
            <a:xfrm>
              <a:off x="1660525" y="3148941"/>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96" name="Line 5"/>
            <p:cNvSpPr>
              <a:spLocks noChangeShapeType="1"/>
            </p:cNvSpPr>
            <p:nvPr/>
          </p:nvSpPr>
          <p:spPr bwMode="auto">
            <a:xfrm>
              <a:off x="1660525" y="33353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97" name="Line 5"/>
            <p:cNvSpPr>
              <a:spLocks noChangeShapeType="1"/>
            </p:cNvSpPr>
            <p:nvPr/>
          </p:nvSpPr>
          <p:spPr bwMode="auto">
            <a:xfrm>
              <a:off x="1660525" y="3552516"/>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98" name="Line 5"/>
            <p:cNvSpPr>
              <a:spLocks noChangeShapeType="1"/>
            </p:cNvSpPr>
            <p:nvPr/>
          </p:nvSpPr>
          <p:spPr bwMode="auto">
            <a:xfrm>
              <a:off x="1660525" y="37544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99" name="Line 5"/>
            <p:cNvSpPr>
              <a:spLocks noChangeShapeType="1"/>
            </p:cNvSpPr>
            <p:nvPr/>
          </p:nvSpPr>
          <p:spPr bwMode="auto">
            <a:xfrm>
              <a:off x="1660525" y="396557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0" name="Line 5"/>
            <p:cNvSpPr>
              <a:spLocks noChangeShapeType="1"/>
            </p:cNvSpPr>
            <p:nvPr/>
          </p:nvSpPr>
          <p:spPr bwMode="auto">
            <a:xfrm>
              <a:off x="1660525" y="41910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1" name="Line 5"/>
            <p:cNvSpPr>
              <a:spLocks noChangeShapeType="1"/>
            </p:cNvSpPr>
            <p:nvPr/>
          </p:nvSpPr>
          <p:spPr bwMode="auto">
            <a:xfrm>
              <a:off x="1660525" y="44402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2" name="Line 5"/>
            <p:cNvSpPr>
              <a:spLocks noChangeShapeType="1"/>
            </p:cNvSpPr>
            <p:nvPr/>
          </p:nvSpPr>
          <p:spPr bwMode="auto">
            <a:xfrm>
              <a:off x="1660525" y="465137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3" name="Line 5"/>
            <p:cNvSpPr>
              <a:spLocks noChangeShapeType="1"/>
            </p:cNvSpPr>
            <p:nvPr/>
          </p:nvSpPr>
          <p:spPr bwMode="auto">
            <a:xfrm>
              <a:off x="1660525" y="48768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4" name="Line 5"/>
            <p:cNvSpPr>
              <a:spLocks noChangeShapeType="1"/>
            </p:cNvSpPr>
            <p:nvPr/>
          </p:nvSpPr>
          <p:spPr bwMode="auto">
            <a:xfrm>
              <a:off x="1660525" y="51260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5" name="Line 5"/>
            <p:cNvSpPr>
              <a:spLocks noChangeShapeType="1"/>
            </p:cNvSpPr>
            <p:nvPr/>
          </p:nvSpPr>
          <p:spPr bwMode="auto">
            <a:xfrm>
              <a:off x="1660525" y="533717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6" name="Line 5"/>
            <p:cNvSpPr>
              <a:spLocks noChangeShapeType="1"/>
            </p:cNvSpPr>
            <p:nvPr/>
          </p:nvSpPr>
          <p:spPr bwMode="auto">
            <a:xfrm>
              <a:off x="1660525" y="55626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7" name="Line 5"/>
            <p:cNvSpPr>
              <a:spLocks noChangeShapeType="1"/>
            </p:cNvSpPr>
            <p:nvPr/>
          </p:nvSpPr>
          <p:spPr bwMode="auto">
            <a:xfrm>
              <a:off x="1660525" y="25146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8" name="Line 5"/>
            <p:cNvSpPr>
              <a:spLocks noChangeShapeType="1"/>
            </p:cNvSpPr>
            <p:nvPr/>
          </p:nvSpPr>
          <p:spPr bwMode="auto">
            <a:xfrm>
              <a:off x="1660525" y="27257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09" name="Line 5"/>
            <p:cNvSpPr>
              <a:spLocks noChangeShapeType="1"/>
            </p:cNvSpPr>
            <p:nvPr/>
          </p:nvSpPr>
          <p:spPr bwMode="auto">
            <a:xfrm>
              <a:off x="1660525" y="2934669"/>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010" name="Line 5"/>
            <p:cNvSpPr>
              <a:spLocks noChangeShapeType="1"/>
            </p:cNvSpPr>
            <p:nvPr/>
          </p:nvSpPr>
          <p:spPr bwMode="auto">
            <a:xfrm>
              <a:off x="1657929" y="57912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grpSp>
      <p:grpSp>
        <p:nvGrpSpPr>
          <p:cNvPr id="4" name="Group 65"/>
          <p:cNvGrpSpPr>
            <a:grpSpLocks/>
          </p:cNvGrpSpPr>
          <p:nvPr/>
        </p:nvGrpSpPr>
        <p:grpSpPr bwMode="auto">
          <a:xfrm>
            <a:off x="2770188" y="3028950"/>
            <a:ext cx="3884612" cy="2305050"/>
            <a:chOff x="2770188" y="3028940"/>
            <a:chExt cx="3884658" cy="2305060"/>
          </a:xfrm>
        </p:grpSpPr>
        <p:sp>
          <p:nvSpPr>
            <p:cNvPr id="40977" name="TextBox 12"/>
            <p:cNvSpPr txBox="1">
              <a:spLocks noChangeArrowheads="1"/>
            </p:cNvSpPr>
            <p:nvPr/>
          </p:nvSpPr>
          <p:spPr bwMode="auto">
            <a:xfrm>
              <a:off x="3532188" y="4325818"/>
              <a:ext cx="492599" cy="277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[4-0]</a:t>
              </a:r>
              <a:endParaRPr lang="en-US" altLang="en-US" sz="1200" dirty="0">
                <a:latin typeface="Calibri" charset="0"/>
              </a:endParaRPr>
            </a:p>
          </p:txBody>
        </p:sp>
        <p:grpSp>
          <p:nvGrpSpPr>
            <p:cNvPr id="6" name="Group 64"/>
            <p:cNvGrpSpPr>
              <a:grpSpLocks/>
            </p:cNvGrpSpPr>
            <p:nvPr/>
          </p:nvGrpSpPr>
          <p:grpSpPr bwMode="auto">
            <a:xfrm>
              <a:off x="2770188" y="3028940"/>
              <a:ext cx="3884658" cy="2305060"/>
              <a:chOff x="2770188" y="3028940"/>
              <a:chExt cx="3884658" cy="2305060"/>
            </a:xfrm>
          </p:grpSpPr>
          <p:grpSp>
            <p:nvGrpSpPr>
              <p:cNvPr id="7" name="Group 19"/>
              <p:cNvGrpSpPr>
                <a:grpSpLocks/>
              </p:cNvGrpSpPr>
              <p:nvPr/>
            </p:nvGrpSpPr>
            <p:grpSpPr bwMode="auto">
              <a:xfrm>
                <a:off x="2770188" y="3028940"/>
                <a:ext cx="3884658" cy="2305060"/>
                <a:chOff x="2362200" y="3124200"/>
                <a:chExt cx="3884936" cy="2305120"/>
              </a:xfrm>
            </p:grpSpPr>
            <p:sp>
              <p:nvSpPr>
                <p:cNvPr id="40982" name="Line 5"/>
                <p:cNvSpPr>
                  <a:spLocks noChangeShapeType="1"/>
                </p:cNvSpPr>
                <p:nvPr/>
              </p:nvSpPr>
              <p:spPr bwMode="auto">
                <a:xfrm>
                  <a:off x="2362200" y="4142692"/>
                  <a:ext cx="778476" cy="0"/>
                </a:xfrm>
                <a:prstGeom prst="line">
                  <a:avLst/>
                </a:prstGeom>
                <a:noFill/>
                <a:ln w="222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3" name="Line 6"/>
                <p:cNvSpPr>
                  <a:spLocks noChangeShapeType="1"/>
                </p:cNvSpPr>
                <p:nvPr/>
              </p:nvSpPr>
              <p:spPr bwMode="auto">
                <a:xfrm>
                  <a:off x="3140676" y="3386524"/>
                  <a:ext cx="0" cy="1871275"/>
                </a:xfrm>
                <a:prstGeom prst="line">
                  <a:avLst/>
                </a:prstGeom>
                <a:noFill/>
                <a:ln w="222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4" name="Line 7"/>
                <p:cNvSpPr>
                  <a:spLocks noChangeShapeType="1"/>
                </p:cNvSpPr>
                <p:nvPr/>
              </p:nvSpPr>
              <p:spPr bwMode="auto">
                <a:xfrm>
                  <a:off x="3140676" y="3859130"/>
                  <a:ext cx="1202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5" name="Line 8"/>
                <p:cNvSpPr>
                  <a:spLocks noChangeShapeType="1"/>
                </p:cNvSpPr>
                <p:nvPr/>
              </p:nvSpPr>
              <p:spPr bwMode="auto">
                <a:xfrm>
                  <a:off x="3140676" y="4331734"/>
                  <a:ext cx="1202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6" name="Line 10"/>
                <p:cNvSpPr>
                  <a:spLocks noChangeShapeType="1"/>
                </p:cNvSpPr>
                <p:nvPr/>
              </p:nvSpPr>
              <p:spPr bwMode="auto">
                <a:xfrm>
                  <a:off x="3140676" y="3386525"/>
                  <a:ext cx="1202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7" name="Line 8"/>
                <p:cNvSpPr>
                  <a:spLocks noChangeShapeType="1"/>
                </p:cNvSpPr>
                <p:nvPr/>
              </p:nvSpPr>
              <p:spPr bwMode="auto">
                <a:xfrm>
                  <a:off x="3140676" y="5257799"/>
                  <a:ext cx="2726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8" name="TextBox 10"/>
                <p:cNvSpPr txBox="1">
                  <a:spLocks noChangeArrowheads="1"/>
                </p:cNvSpPr>
                <p:nvPr/>
              </p:nvSpPr>
              <p:spPr bwMode="auto">
                <a:xfrm>
                  <a:off x="3124200" y="3124200"/>
                  <a:ext cx="663818" cy="27700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[10-15]</a:t>
                  </a:r>
                  <a:endParaRPr lang="en-US" altLang="en-US" sz="1200" dirty="0">
                    <a:latin typeface="Calibri" charset="0"/>
                  </a:endParaRPr>
                </a:p>
              </p:txBody>
            </p:sp>
            <p:sp>
              <p:nvSpPr>
                <p:cNvPr id="40989" name="TextBox 11"/>
                <p:cNvSpPr txBox="1">
                  <a:spLocks noChangeArrowheads="1"/>
                </p:cNvSpPr>
                <p:nvPr/>
              </p:nvSpPr>
              <p:spPr bwMode="auto">
                <a:xfrm>
                  <a:off x="3124200" y="3582131"/>
                  <a:ext cx="663818" cy="27700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[20-16]</a:t>
                  </a:r>
                  <a:endParaRPr lang="en-US" altLang="en-US" sz="1200" dirty="0">
                    <a:latin typeface="Calibri" charset="0"/>
                  </a:endParaRPr>
                </a:p>
              </p:txBody>
            </p:sp>
            <p:sp>
              <p:nvSpPr>
                <p:cNvPr id="40990" name="TextBox 12"/>
                <p:cNvSpPr txBox="1">
                  <a:spLocks noChangeArrowheads="1"/>
                </p:cNvSpPr>
                <p:nvPr/>
              </p:nvSpPr>
              <p:spPr bwMode="auto">
                <a:xfrm>
                  <a:off x="3124200" y="4004192"/>
                  <a:ext cx="492634" cy="27700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[5-9]</a:t>
                  </a:r>
                  <a:endParaRPr lang="en-US" altLang="en-US" sz="1200" dirty="0">
                    <a:latin typeface="Calibri" charset="0"/>
                  </a:endParaRPr>
                </a:p>
              </p:txBody>
            </p:sp>
            <p:sp>
              <p:nvSpPr>
                <p:cNvPr id="40991" name="TextBox 13"/>
                <p:cNvSpPr txBox="1">
                  <a:spLocks noChangeArrowheads="1"/>
                </p:cNvSpPr>
                <p:nvPr/>
              </p:nvSpPr>
              <p:spPr bwMode="auto">
                <a:xfrm>
                  <a:off x="3124200" y="4980800"/>
                  <a:ext cx="663818" cy="27700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[31-21]</a:t>
                  </a:r>
                  <a:endParaRPr lang="en-US" altLang="en-US" sz="1200" dirty="0">
                    <a:latin typeface="Calibri" charset="0"/>
                  </a:endParaRPr>
                </a:p>
              </p:txBody>
            </p:sp>
            <p:sp>
              <p:nvSpPr>
                <p:cNvPr id="40992" name="TextBox 16"/>
                <p:cNvSpPr txBox="1">
                  <a:spLocks noChangeArrowheads="1"/>
                </p:cNvSpPr>
                <p:nvPr/>
              </p:nvSpPr>
              <p:spPr bwMode="auto">
                <a:xfrm>
                  <a:off x="4751566" y="3942644"/>
                  <a:ext cx="1153750"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register file</a:t>
                  </a:r>
                </a:p>
              </p:txBody>
            </p:sp>
            <p:sp>
              <p:nvSpPr>
                <p:cNvPr id="40993" name="TextBox 17"/>
                <p:cNvSpPr txBox="1">
                  <a:spLocks noChangeArrowheads="1"/>
                </p:cNvSpPr>
                <p:nvPr/>
              </p:nvSpPr>
              <p:spPr bwMode="auto">
                <a:xfrm>
                  <a:off x="5943600" y="5029200"/>
                  <a:ext cx="303536" cy="40012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2000">
                      <a:solidFill>
                        <a:srgbClr val="FF0000"/>
                      </a:solidFill>
                      <a:latin typeface="Calibri" charset="0"/>
                    </a:rPr>
                    <a:t>?</a:t>
                  </a:r>
                </a:p>
              </p:txBody>
            </p:sp>
            <p:sp>
              <p:nvSpPr>
                <p:cNvPr id="40994" name="TextBox 18"/>
                <p:cNvSpPr txBox="1">
                  <a:spLocks noChangeArrowheads="1"/>
                </p:cNvSpPr>
                <p:nvPr/>
              </p:nvSpPr>
              <p:spPr bwMode="auto">
                <a:xfrm>
                  <a:off x="4459916" y="3200400"/>
                  <a:ext cx="291650" cy="36934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solidFill>
                        <a:srgbClr val="FF0000"/>
                      </a:solidFill>
                      <a:latin typeface="Calibri" charset="0"/>
                    </a:rPr>
                    <a:t>?</a:t>
                  </a:r>
                </a:p>
              </p:txBody>
            </p:sp>
          </p:grpSp>
          <p:sp>
            <p:nvSpPr>
              <p:cNvPr id="40980" name="Line 8"/>
              <p:cNvSpPr>
                <a:spLocks noChangeShapeType="1"/>
              </p:cNvSpPr>
              <p:nvPr/>
            </p:nvSpPr>
            <p:spPr bwMode="auto">
              <a:xfrm>
                <a:off x="3548063" y="4584580"/>
                <a:ext cx="1203325"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0981" name="Right Bracket 57"/>
              <p:cNvSpPr>
                <a:spLocks/>
              </p:cNvSpPr>
              <p:nvPr/>
            </p:nvSpPr>
            <p:spPr bwMode="auto">
              <a:xfrm>
                <a:off x="4724400" y="3581400"/>
                <a:ext cx="339906" cy="1114425"/>
              </a:xfrm>
              <a:prstGeom prst="rightBracket">
                <a:avLst>
                  <a:gd name="adj" fmla="val 8333"/>
                </a:avLst>
              </a:prstGeom>
              <a:noFill/>
              <a:ln w="28575">
                <a:solidFill>
                  <a:schemeClr val="tx2"/>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grpSp>
      </p:grpSp>
      <p:grpSp>
        <p:nvGrpSpPr>
          <p:cNvPr id="8" name="Group 63"/>
          <p:cNvGrpSpPr>
            <a:grpSpLocks/>
          </p:cNvGrpSpPr>
          <p:nvPr/>
        </p:nvGrpSpPr>
        <p:grpSpPr bwMode="auto">
          <a:xfrm>
            <a:off x="620713" y="2474917"/>
            <a:ext cx="827418" cy="3352797"/>
            <a:chOff x="621268" y="2474917"/>
            <a:chExt cx="826865" cy="3352797"/>
          </a:xfrm>
        </p:grpSpPr>
        <p:grpSp>
          <p:nvGrpSpPr>
            <p:cNvPr id="9" name="Group 31"/>
            <p:cNvGrpSpPr>
              <a:grpSpLocks/>
            </p:cNvGrpSpPr>
            <p:nvPr/>
          </p:nvGrpSpPr>
          <p:grpSpPr bwMode="auto">
            <a:xfrm rot="-5400000">
              <a:off x="-418932" y="3960650"/>
              <a:ext cx="3352797" cy="381332"/>
              <a:chOff x="1143001" y="1521157"/>
              <a:chExt cx="4114796" cy="381002"/>
            </a:xfrm>
          </p:grpSpPr>
          <p:sp>
            <p:nvSpPr>
              <p:cNvPr id="40971" name="Rectangle 25"/>
              <p:cNvSpPr>
                <a:spLocks noChangeArrowheads="1"/>
              </p:cNvSpPr>
              <p:nvPr/>
            </p:nvSpPr>
            <p:spPr bwMode="auto">
              <a:xfrm>
                <a:off x="1143001" y="1521158"/>
                <a:ext cx="816419" cy="381000"/>
              </a:xfrm>
              <a:prstGeom prst="rect">
                <a:avLst/>
              </a:prstGeom>
              <a:solidFill>
                <a:srgbClr val="FFFC8B"/>
              </a:solidFill>
              <a:ln w="12700">
                <a:solidFill>
                  <a:schemeClr val="tx1"/>
                </a:solidFill>
                <a:round/>
                <a:headEnd/>
                <a:tailEnd/>
              </a:ln>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100" dirty="0" err="1" smtClean="0">
                    <a:latin typeface="Calibri" charset="0"/>
                  </a:rPr>
                  <a:t>oper</a:t>
                </a:r>
                <a:endParaRPr lang="en-US" altLang="en-US" sz="1100" dirty="0">
                  <a:latin typeface="Calibri" charset="0"/>
                </a:endParaRPr>
              </a:p>
            </p:txBody>
          </p:sp>
          <p:sp>
            <p:nvSpPr>
              <p:cNvPr id="40972" name="Rectangle 26"/>
              <p:cNvSpPr>
                <a:spLocks noChangeArrowheads="1"/>
              </p:cNvSpPr>
              <p:nvPr/>
            </p:nvSpPr>
            <p:spPr bwMode="auto">
              <a:xfrm>
                <a:off x="1959411" y="1521159"/>
                <a:ext cx="886404" cy="381000"/>
              </a:xfrm>
              <a:prstGeom prst="rect">
                <a:avLst/>
              </a:prstGeom>
              <a:solidFill>
                <a:schemeClr val="bg1"/>
              </a:solidFill>
              <a:ln w="12700">
                <a:solidFill>
                  <a:schemeClr val="tx1"/>
                </a:solidFill>
                <a:round/>
                <a:headEnd/>
                <a:tailEnd/>
              </a:ln>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100" dirty="0" err="1" smtClean="0">
                    <a:latin typeface="Calibri" charset="0"/>
                  </a:rPr>
                  <a:t>dest</a:t>
                </a:r>
                <a:endParaRPr lang="en-US" altLang="en-US" sz="1100" dirty="0">
                  <a:latin typeface="Calibri" charset="0"/>
                </a:endParaRPr>
              </a:p>
            </p:txBody>
          </p:sp>
          <p:sp>
            <p:nvSpPr>
              <p:cNvPr id="40973" name="Rectangle 27"/>
              <p:cNvSpPr>
                <a:spLocks noChangeArrowheads="1"/>
              </p:cNvSpPr>
              <p:nvPr/>
            </p:nvSpPr>
            <p:spPr bwMode="auto">
              <a:xfrm>
                <a:off x="2845812" y="1521157"/>
                <a:ext cx="727609" cy="381000"/>
              </a:xfrm>
              <a:prstGeom prst="rect">
                <a:avLst/>
              </a:prstGeom>
              <a:solidFill>
                <a:schemeClr val="bg1"/>
              </a:solidFill>
              <a:ln w="12700">
                <a:solidFill>
                  <a:schemeClr val="tx1"/>
                </a:solidFill>
                <a:round/>
                <a:headEnd/>
                <a:tailEnd/>
              </a:ln>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100" dirty="0" err="1" smtClean="0">
                    <a:latin typeface="Calibri" charset="0"/>
                  </a:rPr>
                  <a:t>shamt</a:t>
                </a:r>
                <a:endParaRPr lang="en-US" altLang="en-US" sz="1100" dirty="0">
                  <a:latin typeface="Calibri" charset="0"/>
                </a:endParaRPr>
              </a:p>
            </p:txBody>
          </p:sp>
          <p:sp>
            <p:nvSpPr>
              <p:cNvPr id="40974" name="Rectangle 28"/>
              <p:cNvSpPr>
                <a:spLocks noChangeArrowheads="1"/>
              </p:cNvSpPr>
              <p:nvPr/>
            </p:nvSpPr>
            <p:spPr bwMode="auto">
              <a:xfrm>
                <a:off x="3573420" y="1521157"/>
                <a:ext cx="857164" cy="381000"/>
              </a:xfrm>
              <a:prstGeom prst="rect">
                <a:avLst/>
              </a:prstGeom>
              <a:solidFill>
                <a:schemeClr val="bg1"/>
              </a:solidFill>
              <a:ln w="12700">
                <a:solidFill>
                  <a:schemeClr val="tx1"/>
                </a:solidFill>
                <a:round/>
                <a:headEnd/>
                <a:tailEnd/>
              </a:ln>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100" dirty="0" smtClean="0">
                    <a:latin typeface="Calibri" charset="0"/>
                  </a:rPr>
                  <a:t>src2</a:t>
                </a:r>
                <a:endParaRPr lang="en-US" altLang="en-US" sz="1100" dirty="0">
                  <a:latin typeface="Calibri" charset="0"/>
                </a:endParaRPr>
              </a:p>
            </p:txBody>
          </p:sp>
          <p:sp>
            <p:nvSpPr>
              <p:cNvPr id="40975" name="Rectangle 29"/>
              <p:cNvSpPr>
                <a:spLocks noChangeArrowheads="1"/>
              </p:cNvSpPr>
              <p:nvPr/>
            </p:nvSpPr>
            <p:spPr bwMode="auto">
              <a:xfrm>
                <a:off x="4430583" y="1521157"/>
                <a:ext cx="827214" cy="381000"/>
              </a:xfrm>
              <a:prstGeom prst="rect">
                <a:avLst/>
              </a:prstGeom>
              <a:noFill/>
              <a:ln w="1270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100" dirty="0" smtClean="0">
                    <a:latin typeface="Calibri" charset="0"/>
                  </a:rPr>
                  <a:t>src1</a:t>
                </a:r>
                <a:endParaRPr lang="en-US" altLang="en-US" sz="1100" dirty="0">
                  <a:latin typeface="Calibri" charset="0"/>
                </a:endParaRPr>
              </a:p>
            </p:txBody>
          </p:sp>
        </p:grpSp>
        <p:sp>
          <p:nvSpPr>
            <p:cNvPr id="40970" name="TextBox 61"/>
            <p:cNvSpPr txBox="1">
              <a:spLocks noChangeArrowheads="1"/>
            </p:cNvSpPr>
            <p:nvPr/>
          </p:nvSpPr>
          <p:spPr bwMode="auto">
            <a:xfrm rot="-5400000">
              <a:off x="-7074" y="3862739"/>
              <a:ext cx="1626016" cy="36933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Calibri" charset="0"/>
                </a:rPr>
                <a:t>ALU Instruction</a:t>
              </a:r>
            </a:p>
          </p:txBody>
        </p:sp>
      </p:grpSp>
      <p:sp>
        <p:nvSpPr>
          <p:cNvPr id="5" name="Rectangle 4"/>
          <p:cNvSpPr>
            <a:spLocks noChangeArrowheads="1"/>
          </p:cNvSpPr>
          <p:nvPr/>
        </p:nvSpPr>
        <p:spPr bwMode="auto">
          <a:xfrm>
            <a:off x="3532188" y="5678488"/>
            <a:ext cx="4572000" cy="646112"/>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 typeface="Times" charset="0"/>
              <a:buNone/>
            </a:pPr>
            <a:r>
              <a:rPr lang="en-US" altLang="en-US" sz="1800" i="1" dirty="0">
                <a:solidFill>
                  <a:schemeClr val="tx2"/>
                </a:solidFill>
                <a:latin typeface="Calibri" charset="0"/>
              </a:rPr>
              <a:t>Do we always want to send the same set of wires to the register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3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0" grpId="0" animBg="1"/>
      <p:bldP spid="5" grpId="0" animBg="1"/>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an R Instruction</a:t>
            </a:r>
            <a:endParaRPr lang="en-US" dirty="0"/>
          </a:p>
        </p:txBody>
      </p:sp>
      <p:pic>
        <p:nvPicPr>
          <p:cNvPr id="5" name="Content Placeholder 4" descr="Screen Shot 2018-09-18 at 8.19.43 PM.png"/>
          <p:cNvPicPr>
            <a:picLocks noGrp="1" noChangeAspect="1"/>
          </p:cNvPicPr>
          <p:nvPr>
            <p:ph idx="1"/>
          </p:nvPr>
        </p:nvPicPr>
        <p:blipFill>
          <a:blip r:embed="rId2"/>
          <a:stretch>
            <a:fillRect/>
          </a:stretch>
        </p:blipFill>
        <p:spPr>
          <a:xfrm>
            <a:off x="457200" y="1714500"/>
            <a:ext cx="8229600" cy="4114800"/>
          </a:xfrm>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Unit</a:t>
            </a:r>
            <a:endParaRPr lang="en-US" dirty="0"/>
          </a:p>
        </p:txBody>
      </p:sp>
      <p:sp>
        <p:nvSpPr>
          <p:cNvPr id="3" name="Content Placeholder 2"/>
          <p:cNvSpPr>
            <a:spLocks noGrp="1"/>
          </p:cNvSpPr>
          <p:nvPr>
            <p:ph idx="1"/>
          </p:nvPr>
        </p:nvSpPr>
        <p:spPr/>
        <p:txBody>
          <a:bodyPr/>
          <a:lstStyle/>
          <a:p>
            <a:r>
              <a:rPr lang="en-US" dirty="0" smtClean="0"/>
              <a:t>Always puts the read register contents on the read data buses!</a:t>
            </a:r>
          </a:p>
          <a:p>
            <a:r>
              <a:rPr lang="en-US" dirty="0" smtClean="0"/>
              <a:t>Selectively writes data to the write register based on the setting of the write control line.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dirty="0">
                <a:latin typeface="Optima" charset="0"/>
                <a:ea typeface="ＭＳ Ｐゴシック" charset="-128"/>
                <a:cs typeface="Optima" charset="0"/>
              </a:rPr>
              <a:t>Instruction </a:t>
            </a:r>
            <a:r>
              <a:rPr lang="en-US" altLang="en-US" dirty="0" smtClean="0">
                <a:latin typeface="Optima" charset="0"/>
                <a:ea typeface="ＭＳ Ｐゴシック" charset="-128"/>
                <a:cs typeface="Optima" charset="0"/>
              </a:rPr>
              <a:t>Decode – D Type – LD/ST  </a:t>
            </a:r>
            <a:endParaRPr lang="en-US" altLang="en-US" dirty="0">
              <a:latin typeface="Optima" charset="0"/>
              <a:ea typeface="ＭＳ Ｐゴシック" charset="-128"/>
              <a:cs typeface="Optima" charset="0"/>
            </a:endParaRPr>
          </a:p>
        </p:txBody>
      </p:sp>
      <p:sp>
        <p:nvSpPr>
          <p:cNvPr id="41986" name="Content Placeholder 2"/>
          <p:cNvSpPr>
            <a:spLocks noGrp="1"/>
          </p:cNvSpPr>
          <p:nvPr>
            <p:ph idx="1"/>
          </p:nvPr>
        </p:nvSpPr>
        <p:spPr/>
        <p:txBody>
          <a:bodyPr/>
          <a:lstStyle/>
          <a:p>
            <a:pPr lvl="1" algn="ctr" eaLnBrk="1" hangingPunct="1"/>
            <a:endParaRPr lang="en-US" altLang="en-US" sz="1600" i="1" dirty="0">
              <a:latin typeface="Optima" charset="0"/>
              <a:cs typeface="Optima" charset="0"/>
            </a:endParaRPr>
          </a:p>
          <a:p>
            <a:pPr lvl="1" algn="ctr" eaLnBrk="1" hangingPunct="1"/>
            <a:endParaRPr lang="en-US" altLang="en-US" sz="1600" i="1" dirty="0">
              <a:latin typeface="Optima" charset="0"/>
              <a:cs typeface="Optima" charset="0"/>
            </a:endParaRPr>
          </a:p>
          <a:p>
            <a:pPr lvl="1" algn="ctr" eaLnBrk="1" hangingPunct="1"/>
            <a:endParaRPr lang="en-US" altLang="en-US" sz="1600" i="1" dirty="0">
              <a:latin typeface="Optima" charset="0"/>
              <a:cs typeface="Optima" charset="0"/>
            </a:endParaRPr>
          </a:p>
          <a:p>
            <a:pPr lvl="1" algn="ctr" eaLnBrk="1" hangingPunct="1"/>
            <a:endParaRPr lang="en-US" altLang="en-US" sz="1600" i="1" dirty="0">
              <a:latin typeface="Optima" charset="0"/>
              <a:cs typeface="Optima" charset="0"/>
            </a:endParaRPr>
          </a:p>
          <a:p>
            <a:pPr lvl="1" algn="ctr" eaLnBrk="1" hangingPunct="1"/>
            <a:endParaRPr lang="en-US" altLang="en-US" sz="1600" i="1" dirty="0">
              <a:latin typeface="Optima" charset="0"/>
              <a:cs typeface="Optima" charset="0"/>
            </a:endParaRPr>
          </a:p>
          <a:p>
            <a:pPr algn="ctr" eaLnBrk="1" hangingPunct="1">
              <a:buFont typeface="Times" charset="0"/>
              <a:buNone/>
            </a:pPr>
            <a:endParaRPr lang="en-US" altLang="en-US" sz="1800" i="1" dirty="0">
              <a:latin typeface="Optima" charset="0"/>
              <a:ea typeface="ＭＳ Ｐゴシック" charset="-128"/>
              <a:cs typeface="Optima" charset="0"/>
            </a:endParaRPr>
          </a:p>
          <a:p>
            <a:pPr algn="ctr" eaLnBrk="1" hangingPunct="1">
              <a:buFont typeface="Times" charset="0"/>
              <a:buNone/>
            </a:pPr>
            <a:endParaRPr lang="en-US" altLang="en-US" sz="1800" i="1" dirty="0" smtClean="0">
              <a:latin typeface="Optima" charset="0"/>
              <a:ea typeface="ＭＳ Ｐゴシック" charset="-128"/>
              <a:cs typeface="Optima" charset="0"/>
            </a:endParaRPr>
          </a:p>
          <a:p>
            <a:pPr algn="ctr" eaLnBrk="1" hangingPunct="1">
              <a:buNone/>
            </a:pPr>
            <a:endParaRPr lang="en-US" altLang="en-US" sz="1800" dirty="0" smtClean="0">
              <a:latin typeface="Calibri" charset="0"/>
            </a:endParaRPr>
          </a:p>
          <a:p>
            <a:pPr algn="ctr" eaLnBrk="1" hangingPunct="1">
              <a:buFont typeface="Times" charset="0"/>
              <a:buNone/>
            </a:pPr>
            <a:endParaRPr lang="en-US" altLang="en-US" sz="1800" i="1" dirty="0">
              <a:latin typeface="Optima" charset="0"/>
              <a:ea typeface="ＭＳ Ｐゴシック" charset="-128"/>
              <a:cs typeface="Optima" charset="0"/>
            </a:endParaRPr>
          </a:p>
        </p:txBody>
      </p:sp>
      <p:grpSp>
        <p:nvGrpSpPr>
          <p:cNvPr id="2" name="Group 19"/>
          <p:cNvGrpSpPr>
            <a:grpSpLocks/>
          </p:cNvGrpSpPr>
          <p:nvPr/>
        </p:nvGrpSpPr>
        <p:grpSpPr bwMode="auto">
          <a:xfrm>
            <a:off x="2770188" y="3028950"/>
            <a:ext cx="3543300" cy="2133594"/>
            <a:chOff x="2362200" y="3124200"/>
            <a:chExt cx="3543116" cy="2133600"/>
          </a:xfrm>
        </p:grpSpPr>
        <p:sp>
          <p:nvSpPr>
            <p:cNvPr id="42014" name="Line 5"/>
            <p:cNvSpPr>
              <a:spLocks noChangeShapeType="1"/>
            </p:cNvSpPr>
            <p:nvPr/>
          </p:nvSpPr>
          <p:spPr bwMode="auto">
            <a:xfrm>
              <a:off x="2362200" y="4142692"/>
              <a:ext cx="778476" cy="0"/>
            </a:xfrm>
            <a:prstGeom prst="line">
              <a:avLst/>
            </a:prstGeom>
            <a:noFill/>
            <a:ln w="222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15" name="Line 6"/>
            <p:cNvSpPr>
              <a:spLocks noChangeShapeType="1"/>
            </p:cNvSpPr>
            <p:nvPr/>
          </p:nvSpPr>
          <p:spPr bwMode="auto">
            <a:xfrm>
              <a:off x="3140676" y="3386524"/>
              <a:ext cx="0" cy="1871275"/>
            </a:xfrm>
            <a:prstGeom prst="line">
              <a:avLst/>
            </a:prstGeom>
            <a:noFill/>
            <a:ln w="222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16" name="Line 7"/>
            <p:cNvSpPr>
              <a:spLocks noChangeShapeType="1"/>
            </p:cNvSpPr>
            <p:nvPr/>
          </p:nvSpPr>
          <p:spPr bwMode="auto">
            <a:xfrm>
              <a:off x="3140676" y="3859130"/>
              <a:ext cx="1202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17" name="Line 8"/>
            <p:cNvSpPr>
              <a:spLocks noChangeShapeType="1"/>
            </p:cNvSpPr>
            <p:nvPr/>
          </p:nvSpPr>
          <p:spPr bwMode="auto">
            <a:xfrm>
              <a:off x="3140676" y="4591098"/>
              <a:ext cx="1202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18" name="Line 10"/>
            <p:cNvSpPr>
              <a:spLocks noChangeShapeType="1"/>
            </p:cNvSpPr>
            <p:nvPr/>
          </p:nvSpPr>
          <p:spPr bwMode="auto">
            <a:xfrm>
              <a:off x="3140676" y="3386525"/>
              <a:ext cx="1202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19" name="Line 8"/>
            <p:cNvSpPr>
              <a:spLocks noChangeShapeType="1"/>
            </p:cNvSpPr>
            <p:nvPr/>
          </p:nvSpPr>
          <p:spPr bwMode="auto">
            <a:xfrm>
              <a:off x="3140676" y="5257799"/>
              <a:ext cx="2726724" cy="0"/>
            </a:xfrm>
            <a:prstGeom prst="line">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20" name="TextBox 10"/>
            <p:cNvSpPr txBox="1">
              <a:spLocks noChangeArrowheads="1"/>
            </p:cNvSpPr>
            <p:nvPr/>
          </p:nvSpPr>
          <p:spPr bwMode="auto">
            <a:xfrm>
              <a:off x="3124200" y="3124200"/>
              <a:ext cx="663729" cy="277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[12-20]</a:t>
              </a:r>
              <a:endParaRPr lang="en-US" altLang="en-US" sz="1200" dirty="0">
                <a:latin typeface="Calibri" charset="0"/>
              </a:endParaRPr>
            </a:p>
          </p:txBody>
        </p:sp>
        <p:sp>
          <p:nvSpPr>
            <p:cNvPr id="42021" name="TextBox 11"/>
            <p:cNvSpPr txBox="1">
              <a:spLocks noChangeArrowheads="1"/>
            </p:cNvSpPr>
            <p:nvPr/>
          </p:nvSpPr>
          <p:spPr bwMode="auto">
            <a:xfrm>
              <a:off x="3124200" y="3582131"/>
              <a:ext cx="449815" cy="277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[4-0</a:t>
              </a:r>
              <a:endParaRPr lang="en-US" altLang="en-US" sz="1200" dirty="0">
                <a:latin typeface="Calibri" charset="0"/>
              </a:endParaRPr>
            </a:p>
          </p:txBody>
        </p:sp>
        <p:sp>
          <p:nvSpPr>
            <p:cNvPr id="42022" name="TextBox 12"/>
            <p:cNvSpPr txBox="1">
              <a:spLocks noChangeArrowheads="1"/>
            </p:cNvSpPr>
            <p:nvPr/>
          </p:nvSpPr>
          <p:spPr bwMode="auto">
            <a:xfrm>
              <a:off x="3124200" y="4314092"/>
              <a:ext cx="492567" cy="277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[9-5]</a:t>
              </a:r>
              <a:endParaRPr lang="en-US" altLang="en-US" sz="1200" dirty="0">
                <a:latin typeface="Calibri" charset="0"/>
              </a:endParaRPr>
            </a:p>
          </p:txBody>
        </p:sp>
        <p:sp>
          <p:nvSpPr>
            <p:cNvPr id="42023" name="TextBox 13"/>
            <p:cNvSpPr txBox="1">
              <a:spLocks noChangeArrowheads="1"/>
            </p:cNvSpPr>
            <p:nvPr/>
          </p:nvSpPr>
          <p:spPr bwMode="auto">
            <a:xfrm>
              <a:off x="3124200" y="4980800"/>
              <a:ext cx="663729" cy="277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dirty="0" smtClean="0">
                  <a:latin typeface="Calibri" charset="0"/>
                </a:rPr>
                <a:t>[30-21]</a:t>
              </a:r>
              <a:endParaRPr lang="en-US" altLang="en-US" sz="1200" dirty="0">
                <a:latin typeface="Calibri" charset="0"/>
              </a:endParaRPr>
            </a:p>
          </p:txBody>
        </p:sp>
        <p:sp>
          <p:nvSpPr>
            <p:cNvPr id="42024" name="TextBox 16"/>
            <p:cNvSpPr txBox="1">
              <a:spLocks noChangeArrowheads="1"/>
            </p:cNvSpPr>
            <p:nvPr/>
          </p:nvSpPr>
          <p:spPr bwMode="auto">
            <a:xfrm>
              <a:off x="4751566" y="3942644"/>
              <a:ext cx="1153750" cy="33855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register file</a:t>
              </a:r>
            </a:p>
          </p:txBody>
        </p:sp>
      </p:grpSp>
      <p:sp>
        <p:nvSpPr>
          <p:cNvPr id="41988" name="Line 5"/>
          <p:cNvSpPr>
            <a:spLocks noChangeShapeType="1"/>
          </p:cNvSpPr>
          <p:nvPr/>
        </p:nvSpPr>
        <p:spPr bwMode="auto">
          <a:xfrm>
            <a:off x="1660525" y="31496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89" name="Line 5"/>
          <p:cNvSpPr>
            <a:spLocks noChangeShapeType="1"/>
          </p:cNvSpPr>
          <p:nvPr/>
        </p:nvSpPr>
        <p:spPr bwMode="auto">
          <a:xfrm>
            <a:off x="1660525" y="33353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0" name="Line 5"/>
          <p:cNvSpPr>
            <a:spLocks noChangeShapeType="1"/>
          </p:cNvSpPr>
          <p:nvPr/>
        </p:nvSpPr>
        <p:spPr bwMode="auto">
          <a:xfrm>
            <a:off x="1660525" y="355282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1" name="Line 5"/>
          <p:cNvSpPr>
            <a:spLocks noChangeShapeType="1"/>
          </p:cNvSpPr>
          <p:nvPr/>
        </p:nvSpPr>
        <p:spPr bwMode="auto">
          <a:xfrm>
            <a:off x="1660525" y="37544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2" name="Line 5"/>
          <p:cNvSpPr>
            <a:spLocks noChangeShapeType="1"/>
          </p:cNvSpPr>
          <p:nvPr/>
        </p:nvSpPr>
        <p:spPr bwMode="auto">
          <a:xfrm>
            <a:off x="1660525" y="396557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3" name="Line 5"/>
          <p:cNvSpPr>
            <a:spLocks noChangeShapeType="1"/>
          </p:cNvSpPr>
          <p:nvPr/>
        </p:nvSpPr>
        <p:spPr bwMode="auto">
          <a:xfrm>
            <a:off x="1660525" y="41910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4" name="Line 5"/>
          <p:cNvSpPr>
            <a:spLocks noChangeShapeType="1"/>
          </p:cNvSpPr>
          <p:nvPr/>
        </p:nvSpPr>
        <p:spPr bwMode="auto">
          <a:xfrm>
            <a:off x="1660525" y="44402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5" name="Line 5"/>
          <p:cNvSpPr>
            <a:spLocks noChangeShapeType="1"/>
          </p:cNvSpPr>
          <p:nvPr/>
        </p:nvSpPr>
        <p:spPr bwMode="auto">
          <a:xfrm>
            <a:off x="1660525" y="465137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6" name="Line 5"/>
          <p:cNvSpPr>
            <a:spLocks noChangeShapeType="1"/>
          </p:cNvSpPr>
          <p:nvPr/>
        </p:nvSpPr>
        <p:spPr bwMode="auto">
          <a:xfrm>
            <a:off x="1660525" y="48768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7" name="Line 5"/>
          <p:cNvSpPr>
            <a:spLocks noChangeShapeType="1"/>
          </p:cNvSpPr>
          <p:nvPr/>
        </p:nvSpPr>
        <p:spPr bwMode="auto">
          <a:xfrm>
            <a:off x="1660525" y="51260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8" name="Line 5"/>
          <p:cNvSpPr>
            <a:spLocks noChangeShapeType="1"/>
          </p:cNvSpPr>
          <p:nvPr/>
        </p:nvSpPr>
        <p:spPr bwMode="auto">
          <a:xfrm>
            <a:off x="1660525" y="5337175"/>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1999" name="Line 5"/>
          <p:cNvSpPr>
            <a:spLocks noChangeShapeType="1"/>
          </p:cNvSpPr>
          <p:nvPr/>
        </p:nvSpPr>
        <p:spPr bwMode="auto">
          <a:xfrm>
            <a:off x="1660525" y="55626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00" name="Line 5"/>
          <p:cNvSpPr>
            <a:spLocks noChangeShapeType="1"/>
          </p:cNvSpPr>
          <p:nvPr/>
        </p:nvSpPr>
        <p:spPr bwMode="auto">
          <a:xfrm>
            <a:off x="1660525" y="25146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01" name="Line 5"/>
          <p:cNvSpPr>
            <a:spLocks noChangeShapeType="1"/>
          </p:cNvSpPr>
          <p:nvPr/>
        </p:nvSpPr>
        <p:spPr bwMode="auto">
          <a:xfrm>
            <a:off x="1660525" y="272573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02" name="Line 5"/>
          <p:cNvSpPr>
            <a:spLocks noChangeShapeType="1"/>
          </p:cNvSpPr>
          <p:nvPr/>
        </p:nvSpPr>
        <p:spPr bwMode="auto">
          <a:xfrm>
            <a:off x="1660525" y="2935288"/>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03" name="Line 6"/>
          <p:cNvSpPr>
            <a:spLocks noChangeShapeType="1"/>
          </p:cNvSpPr>
          <p:nvPr/>
        </p:nvSpPr>
        <p:spPr bwMode="auto">
          <a:xfrm>
            <a:off x="2667000" y="2474913"/>
            <a:ext cx="0" cy="3352800"/>
          </a:xfrm>
          <a:prstGeom prst="line">
            <a:avLst/>
          </a:prstGeom>
          <a:noFill/>
          <a:ln w="28575">
            <a:solidFill>
              <a:schemeClr val="tx2"/>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04" name="Line 5"/>
          <p:cNvSpPr>
            <a:spLocks noChangeShapeType="1"/>
          </p:cNvSpPr>
          <p:nvPr/>
        </p:nvSpPr>
        <p:spPr bwMode="auto">
          <a:xfrm>
            <a:off x="1657350" y="5791200"/>
            <a:ext cx="777875" cy="0"/>
          </a:xfrm>
          <a:prstGeom prst="line">
            <a:avLst/>
          </a:prstGeom>
          <a:noFill/>
          <a:ln w="2857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lstStyle/>
          <a:p>
            <a:endParaRPr lang="en-US"/>
          </a:p>
        </p:txBody>
      </p:sp>
      <p:sp>
        <p:nvSpPr>
          <p:cNvPr id="42005" name="Right Bracket 57"/>
          <p:cNvSpPr>
            <a:spLocks/>
          </p:cNvSpPr>
          <p:nvPr/>
        </p:nvSpPr>
        <p:spPr bwMode="auto">
          <a:xfrm>
            <a:off x="4724400" y="3581400"/>
            <a:ext cx="339725" cy="1114425"/>
          </a:xfrm>
          <a:prstGeom prst="rightBracket">
            <a:avLst>
              <a:gd name="adj" fmla="val 8338"/>
            </a:avLst>
          </a:prstGeom>
          <a:noFill/>
          <a:ln w="28575">
            <a:solidFill>
              <a:schemeClr val="tx2"/>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grpSp>
        <p:nvGrpSpPr>
          <p:cNvPr id="3" name="Group 29"/>
          <p:cNvGrpSpPr>
            <a:grpSpLocks/>
          </p:cNvGrpSpPr>
          <p:nvPr/>
        </p:nvGrpSpPr>
        <p:grpSpPr bwMode="auto">
          <a:xfrm rot="-5400000">
            <a:off x="-608992" y="4117365"/>
            <a:ext cx="3732582" cy="381001"/>
            <a:chOff x="914400" y="1219199"/>
            <a:chExt cx="4031189" cy="381001"/>
          </a:xfrm>
        </p:grpSpPr>
        <p:sp>
          <p:nvSpPr>
            <p:cNvPr id="42010" name="Rectangle 25"/>
            <p:cNvSpPr>
              <a:spLocks noChangeArrowheads="1"/>
            </p:cNvSpPr>
            <p:nvPr/>
          </p:nvSpPr>
          <p:spPr bwMode="auto">
            <a:xfrm>
              <a:off x="914400" y="1219200"/>
              <a:ext cx="685800" cy="381000"/>
            </a:xfrm>
            <a:prstGeom prst="rect">
              <a:avLst/>
            </a:prstGeom>
            <a:solidFill>
              <a:srgbClr val="FFFC8B"/>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err="1">
                  <a:latin typeface="Calibri" charset="0"/>
                </a:rPr>
                <a:t>oper</a:t>
              </a:r>
              <a:endParaRPr lang="en-US" altLang="en-US" sz="1600" dirty="0">
                <a:latin typeface="Calibri" charset="0"/>
              </a:endParaRPr>
            </a:p>
          </p:txBody>
        </p:sp>
        <p:sp>
          <p:nvSpPr>
            <p:cNvPr id="42011" name="Rectangle 26"/>
            <p:cNvSpPr>
              <a:spLocks noChangeArrowheads="1"/>
            </p:cNvSpPr>
            <p:nvPr/>
          </p:nvSpPr>
          <p:spPr bwMode="auto">
            <a:xfrm>
              <a:off x="4244358" y="1219199"/>
              <a:ext cx="701231" cy="381000"/>
            </a:xfrm>
            <a:prstGeom prst="rect">
              <a:avLst/>
            </a:prstGeom>
            <a:solidFill>
              <a:schemeClr val="bg1"/>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err="1" smtClean="0">
                  <a:latin typeface="Calibri" charset="0"/>
                </a:rPr>
                <a:t>dest</a:t>
              </a:r>
              <a:endParaRPr lang="en-US" altLang="en-US" sz="1600" dirty="0">
                <a:latin typeface="Calibri" charset="0"/>
              </a:endParaRPr>
            </a:p>
          </p:txBody>
        </p:sp>
        <p:sp>
          <p:nvSpPr>
            <p:cNvPr id="42012" name="Rectangle 27"/>
            <p:cNvSpPr>
              <a:spLocks noChangeArrowheads="1"/>
            </p:cNvSpPr>
            <p:nvPr/>
          </p:nvSpPr>
          <p:spPr bwMode="auto">
            <a:xfrm>
              <a:off x="1600200" y="1219200"/>
              <a:ext cx="1287192" cy="381000"/>
            </a:xfrm>
            <a:prstGeom prst="rect">
              <a:avLst/>
            </a:prstGeom>
            <a:solidFill>
              <a:schemeClr val="bg1"/>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smtClean="0">
                  <a:latin typeface="Calibri" charset="0"/>
                </a:rPr>
                <a:t>offset</a:t>
              </a:r>
              <a:endParaRPr lang="en-US" altLang="en-US" sz="1600" dirty="0">
                <a:latin typeface="Calibri" charset="0"/>
              </a:endParaRPr>
            </a:p>
          </p:txBody>
        </p:sp>
        <p:sp>
          <p:nvSpPr>
            <p:cNvPr id="42013" name="Rectangle 28"/>
            <p:cNvSpPr>
              <a:spLocks noChangeArrowheads="1"/>
            </p:cNvSpPr>
            <p:nvPr/>
          </p:nvSpPr>
          <p:spPr bwMode="auto">
            <a:xfrm>
              <a:off x="2887392" y="1219200"/>
              <a:ext cx="655735" cy="381000"/>
            </a:xfrm>
            <a:prstGeom prst="rect">
              <a:avLst/>
            </a:prstGeom>
            <a:solidFill>
              <a:schemeClr val="bg1"/>
            </a:solidFill>
            <a:ln w="9525">
              <a:solidFill>
                <a:schemeClr val="tx1"/>
              </a:solidFill>
              <a:round/>
              <a:headEnd/>
              <a:tailEnd/>
            </a:ln>
          </p:spPr>
          <p:txBody>
            <a:bodyPr vert="horz"/>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smtClean="0">
                  <a:latin typeface="Calibri" charset="0"/>
                </a:rPr>
                <a:t>op</a:t>
              </a:r>
              <a:endParaRPr lang="en-US" altLang="en-US" sz="1600" dirty="0">
                <a:latin typeface="Calibri" charset="0"/>
              </a:endParaRPr>
            </a:p>
          </p:txBody>
        </p:sp>
      </p:grpSp>
      <p:sp>
        <p:nvSpPr>
          <p:cNvPr id="42007" name="TextBox 53"/>
          <p:cNvSpPr txBox="1">
            <a:spLocks noChangeArrowheads="1"/>
          </p:cNvSpPr>
          <p:nvPr/>
        </p:nvSpPr>
        <p:spPr bwMode="auto">
          <a:xfrm rot="-5400000">
            <a:off x="-46037" y="3862388"/>
            <a:ext cx="1703387" cy="3698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a:latin typeface="Calibri" charset="0"/>
              </a:rPr>
              <a:t>Load Instruction</a:t>
            </a:r>
          </a:p>
        </p:txBody>
      </p:sp>
      <p:sp>
        <p:nvSpPr>
          <p:cNvPr id="55" name="TextBox 54"/>
          <p:cNvSpPr txBox="1">
            <a:spLocks noChangeArrowheads="1"/>
          </p:cNvSpPr>
          <p:nvPr/>
        </p:nvSpPr>
        <p:spPr bwMode="auto">
          <a:xfrm>
            <a:off x="5257800" y="1617663"/>
            <a:ext cx="3200400" cy="1754327"/>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i="1" dirty="0" err="1">
                <a:solidFill>
                  <a:schemeClr val="tx2"/>
                </a:solidFill>
                <a:latin typeface="Calibri" charset="0"/>
              </a:rPr>
              <a:t>Opcode</a:t>
            </a:r>
            <a:r>
              <a:rPr lang="en-US" altLang="en-US" sz="1800" i="1" dirty="0">
                <a:solidFill>
                  <a:schemeClr val="tx2"/>
                </a:solidFill>
                <a:latin typeface="Calibri" charset="0"/>
              </a:rPr>
              <a:t> tells us which bits to send to the register file</a:t>
            </a:r>
          </a:p>
          <a:p>
            <a:pPr algn="ctr" eaLnBrk="1" hangingPunct="1">
              <a:spcBef>
                <a:spcPct val="0"/>
              </a:spcBef>
              <a:buClrTx/>
              <a:buFontTx/>
              <a:buNone/>
            </a:pPr>
            <a:endParaRPr lang="en-US" altLang="en-US" sz="1800" i="1" dirty="0">
              <a:solidFill>
                <a:schemeClr val="tx2"/>
              </a:solidFill>
              <a:latin typeface="Calibri" charset="0"/>
            </a:endParaRPr>
          </a:p>
          <a:p>
            <a:pPr algn="ctr" eaLnBrk="1" hangingPunct="1">
              <a:spcBef>
                <a:spcPct val="0"/>
              </a:spcBef>
              <a:buClrTx/>
              <a:buFontTx/>
              <a:buNone/>
            </a:pPr>
            <a:r>
              <a:rPr lang="en-US" altLang="en-US" sz="1800" i="1" dirty="0">
                <a:solidFill>
                  <a:schemeClr val="tx2"/>
                </a:solidFill>
                <a:latin typeface="Calibri" charset="0"/>
              </a:rPr>
              <a:t>Need </a:t>
            </a:r>
            <a:r>
              <a:rPr lang="en-US" altLang="en-US" sz="1800" b="1" i="1" dirty="0">
                <a:solidFill>
                  <a:schemeClr val="tx2"/>
                </a:solidFill>
                <a:latin typeface="Calibri" charset="0"/>
              </a:rPr>
              <a:t>something </a:t>
            </a:r>
            <a:r>
              <a:rPr lang="en-US" altLang="en-US" sz="1800" i="1" dirty="0">
                <a:solidFill>
                  <a:schemeClr val="tx2"/>
                </a:solidFill>
                <a:latin typeface="Calibri" charset="0"/>
              </a:rPr>
              <a:t>to process the </a:t>
            </a:r>
            <a:r>
              <a:rPr lang="en-US" altLang="en-US" sz="1800" i="1" dirty="0" err="1">
                <a:solidFill>
                  <a:schemeClr val="tx2"/>
                </a:solidFill>
                <a:latin typeface="Calibri" charset="0"/>
              </a:rPr>
              <a:t>opcode</a:t>
            </a:r>
            <a:r>
              <a:rPr lang="en-US" altLang="en-US" sz="1800" i="1" dirty="0">
                <a:solidFill>
                  <a:schemeClr val="tx2"/>
                </a:solidFill>
                <a:latin typeface="Calibri" charset="0"/>
              </a:rPr>
              <a:t> before sending the bits</a:t>
            </a:r>
          </a:p>
        </p:txBody>
      </p:sp>
      <p:sp>
        <p:nvSpPr>
          <p:cNvPr id="42009" name="TextBox 1"/>
          <p:cNvSpPr txBox="1">
            <a:spLocks noChangeArrowheads="1"/>
          </p:cNvSpPr>
          <p:nvPr/>
        </p:nvSpPr>
        <p:spPr bwMode="auto">
          <a:xfrm>
            <a:off x="803275" y="1417638"/>
            <a:ext cx="3263900" cy="4000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2000"/>
              <a:t>Decoding a load instruction</a:t>
            </a:r>
          </a:p>
        </p:txBody>
      </p:sp>
      <p:sp>
        <p:nvSpPr>
          <p:cNvPr id="42" name="Rectangle 26"/>
          <p:cNvSpPr>
            <a:spLocks noChangeArrowheads="1"/>
          </p:cNvSpPr>
          <p:nvPr/>
        </p:nvSpPr>
        <p:spPr bwMode="auto">
          <a:xfrm rot="16200000">
            <a:off x="932656" y="3225006"/>
            <a:ext cx="649288" cy="381000"/>
          </a:xfrm>
          <a:prstGeom prst="rect">
            <a:avLst/>
          </a:prstGeom>
          <a:solidFill>
            <a:schemeClr val="bg1"/>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smtClean="0">
                <a:latin typeface="Calibri" charset="0"/>
              </a:rPr>
              <a:t>base</a:t>
            </a:r>
            <a:endParaRPr lang="en-US" altLang="en-US" sz="16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Elements Needed for LD/ST</a:t>
            </a:r>
            <a:endParaRPr lang="en-US" dirty="0"/>
          </a:p>
        </p:txBody>
      </p:sp>
      <p:pic>
        <p:nvPicPr>
          <p:cNvPr id="4" name="Content Placeholder 3" descr="Screen Shot 2018-09-18 at 8.29.05 PM.png"/>
          <p:cNvPicPr>
            <a:picLocks noGrp="1" noChangeAspect="1"/>
          </p:cNvPicPr>
          <p:nvPr>
            <p:ph idx="1"/>
          </p:nvPr>
        </p:nvPicPr>
        <p:blipFill>
          <a:blip r:embed="rId2"/>
          <a:stretch>
            <a:fillRect/>
          </a:stretch>
        </p:blipFill>
        <p:spPr>
          <a:xfrm>
            <a:off x="857250" y="1847850"/>
            <a:ext cx="7429500" cy="3848100"/>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and Presentations</a:t>
            </a:r>
            <a:endParaRPr lang="en-US" dirty="0"/>
          </a:p>
        </p:txBody>
      </p:sp>
      <p:sp>
        <p:nvSpPr>
          <p:cNvPr id="3" name="Content Placeholder 2"/>
          <p:cNvSpPr>
            <a:spLocks noGrp="1"/>
          </p:cNvSpPr>
          <p:nvPr>
            <p:ph idx="1"/>
          </p:nvPr>
        </p:nvSpPr>
        <p:spPr/>
        <p:txBody>
          <a:bodyPr/>
          <a:lstStyle/>
          <a:p>
            <a:r>
              <a:rPr lang="en-US" dirty="0" smtClean="0"/>
              <a:t>There are worlds of difference between good slides and bad slides</a:t>
            </a:r>
          </a:p>
          <a:p>
            <a:endParaRPr lang="en-US" dirty="0" smtClean="0"/>
          </a:p>
          <a:p>
            <a:r>
              <a:rPr lang="en-US" dirty="0" smtClean="0"/>
              <a:t>It is an art form to make good ones</a:t>
            </a:r>
          </a:p>
          <a:p>
            <a:endParaRPr lang="en-US" dirty="0" smtClean="0"/>
          </a:p>
          <a:p>
            <a:r>
              <a:rPr lang="en-US" dirty="0" smtClean="0"/>
              <a:t>I had a boss at Intel that was awesome.</a:t>
            </a:r>
          </a:p>
          <a:p>
            <a:r>
              <a:rPr lang="en-US" dirty="0" err="1" smtClean="0"/>
              <a:t>Ramesh</a:t>
            </a:r>
            <a:r>
              <a:rPr lang="en-US" dirty="0" smtClean="0"/>
              <a:t> </a:t>
            </a:r>
            <a:r>
              <a:rPr lang="en-US" dirty="0" err="1" smtClean="0"/>
              <a:t>Peri</a:t>
            </a:r>
            <a:r>
              <a:rPr lang="en-US" dirty="0" smtClean="0"/>
              <a:t> – Architect of ICC compiler and general genius type</a:t>
            </a:r>
          </a:p>
          <a:p>
            <a:r>
              <a:rPr lang="en-US" dirty="0" smtClean="0"/>
              <a:t>Was very persuasive and got his way a lot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 MUX</a:t>
            </a:r>
            <a:endParaRPr lang="en-US" dirty="0"/>
          </a:p>
        </p:txBody>
      </p:sp>
      <p:pic>
        <p:nvPicPr>
          <p:cNvPr id="6" name="Content Placeholder 5" descr="Screen Shot 2018-09-18 at 8.33.49 PM.png"/>
          <p:cNvPicPr>
            <a:picLocks noGrp="1" noChangeAspect="1"/>
          </p:cNvPicPr>
          <p:nvPr>
            <p:ph idx="1"/>
          </p:nvPr>
        </p:nvPicPr>
        <p:blipFill>
          <a:blip r:embed="rId2"/>
          <a:stretch>
            <a:fillRect/>
          </a:stretch>
        </p:blipFill>
        <p:spPr>
          <a:xfrm>
            <a:off x="2159000" y="1339850"/>
            <a:ext cx="4826000" cy="4864100"/>
          </a:xfrm>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Path for R and D instructions</a:t>
            </a:r>
            <a:endParaRPr lang="en-US" dirty="0"/>
          </a:p>
        </p:txBody>
      </p:sp>
      <p:pic>
        <p:nvPicPr>
          <p:cNvPr id="5" name="Content Placeholder 4" descr="Screen Shot 2018-09-18 at 8.31.25 PM.png"/>
          <p:cNvPicPr>
            <a:picLocks noGrp="1" noChangeAspect="1"/>
          </p:cNvPicPr>
          <p:nvPr>
            <p:ph idx="1"/>
          </p:nvPr>
        </p:nvPicPr>
        <p:blipFill>
          <a:blip r:embed="rId2"/>
          <a:stretch>
            <a:fillRect/>
          </a:stretch>
        </p:blipFill>
        <p:spPr>
          <a:xfrm>
            <a:off x="228600" y="1665307"/>
            <a:ext cx="8229600" cy="4213185"/>
          </a:xfrm>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for “MATH”</a:t>
            </a:r>
            <a:endParaRPr lang="en-US" dirty="0"/>
          </a:p>
        </p:txBody>
      </p:sp>
      <p:pic>
        <p:nvPicPr>
          <p:cNvPr id="5" name="Content Placeholder 4" descr="Screen Shot 2018-09-18 at 8.31.25 PM.png"/>
          <p:cNvPicPr>
            <a:picLocks noGrp="1" noChangeAspect="1"/>
          </p:cNvPicPr>
          <p:nvPr>
            <p:ph idx="1"/>
          </p:nvPr>
        </p:nvPicPr>
        <p:blipFill>
          <a:blip r:embed="rId2"/>
          <a:stretch>
            <a:fillRect/>
          </a:stretch>
        </p:blipFill>
        <p:spPr>
          <a:xfrm>
            <a:off x="228600" y="1665307"/>
            <a:ext cx="8229600" cy="4213185"/>
          </a:xfrm>
        </p:spPr>
      </p:pic>
      <p:sp>
        <p:nvSpPr>
          <p:cNvPr id="6" name="TextBox 5"/>
          <p:cNvSpPr txBox="1"/>
          <p:nvPr/>
        </p:nvSpPr>
        <p:spPr>
          <a:xfrm>
            <a:off x="4343400" y="23622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9" name="TextBox 8"/>
          <p:cNvSpPr txBox="1"/>
          <p:nvPr/>
        </p:nvSpPr>
        <p:spPr>
          <a:xfrm>
            <a:off x="2895600" y="3962400"/>
            <a:ext cx="22860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10" name="TextBox 9"/>
          <p:cNvSpPr txBox="1"/>
          <p:nvPr/>
        </p:nvSpPr>
        <p:spPr>
          <a:xfrm>
            <a:off x="6781800" y="19812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11" name="TextBox 10"/>
          <p:cNvSpPr txBox="1"/>
          <p:nvPr/>
        </p:nvSpPr>
        <p:spPr>
          <a:xfrm>
            <a:off x="6781800" y="45339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12" name="TextBox 11"/>
          <p:cNvSpPr txBox="1"/>
          <p:nvPr/>
        </p:nvSpPr>
        <p:spPr>
          <a:xfrm>
            <a:off x="7772400" y="21336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for LD</a:t>
            </a:r>
            <a:endParaRPr lang="en-US" dirty="0"/>
          </a:p>
        </p:txBody>
      </p:sp>
      <p:pic>
        <p:nvPicPr>
          <p:cNvPr id="5" name="Content Placeholder 4" descr="Screen Shot 2018-09-18 at 8.31.25 PM.png"/>
          <p:cNvPicPr>
            <a:picLocks noGrp="1" noChangeAspect="1"/>
          </p:cNvPicPr>
          <p:nvPr>
            <p:ph idx="1"/>
          </p:nvPr>
        </p:nvPicPr>
        <p:blipFill>
          <a:blip r:embed="rId2"/>
          <a:stretch>
            <a:fillRect/>
          </a:stretch>
        </p:blipFill>
        <p:spPr>
          <a:xfrm>
            <a:off x="228600" y="1665307"/>
            <a:ext cx="8229600" cy="4213185"/>
          </a:xfrm>
        </p:spPr>
      </p:pic>
      <p:sp>
        <p:nvSpPr>
          <p:cNvPr id="6" name="TextBox 5"/>
          <p:cNvSpPr txBox="1"/>
          <p:nvPr/>
        </p:nvSpPr>
        <p:spPr>
          <a:xfrm>
            <a:off x="4343400" y="2362200"/>
            <a:ext cx="304800" cy="381000"/>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9" name="TextBox 8"/>
          <p:cNvSpPr txBox="1"/>
          <p:nvPr/>
        </p:nvSpPr>
        <p:spPr>
          <a:xfrm>
            <a:off x="2895600" y="3962400"/>
            <a:ext cx="22860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10" name="TextBox 9"/>
          <p:cNvSpPr txBox="1"/>
          <p:nvPr/>
        </p:nvSpPr>
        <p:spPr>
          <a:xfrm>
            <a:off x="6781800" y="19812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11" name="TextBox 10"/>
          <p:cNvSpPr txBox="1"/>
          <p:nvPr/>
        </p:nvSpPr>
        <p:spPr>
          <a:xfrm>
            <a:off x="6781800" y="4533900"/>
            <a:ext cx="304800" cy="381000"/>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12" name="TextBox 11"/>
          <p:cNvSpPr txBox="1"/>
          <p:nvPr/>
        </p:nvSpPr>
        <p:spPr>
          <a:xfrm>
            <a:off x="7772400" y="2133600"/>
            <a:ext cx="304800" cy="381000"/>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for ST</a:t>
            </a:r>
            <a:endParaRPr lang="en-US" dirty="0"/>
          </a:p>
        </p:txBody>
      </p:sp>
      <p:pic>
        <p:nvPicPr>
          <p:cNvPr id="5" name="Content Placeholder 4" descr="Screen Shot 2018-09-18 at 8.31.25 PM.png"/>
          <p:cNvPicPr>
            <a:picLocks noGrp="1" noChangeAspect="1"/>
          </p:cNvPicPr>
          <p:nvPr>
            <p:ph idx="1"/>
          </p:nvPr>
        </p:nvPicPr>
        <p:blipFill>
          <a:blip r:embed="rId2"/>
          <a:stretch>
            <a:fillRect/>
          </a:stretch>
        </p:blipFill>
        <p:spPr>
          <a:xfrm>
            <a:off x="228600" y="1665307"/>
            <a:ext cx="8229600" cy="4213185"/>
          </a:xfrm>
        </p:spPr>
      </p:pic>
      <p:sp>
        <p:nvSpPr>
          <p:cNvPr id="6" name="TextBox 5"/>
          <p:cNvSpPr txBox="1"/>
          <p:nvPr/>
        </p:nvSpPr>
        <p:spPr>
          <a:xfrm>
            <a:off x="4343400" y="2362200"/>
            <a:ext cx="304800" cy="381000"/>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9" name="TextBox 8"/>
          <p:cNvSpPr txBox="1"/>
          <p:nvPr/>
        </p:nvSpPr>
        <p:spPr>
          <a:xfrm>
            <a:off x="2895600" y="3962400"/>
            <a:ext cx="228600"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10" name="TextBox 9"/>
          <p:cNvSpPr txBox="1"/>
          <p:nvPr/>
        </p:nvSpPr>
        <p:spPr>
          <a:xfrm>
            <a:off x="6781800" y="1981200"/>
            <a:ext cx="304800" cy="381000"/>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11" name="TextBox 10"/>
          <p:cNvSpPr txBox="1"/>
          <p:nvPr/>
        </p:nvSpPr>
        <p:spPr>
          <a:xfrm>
            <a:off x="6781800" y="45339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12" name="TextBox 11"/>
          <p:cNvSpPr txBox="1"/>
          <p:nvPr/>
        </p:nvSpPr>
        <p:spPr>
          <a:xfrm>
            <a:off x="7772400" y="2133600"/>
            <a:ext cx="304800" cy="381000"/>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ltLang="en-US" dirty="0" smtClean="0">
                <a:latin typeface="Optima" charset="0"/>
                <a:ea typeface="ＭＳ Ｐゴシック" charset="-128"/>
                <a:cs typeface="Optima" charset="0"/>
              </a:rPr>
              <a:t>Conditional Branch </a:t>
            </a:r>
            <a:r>
              <a:rPr lang="en-US" altLang="en-US" dirty="0">
                <a:latin typeface="Optima" charset="0"/>
                <a:ea typeface="ＭＳ Ｐゴシック" charset="-128"/>
                <a:cs typeface="Optima" charset="0"/>
              </a:rPr>
              <a:t>Instructions</a:t>
            </a:r>
            <a:endParaRPr lang="en-AU" altLang="en-US" dirty="0">
              <a:latin typeface="Optima" charset="0"/>
              <a:ea typeface="ＭＳ Ｐゴシック" charset="-128"/>
              <a:cs typeface="Optima" charset="0"/>
            </a:endParaRPr>
          </a:p>
        </p:txBody>
      </p:sp>
      <p:sp>
        <p:nvSpPr>
          <p:cNvPr id="54274" name="Rectangle 3"/>
          <p:cNvSpPr>
            <a:spLocks noGrp="1" noChangeArrowheads="1"/>
          </p:cNvSpPr>
          <p:nvPr>
            <p:ph idx="1"/>
          </p:nvPr>
        </p:nvSpPr>
        <p:spPr>
          <a:xfrm>
            <a:off x="381000" y="1219200"/>
            <a:ext cx="8229600" cy="5105400"/>
          </a:xfrm>
        </p:spPr>
        <p:txBody>
          <a:bodyPr/>
          <a:lstStyle/>
          <a:p>
            <a:pPr eaLnBrk="1" hangingPunct="1">
              <a:buFont typeface="Times" charset="0"/>
              <a:buNone/>
            </a:pPr>
            <a:endParaRPr lang="en-US" altLang="en-US" sz="2400" dirty="0">
              <a:latin typeface="Optima" charset="0"/>
              <a:ea typeface="ＭＳ Ｐゴシック" charset="-128"/>
              <a:cs typeface="Optima" charset="0"/>
            </a:endParaRPr>
          </a:p>
          <a:p>
            <a:pPr eaLnBrk="1" hangingPunct="1">
              <a:buFont typeface="Lucida Grande" charset="0"/>
              <a:buAutoNum type="arabicPeriod"/>
            </a:pPr>
            <a:r>
              <a:rPr lang="en-US" altLang="en-US" sz="1800" dirty="0">
                <a:latin typeface="Optima" charset="0"/>
                <a:ea typeface="ＭＳ Ｐゴシック" charset="-128"/>
                <a:cs typeface="Optima" charset="0"/>
              </a:rPr>
              <a:t>Read register </a:t>
            </a:r>
            <a:r>
              <a:rPr lang="en-US" altLang="en-US" sz="1800" dirty="0" smtClean="0">
                <a:latin typeface="Optima" charset="0"/>
                <a:ea typeface="ＭＳ Ｐゴシック" charset="-128"/>
                <a:cs typeface="Optima" charset="0"/>
              </a:rPr>
              <a:t>operand</a:t>
            </a:r>
          </a:p>
          <a:p>
            <a:pPr eaLnBrk="1" hangingPunct="1">
              <a:buFont typeface="Lucida Grande" charset="0"/>
              <a:buAutoNum type="arabicPeriod"/>
            </a:pPr>
            <a:r>
              <a:rPr lang="en-US" altLang="en-US" sz="1800" dirty="0">
                <a:latin typeface="Optima" charset="0"/>
                <a:ea typeface="ＭＳ Ｐゴシック" charset="-128"/>
                <a:cs typeface="Optima" charset="0"/>
              </a:rPr>
              <a:t>Compare </a:t>
            </a:r>
            <a:r>
              <a:rPr lang="en-US" altLang="en-US" sz="1800" dirty="0" smtClean="0">
                <a:latin typeface="Optima" charset="0"/>
                <a:ea typeface="ＭＳ Ｐゴシック" charset="-128"/>
                <a:cs typeface="Optima" charset="0"/>
              </a:rPr>
              <a:t>operand to condition</a:t>
            </a:r>
          </a:p>
          <a:p>
            <a:pPr eaLnBrk="1" hangingPunct="1">
              <a:buFont typeface="Lucida Grande" charset="0"/>
              <a:buAutoNum type="arabicPeriod"/>
            </a:pPr>
            <a:r>
              <a:rPr lang="en-US" altLang="en-US" sz="1800" dirty="0" smtClean="0">
                <a:latin typeface="Optima" charset="0"/>
                <a:ea typeface="ＭＳ Ｐゴシック" charset="-128"/>
                <a:cs typeface="Optima" charset="0"/>
              </a:rPr>
              <a:t>Calculate </a:t>
            </a:r>
            <a:r>
              <a:rPr lang="en-US" altLang="en-US" sz="1800" dirty="0">
                <a:latin typeface="Optima" charset="0"/>
                <a:ea typeface="ＭＳ Ｐゴシック" charset="-128"/>
                <a:cs typeface="Optima" charset="0"/>
              </a:rPr>
              <a:t>target address</a:t>
            </a:r>
          </a:p>
          <a:p>
            <a:pPr marL="914400" lvl="1" indent="-346075" eaLnBrk="1" hangingPunct="1">
              <a:buFont typeface="Lucida Grande" charset="0"/>
              <a:buAutoNum type="arabicPeriod"/>
            </a:pPr>
            <a:r>
              <a:rPr lang="en-US" altLang="en-US" sz="1600" dirty="0">
                <a:latin typeface="Optima" charset="0"/>
                <a:cs typeface="Optima" charset="0"/>
              </a:rPr>
              <a:t>Sign-</a:t>
            </a:r>
            <a:r>
              <a:rPr lang="en-US" altLang="en-US" sz="1600" dirty="0" smtClean="0">
                <a:latin typeface="Optima" charset="0"/>
                <a:cs typeface="Optima" charset="0"/>
              </a:rPr>
              <a:t>extend offset</a:t>
            </a:r>
          </a:p>
          <a:p>
            <a:pPr marL="914400" lvl="1" indent="-346075" eaLnBrk="1" hangingPunct="1">
              <a:buFont typeface="Lucida Grande" charset="0"/>
              <a:buAutoNum type="arabicPeriod"/>
            </a:pPr>
            <a:r>
              <a:rPr lang="en-US" altLang="en-US" sz="1600" dirty="0" smtClean="0">
                <a:latin typeface="Optima" charset="0"/>
                <a:cs typeface="Optima" charset="0"/>
              </a:rPr>
              <a:t>Shift offset left 2</a:t>
            </a:r>
          </a:p>
          <a:p>
            <a:pPr marL="914400" lvl="1" indent="-346075" eaLnBrk="1" hangingPunct="1">
              <a:buFont typeface="Lucida Grande" charset="0"/>
              <a:buAutoNum type="arabicPeriod"/>
            </a:pPr>
            <a:r>
              <a:rPr lang="en-US" altLang="en-US" sz="1600" dirty="0" smtClean="0">
                <a:latin typeface="Optima" charset="0"/>
                <a:cs typeface="Optima" charset="0"/>
              </a:rPr>
              <a:t>Add </a:t>
            </a:r>
            <a:r>
              <a:rPr lang="en-US" altLang="en-US" sz="1600" dirty="0">
                <a:latin typeface="Optima" charset="0"/>
                <a:cs typeface="Optima" charset="0"/>
              </a:rPr>
              <a:t>to PC +</a:t>
            </a:r>
            <a:r>
              <a:rPr lang="en-US" altLang="en-US" sz="1600" dirty="0" smtClean="0">
                <a:latin typeface="Optima" charset="0"/>
                <a:cs typeface="Optima" charset="0"/>
              </a:rPr>
              <a:t> 4</a:t>
            </a:r>
            <a:endParaRPr lang="en-US" altLang="en-US" sz="1600" dirty="0">
              <a:latin typeface="Optima" charset="0"/>
              <a:cs typeface="Optima" charset="0"/>
            </a:endParaRPr>
          </a:p>
        </p:txBody>
      </p:sp>
      <p:grpSp>
        <p:nvGrpSpPr>
          <p:cNvPr id="2" name="Group 3"/>
          <p:cNvGrpSpPr>
            <a:grpSpLocks/>
          </p:cNvGrpSpPr>
          <p:nvPr/>
        </p:nvGrpSpPr>
        <p:grpSpPr bwMode="auto">
          <a:xfrm>
            <a:off x="1447800" y="1219200"/>
            <a:ext cx="2743200" cy="381000"/>
            <a:chOff x="914400" y="1219200"/>
            <a:chExt cx="2743200" cy="381000"/>
          </a:xfrm>
        </p:grpSpPr>
        <p:sp>
          <p:nvSpPr>
            <p:cNvPr id="54294" name="Rectangle 4"/>
            <p:cNvSpPr>
              <a:spLocks noChangeArrowheads="1"/>
            </p:cNvSpPr>
            <p:nvPr/>
          </p:nvSpPr>
          <p:spPr bwMode="auto">
            <a:xfrm>
              <a:off x="914400" y="1219200"/>
              <a:ext cx="685800" cy="381000"/>
            </a:xfrm>
            <a:prstGeom prst="rect">
              <a:avLst/>
            </a:prstGeom>
            <a:solidFill>
              <a:srgbClr val="FFFC8B"/>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err="1"/>
                <a:t>oper</a:t>
              </a:r>
              <a:endParaRPr lang="en-US" altLang="en-US" sz="1600" dirty="0"/>
            </a:p>
          </p:txBody>
        </p:sp>
        <p:sp>
          <p:nvSpPr>
            <p:cNvPr id="54295" name="Rectangle 5"/>
            <p:cNvSpPr>
              <a:spLocks noChangeArrowheads="1"/>
            </p:cNvSpPr>
            <p:nvPr/>
          </p:nvSpPr>
          <p:spPr bwMode="auto">
            <a:xfrm>
              <a:off x="1600200" y="1219200"/>
              <a:ext cx="2057400" cy="381000"/>
            </a:xfrm>
            <a:prstGeom prst="rect">
              <a:avLst/>
            </a:prstGeom>
            <a:solidFill>
              <a:schemeClr val="bg1"/>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smtClean="0"/>
                <a:t>offset in words</a:t>
              </a:r>
              <a:endParaRPr lang="en-US" altLang="en-US" sz="1600" dirty="0"/>
            </a:p>
          </p:txBody>
        </p:sp>
      </p:grpSp>
      <p:sp>
        <p:nvSpPr>
          <p:cNvPr id="54276" name="TextBox 8"/>
          <p:cNvSpPr txBox="1">
            <a:spLocks noChangeArrowheads="1"/>
          </p:cNvSpPr>
          <p:nvPr/>
        </p:nvSpPr>
        <p:spPr bwMode="auto">
          <a:xfrm>
            <a:off x="5943600" y="1219200"/>
            <a:ext cx="1364670" cy="36933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CBZ, CBNZ</a:t>
            </a:r>
            <a:endParaRPr lang="en-US" altLang="en-US" sz="1800" dirty="0"/>
          </a:p>
        </p:txBody>
      </p:sp>
      <p:grpSp>
        <p:nvGrpSpPr>
          <p:cNvPr id="3" name="Group 9"/>
          <p:cNvGrpSpPr>
            <a:grpSpLocks/>
          </p:cNvGrpSpPr>
          <p:nvPr/>
        </p:nvGrpSpPr>
        <p:grpSpPr bwMode="auto">
          <a:xfrm>
            <a:off x="6324600" y="2178050"/>
            <a:ext cx="1830388" cy="1795463"/>
            <a:chOff x="3492500" y="3670300"/>
            <a:chExt cx="1830297" cy="1795463"/>
          </a:xfrm>
        </p:grpSpPr>
        <p:sp>
          <p:nvSpPr>
            <p:cNvPr id="54286" name="Rectangle 4"/>
            <p:cNvSpPr>
              <a:spLocks noChangeArrowheads="1"/>
            </p:cNvSpPr>
            <p:nvPr/>
          </p:nvSpPr>
          <p:spPr bwMode="auto">
            <a:xfrm>
              <a:off x="3579813" y="3670300"/>
              <a:ext cx="1643062" cy="1795463"/>
            </a:xfrm>
            <a:prstGeom prst="rect">
              <a:avLst/>
            </a:prstGeom>
            <a:noFill/>
            <a:ln w="12700">
              <a:solidFill>
                <a:schemeClr val="tx1"/>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54287" name="Text Box 18"/>
            <p:cNvSpPr txBox="1">
              <a:spLocks noChangeArrowheads="1"/>
            </p:cNvSpPr>
            <p:nvPr/>
          </p:nvSpPr>
          <p:spPr bwMode="auto">
            <a:xfrm>
              <a:off x="3492500" y="5140325"/>
              <a:ext cx="877844" cy="2603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100" b="1">
                  <a:latin typeface="Calibri" charset="0"/>
                </a:rPr>
                <a:t>&gt;</a:t>
              </a:r>
              <a:r>
                <a:rPr lang="en-US" altLang="en-US" sz="1000">
                  <a:latin typeface="Calibri" charset="0"/>
                </a:rPr>
                <a:t> Write Data</a:t>
              </a:r>
            </a:p>
          </p:txBody>
        </p:sp>
        <p:sp>
          <p:nvSpPr>
            <p:cNvPr id="54288" name="Text Box 19"/>
            <p:cNvSpPr txBox="1">
              <a:spLocks noChangeArrowheads="1"/>
            </p:cNvSpPr>
            <p:nvPr/>
          </p:nvSpPr>
          <p:spPr bwMode="auto">
            <a:xfrm>
              <a:off x="3517899" y="3670300"/>
              <a:ext cx="549248" cy="415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 </a:t>
              </a:r>
            </a:p>
            <a:p>
              <a:pPr eaLnBrk="1" hangingPunct="1">
                <a:spcBef>
                  <a:spcPct val="0"/>
                </a:spcBef>
                <a:buClrTx/>
                <a:buFontTx/>
                <a:buNone/>
              </a:pPr>
              <a:r>
                <a:rPr lang="en-US" altLang="en-US" sz="1000">
                  <a:latin typeface="Calibri" charset="0"/>
                </a:rPr>
                <a:t>Addr 1</a:t>
              </a:r>
            </a:p>
          </p:txBody>
        </p:sp>
        <p:sp>
          <p:nvSpPr>
            <p:cNvPr id="54289" name="Text Box 20"/>
            <p:cNvSpPr txBox="1">
              <a:spLocks noChangeArrowheads="1"/>
            </p:cNvSpPr>
            <p:nvPr/>
          </p:nvSpPr>
          <p:spPr bwMode="auto">
            <a:xfrm>
              <a:off x="3517899" y="4143375"/>
              <a:ext cx="549248" cy="415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 </a:t>
              </a:r>
            </a:p>
            <a:p>
              <a:pPr eaLnBrk="1" hangingPunct="1">
                <a:spcBef>
                  <a:spcPct val="0"/>
                </a:spcBef>
                <a:buClrTx/>
                <a:buFontTx/>
                <a:buNone/>
              </a:pPr>
              <a:r>
                <a:rPr lang="en-US" altLang="en-US" sz="1000">
                  <a:latin typeface="Calibri" charset="0"/>
                </a:rPr>
                <a:t>Addr 2</a:t>
              </a:r>
            </a:p>
          </p:txBody>
        </p:sp>
        <p:sp>
          <p:nvSpPr>
            <p:cNvPr id="54290" name="Text Box 21"/>
            <p:cNvSpPr txBox="1">
              <a:spLocks noChangeArrowheads="1"/>
            </p:cNvSpPr>
            <p:nvPr/>
          </p:nvSpPr>
          <p:spPr bwMode="auto">
            <a:xfrm>
              <a:off x="3517899" y="4614863"/>
              <a:ext cx="492101" cy="415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Write</a:t>
              </a:r>
            </a:p>
            <a:p>
              <a:pPr eaLnBrk="1" hangingPunct="1">
                <a:spcBef>
                  <a:spcPct val="0"/>
                </a:spcBef>
                <a:buClrTx/>
                <a:buFontTx/>
                <a:buNone/>
              </a:pPr>
              <a:r>
                <a:rPr lang="en-US" altLang="en-US" sz="1000">
                  <a:latin typeface="Calibri" charset="0"/>
                </a:rPr>
                <a:t> Addr</a:t>
              </a:r>
            </a:p>
          </p:txBody>
        </p:sp>
        <p:sp>
          <p:nvSpPr>
            <p:cNvPr id="54291" name="Text Box 22"/>
            <p:cNvSpPr txBox="1">
              <a:spLocks noChangeArrowheads="1"/>
            </p:cNvSpPr>
            <p:nvPr/>
          </p:nvSpPr>
          <p:spPr bwMode="auto">
            <a:xfrm>
              <a:off x="4056345" y="4289425"/>
              <a:ext cx="688410" cy="461665"/>
            </a:xfrm>
            <a:prstGeom prst="rect">
              <a:avLst/>
            </a:prstGeom>
            <a:solidFill>
              <a:srgbClr val="FAFFB5"/>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Calibri" charset="0"/>
                </a:rPr>
                <a:t>Register</a:t>
              </a:r>
            </a:p>
            <a:p>
              <a:pPr algn="ctr" eaLnBrk="1" hangingPunct="1">
                <a:spcBef>
                  <a:spcPct val="0"/>
                </a:spcBef>
                <a:buClrTx/>
                <a:buFontTx/>
                <a:buNone/>
              </a:pPr>
              <a:r>
                <a:rPr lang="en-US" altLang="en-US" sz="1200">
                  <a:latin typeface="Calibri" charset="0"/>
                </a:rPr>
                <a:t>File</a:t>
              </a:r>
            </a:p>
          </p:txBody>
        </p:sp>
        <p:sp>
          <p:nvSpPr>
            <p:cNvPr id="17" name="Text Box 23"/>
            <p:cNvSpPr txBox="1">
              <a:spLocks noChangeArrowheads="1"/>
            </p:cNvSpPr>
            <p:nvPr/>
          </p:nvSpPr>
          <p:spPr bwMode="auto">
            <a:xfrm>
              <a:off x="4656080" y="3843338"/>
              <a:ext cx="665129" cy="415925"/>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sz="1050" dirty="0">
                  <a:latin typeface="Calibri"/>
                  <a:ea typeface="+mn-ea"/>
                  <a:cs typeface="Calibri"/>
                </a:rPr>
                <a:t>Read</a:t>
              </a:r>
            </a:p>
            <a:p>
              <a:pPr eaLnBrk="1" fontAlgn="auto" hangingPunct="1">
                <a:spcBef>
                  <a:spcPts val="0"/>
                </a:spcBef>
                <a:spcAft>
                  <a:spcPts val="0"/>
                </a:spcAft>
                <a:defRPr/>
              </a:pPr>
              <a:r>
                <a:rPr lang="en-US" sz="1050" dirty="0">
                  <a:latin typeface="Calibri"/>
                  <a:ea typeface="+mn-ea"/>
                  <a:cs typeface="Calibri"/>
                </a:rPr>
                <a:t>Data 1  &lt;</a:t>
              </a:r>
            </a:p>
          </p:txBody>
        </p:sp>
        <p:sp>
          <p:nvSpPr>
            <p:cNvPr id="54293" name="Text Box 24"/>
            <p:cNvSpPr txBox="1">
              <a:spLocks noChangeArrowheads="1"/>
            </p:cNvSpPr>
            <p:nvPr/>
          </p:nvSpPr>
          <p:spPr bwMode="auto">
            <a:xfrm>
              <a:off x="4687829" y="4689475"/>
              <a:ext cx="634968" cy="415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000">
                  <a:latin typeface="Calibri" charset="0"/>
                </a:rPr>
                <a:t>Read</a:t>
              </a:r>
            </a:p>
            <a:p>
              <a:pPr eaLnBrk="1" hangingPunct="1">
                <a:spcBef>
                  <a:spcPct val="0"/>
                </a:spcBef>
                <a:buClrTx/>
                <a:buFontTx/>
                <a:buNone/>
              </a:pPr>
              <a:r>
                <a:rPr lang="en-US" altLang="en-US" sz="1000">
                  <a:latin typeface="Calibri" charset="0"/>
                </a:rPr>
                <a:t>Data 2 &lt;</a:t>
              </a:r>
            </a:p>
          </p:txBody>
        </p:sp>
      </p:grpSp>
      <p:grpSp>
        <p:nvGrpSpPr>
          <p:cNvPr id="4" name="Group 18"/>
          <p:cNvGrpSpPr>
            <a:grpSpLocks/>
          </p:cNvGrpSpPr>
          <p:nvPr/>
        </p:nvGrpSpPr>
        <p:grpSpPr bwMode="auto">
          <a:xfrm>
            <a:off x="7043738" y="4765675"/>
            <a:ext cx="673100" cy="1081088"/>
            <a:chOff x="3052763" y="4225925"/>
            <a:chExt cx="673100" cy="1081088"/>
          </a:xfrm>
        </p:grpSpPr>
        <p:sp>
          <p:nvSpPr>
            <p:cNvPr id="54284" name="Oval 151"/>
            <p:cNvSpPr>
              <a:spLocks noChangeArrowheads="1"/>
            </p:cNvSpPr>
            <p:nvPr/>
          </p:nvSpPr>
          <p:spPr bwMode="auto">
            <a:xfrm>
              <a:off x="3052763" y="4225925"/>
              <a:ext cx="673100" cy="1081088"/>
            </a:xfrm>
            <a:prstGeom prst="ellipse">
              <a:avLst/>
            </a:prstGeom>
            <a:noFill/>
            <a:ln w="1270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54285" name="Rectangle 152"/>
            <p:cNvSpPr>
              <a:spLocks noChangeArrowheads="1"/>
            </p:cNvSpPr>
            <p:nvPr/>
          </p:nvSpPr>
          <p:spPr bwMode="auto">
            <a:xfrm>
              <a:off x="3094850" y="4495800"/>
              <a:ext cx="588963" cy="539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algn="ctr" eaLnBrk="1" hangingPunct="1">
                <a:lnSpc>
                  <a:spcPts val="1600"/>
                </a:lnSpc>
                <a:spcBef>
                  <a:spcPct val="0"/>
                </a:spcBef>
                <a:buClrTx/>
                <a:buFontTx/>
                <a:buNone/>
              </a:pPr>
              <a:r>
                <a:rPr lang="en-US" altLang="en-US" sz="1200">
                  <a:solidFill>
                    <a:srgbClr val="000000"/>
                  </a:solidFill>
                  <a:latin typeface="Calibri" charset="0"/>
                </a:rPr>
                <a:t>Sign</a:t>
              </a:r>
            </a:p>
            <a:p>
              <a:pPr algn="ctr" eaLnBrk="1" hangingPunct="1">
                <a:lnSpc>
                  <a:spcPts val="1600"/>
                </a:lnSpc>
                <a:spcBef>
                  <a:spcPct val="0"/>
                </a:spcBef>
                <a:buClrTx/>
                <a:buFontTx/>
                <a:buNone/>
              </a:pPr>
              <a:r>
                <a:rPr lang="en-US" altLang="en-US" sz="1200">
                  <a:solidFill>
                    <a:srgbClr val="000000"/>
                  </a:solidFill>
                  <a:latin typeface="Calibri" charset="0"/>
                </a:rPr>
                <a:t>Extend</a:t>
              </a:r>
            </a:p>
          </p:txBody>
        </p:sp>
      </p:grpSp>
      <p:grpSp>
        <p:nvGrpSpPr>
          <p:cNvPr id="5" name="Group 23"/>
          <p:cNvGrpSpPr>
            <a:grpSpLocks/>
          </p:cNvGrpSpPr>
          <p:nvPr/>
        </p:nvGrpSpPr>
        <p:grpSpPr bwMode="auto">
          <a:xfrm>
            <a:off x="6021388" y="4538663"/>
            <a:ext cx="606425" cy="1531937"/>
            <a:chOff x="4565650" y="2424113"/>
            <a:chExt cx="604838" cy="1531937"/>
          </a:xfrm>
        </p:grpSpPr>
        <p:sp>
          <p:nvSpPr>
            <p:cNvPr id="22" name="Freeform 135"/>
            <p:cNvSpPr>
              <a:spLocks/>
            </p:cNvSpPr>
            <p:nvPr/>
          </p:nvSpPr>
          <p:spPr bwMode="auto">
            <a:xfrm>
              <a:off x="4565650" y="2424113"/>
              <a:ext cx="587421" cy="1531937"/>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cap="flat" cmpd="sng">
                  <a:solidFill>
                    <a:srgbClr val="000000"/>
                  </a:solidFill>
                  <a:prstDash val="solid"/>
                  <a:round/>
                  <a:headEnd/>
                  <a:tailEnd/>
                </a14:hiddenLine>
              </a:ext>
            </a:extLst>
          </p:spPr>
          <p:txBody>
            <a:bodyPr/>
            <a:lstStyle/>
            <a:p>
              <a:pPr>
                <a:defRPr/>
              </a:pPr>
              <a:endParaRPr lang="en-US"/>
            </a:p>
          </p:txBody>
        </p:sp>
        <p:sp>
          <p:nvSpPr>
            <p:cNvPr id="54283" name="Rectangle 136"/>
            <p:cNvSpPr>
              <a:spLocks noChangeArrowheads="1"/>
            </p:cNvSpPr>
            <p:nvPr/>
          </p:nvSpPr>
          <p:spPr bwMode="auto">
            <a:xfrm>
              <a:off x="4749839" y="3074766"/>
              <a:ext cx="420649" cy="26987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eaLnBrk="1" hangingPunct="1">
                <a:lnSpc>
                  <a:spcPts val="1600"/>
                </a:lnSpc>
                <a:spcBef>
                  <a:spcPct val="0"/>
                </a:spcBef>
                <a:buClrTx/>
                <a:buFontTx/>
                <a:buNone/>
              </a:pPr>
              <a:r>
                <a:rPr lang="en-US" altLang="en-US" sz="1200">
                  <a:solidFill>
                    <a:srgbClr val="000000"/>
                  </a:solidFill>
                  <a:latin typeface="Calibri" charset="0"/>
                </a:rPr>
                <a:t>ALU</a:t>
              </a:r>
            </a:p>
          </p:txBody>
        </p:sp>
      </p:grpSp>
      <p:sp>
        <p:nvSpPr>
          <p:cNvPr id="26" name="Rectangle 25"/>
          <p:cNvSpPr>
            <a:spLocks noChangeArrowheads="1"/>
          </p:cNvSpPr>
          <p:nvPr/>
        </p:nvSpPr>
        <p:spPr bwMode="auto">
          <a:xfrm>
            <a:off x="8054975" y="4513263"/>
            <a:ext cx="496888" cy="1352550"/>
          </a:xfrm>
          <a:prstGeom prst="rect">
            <a:avLst/>
          </a:prstGeom>
          <a:noFill/>
          <a:ln w="222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sp>
        <p:nvSpPr>
          <p:cNvPr id="27" name="Rectangle 4"/>
          <p:cNvSpPr>
            <a:spLocks noChangeArrowheads="1"/>
          </p:cNvSpPr>
          <p:nvPr/>
        </p:nvSpPr>
        <p:spPr bwMode="auto">
          <a:xfrm>
            <a:off x="4191000" y="1219200"/>
            <a:ext cx="685800" cy="381000"/>
          </a:xfrm>
          <a:prstGeom prst="rect">
            <a:avLst/>
          </a:prstGeom>
          <a:solidFill>
            <a:srgbClr val="FFFC8B"/>
          </a:solidFill>
          <a:ln w="9525">
            <a:solidFill>
              <a:schemeClr val="tx1"/>
            </a:solidFill>
            <a:round/>
            <a:headEnd/>
            <a:tailEnd/>
          </a:ln>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dirty="0" smtClean="0"/>
              <a:t>comp</a:t>
            </a:r>
            <a:endParaRPr lang="en-US" altLang="en-US" sz="1600" dirty="0"/>
          </a:p>
        </p:txBody>
      </p:sp>
      <p:pic>
        <p:nvPicPr>
          <p:cNvPr id="28" name="Picture 27" descr="Screen Shot 2018-09-18 at 8.52.25 PM.png"/>
          <p:cNvPicPr>
            <a:picLocks noChangeAspect="1"/>
          </p:cNvPicPr>
          <p:nvPr/>
        </p:nvPicPr>
        <p:blipFill>
          <a:blip r:embed="rId3"/>
          <a:stretch>
            <a:fillRect/>
          </a:stretch>
        </p:blipFill>
        <p:spPr>
          <a:xfrm>
            <a:off x="4876800" y="4646613"/>
            <a:ext cx="774700" cy="1219200"/>
          </a:xfrm>
          <a:prstGeom prst="rect">
            <a:avLst/>
          </a:prstGeom>
        </p:spPr>
      </p:pic>
      <p:sp>
        <p:nvSpPr>
          <p:cNvPr id="29" name="TextBox 28"/>
          <p:cNvSpPr txBox="1"/>
          <p:nvPr/>
        </p:nvSpPr>
        <p:spPr>
          <a:xfrm>
            <a:off x="609600" y="3973513"/>
            <a:ext cx="3581400" cy="646331"/>
          </a:xfrm>
          <a:prstGeom prst="rect">
            <a:avLst/>
          </a:prstGeom>
          <a:noFill/>
        </p:spPr>
        <p:txBody>
          <a:bodyPr wrap="square" rtlCol="0">
            <a:spAutoFit/>
          </a:bodyPr>
          <a:lstStyle/>
          <a:p>
            <a:r>
              <a:rPr lang="en-US" dirty="0" smtClean="0"/>
              <a:t>Shift throws away only sign bits</a:t>
            </a:r>
          </a:p>
          <a:p>
            <a:r>
              <a:rPr lang="en-US" dirty="0" smtClean="0"/>
              <a:t>since sign extended from 19 bits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Conditional Branch</a:t>
            </a:r>
            <a:endParaRPr lang="en-US" dirty="0"/>
          </a:p>
        </p:txBody>
      </p:sp>
      <p:pic>
        <p:nvPicPr>
          <p:cNvPr id="4" name="Content Placeholder 3" descr="Screen Shot 2018-09-18 at 8.53.39 PM.png"/>
          <p:cNvPicPr>
            <a:picLocks noGrp="1" noChangeAspect="1"/>
          </p:cNvPicPr>
          <p:nvPr>
            <p:ph idx="1"/>
          </p:nvPr>
        </p:nvPicPr>
        <p:blipFill>
          <a:blip r:embed="rId2"/>
          <a:stretch>
            <a:fillRect/>
          </a:stretch>
        </p:blipFill>
        <p:spPr>
          <a:xfrm>
            <a:off x="750001" y="1219200"/>
            <a:ext cx="7643997" cy="5105400"/>
          </a:xfrm>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04800" y="152400"/>
            <a:ext cx="8610600" cy="762000"/>
          </a:xfrm>
        </p:spPr>
        <p:txBody>
          <a:bodyPr/>
          <a:lstStyle/>
          <a:p>
            <a:pPr eaLnBrk="1" hangingPunct="1"/>
            <a:r>
              <a:rPr lang="en-US" altLang="en-US">
                <a:latin typeface="Optima" charset="0"/>
                <a:ea typeface="ＭＳ Ｐゴシック" charset="-128"/>
                <a:cs typeface="Optima" charset="0"/>
              </a:rPr>
              <a:t>Putting the Elements Together</a:t>
            </a:r>
          </a:p>
        </p:txBody>
      </p:sp>
      <p:pic>
        <p:nvPicPr>
          <p:cNvPr id="105" name="Picture 104" descr="Screen Shot 2018-09-18 at 8.56.03 PM.png"/>
          <p:cNvPicPr>
            <a:picLocks noChangeAspect="1"/>
          </p:cNvPicPr>
          <p:nvPr/>
        </p:nvPicPr>
        <p:blipFill>
          <a:blip r:embed="rId3"/>
          <a:stretch>
            <a:fillRect/>
          </a:stretch>
        </p:blipFill>
        <p:spPr>
          <a:xfrm>
            <a:off x="575453" y="1219200"/>
            <a:ext cx="8339947" cy="56388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04800" y="152400"/>
            <a:ext cx="8610600" cy="762000"/>
          </a:xfrm>
        </p:spPr>
        <p:txBody>
          <a:bodyPr/>
          <a:lstStyle/>
          <a:p>
            <a:pPr eaLnBrk="1" hangingPunct="1"/>
            <a:r>
              <a:rPr lang="en-US" altLang="en-US" dirty="0" smtClean="0">
                <a:latin typeface="Optima" charset="0"/>
                <a:ea typeface="ＭＳ Ｐゴシック" charset="-128"/>
                <a:cs typeface="Optima" charset="0"/>
              </a:rPr>
              <a:t>Control for CBZ</a:t>
            </a:r>
            <a:endParaRPr lang="en-US" altLang="en-US" dirty="0">
              <a:latin typeface="Optima" charset="0"/>
              <a:ea typeface="ＭＳ Ｐゴシック" charset="-128"/>
              <a:cs typeface="Optima" charset="0"/>
            </a:endParaRPr>
          </a:p>
        </p:txBody>
      </p:sp>
      <p:pic>
        <p:nvPicPr>
          <p:cNvPr id="105" name="Picture 104" descr="Screen Shot 2018-09-18 at 8.56.03 PM.png"/>
          <p:cNvPicPr>
            <a:picLocks noChangeAspect="1"/>
          </p:cNvPicPr>
          <p:nvPr/>
        </p:nvPicPr>
        <p:blipFill>
          <a:blip r:embed="rId3"/>
          <a:stretch>
            <a:fillRect/>
          </a:stretch>
        </p:blipFill>
        <p:spPr>
          <a:xfrm>
            <a:off x="575453" y="1219200"/>
            <a:ext cx="8339947" cy="5638800"/>
          </a:xfrm>
          <a:prstGeom prst="rect">
            <a:avLst/>
          </a:prstGeom>
        </p:spPr>
      </p:pic>
      <p:sp>
        <p:nvSpPr>
          <p:cNvPr id="4" name="TextBox 3"/>
          <p:cNvSpPr txBox="1"/>
          <p:nvPr/>
        </p:nvSpPr>
        <p:spPr>
          <a:xfrm>
            <a:off x="7010400" y="1219200"/>
            <a:ext cx="22860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5" name="TextBox 4"/>
          <p:cNvSpPr txBox="1"/>
          <p:nvPr/>
        </p:nvSpPr>
        <p:spPr>
          <a:xfrm>
            <a:off x="3733800" y="5105400"/>
            <a:ext cx="228600"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6" name="TextBox 5"/>
          <p:cNvSpPr txBox="1"/>
          <p:nvPr/>
        </p:nvSpPr>
        <p:spPr>
          <a:xfrm>
            <a:off x="5524500" y="3168134"/>
            <a:ext cx="228600"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7" name="TextBox 6"/>
          <p:cNvSpPr txBox="1"/>
          <p:nvPr/>
        </p:nvSpPr>
        <p:spPr>
          <a:xfrm>
            <a:off x="7239000" y="3168134"/>
            <a:ext cx="228600"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8" name="TextBox 7"/>
          <p:cNvSpPr txBox="1"/>
          <p:nvPr/>
        </p:nvSpPr>
        <p:spPr>
          <a:xfrm>
            <a:off x="7239000" y="5823466"/>
            <a:ext cx="228600"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9" name="TextBox 8"/>
          <p:cNvSpPr txBox="1"/>
          <p:nvPr/>
        </p:nvSpPr>
        <p:spPr>
          <a:xfrm>
            <a:off x="8305800" y="3352800"/>
            <a:ext cx="228600"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a:latin typeface="Optima" charset="0"/>
                <a:ea typeface="ＭＳ Ｐゴシック" charset="-128"/>
                <a:cs typeface="Optima" charset="0"/>
              </a:rPr>
              <a:t>Adding Control to the Datapath</a:t>
            </a:r>
          </a:p>
        </p:txBody>
      </p:sp>
      <p:sp>
        <p:nvSpPr>
          <p:cNvPr id="68610" name="Content Placeholder 2"/>
          <p:cNvSpPr>
            <a:spLocks noGrp="1"/>
          </p:cNvSpPr>
          <p:nvPr>
            <p:ph idx="1"/>
          </p:nvPr>
        </p:nvSpPr>
        <p:spPr/>
        <p:txBody>
          <a:bodyPr/>
          <a:lstStyle/>
          <a:p>
            <a:r>
              <a:rPr lang="en-US" altLang="en-US" sz="2400">
                <a:latin typeface="Optima" charset="0"/>
                <a:ea typeface="ＭＳ Ｐゴシック" charset="-128"/>
                <a:cs typeface="Optima" charset="0"/>
              </a:rPr>
              <a:t>At any given cycle  </a:t>
            </a:r>
          </a:p>
          <a:p>
            <a:pPr lvl="1"/>
            <a:r>
              <a:rPr lang="en-US" altLang="en-US" sz="2000">
                <a:latin typeface="Optima" charset="0"/>
                <a:cs typeface="Optima" charset="0"/>
              </a:rPr>
              <a:t>tell each MUX which operand to select</a:t>
            </a:r>
          </a:p>
          <a:p>
            <a:pPr lvl="1"/>
            <a:r>
              <a:rPr lang="en-US" altLang="en-US" sz="2000">
                <a:latin typeface="Optima" charset="0"/>
                <a:cs typeface="Optima" charset="0"/>
              </a:rPr>
              <a:t>tell ALUs which operation to perform</a:t>
            </a:r>
          </a:p>
          <a:p>
            <a:pPr lvl="1"/>
            <a:r>
              <a:rPr lang="en-US" altLang="en-US" sz="2000">
                <a:latin typeface="Optima" charset="0"/>
                <a:cs typeface="Optima" charset="0"/>
              </a:rPr>
              <a:t>let registers and memory know if we are doing a read or write</a:t>
            </a:r>
          </a:p>
          <a:p>
            <a:r>
              <a:rPr lang="en-US" altLang="en-US" sz="2400">
                <a:latin typeface="Optima" charset="0"/>
                <a:ea typeface="ＭＳ Ｐゴシック" charset="-128"/>
                <a:cs typeface="Optima" charset="0"/>
              </a:rPr>
              <a:t>Need to add HW to accomplish each of the above </a:t>
            </a:r>
          </a:p>
          <a:p>
            <a:pPr lvl="1"/>
            <a:r>
              <a:rPr lang="en-US" altLang="en-US" sz="2000">
                <a:latin typeface="Optima" charset="0"/>
                <a:cs typeface="Optima" charset="0"/>
              </a:rPr>
              <a:t>mostly just pulling wires and selecting from a bus</a:t>
            </a:r>
          </a:p>
          <a:p>
            <a:pPr lvl="1"/>
            <a:r>
              <a:rPr lang="en-US" altLang="en-US" sz="2000">
                <a:latin typeface="Optima" charset="0"/>
                <a:cs typeface="Optima" charset="0"/>
              </a:rPr>
              <a:t>a few gates</a:t>
            </a:r>
          </a:p>
          <a:p>
            <a:pPr lvl="1"/>
            <a:endParaRPr lang="en-US" altLang="en-US" sz="2000">
              <a:latin typeface="Optima" charset="0"/>
              <a:cs typeface="Optima" charset="0"/>
            </a:endParaRPr>
          </a:p>
          <a:p>
            <a:endParaRPr lang="en-US" altLang="en-US" sz="240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from a presentation I gave</a:t>
            </a:r>
            <a:endParaRPr lang="en-US" dirty="0"/>
          </a:p>
        </p:txBody>
      </p:sp>
      <p:sp>
        <p:nvSpPr>
          <p:cNvPr id="3" name="Content Placeholder 2"/>
          <p:cNvSpPr>
            <a:spLocks noGrp="1"/>
          </p:cNvSpPr>
          <p:nvPr>
            <p:ph idx="1"/>
          </p:nvPr>
        </p:nvSpPr>
        <p:spPr/>
        <p:txBody>
          <a:bodyPr/>
          <a:lstStyle/>
          <a:p>
            <a:r>
              <a:rPr lang="en-US" dirty="0" smtClean="0"/>
              <a:t>It was an ok but not great set of slides</a:t>
            </a:r>
          </a:p>
          <a:p>
            <a:r>
              <a:rPr lang="en-US" dirty="0" smtClean="0"/>
              <a:t>Used smart art graphics in PP</a:t>
            </a:r>
          </a:p>
          <a:p>
            <a:r>
              <a:rPr lang="en-US" dirty="0" smtClean="0"/>
              <a:t>Little goes a long way</a:t>
            </a:r>
          </a:p>
          <a:p>
            <a:endParaRPr lang="en-US" dirty="0" smtClean="0"/>
          </a:p>
          <a:p>
            <a:pPr>
              <a:buNone/>
            </a:pPr>
            <a:r>
              <a:rPr lang="en-US" dirty="0" smtClean="0"/>
              <a:t>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Single Cycle Datapath</a:t>
            </a:r>
            <a:endParaRPr lang="en-AU" altLang="en-US">
              <a:latin typeface="Optima" charset="0"/>
              <a:ea typeface="ＭＳ Ｐゴシック" charset="-128"/>
              <a:cs typeface="Optima" charset="0"/>
            </a:endParaRPr>
          </a:p>
        </p:txBody>
      </p:sp>
      <p:sp>
        <p:nvSpPr>
          <p:cNvPr id="90114" name="Rectangle 3"/>
          <p:cNvSpPr>
            <a:spLocks noGrp="1" noChangeArrowheads="1"/>
          </p:cNvSpPr>
          <p:nvPr>
            <p:ph idx="1"/>
          </p:nvPr>
        </p:nvSpPr>
        <p:spPr/>
        <p:txBody>
          <a:bodyPr/>
          <a:lstStyle/>
          <a:p>
            <a:pPr eaLnBrk="1" hangingPunct="1"/>
            <a:r>
              <a:rPr lang="en-US" altLang="en-US" sz="2400">
                <a:latin typeface="Optima" charset="0"/>
                <a:ea typeface="ＭＳ Ｐゴシック" charset="-128"/>
                <a:cs typeface="Optima" charset="0"/>
              </a:rPr>
              <a:t>The processor design we looked at is a design for a single cycle datapath</a:t>
            </a:r>
          </a:p>
          <a:p>
            <a:pPr eaLnBrk="1" hangingPunct="1"/>
            <a:r>
              <a:rPr lang="en-US" altLang="en-US" sz="2400">
                <a:latin typeface="Optima" charset="0"/>
                <a:ea typeface="ＭＳ Ｐゴシック" charset="-128"/>
                <a:cs typeface="Optima" charset="0"/>
              </a:rPr>
              <a:t>In this scheme</a:t>
            </a:r>
          </a:p>
          <a:p>
            <a:pPr lvl="1" eaLnBrk="1" hangingPunct="1"/>
            <a:r>
              <a:rPr lang="en-US" altLang="en-US" sz="2000">
                <a:latin typeface="Optima" charset="0"/>
                <a:cs typeface="Optima" charset="0"/>
              </a:rPr>
              <a:t>Signals are generated at every clock tick</a:t>
            </a:r>
          </a:p>
          <a:p>
            <a:pPr lvl="1" eaLnBrk="1" hangingPunct="1"/>
            <a:r>
              <a:rPr lang="en-US" altLang="en-US" sz="2000">
                <a:latin typeface="Optima" charset="0"/>
                <a:cs typeface="Optima" charset="0"/>
              </a:rPr>
              <a:t>Need to finish all work with generated signals</a:t>
            </a:r>
          </a:p>
          <a:p>
            <a:pPr lvl="1" eaLnBrk="1" hangingPunct="1"/>
            <a:r>
              <a:rPr lang="en-US" altLang="en-US" sz="2000">
                <a:latin typeface="Optima" charset="0"/>
                <a:cs typeface="Optima" charset="0"/>
              </a:rPr>
              <a:t>The length of the clock cycle is determined by the time it takes to execute an instruction</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What are the tasks that take up time in instruction execution?</a:t>
            </a:r>
            <a:endParaRPr lang="en-AU" altLang="en-US" sz="240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304800" y="152400"/>
            <a:ext cx="8610600" cy="762000"/>
          </a:xfrm>
        </p:spPr>
        <p:txBody>
          <a:bodyPr/>
          <a:lstStyle/>
          <a:p>
            <a:pPr eaLnBrk="1" hangingPunct="1"/>
            <a:r>
              <a:rPr lang="en-US" altLang="zh-CN">
                <a:latin typeface="Optima" charset="0"/>
                <a:ea typeface="宋体" charset="0"/>
                <a:cs typeface="Optima" charset="0"/>
              </a:rPr>
              <a:t>Estimating Instruction Times</a:t>
            </a:r>
          </a:p>
        </p:txBody>
      </p:sp>
      <p:graphicFrame>
        <p:nvGraphicFramePr>
          <p:cNvPr id="752704" name="Group 64"/>
          <p:cNvGraphicFramePr>
            <a:graphicFrameLocks noGrp="1"/>
          </p:cNvGraphicFramePr>
          <p:nvPr>
            <p:ph idx="1"/>
          </p:nvPr>
        </p:nvGraphicFramePr>
        <p:xfrm>
          <a:off x="457200" y="3778250"/>
          <a:ext cx="8229600" cy="2698752"/>
        </p:xfrm>
        <a:graphic>
          <a:graphicData uri="http://schemas.openxmlformats.org/drawingml/2006/table">
            <a:tbl>
              <a:tblPr/>
              <a:tblGrid>
                <a:gridCol w="1038225"/>
                <a:gridCol w="1198563"/>
                <a:gridCol w="1198562"/>
                <a:gridCol w="1277938"/>
                <a:gridCol w="1198562"/>
                <a:gridCol w="1198563"/>
                <a:gridCol w="1119187"/>
              </a:tblGrid>
              <a:tr h="4492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Instr.</a:t>
                      </a: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I Mem</a:t>
                      </a: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Reg Rd</a:t>
                      </a: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ALU Op</a:t>
                      </a: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D Mem</a:t>
                      </a: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Reg Wr</a:t>
                      </a: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Total</a:t>
                      </a: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a:ln>
                            <a:noFill/>
                          </a:ln>
                          <a:solidFill>
                            <a:schemeClr val="tx1"/>
                          </a:solidFill>
                          <a:effectLst/>
                          <a:latin typeface="Optima" charset="0"/>
                          <a:ea typeface="宋体" charset="-122"/>
                          <a:cs typeface="Optima" charset="0"/>
                        </a:rPr>
                        <a:t>ALU</a:t>
                      </a: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LD</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ST</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CBZ</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B</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4268" name="Rectangle 61"/>
          <p:cNvSpPr>
            <a:spLocks noChangeArrowheads="1"/>
          </p:cNvSpPr>
          <p:nvPr/>
        </p:nvSpPr>
        <p:spPr bwMode="auto">
          <a:xfrm>
            <a:off x="609600" y="1168400"/>
            <a:ext cx="7848600" cy="235743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lnSpc>
                <a:spcPct val="90000"/>
              </a:lnSpc>
              <a:spcBef>
                <a:spcPct val="50000"/>
              </a:spcBef>
              <a:buSzPct val="75000"/>
              <a:buFontTx/>
              <a:buNone/>
            </a:pPr>
            <a:r>
              <a:rPr lang="en-US" altLang="zh-CN" sz="2400" dirty="0"/>
              <a:t>What is the clock cycle time assuming</a:t>
            </a:r>
          </a:p>
          <a:p>
            <a:pPr lvl="1" eaLnBrk="1" hangingPunct="1">
              <a:lnSpc>
                <a:spcPct val="85000"/>
              </a:lnSpc>
              <a:spcBef>
                <a:spcPct val="50000"/>
              </a:spcBef>
              <a:buFont typeface="Arial" charset="0"/>
              <a:buChar char="•"/>
            </a:pPr>
            <a:r>
              <a:rPr lang="en-US" altLang="zh-CN" sz="2000" dirty="0"/>
              <a:t> Instruction and Data Memory (200 </a:t>
            </a:r>
            <a:r>
              <a:rPr lang="en-US" altLang="zh-CN" sz="2000" dirty="0" err="1"/>
              <a:t>ps</a:t>
            </a:r>
            <a:r>
              <a:rPr lang="en-US" altLang="zh-CN" sz="2000" dirty="0"/>
              <a:t>)</a:t>
            </a:r>
          </a:p>
          <a:p>
            <a:pPr lvl="1" eaLnBrk="1" hangingPunct="1">
              <a:lnSpc>
                <a:spcPct val="85000"/>
              </a:lnSpc>
              <a:spcBef>
                <a:spcPct val="50000"/>
              </a:spcBef>
              <a:buFont typeface="Arial" charset="0"/>
              <a:buChar char="•"/>
            </a:pPr>
            <a:r>
              <a:rPr lang="en-US" altLang="zh-CN" sz="2000" dirty="0"/>
              <a:t> ALU and adders (200 </a:t>
            </a:r>
            <a:r>
              <a:rPr lang="en-US" altLang="zh-CN" sz="2000" dirty="0" err="1"/>
              <a:t>ps</a:t>
            </a:r>
            <a:r>
              <a:rPr lang="en-US" altLang="zh-CN" sz="2000" dirty="0"/>
              <a:t>)</a:t>
            </a:r>
          </a:p>
          <a:p>
            <a:pPr lvl="1" eaLnBrk="1" hangingPunct="1">
              <a:lnSpc>
                <a:spcPct val="85000"/>
              </a:lnSpc>
              <a:spcBef>
                <a:spcPct val="50000"/>
              </a:spcBef>
              <a:buFont typeface="Arial" charset="0"/>
              <a:buChar char="•"/>
            </a:pPr>
            <a:r>
              <a:rPr lang="en-US" altLang="zh-CN" sz="2000" dirty="0"/>
              <a:t> Register File access (reads or writes) (100 </a:t>
            </a:r>
            <a:r>
              <a:rPr lang="en-US" altLang="zh-CN" sz="2000" dirty="0" err="1"/>
              <a:t>ps</a:t>
            </a:r>
            <a:r>
              <a:rPr lang="en-US" altLang="zh-CN" sz="2000" dirty="0"/>
              <a:t>)</a:t>
            </a:r>
          </a:p>
          <a:p>
            <a:pPr eaLnBrk="1" hangingPunct="1">
              <a:lnSpc>
                <a:spcPct val="85000"/>
              </a:lnSpc>
              <a:spcBef>
                <a:spcPct val="50000"/>
              </a:spcBef>
              <a:buFontTx/>
              <a:buNone/>
            </a:pPr>
            <a:r>
              <a:rPr lang="en-US" altLang="zh-CN" sz="2000" dirty="0"/>
              <a:t>(Assume negligible delays for </a:t>
            </a:r>
            <a:r>
              <a:rPr lang="en-US" altLang="zh-CN" sz="2000" dirty="0" err="1"/>
              <a:t>muxes</a:t>
            </a:r>
            <a:r>
              <a:rPr lang="en-US" altLang="zh-CN" sz="2000" dirty="0"/>
              <a:t>, control unit, sign extend, PC access, shift left 2, wires)</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altLang="zh-CN">
                <a:latin typeface="Optima" charset="0"/>
                <a:ea typeface="ＭＳ Ｐゴシック" charset="-128"/>
                <a:cs typeface="Optima" charset="0"/>
              </a:rPr>
              <a:t>Estimating Instruction Times</a:t>
            </a:r>
          </a:p>
        </p:txBody>
      </p:sp>
      <p:graphicFrame>
        <p:nvGraphicFramePr>
          <p:cNvPr id="753836" name="Group 172"/>
          <p:cNvGraphicFramePr>
            <a:graphicFrameLocks noGrp="1"/>
          </p:cNvGraphicFramePr>
          <p:nvPr>
            <p:ph idx="1"/>
          </p:nvPr>
        </p:nvGraphicFramePr>
        <p:xfrm>
          <a:off x="457200" y="3733800"/>
          <a:ext cx="8229600" cy="2667000"/>
        </p:xfrm>
        <a:graphic>
          <a:graphicData uri="http://schemas.openxmlformats.org/drawingml/2006/table">
            <a:tbl>
              <a:tblPr/>
              <a:tblGrid>
                <a:gridCol w="879475"/>
                <a:gridCol w="1198563"/>
                <a:gridCol w="1450975"/>
                <a:gridCol w="1265237"/>
                <a:gridCol w="1198563"/>
                <a:gridCol w="1198562"/>
                <a:gridCol w="1038225"/>
              </a:tblGrid>
              <a:tr h="4445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Instr.</a:t>
                      </a: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I Mem</a:t>
                      </a: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Reg Rd</a:t>
                      </a: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ALU Op</a:t>
                      </a: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D Mem</a:t>
                      </a: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Reg Wr</a:t>
                      </a: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000" b="0" i="0" u="none" strike="noStrike" cap="none" normalizeH="0" baseline="0">
                          <a:ln>
                            <a:noFill/>
                          </a:ln>
                          <a:solidFill>
                            <a:schemeClr val="tx1"/>
                          </a:solidFill>
                          <a:effectLst/>
                          <a:latin typeface="Optima" charset="0"/>
                          <a:ea typeface="宋体" charset="-122"/>
                          <a:cs typeface="Optima" charset="0"/>
                        </a:rPr>
                        <a:t>Total</a:t>
                      </a: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a:ln>
                            <a:noFill/>
                          </a:ln>
                          <a:solidFill>
                            <a:schemeClr val="tx1"/>
                          </a:solidFill>
                          <a:effectLst/>
                          <a:latin typeface="Optima" charset="0"/>
                          <a:ea typeface="宋体" charset="-122"/>
                          <a:cs typeface="Optima" charset="0"/>
                        </a:rPr>
                        <a:t>ALU</a:t>
                      </a: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LD</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accent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ST</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CBZ</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dirty="0" smtClean="0">
                          <a:ln>
                            <a:noFill/>
                          </a:ln>
                          <a:solidFill>
                            <a:schemeClr val="tx1"/>
                          </a:solidFill>
                          <a:effectLst/>
                          <a:latin typeface="Optima" charset="0"/>
                          <a:ea typeface="宋体" charset="-122"/>
                          <a:cs typeface="Optima" charset="0"/>
                        </a:rPr>
                        <a:t>B</a:t>
                      </a:r>
                      <a:endParaRPr kumimoji="0" lang="en-US" altLang="zh-CN" sz="22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a:ln>
                          <a:noFill/>
                        </a:ln>
                        <a:solidFill>
                          <a:schemeClr val="tx1"/>
                        </a:solidFill>
                        <a:effectLst/>
                        <a:latin typeface="Optima" charset="0"/>
                        <a:ea typeface="宋体" charset="-122"/>
                        <a:cs typeface="Optima" charset="0"/>
                      </a:endParaRPr>
                    </a:p>
                  </a:txBody>
                  <a:tcPr marL="95879" marR="958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000" b="0" i="0" u="none" strike="noStrike" cap="none" normalizeH="0" baseline="0" dirty="0">
                        <a:ln>
                          <a:noFill/>
                        </a:ln>
                        <a:solidFill>
                          <a:schemeClr val="tx1"/>
                        </a:solidFill>
                        <a:effectLst/>
                        <a:latin typeface="Optima" charset="0"/>
                        <a:ea typeface="宋体" charset="-122"/>
                        <a:cs typeface="Optima" charset="0"/>
                      </a:endParaRPr>
                    </a:p>
                  </a:txBody>
                  <a:tcPr marL="95879" marR="9587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2" name="Group 178"/>
          <p:cNvGraphicFramePr>
            <a:graphicFrameLocks noGrp="1"/>
          </p:cNvGraphicFramePr>
          <p:nvPr>
            <p:ph sz="quarter" idx="4294967295"/>
          </p:nvPr>
        </p:nvGraphicFramePr>
        <p:xfrm>
          <a:off x="1362075" y="4175125"/>
          <a:ext cx="7315200" cy="457200"/>
        </p:xfrm>
        <a:graphic>
          <a:graphicData uri="http://schemas.openxmlformats.org/drawingml/2006/table">
            <a:tbl>
              <a:tblPr/>
              <a:tblGrid>
                <a:gridCol w="1166813"/>
                <a:gridCol w="1457325"/>
                <a:gridCol w="1271587"/>
                <a:gridCol w="1193800"/>
                <a:gridCol w="1192213"/>
                <a:gridCol w="1033462"/>
              </a:tblGrid>
              <a:tr h="4572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600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47" name="Group 183"/>
          <p:cNvGraphicFramePr>
            <a:graphicFrameLocks noGrp="1"/>
          </p:cNvGraphicFramePr>
          <p:nvPr>
            <p:ph sz="quarter" idx="4294967295"/>
          </p:nvPr>
        </p:nvGraphicFramePr>
        <p:xfrm>
          <a:off x="1355725" y="4640263"/>
          <a:ext cx="7315202" cy="433069"/>
        </p:xfrm>
        <a:graphic>
          <a:graphicData uri="http://schemas.openxmlformats.org/drawingml/2006/table">
            <a:tbl>
              <a:tblPr/>
              <a:tblGrid>
                <a:gridCol w="1166192"/>
                <a:gridCol w="1457739"/>
                <a:gridCol w="1272209"/>
                <a:gridCol w="1192696"/>
                <a:gridCol w="1192696"/>
                <a:gridCol w="1033670"/>
              </a:tblGrid>
              <a:tr h="430212">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Optima"/>
                          <a:ea typeface="宋体" pitchFamily="2" charset="-122"/>
                          <a:cs typeface="Optima"/>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Optima"/>
                          <a:ea typeface="宋体" pitchFamily="2" charset="-122"/>
                          <a:cs typeface="Optima"/>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Optima"/>
                          <a:ea typeface="宋体" pitchFamily="2" charset="-122"/>
                          <a:cs typeface="Optima"/>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Optima"/>
                          <a:ea typeface="宋体" pitchFamily="2" charset="-122"/>
                          <a:cs typeface="Optima"/>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Optima"/>
                          <a:ea typeface="宋体" pitchFamily="2" charset="-122"/>
                          <a:cs typeface="Optima"/>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2200" b="0" i="0" u="none" strike="noStrike" cap="none" normalizeH="0" baseline="0" dirty="0" smtClean="0">
                          <a:ln>
                            <a:noFill/>
                          </a:ln>
                          <a:solidFill>
                            <a:schemeClr val="tx1"/>
                          </a:solidFill>
                          <a:effectLst/>
                          <a:latin typeface="Optima"/>
                          <a:ea typeface="宋体" pitchFamily="2" charset="-122"/>
                          <a:cs typeface="Optima"/>
                        </a:rPr>
                        <a:t>800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52" name="Group 188"/>
          <p:cNvGraphicFramePr>
            <a:graphicFrameLocks noGrp="1"/>
          </p:cNvGraphicFramePr>
          <p:nvPr>
            <p:ph sz="quarter" idx="4294967295"/>
          </p:nvPr>
        </p:nvGraphicFramePr>
        <p:xfrm>
          <a:off x="1355725" y="5068888"/>
          <a:ext cx="7315200" cy="457200"/>
        </p:xfrm>
        <a:graphic>
          <a:graphicData uri="http://schemas.openxmlformats.org/drawingml/2006/table">
            <a:tbl>
              <a:tblPr/>
              <a:tblGrid>
                <a:gridCol w="1166813"/>
                <a:gridCol w="1457325"/>
                <a:gridCol w="1271587"/>
                <a:gridCol w="1193800"/>
                <a:gridCol w="1192213"/>
                <a:gridCol w="1033462"/>
              </a:tblGrid>
              <a:tr h="4572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700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4" name="Group 200"/>
          <p:cNvGraphicFramePr>
            <a:graphicFrameLocks noGrp="1"/>
          </p:cNvGraphicFramePr>
          <p:nvPr/>
        </p:nvGraphicFramePr>
        <p:xfrm>
          <a:off x="1355725" y="5513388"/>
          <a:ext cx="7315200" cy="433069"/>
        </p:xfrm>
        <a:graphic>
          <a:graphicData uri="http://schemas.openxmlformats.org/drawingml/2006/table">
            <a:tbl>
              <a:tblPr/>
              <a:tblGrid>
                <a:gridCol w="1168400"/>
                <a:gridCol w="1455738"/>
                <a:gridCol w="1271587"/>
                <a:gridCol w="1193800"/>
                <a:gridCol w="1192213"/>
                <a:gridCol w="1033462"/>
              </a:tblGrid>
              <a:tr h="430212">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500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53863" name="Group 199"/>
          <p:cNvGraphicFramePr>
            <a:graphicFrameLocks noGrp="1"/>
          </p:cNvGraphicFramePr>
          <p:nvPr/>
        </p:nvGraphicFramePr>
        <p:xfrm>
          <a:off x="1343025" y="5972175"/>
          <a:ext cx="7343775" cy="432691"/>
        </p:xfrm>
        <a:graphic>
          <a:graphicData uri="http://schemas.openxmlformats.org/drawingml/2006/table">
            <a:tbl>
              <a:tblPr/>
              <a:tblGrid>
                <a:gridCol w="1196975"/>
                <a:gridCol w="1436688"/>
                <a:gridCol w="1277937"/>
                <a:gridCol w="1196975"/>
                <a:gridCol w="1196975"/>
                <a:gridCol w="1038225"/>
              </a:tblGrid>
              <a:tr h="4095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marL="91450" marR="91450" marT="45531" marB="455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1450" marR="91450" marT="45531" marB="455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1450" marR="91450" marT="45531" marB="455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1450" marR="91450" marT="45531" marB="455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endParaRPr kumimoji="0" lang="zh-CN" altLang="en-US" sz="2200" b="0" i="0" u="none" strike="noStrike" cap="none" normalizeH="0" baseline="0">
                        <a:ln>
                          <a:noFill/>
                        </a:ln>
                        <a:solidFill>
                          <a:schemeClr val="tx1"/>
                        </a:solidFill>
                        <a:effectLst/>
                        <a:latin typeface="Optima" charset="0"/>
                        <a:ea typeface="宋体" charset="-122"/>
                        <a:cs typeface="Optima" charset="0"/>
                      </a:endParaRPr>
                    </a:p>
                  </a:txBody>
                  <a:tcPr marL="91450" marR="91450" marT="45531" marB="455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charset="2"/>
                        <a:buNone/>
                        <a:tabLst/>
                      </a:pPr>
                      <a:r>
                        <a:rPr kumimoji="0" lang="en-US" altLang="zh-CN" sz="2200" b="0" i="0" u="none" strike="noStrike" cap="none" normalizeH="0" baseline="0">
                          <a:ln>
                            <a:noFill/>
                          </a:ln>
                          <a:solidFill>
                            <a:schemeClr val="tx1"/>
                          </a:solidFill>
                          <a:effectLst/>
                          <a:latin typeface="Optima" charset="0"/>
                          <a:ea typeface="宋体" charset="-122"/>
                          <a:cs typeface="Optima" charset="0"/>
                        </a:rPr>
                        <a:t>200</a:t>
                      </a:r>
                    </a:p>
                  </a:txBody>
                  <a:tcPr marL="91450" marR="91450" marT="45531" marB="455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96" name="Rectangle 61"/>
          <p:cNvSpPr>
            <a:spLocks noChangeArrowheads="1"/>
          </p:cNvSpPr>
          <p:nvPr/>
        </p:nvSpPr>
        <p:spPr bwMode="auto">
          <a:xfrm>
            <a:off x="609600" y="1168400"/>
            <a:ext cx="7848600" cy="21764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lnSpc>
                <a:spcPct val="90000"/>
              </a:lnSpc>
              <a:spcBef>
                <a:spcPct val="50000"/>
              </a:spcBef>
              <a:buSzPct val="75000"/>
              <a:buFontTx/>
              <a:buNone/>
            </a:pPr>
            <a:r>
              <a:rPr lang="en-US" altLang="zh-CN" sz="2000"/>
              <a:t>What is the clock cycle time, assuming</a:t>
            </a:r>
          </a:p>
          <a:p>
            <a:pPr lvl="1" eaLnBrk="1" hangingPunct="1">
              <a:lnSpc>
                <a:spcPct val="85000"/>
              </a:lnSpc>
              <a:spcBef>
                <a:spcPct val="50000"/>
              </a:spcBef>
              <a:buFont typeface="Arial" charset="0"/>
              <a:buChar char="•"/>
            </a:pPr>
            <a:r>
              <a:rPr lang="en-US" altLang="zh-CN" sz="1800"/>
              <a:t> Instruction and Data Memory (200 ps)</a:t>
            </a:r>
          </a:p>
          <a:p>
            <a:pPr lvl="1" eaLnBrk="1" hangingPunct="1">
              <a:lnSpc>
                <a:spcPct val="85000"/>
              </a:lnSpc>
              <a:spcBef>
                <a:spcPct val="50000"/>
              </a:spcBef>
              <a:buFont typeface="Arial" charset="0"/>
              <a:buChar char="•"/>
            </a:pPr>
            <a:r>
              <a:rPr lang="en-US" altLang="zh-CN" sz="1800"/>
              <a:t> ALU and adders (200 ps)</a:t>
            </a:r>
          </a:p>
          <a:p>
            <a:pPr lvl="1" eaLnBrk="1" hangingPunct="1">
              <a:lnSpc>
                <a:spcPct val="85000"/>
              </a:lnSpc>
              <a:spcBef>
                <a:spcPct val="50000"/>
              </a:spcBef>
              <a:buFont typeface="Arial" charset="0"/>
              <a:buChar char="•"/>
            </a:pPr>
            <a:r>
              <a:rPr lang="en-US" altLang="zh-CN" sz="1800"/>
              <a:t> Register File access (reads or writes) (100 ps)</a:t>
            </a:r>
          </a:p>
          <a:p>
            <a:pPr eaLnBrk="1" hangingPunct="1">
              <a:lnSpc>
                <a:spcPct val="85000"/>
              </a:lnSpc>
              <a:spcBef>
                <a:spcPct val="50000"/>
              </a:spcBef>
              <a:buFontTx/>
              <a:buNone/>
            </a:pPr>
            <a:r>
              <a:rPr lang="en-US" altLang="zh-CN" sz="2000"/>
              <a:t>Assume negligible delays for muxes, control unit, sign extend, PC access, shift left 2, wires</a:t>
            </a:r>
          </a:p>
        </p:txBody>
      </p:sp>
      <p:sp>
        <p:nvSpPr>
          <p:cNvPr id="12" name="Oval 11"/>
          <p:cNvSpPr>
            <a:spLocks noChangeArrowheads="1"/>
          </p:cNvSpPr>
          <p:nvPr/>
        </p:nvSpPr>
        <p:spPr bwMode="auto">
          <a:xfrm>
            <a:off x="7780338" y="4495800"/>
            <a:ext cx="677862" cy="685800"/>
          </a:xfrm>
          <a:prstGeom prst="ellipse">
            <a:avLst/>
          </a:prstGeom>
          <a:noFill/>
          <a:ln w="31750">
            <a:solidFill>
              <a:srgbClr val="FF0000"/>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14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3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38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38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38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3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ea typeface="ＭＳ Ｐゴシック" charset="-128"/>
                <a:cs typeface="Optima" charset="0"/>
              </a:rPr>
              <a:t>Single Cycle Disadvantages &amp; Advantages</a:t>
            </a:r>
          </a:p>
        </p:txBody>
      </p:sp>
      <p:sp>
        <p:nvSpPr>
          <p:cNvPr id="98306" name="Rectangle 3"/>
          <p:cNvSpPr>
            <a:spLocks noGrp="1" noChangeArrowheads="1"/>
          </p:cNvSpPr>
          <p:nvPr>
            <p:ph type="body" idx="1"/>
          </p:nvPr>
        </p:nvSpPr>
        <p:spPr/>
        <p:txBody>
          <a:bodyPr/>
          <a:lstStyle/>
          <a:p>
            <a:pPr eaLnBrk="1" hangingPunct="1"/>
            <a:r>
              <a:rPr lang="en-US" altLang="en-US" sz="2400" dirty="0">
                <a:latin typeface="Optima" charset="0"/>
                <a:ea typeface="ＭＳ Ｐゴシック" charset="-128"/>
                <a:cs typeface="Optima" charset="0"/>
              </a:rPr>
              <a:t>Uses the clock cycle inefficiently</a:t>
            </a:r>
          </a:p>
          <a:p>
            <a:pPr lvl="1" eaLnBrk="1" hangingPunct="1"/>
            <a:r>
              <a:rPr lang="en-US" altLang="en-US" sz="2000" dirty="0">
                <a:latin typeface="Optima" charset="0"/>
                <a:cs typeface="Optima" charset="0"/>
              </a:rPr>
              <a:t>the clock cycle must be timed to accommodate the slowest instruction</a:t>
            </a:r>
          </a:p>
          <a:p>
            <a:pPr lvl="1" eaLnBrk="1" hangingPunct="1"/>
            <a:r>
              <a:rPr lang="en-US" altLang="en-US" sz="2000" dirty="0">
                <a:latin typeface="Optima" charset="0"/>
                <a:cs typeface="Optima" charset="0"/>
              </a:rPr>
              <a:t>especially problematic for more complex instructions like floating point multiply</a:t>
            </a:r>
          </a:p>
          <a:p>
            <a:pPr lvl="1" eaLnBrk="1" hangingPunct="1"/>
            <a:endParaRPr lang="en-US" altLang="en-US" sz="2000" dirty="0">
              <a:latin typeface="Optima" charset="0"/>
              <a:cs typeface="Optima" charset="0"/>
            </a:endParaRPr>
          </a:p>
          <a:p>
            <a:pPr eaLnBrk="1" hangingPunct="1"/>
            <a:endParaRPr lang="en-US" altLang="en-US" sz="2400" dirty="0">
              <a:latin typeface="Optima" charset="0"/>
              <a:ea typeface="ＭＳ Ｐゴシック" charset="-128"/>
              <a:cs typeface="Optima" charset="0"/>
            </a:endParaRPr>
          </a:p>
          <a:p>
            <a:pPr eaLnBrk="1" hangingPunct="1"/>
            <a:endParaRPr lang="en-US" altLang="en-US" sz="2400" dirty="0">
              <a:latin typeface="Optima" charset="0"/>
              <a:ea typeface="ＭＳ Ｐゴシック" charset="-128"/>
              <a:cs typeface="Optima" charset="0"/>
            </a:endParaRPr>
          </a:p>
          <a:p>
            <a:pPr lvl="1" eaLnBrk="1" hangingPunct="1"/>
            <a:endParaRPr lang="en-US" altLang="en-US" sz="2000" dirty="0">
              <a:latin typeface="Optima" charset="0"/>
              <a:cs typeface="Optima" charset="0"/>
            </a:endParaRPr>
          </a:p>
          <a:p>
            <a:pPr lvl="1" eaLnBrk="1" hangingPunct="1"/>
            <a:endParaRPr lang="en-US" altLang="en-US" sz="2000" dirty="0">
              <a:latin typeface="Optima" charset="0"/>
              <a:cs typeface="Optima" charset="0"/>
            </a:endParaRPr>
          </a:p>
          <a:p>
            <a:pPr eaLnBrk="1" hangingPunct="1"/>
            <a:r>
              <a:rPr lang="en-US" altLang="en-US" sz="2400" dirty="0">
                <a:latin typeface="Optima" charset="0"/>
                <a:ea typeface="ＭＳ Ｐゴシック" charset="-128"/>
                <a:cs typeface="Optima" charset="0"/>
              </a:rPr>
              <a:t>Some wastage in terms of space</a:t>
            </a:r>
          </a:p>
          <a:p>
            <a:pPr lvl="1" eaLnBrk="1" hangingPunct="1"/>
            <a:r>
              <a:rPr lang="en-US" altLang="en-US" sz="2000" dirty="0">
                <a:latin typeface="Optima" charset="0"/>
                <a:cs typeface="Optima" charset="0"/>
              </a:rPr>
              <a:t>some functional units (e.g., adders) must be duplicated since they can not be shared during a clock cycle</a:t>
            </a:r>
          </a:p>
        </p:txBody>
      </p:sp>
      <p:grpSp>
        <p:nvGrpSpPr>
          <p:cNvPr id="2" name="Group 35"/>
          <p:cNvGrpSpPr>
            <a:grpSpLocks/>
          </p:cNvGrpSpPr>
          <p:nvPr/>
        </p:nvGrpSpPr>
        <p:grpSpPr bwMode="auto">
          <a:xfrm>
            <a:off x="360363" y="3203575"/>
            <a:ext cx="8148637" cy="1292225"/>
            <a:chOff x="227" y="1562"/>
            <a:chExt cx="5133" cy="814"/>
          </a:xfrm>
        </p:grpSpPr>
        <p:sp>
          <p:nvSpPr>
            <p:cNvPr id="98308" name="Line 4"/>
            <p:cNvSpPr>
              <a:spLocks noChangeShapeType="1"/>
            </p:cNvSpPr>
            <p:nvPr/>
          </p:nvSpPr>
          <p:spPr bwMode="auto">
            <a:xfrm>
              <a:off x="296" y="1762"/>
              <a:ext cx="224"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09" name="Line 5"/>
            <p:cNvSpPr>
              <a:spLocks noChangeShapeType="1"/>
            </p:cNvSpPr>
            <p:nvPr/>
          </p:nvSpPr>
          <p:spPr bwMode="auto">
            <a:xfrm>
              <a:off x="528" y="1770"/>
              <a:ext cx="0" cy="128"/>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0" name="Line 6"/>
            <p:cNvSpPr>
              <a:spLocks noChangeShapeType="1"/>
            </p:cNvSpPr>
            <p:nvPr/>
          </p:nvSpPr>
          <p:spPr bwMode="auto">
            <a:xfrm>
              <a:off x="2784" y="1770"/>
              <a:ext cx="0" cy="128"/>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1" name="Line 8"/>
            <p:cNvSpPr>
              <a:spLocks noChangeShapeType="1"/>
            </p:cNvSpPr>
            <p:nvPr/>
          </p:nvSpPr>
          <p:spPr bwMode="auto">
            <a:xfrm>
              <a:off x="5136" y="1770"/>
              <a:ext cx="0" cy="128"/>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2" name="Line 9"/>
            <p:cNvSpPr>
              <a:spLocks noChangeShapeType="1"/>
            </p:cNvSpPr>
            <p:nvPr/>
          </p:nvSpPr>
          <p:spPr bwMode="auto">
            <a:xfrm>
              <a:off x="536" y="1906"/>
              <a:ext cx="1184"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3" name="Line 10"/>
            <p:cNvSpPr>
              <a:spLocks noChangeShapeType="1"/>
            </p:cNvSpPr>
            <p:nvPr/>
          </p:nvSpPr>
          <p:spPr bwMode="auto">
            <a:xfrm>
              <a:off x="1736" y="1762"/>
              <a:ext cx="104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4" name="Line 11"/>
            <p:cNvSpPr>
              <a:spLocks noChangeShapeType="1"/>
            </p:cNvSpPr>
            <p:nvPr/>
          </p:nvSpPr>
          <p:spPr bwMode="auto">
            <a:xfrm>
              <a:off x="1728" y="1770"/>
              <a:ext cx="0" cy="128"/>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5" name="Line 12"/>
            <p:cNvSpPr>
              <a:spLocks noChangeShapeType="1"/>
            </p:cNvSpPr>
            <p:nvPr/>
          </p:nvSpPr>
          <p:spPr bwMode="auto">
            <a:xfrm>
              <a:off x="2792" y="1906"/>
              <a:ext cx="1184"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6" name="Line 13"/>
            <p:cNvSpPr>
              <a:spLocks noChangeShapeType="1"/>
            </p:cNvSpPr>
            <p:nvPr/>
          </p:nvSpPr>
          <p:spPr bwMode="auto">
            <a:xfrm>
              <a:off x="3992" y="1762"/>
              <a:ext cx="1136"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7" name="Line 14"/>
            <p:cNvSpPr>
              <a:spLocks noChangeShapeType="1"/>
            </p:cNvSpPr>
            <p:nvPr/>
          </p:nvSpPr>
          <p:spPr bwMode="auto">
            <a:xfrm>
              <a:off x="3984" y="1770"/>
              <a:ext cx="0" cy="128"/>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8" name="Line 15"/>
            <p:cNvSpPr>
              <a:spLocks noChangeShapeType="1"/>
            </p:cNvSpPr>
            <p:nvPr/>
          </p:nvSpPr>
          <p:spPr bwMode="auto">
            <a:xfrm>
              <a:off x="5136" y="1906"/>
              <a:ext cx="224"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19" name="Rectangle 16"/>
            <p:cNvSpPr>
              <a:spLocks noChangeArrowheads="1"/>
            </p:cNvSpPr>
            <p:nvPr/>
          </p:nvSpPr>
          <p:spPr bwMode="auto">
            <a:xfrm>
              <a:off x="227" y="1758"/>
              <a:ext cx="277" cy="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905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b="1">
                  <a:latin typeface="Calibri" charset="0"/>
                </a:rPr>
                <a:t>Clk</a:t>
              </a:r>
            </a:p>
          </p:txBody>
        </p:sp>
        <p:sp>
          <p:nvSpPr>
            <p:cNvPr id="98320" name="Rectangle 18"/>
            <p:cNvSpPr>
              <a:spLocks noChangeArrowheads="1"/>
            </p:cNvSpPr>
            <p:nvPr/>
          </p:nvSpPr>
          <p:spPr bwMode="auto">
            <a:xfrm>
              <a:off x="536" y="2176"/>
              <a:ext cx="2240" cy="176"/>
            </a:xfrm>
            <a:prstGeom prst="rect">
              <a:avLst/>
            </a:prstGeom>
            <a:solidFill>
              <a:srgbClr val="FAFFB5"/>
            </a:solidFill>
            <a:ln w="1905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98321" name="Rectangle 19"/>
            <p:cNvSpPr>
              <a:spLocks noChangeArrowheads="1"/>
            </p:cNvSpPr>
            <p:nvPr/>
          </p:nvSpPr>
          <p:spPr bwMode="auto">
            <a:xfrm>
              <a:off x="2792" y="2176"/>
              <a:ext cx="2336" cy="176"/>
            </a:xfrm>
            <a:prstGeom prst="rect">
              <a:avLst/>
            </a:prstGeom>
            <a:solidFill>
              <a:srgbClr val="FAFFB5"/>
            </a:solidFill>
            <a:ln w="19050">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Calibri" charset="0"/>
              </a:endParaRPr>
            </a:p>
          </p:txBody>
        </p:sp>
        <p:sp>
          <p:nvSpPr>
            <p:cNvPr id="98322" name="Rectangle 20"/>
            <p:cNvSpPr>
              <a:spLocks noChangeArrowheads="1"/>
            </p:cNvSpPr>
            <p:nvPr/>
          </p:nvSpPr>
          <p:spPr bwMode="auto">
            <a:xfrm>
              <a:off x="1379" y="2164"/>
              <a:ext cx="287" cy="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905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b="1" dirty="0" smtClean="0">
                  <a:latin typeface="Calibri" charset="0"/>
                </a:rPr>
                <a:t>LD</a:t>
              </a:r>
              <a:endParaRPr lang="en-US" altLang="en-US" sz="1600" b="1" dirty="0">
                <a:latin typeface="Calibri" charset="0"/>
              </a:endParaRPr>
            </a:p>
          </p:txBody>
        </p:sp>
        <p:sp>
          <p:nvSpPr>
            <p:cNvPr id="98323" name="Rectangle 21"/>
            <p:cNvSpPr>
              <a:spLocks noChangeArrowheads="1"/>
            </p:cNvSpPr>
            <p:nvPr/>
          </p:nvSpPr>
          <p:spPr bwMode="auto">
            <a:xfrm>
              <a:off x="3779" y="2164"/>
              <a:ext cx="285" cy="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905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b="1" dirty="0" smtClean="0">
                  <a:latin typeface="Calibri" charset="0"/>
                </a:rPr>
                <a:t>ST</a:t>
              </a:r>
              <a:endParaRPr lang="en-US" altLang="en-US" sz="1600" b="1" dirty="0">
                <a:latin typeface="Calibri" charset="0"/>
              </a:endParaRPr>
            </a:p>
          </p:txBody>
        </p:sp>
        <p:sp>
          <p:nvSpPr>
            <p:cNvPr id="98324" name="Line 22"/>
            <p:cNvSpPr>
              <a:spLocks noChangeShapeType="1"/>
            </p:cNvSpPr>
            <p:nvPr/>
          </p:nvSpPr>
          <p:spPr bwMode="auto">
            <a:xfrm flipV="1">
              <a:off x="4704" y="2160"/>
              <a:ext cx="0" cy="208"/>
            </a:xfrm>
            <a:prstGeom prst="line">
              <a:avLst/>
            </a:prstGeom>
            <a:noFill/>
            <a:ln w="19050">
              <a:solidFill>
                <a:schemeClr val="tx1"/>
              </a:solidFill>
              <a:prstDash val="sysDot"/>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118806" name="Rectangle 23"/>
            <p:cNvSpPr>
              <a:spLocks noChangeArrowheads="1"/>
            </p:cNvSpPr>
            <p:nvPr/>
          </p:nvSpPr>
          <p:spPr bwMode="auto">
            <a:xfrm>
              <a:off x="4720" y="2172"/>
              <a:ext cx="408" cy="192"/>
            </a:xfrm>
            <a:prstGeom prst="rect">
              <a:avLst/>
            </a:prstGeom>
            <a:solidFill>
              <a:schemeClr val="accent2">
                <a:lumMod val="75000"/>
              </a:schemeClr>
            </a:solidFill>
            <a:ln w="19050" cap="flat" cmpd="sng" algn="ctr">
              <a:noFill/>
              <a:miter lim="800000"/>
              <a:headEnd w="med" len="med"/>
              <a:tailEnd type="none" w="med" len="med"/>
            </a:ln>
          </p:spPr>
          <p:txBody>
            <a:bodyPr lIns="90488" tIns="44450" rIns="90488" bIns="44450" anchor="ctr">
              <a:spAutoFit/>
            </a:bodyPr>
            <a:lstStyle/>
            <a:p>
              <a:pPr algn="ctr" eaLnBrk="1" hangingPunct="1">
                <a:defRPr/>
              </a:pPr>
              <a:r>
                <a:rPr lang="en-US" sz="1400" b="1" dirty="0">
                  <a:latin typeface="Calibri"/>
                  <a:ea typeface="Optima" charset="0"/>
                  <a:cs typeface="Calibri"/>
                </a:rPr>
                <a:t>Waste</a:t>
              </a:r>
            </a:p>
          </p:txBody>
        </p:sp>
        <p:sp>
          <p:nvSpPr>
            <p:cNvPr id="98326" name="Line 24"/>
            <p:cNvSpPr>
              <a:spLocks noChangeShapeType="1"/>
            </p:cNvSpPr>
            <p:nvPr/>
          </p:nvSpPr>
          <p:spPr bwMode="auto">
            <a:xfrm flipV="1">
              <a:off x="528" y="1562"/>
              <a:ext cx="0" cy="208"/>
            </a:xfrm>
            <a:prstGeom prst="line">
              <a:avLst/>
            </a:prstGeom>
            <a:noFill/>
            <a:ln w="19050">
              <a:solidFill>
                <a:schemeClr val="tx1"/>
              </a:solidFill>
              <a:prstDash val="sysDot"/>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27" name="Rectangle 25"/>
            <p:cNvSpPr>
              <a:spLocks noChangeArrowheads="1"/>
            </p:cNvSpPr>
            <p:nvPr/>
          </p:nvSpPr>
          <p:spPr bwMode="auto">
            <a:xfrm>
              <a:off x="1392" y="1566"/>
              <a:ext cx="489" cy="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905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b="1">
                  <a:latin typeface="Calibri" charset="0"/>
                </a:rPr>
                <a:t>Cycle 1</a:t>
              </a:r>
            </a:p>
          </p:txBody>
        </p:sp>
        <p:sp>
          <p:nvSpPr>
            <p:cNvPr id="98328" name="Line 26"/>
            <p:cNvSpPr>
              <a:spLocks noChangeShapeType="1"/>
            </p:cNvSpPr>
            <p:nvPr/>
          </p:nvSpPr>
          <p:spPr bwMode="auto">
            <a:xfrm flipV="1">
              <a:off x="2784" y="1562"/>
              <a:ext cx="0" cy="208"/>
            </a:xfrm>
            <a:prstGeom prst="line">
              <a:avLst/>
            </a:prstGeom>
            <a:noFill/>
            <a:ln w="19050">
              <a:solidFill>
                <a:schemeClr val="tx1"/>
              </a:solidFill>
              <a:prstDash val="sysDot"/>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29" name="Line 27"/>
            <p:cNvSpPr>
              <a:spLocks noChangeShapeType="1"/>
            </p:cNvSpPr>
            <p:nvPr/>
          </p:nvSpPr>
          <p:spPr bwMode="auto">
            <a:xfrm flipV="1">
              <a:off x="5136" y="1562"/>
              <a:ext cx="0" cy="208"/>
            </a:xfrm>
            <a:prstGeom prst="line">
              <a:avLst/>
            </a:prstGeom>
            <a:noFill/>
            <a:ln w="19050">
              <a:solidFill>
                <a:schemeClr val="tx1"/>
              </a:solidFill>
              <a:prstDash val="sysDot"/>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30" name="Rectangle 28"/>
            <p:cNvSpPr>
              <a:spLocks noChangeArrowheads="1"/>
            </p:cNvSpPr>
            <p:nvPr/>
          </p:nvSpPr>
          <p:spPr bwMode="auto">
            <a:xfrm>
              <a:off x="3696" y="1566"/>
              <a:ext cx="489" cy="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905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b="1">
                  <a:latin typeface="Calibri" charset="0"/>
                </a:rPr>
                <a:t>Cycle 2</a:t>
              </a:r>
            </a:p>
          </p:txBody>
        </p:sp>
        <p:sp>
          <p:nvSpPr>
            <p:cNvPr id="98331" name="Line 29"/>
            <p:cNvSpPr>
              <a:spLocks noChangeShapeType="1"/>
            </p:cNvSpPr>
            <p:nvPr/>
          </p:nvSpPr>
          <p:spPr bwMode="auto">
            <a:xfrm>
              <a:off x="536" y="1666"/>
              <a:ext cx="896" cy="0"/>
            </a:xfrm>
            <a:prstGeom prst="line">
              <a:avLst/>
            </a:prstGeom>
            <a:noFill/>
            <a:ln w="19050">
              <a:solidFill>
                <a:schemeClr val="tx1"/>
              </a:solidFill>
              <a:round/>
              <a:headEnd type="triangle" w="med" len="me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32" name="Line 30"/>
            <p:cNvSpPr>
              <a:spLocks noChangeShapeType="1"/>
            </p:cNvSpPr>
            <p:nvPr/>
          </p:nvSpPr>
          <p:spPr bwMode="auto">
            <a:xfrm>
              <a:off x="2792" y="1666"/>
              <a:ext cx="896" cy="0"/>
            </a:xfrm>
            <a:prstGeom prst="line">
              <a:avLst/>
            </a:prstGeom>
            <a:noFill/>
            <a:ln w="19050">
              <a:solidFill>
                <a:schemeClr val="tx1"/>
              </a:solidFill>
              <a:round/>
              <a:headEnd type="triangle" w="med" len="me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33" name="Line 31"/>
            <p:cNvSpPr>
              <a:spLocks noChangeShapeType="1"/>
            </p:cNvSpPr>
            <p:nvPr/>
          </p:nvSpPr>
          <p:spPr bwMode="auto">
            <a:xfrm flipH="1">
              <a:off x="4216" y="1666"/>
              <a:ext cx="928" cy="0"/>
            </a:xfrm>
            <a:prstGeom prst="line">
              <a:avLst/>
            </a:prstGeom>
            <a:noFill/>
            <a:ln w="19050">
              <a:solidFill>
                <a:schemeClr val="tx1"/>
              </a:solidFill>
              <a:round/>
              <a:headEnd type="triangle" w="med" len="me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98334" name="Line 34"/>
            <p:cNvSpPr>
              <a:spLocks noChangeShapeType="1"/>
            </p:cNvSpPr>
            <p:nvPr/>
          </p:nvSpPr>
          <p:spPr bwMode="auto">
            <a:xfrm flipH="1">
              <a:off x="1872" y="1680"/>
              <a:ext cx="928" cy="0"/>
            </a:xfrm>
            <a:prstGeom prst="line">
              <a:avLst/>
            </a:prstGeom>
            <a:noFill/>
            <a:ln w="19050">
              <a:solidFill>
                <a:schemeClr val="tx1"/>
              </a:solidFill>
              <a:round/>
              <a:headEnd type="triangle" w="med" len="me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How Can We Make It Faster?</a:t>
            </a:r>
          </a:p>
        </p:txBody>
      </p:sp>
      <p:sp>
        <p:nvSpPr>
          <p:cNvPr id="100354" name="Content Placeholder 5"/>
          <p:cNvSpPr>
            <a:spLocks noGrp="1"/>
          </p:cNvSpPr>
          <p:nvPr>
            <p:ph idx="1"/>
          </p:nvPr>
        </p:nvSpPr>
        <p:spPr/>
        <p:txBody>
          <a:bodyPr/>
          <a:lstStyle/>
          <a:p>
            <a:pPr marL="287338" indent="-287338" eaLnBrk="1" hangingPunct="1">
              <a:spcBef>
                <a:spcPct val="65000"/>
              </a:spcBef>
              <a:buSzPct val="75000"/>
            </a:pPr>
            <a:r>
              <a:rPr lang="en-US" altLang="en-US" sz="2400">
                <a:latin typeface="Optima" charset="0"/>
                <a:ea typeface="ＭＳ Ｐゴシック" charset="-128"/>
                <a:cs typeface="Optima" charset="0"/>
              </a:rPr>
              <a:t>Fetch (and execute) more than one instruction at a time</a:t>
            </a:r>
            <a:r>
              <a:rPr lang="en-US" altLang="en-US" sz="2000">
                <a:latin typeface="Optima" charset="0"/>
                <a:ea typeface="ＭＳ Ｐゴシック" charset="-128"/>
                <a:cs typeface="Optima" charset="0"/>
              </a:rPr>
              <a:t>  </a:t>
            </a:r>
          </a:p>
          <a:p>
            <a:pPr marL="741363" lvl="1" indent="-246063" eaLnBrk="1" hangingPunct="1">
              <a:spcBef>
                <a:spcPct val="40000"/>
              </a:spcBef>
              <a:buSzPct val="75000"/>
            </a:pPr>
            <a:r>
              <a:rPr lang="en-US" altLang="en-US" sz="2000">
                <a:latin typeface="Optima" charset="0"/>
                <a:cs typeface="Optima" charset="0"/>
              </a:rPr>
              <a:t>Superscalar processing</a:t>
            </a:r>
          </a:p>
          <a:p>
            <a:pPr marL="741363" lvl="1" indent="-246063" eaLnBrk="1" hangingPunct="1">
              <a:spcBef>
                <a:spcPct val="40000"/>
              </a:spcBef>
              <a:buSzPct val="75000"/>
            </a:pPr>
            <a:r>
              <a:rPr lang="en-US" altLang="en-US" sz="2000">
                <a:latin typeface="Optima" charset="0"/>
                <a:cs typeface="Optima" charset="0"/>
              </a:rPr>
              <a:t>More Cores</a:t>
            </a:r>
          </a:p>
          <a:p>
            <a:pPr marL="741363" lvl="1" indent="-246063" eaLnBrk="1" hangingPunct="1">
              <a:spcBef>
                <a:spcPct val="40000"/>
              </a:spcBef>
              <a:buSzPct val="75000"/>
            </a:pPr>
            <a:endParaRPr lang="en-US" altLang="en-US">
              <a:latin typeface="Optima" charset="0"/>
              <a:cs typeface="Optima" charset="0"/>
            </a:endParaRPr>
          </a:p>
          <a:p>
            <a:pPr marL="287338" indent="-287338" eaLnBrk="1" hangingPunct="1">
              <a:spcBef>
                <a:spcPct val="40000"/>
              </a:spcBef>
              <a:buSzPct val="75000"/>
            </a:pPr>
            <a:r>
              <a:rPr lang="en-US" altLang="en-US" sz="2400">
                <a:latin typeface="Optima" charset="0"/>
                <a:ea typeface="ＭＳ Ｐゴシック" charset="-128"/>
                <a:cs typeface="Optima" charset="0"/>
              </a:rPr>
              <a:t>Use SW and HW techniques for exploiting ILP</a:t>
            </a:r>
          </a:p>
          <a:p>
            <a:pPr marL="741363" lvl="1" indent="-246063" eaLnBrk="1" hangingPunct="1">
              <a:spcBef>
                <a:spcPct val="40000"/>
              </a:spcBef>
              <a:buSzPct val="75000"/>
            </a:pPr>
            <a:r>
              <a:rPr lang="en-US" altLang="en-US" sz="2000">
                <a:latin typeface="Optima" charset="0"/>
                <a:cs typeface="Optima" charset="0"/>
              </a:rPr>
              <a:t>Generate instruction stream in a way so that while instruction A is utilizing resource X, instruction B can utilize resource Y</a:t>
            </a:r>
          </a:p>
          <a:p>
            <a:pPr marL="741363" lvl="1" indent="-246063" eaLnBrk="1" hangingPunct="1">
              <a:spcBef>
                <a:spcPct val="40000"/>
              </a:spcBef>
              <a:buSzPct val="75000"/>
            </a:pPr>
            <a:r>
              <a:rPr lang="en-US" altLang="en-US" sz="2000">
                <a:latin typeface="Optima" charset="0"/>
                <a:cs typeface="Optima" charset="0"/>
              </a:rPr>
              <a:t>VLIW</a:t>
            </a:r>
          </a:p>
          <a:p>
            <a:pPr marL="741363" lvl="1" indent="-246063" eaLnBrk="1" hangingPunct="1">
              <a:spcBef>
                <a:spcPct val="40000"/>
              </a:spcBef>
              <a:buSzPct val="75000"/>
            </a:pPr>
            <a:endParaRPr lang="en-US" altLang="en-US" sz="2000">
              <a:latin typeface="Optima" charset="0"/>
              <a:cs typeface="Optima" charset="0"/>
            </a:endParaRPr>
          </a:p>
          <a:p>
            <a:pPr marL="741363" lvl="1" indent="-246063" eaLnBrk="1" hangingPunct="1">
              <a:spcBef>
                <a:spcPct val="40000"/>
              </a:spcBef>
              <a:buSzPct val="75000"/>
              <a:buFont typeface="Times" charset="0"/>
              <a:buNone/>
            </a:pPr>
            <a:endParaRPr lang="en-US" altLang="en-US">
              <a:latin typeface="Optima" charset="0"/>
              <a:cs typeface="Optima" charset="0"/>
            </a:endParaRPr>
          </a:p>
          <a:p>
            <a:pPr marL="741363" lvl="1" indent="-246063" eaLnBrk="1" hangingPunct="1">
              <a:spcBef>
                <a:spcPct val="40000"/>
              </a:spcBef>
              <a:buSzPct val="75000"/>
              <a:buFont typeface="Times" charset="0"/>
              <a:buNone/>
            </a:pPr>
            <a:endParaRPr lang="en-US" altLang="en-US">
              <a:latin typeface="Optima" charset="0"/>
              <a:cs typeface="Optima" charset="0"/>
            </a:endParaRPr>
          </a:p>
          <a:p>
            <a:pPr marL="741363" lvl="1" indent="-246063" eaLnBrk="1" hangingPunct="1">
              <a:spcBef>
                <a:spcPct val="40000"/>
              </a:spcBef>
              <a:buSzPct val="75000"/>
              <a:buFont typeface="Times" charset="0"/>
              <a:buNone/>
            </a:pPr>
            <a:r>
              <a:rPr lang="en-US" altLang="en-US">
                <a:latin typeface="Optima" charset="0"/>
                <a:cs typeface="Optima" charset="0"/>
              </a:rPr>
              <a:t>  </a:t>
            </a:r>
          </a:p>
          <a:p>
            <a:pPr marL="287338" indent="-287338" eaLnBrk="1" hangingPunct="1"/>
            <a:endParaRPr lang="en-US" altLang="en-US" sz="200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1" name="Title 1"/>
          <p:cNvSpPr>
            <a:spLocks noGrp="1"/>
          </p:cNvSpPr>
          <p:nvPr>
            <p:ph type="title"/>
          </p:nvPr>
        </p:nvSpPr>
        <p:spPr>
          <a:xfrm>
            <a:off x="228600" y="152400"/>
            <a:ext cx="8610600" cy="762000"/>
          </a:xfrm>
        </p:spPr>
        <p:txBody>
          <a:bodyPr/>
          <a:lstStyle/>
          <a:p>
            <a:pPr eaLnBrk="1" hangingPunct="1"/>
            <a:r>
              <a:rPr lang="en-US" altLang="en-US">
                <a:latin typeface="Optima" charset="0"/>
                <a:ea typeface="ＭＳ Ｐゴシック" charset="-128"/>
                <a:cs typeface="Optima" charset="0"/>
              </a:rPr>
              <a:t>How Can We Make It Faster?</a:t>
            </a:r>
          </a:p>
        </p:txBody>
      </p:sp>
      <p:sp>
        <p:nvSpPr>
          <p:cNvPr id="102402" name="Content Placeholder 2"/>
          <p:cNvSpPr>
            <a:spLocks noGrp="1"/>
          </p:cNvSpPr>
          <p:nvPr>
            <p:ph idx="1"/>
          </p:nvPr>
        </p:nvSpPr>
        <p:spPr/>
        <p:txBody>
          <a:bodyPr/>
          <a:lstStyle/>
          <a:p>
            <a:pPr eaLnBrk="1" hangingPunct="1"/>
            <a:r>
              <a:rPr lang="en-US" altLang="en-US" sz="2000">
                <a:latin typeface="Optima" charset="0"/>
                <a:ea typeface="ＭＳ Ｐゴシック" charset="-128"/>
                <a:cs typeface="Optima" charset="0"/>
              </a:rPr>
              <a:t>Start fetching and executing the next instruction before the current one has completed</a:t>
            </a:r>
          </a:p>
          <a:p>
            <a:pPr lvl="1" eaLnBrk="1" hangingPunct="1"/>
            <a:r>
              <a:rPr lang="en-US" altLang="en-US" sz="1800" b="1" i="1">
                <a:solidFill>
                  <a:schemeClr val="tx2"/>
                </a:solidFill>
                <a:latin typeface="Optima" charset="0"/>
                <a:cs typeface="Optima" charset="0"/>
              </a:rPr>
              <a:t>Pipelining </a:t>
            </a:r>
          </a:p>
          <a:p>
            <a:pPr lvl="1" eaLnBrk="1" hangingPunct="1"/>
            <a:r>
              <a:rPr lang="en-US" altLang="en-US" sz="1800">
                <a:latin typeface="Optima" charset="0"/>
                <a:cs typeface="Optima" charset="0"/>
              </a:rPr>
              <a:t>(all?) modern processors are pipelined for performance</a:t>
            </a:r>
          </a:p>
          <a:p>
            <a:pPr lvl="1" eaLnBrk="1" hangingPunct="1"/>
            <a:endParaRPr lang="en-US" altLang="en-US" sz="1800">
              <a:latin typeface="Optima" charset="0"/>
              <a:cs typeface="Optima" charset="0"/>
            </a:endParaRPr>
          </a:p>
          <a:p>
            <a:pPr eaLnBrk="1" hangingPunct="1"/>
            <a:r>
              <a:rPr lang="en-US" altLang="en-US" sz="2000">
                <a:latin typeface="Optima" charset="0"/>
                <a:ea typeface="ＭＳ Ｐゴシック" charset="-128"/>
                <a:cs typeface="Optima" charset="0"/>
              </a:rPr>
              <a:t>Recall the performance equation:                                              		         CPU time = CPI * CC * IC</a:t>
            </a:r>
          </a:p>
          <a:p>
            <a:pPr eaLnBrk="1" hangingPunct="1">
              <a:buFont typeface="Times" charset="0"/>
              <a:buNone/>
            </a:pPr>
            <a:endParaRPr lang="en-US" altLang="en-US" sz="2000">
              <a:latin typeface="Optima" charset="0"/>
              <a:ea typeface="ＭＳ Ｐゴシック" charset="-128"/>
              <a:cs typeface="Optima" charset="0"/>
            </a:endParaRPr>
          </a:p>
          <a:p>
            <a:pPr eaLnBrk="1" hangingPunct="1"/>
            <a:r>
              <a:rPr lang="en-US" altLang="en-US" sz="2000">
                <a:latin typeface="Optima" charset="0"/>
                <a:ea typeface="ＭＳ Ｐゴシック" charset="-128"/>
                <a:cs typeface="Optima" charset="0"/>
              </a:rPr>
              <a:t>Under ideal conditions and with a large number of instructions, the speedup from pipelining is approximately equal to the number of pipe stages</a:t>
            </a:r>
          </a:p>
          <a:p>
            <a:pPr lvl="1" eaLnBrk="1" hangingPunct="1"/>
            <a:r>
              <a:rPr lang="en-US" altLang="en-US" sz="1800">
                <a:latin typeface="Optima" charset="0"/>
                <a:cs typeface="Optima" charset="0"/>
              </a:rPr>
              <a:t>A five stage pipeline is nearly five times faster because the CC is nearly five times faster</a:t>
            </a:r>
          </a:p>
          <a:p>
            <a:pPr eaLnBrk="1" hangingPunct="1"/>
            <a:endParaRPr lang="en-US" altLang="en-US" sz="240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Enabling nrf24L01 Radio on D2000 using Synthetic SPI</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graphicFrame>
        <p:nvGraphicFramePr>
          <p:cNvPr id="4" name="Content Placeholder 3"/>
          <p:cNvGraphicFramePr>
            <a:graphicFrameLocks noGrp="1"/>
          </p:cNvGraphicFramePr>
          <p:nvPr>
            <p:ph idx="1"/>
          </p:nvPr>
        </p:nvGraphicFramePr>
        <p:xfrm>
          <a:off x="549275" y="1600200"/>
          <a:ext cx="8042275" cy="4343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up of nrf24L01Transceiver</a:t>
            </a:r>
            <a:endParaRPr lang="en-US" dirty="0"/>
          </a:p>
        </p:txBody>
      </p:sp>
      <p:pic>
        <p:nvPicPr>
          <p:cNvPr id="4" name="Content Placeholder 3" descr="IMG_2100.jpg"/>
          <p:cNvPicPr>
            <a:picLocks noGrp="1" noChangeAspect="1"/>
          </p:cNvPicPr>
          <p:nvPr>
            <p:ph idx="1"/>
          </p:nvPr>
        </p:nvPicPr>
        <p:blipFill>
          <a:blip r:embed="rId2"/>
          <a:stretch>
            <a:fillRect/>
          </a:stretch>
        </p:blipFill>
        <p:spPr>
          <a:xfrm>
            <a:off x="1013210" y="1600200"/>
            <a:ext cx="7114404" cy="4343400"/>
          </a:xfr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lectures_optima.potx</Template>
  <TotalTime>1803</TotalTime>
  <Words>2159</Words>
  <Application>Microsoft Macintosh PowerPoint</Application>
  <PresentationFormat>On-screen Show (4:3)</PresentationFormat>
  <Paragraphs>553</Paragraphs>
  <Slides>65</Slides>
  <Notes>17</Notes>
  <HiddenSlides>1</HiddenSlides>
  <MMClips>0</MMClips>
  <ScaleCrop>false</ScaleCrop>
  <HeadingPairs>
    <vt:vector size="4" baseType="variant">
      <vt:variant>
        <vt:lpstr>Design Template</vt:lpstr>
      </vt:variant>
      <vt:variant>
        <vt:i4>2</vt:i4>
      </vt:variant>
      <vt:variant>
        <vt:lpstr>Slide Titles</vt:lpstr>
      </vt:variant>
      <vt:variant>
        <vt:i4>65</vt:i4>
      </vt:variant>
    </vt:vector>
  </HeadingPairs>
  <TitlesOfParts>
    <vt:vector size="67" baseType="lpstr">
      <vt:lpstr>lectures_optima</vt:lpstr>
      <vt:lpstr>Breeze</vt:lpstr>
      <vt:lpstr>890405</vt:lpstr>
      <vt:lpstr>Processor Datapath II</vt:lpstr>
      <vt:lpstr>Announcements</vt:lpstr>
      <vt:lpstr>Competitive Coding Club</vt:lpstr>
      <vt:lpstr>Slides and Presentations</vt:lpstr>
      <vt:lpstr>Slides from a presentation I gave</vt:lpstr>
      <vt:lpstr>Enabling nrf24L01 Radio on D2000 using Synthetic SPI</vt:lpstr>
      <vt:lpstr>Motivation</vt:lpstr>
      <vt:lpstr>Close up of nrf24L01Transceiver</vt:lpstr>
      <vt:lpstr>Transceiver on D2000 Dev Board </vt:lpstr>
      <vt:lpstr>Why nrf24L01?</vt:lpstr>
      <vt:lpstr>nrf24L01 Specs(from datasheet) </vt:lpstr>
      <vt:lpstr>Approach</vt:lpstr>
      <vt:lpstr>Serial Peripheral Interface from wikipedia</vt:lpstr>
      <vt:lpstr>Slides</vt:lpstr>
      <vt:lpstr>30 second speech</vt:lpstr>
      <vt:lpstr>Answer</vt:lpstr>
      <vt:lpstr>Answer</vt:lpstr>
      <vt:lpstr>Answer</vt:lpstr>
      <vt:lpstr>Answer</vt:lpstr>
      <vt:lpstr>Your life is primarily a function of luck</vt:lpstr>
      <vt:lpstr>Review</vt:lpstr>
      <vt:lpstr>Processor Datapath and Control</vt:lpstr>
      <vt:lpstr>Example Datapath Diagram</vt:lpstr>
      <vt:lpstr>Logic Design Basics</vt:lpstr>
      <vt:lpstr>Clock Cycle</vt:lpstr>
      <vt:lpstr>Sequential Logic</vt:lpstr>
      <vt:lpstr>Sequential Logic</vt:lpstr>
      <vt:lpstr>Sequential Logic</vt:lpstr>
      <vt:lpstr>Datapath Elements : Gates</vt:lpstr>
      <vt:lpstr>Datapath Elements : Registers</vt:lpstr>
      <vt:lpstr>REGISTER UNIT</vt:lpstr>
      <vt:lpstr>Datapath Elements : ALU</vt:lpstr>
      <vt:lpstr>ALU</vt:lpstr>
      <vt:lpstr>Datapath Elements : Multiplexer</vt:lpstr>
      <vt:lpstr>Datapath Elements : Memory</vt:lpstr>
      <vt:lpstr>Memory Unit</vt:lpstr>
      <vt:lpstr>Processor Implementation</vt:lpstr>
      <vt:lpstr>Instruction Fetch</vt:lpstr>
      <vt:lpstr>Instruction Fetch</vt:lpstr>
      <vt:lpstr>Instruction Execution</vt:lpstr>
      <vt:lpstr>Question</vt:lpstr>
      <vt:lpstr>Instruction Fetch</vt:lpstr>
      <vt:lpstr>Slide 44</vt:lpstr>
      <vt:lpstr>Instruction Decode – ALU  - R Type</vt:lpstr>
      <vt:lpstr>Implementing an R Instruction</vt:lpstr>
      <vt:lpstr>Register Unit</vt:lpstr>
      <vt:lpstr>Instruction Decode – D Type – LD/ST  </vt:lpstr>
      <vt:lpstr>Additional Elements Needed for LD/ST</vt:lpstr>
      <vt:lpstr>AND a MUX</vt:lpstr>
      <vt:lpstr>Data Path for R and D instructions</vt:lpstr>
      <vt:lpstr>Control for “MATH”</vt:lpstr>
      <vt:lpstr>Control for LD</vt:lpstr>
      <vt:lpstr>Control for ST</vt:lpstr>
      <vt:lpstr>Conditional Branch Instructions</vt:lpstr>
      <vt:lpstr>Implementing Conditional Branch</vt:lpstr>
      <vt:lpstr>Putting the Elements Together</vt:lpstr>
      <vt:lpstr>Control for CBZ</vt:lpstr>
      <vt:lpstr>Adding Control to the Datapath</vt:lpstr>
      <vt:lpstr>Single Cycle Datapath</vt:lpstr>
      <vt:lpstr>Estimating Instruction Times</vt:lpstr>
      <vt:lpstr>Estimating Instruction Times</vt:lpstr>
      <vt:lpstr>Single Cycle Disadvantages &amp; Advantages</vt:lpstr>
      <vt:lpstr>How Can We Make It Faster?</vt:lpstr>
      <vt:lpstr>How Can We Make It Faster?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Datapath</dc:title>
  <dc:creator>Apan Qasem</dc:creator>
  <cp:lastModifiedBy>Greg LaKomski</cp:lastModifiedBy>
  <cp:revision>232</cp:revision>
  <dcterms:created xsi:type="dcterms:W3CDTF">2018-09-19T19:22:02Z</dcterms:created>
  <dcterms:modified xsi:type="dcterms:W3CDTF">2018-09-20T01:45:57Z</dcterms:modified>
</cp:coreProperties>
</file>