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  <p:sldMasterId r:id="rId2"/>
  </p:sldMasterIdLst>
  <p:notesMasterIdLst>
    <p:notesMasterId r:id="rId45"/>
  </p:notesMasterIdLst>
  <p:sldIdLst>
    <p:sldId id="300" r:id="rId3"/>
    <p:sldId id="287" r:id="rId4"/>
    <p:sldId id="298" r:id="rId5"/>
    <p:sldId id="299" r:id="rId6"/>
    <p:sldId id="291" r:id="rId7"/>
    <p:sldId id="290" r:id="rId8"/>
    <p:sldId id="292" r:id="rId9"/>
    <p:sldId id="293" r:id="rId10"/>
    <p:sldId id="295" r:id="rId11"/>
    <p:sldId id="294" r:id="rId12"/>
    <p:sldId id="296" r:id="rId13"/>
    <p:sldId id="297" r:id="rId14"/>
    <p:sldId id="256" r:id="rId15"/>
    <p:sldId id="285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</p:sldIdLst>
  <p:sldSz cx="10045700" cy="7759700"/>
  <p:notesSz cx="10045700" cy="775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048" autoAdjust="0"/>
    <p:restoredTop sz="94660"/>
  </p:normalViewPr>
  <p:slideViewPr>
    <p:cSldViewPr>
      <p:cViewPr>
        <p:scale>
          <a:sx n="100" d="100"/>
          <a:sy n="100" d="100"/>
        </p:scale>
        <p:origin x="-1632" y="-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2925" cy="387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89600" y="0"/>
            <a:ext cx="4354513" cy="387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C8BCF-AF44-944D-AA70-F9CB60C5A222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38488" y="582613"/>
            <a:ext cx="3768725" cy="290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4888" y="3686175"/>
            <a:ext cx="8035925" cy="349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70763"/>
            <a:ext cx="4352925" cy="387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89600" y="7370763"/>
            <a:ext cx="4354513" cy="387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0181-60B1-3144-871F-89F781D71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689947" y="7370946"/>
            <a:ext cx="4353573" cy="387472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/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32B9A35-F047-3142-BC1C-1AE917B62220}" type="slidenum">
              <a:rPr lang="en-US" altLang="en-US" sz="1900"/>
              <a:pPr/>
              <a:t>2</a:t>
            </a:fld>
            <a:endParaRPr lang="en-US" altLang="en-US" sz="19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4585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3427" y="2405507"/>
            <a:ext cx="8538845" cy="1629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6855" y="4345432"/>
            <a:ext cx="7031990" cy="1939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5" y="310748"/>
            <a:ext cx="9041130" cy="1293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36952"/>
            <a:ext cx="4438595" cy="72387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681" indent="0">
              <a:buNone/>
              <a:defRPr sz="2200" b="1"/>
            </a:lvl2pPr>
            <a:lvl3pPr marL="1017361" indent="0">
              <a:buNone/>
              <a:defRPr sz="2000" b="1"/>
            </a:lvl3pPr>
            <a:lvl4pPr marL="1526042" indent="0">
              <a:buNone/>
              <a:defRPr sz="1800" b="1"/>
            </a:lvl4pPr>
            <a:lvl5pPr marL="2034723" indent="0">
              <a:buNone/>
              <a:defRPr sz="1800" b="1"/>
            </a:lvl5pPr>
            <a:lvl6pPr marL="2543404" indent="0">
              <a:buNone/>
              <a:defRPr sz="1800" b="1"/>
            </a:lvl6pPr>
            <a:lvl7pPr marL="3052084" indent="0">
              <a:buNone/>
              <a:defRPr sz="1800" b="1"/>
            </a:lvl7pPr>
            <a:lvl8pPr marL="3560765" indent="0">
              <a:buNone/>
              <a:defRPr sz="1800" b="1"/>
            </a:lvl8pPr>
            <a:lvl9pPr marL="406944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0831"/>
            <a:ext cx="4438595" cy="4470809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7" y="1736952"/>
            <a:ext cx="4440339" cy="72387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681" indent="0">
              <a:buNone/>
              <a:defRPr sz="2200" b="1"/>
            </a:lvl2pPr>
            <a:lvl3pPr marL="1017361" indent="0">
              <a:buNone/>
              <a:defRPr sz="2000" b="1"/>
            </a:lvl3pPr>
            <a:lvl4pPr marL="1526042" indent="0">
              <a:buNone/>
              <a:defRPr sz="1800" b="1"/>
            </a:lvl4pPr>
            <a:lvl5pPr marL="2034723" indent="0">
              <a:buNone/>
              <a:defRPr sz="1800" b="1"/>
            </a:lvl5pPr>
            <a:lvl6pPr marL="2543404" indent="0">
              <a:buNone/>
              <a:defRPr sz="1800" b="1"/>
            </a:lvl6pPr>
            <a:lvl7pPr marL="3052084" indent="0">
              <a:buNone/>
              <a:defRPr sz="1800" b="1"/>
            </a:lvl7pPr>
            <a:lvl8pPr marL="3560765" indent="0">
              <a:buNone/>
              <a:defRPr sz="1800" b="1"/>
            </a:lvl8pPr>
            <a:lvl9pPr marL="406944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7" y="2460831"/>
            <a:ext cx="4440339" cy="4470809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UTCS CS352, S07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A14FC-E2A7-4E44-B63E-7EC17F7020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031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UTCS CS352, S07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E4F8E-AA79-864A-8EA3-7AA18F97A5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567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UTCS CS352, S07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12E3D-7B40-6847-9C13-04F16F8AA0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376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8951"/>
            <a:ext cx="3304966" cy="13148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0" y="308952"/>
            <a:ext cx="5615825" cy="662268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3790"/>
            <a:ext cx="3304966" cy="5307851"/>
          </a:xfrm>
        </p:spPr>
        <p:txBody>
          <a:bodyPr/>
          <a:lstStyle>
            <a:lvl1pPr marL="0" indent="0">
              <a:buNone/>
              <a:defRPr sz="1600"/>
            </a:lvl1pPr>
            <a:lvl2pPr marL="508681" indent="0">
              <a:buNone/>
              <a:defRPr sz="1300"/>
            </a:lvl2pPr>
            <a:lvl3pPr marL="1017361" indent="0">
              <a:buNone/>
              <a:defRPr sz="1100"/>
            </a:lvl3pPr>
            <a:lvl4pPr marL="1526042" indent="0">
              <a:buNone/>
              <a:defRPr sz="1000"/>
            </a:lvl4pPr>
            <a:lvl5pPr marL="2034723" indent="0">
              <a:buNone/>
              <a:defRPr sz="1000"/>
            </a:lvl5pPr>
            <a:lvl6pPr marL="2543404" indent="0">
              <a:buNone/>
              <a:defRPr sz="1000"/>
            </a:lvl6pPr>
            <a:lvl7pPr marL="3052084" indent="0">
              <a:buNone/>
              <a:defRPr sz="1000"/>
            </a:lvl7pPr>
            <a:lvl8pPr marL="3560765" indent="0">
              <a:buNone/>
              <a:defRPr sz="1000"/>
            </a:lvl8pPr>
            <a:lvl9pPr marL="40694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UTCS CS352, S07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0B29E-3917-F444-AA8B-BF267B82DE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3542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31790"/>
            <a:ext cx="6027420" cy="64125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3344"/>
            <a:ext cx="6027420" cy="4655820"/>
          </a:xfrm>
        </p:spPr>
        <p:txBody>
          <a:bodyPr/>
          <a:lstStyle>
            <a:lvl1pPr marL="0" indent="0">
              <a:buNone/>
              <a:defRPr sz="3600"/>
            </a:lvl1pPr>
            <a:lvl2pPr marL="508681" indent="0">
              <a:buNone/>
              <a:defRPr sz="3100"/>
            </a:lvl2pPr>
            <a:lvl3pPr marL="1017361" indent="0">
              <a:buNone/>
              <a:defRPr sz="2700"/>
            </a:lvl3pPr>
            <a:lvl4pPr marL="1526042" indent="0">
              <a:buNone/>
              <a:defRPr sz="2200"/>
            </a:lvl4pPr>
            <a:lvl5pPr marL="2034723" indent="0">
              <a:buNone/>
              <a:defRPr sz="2200"/>
            </a:lvl5pPr>
            <a:lvl6pPr marL="2543404" indent="0">
              <a:buNone/>
              <a:defRPr sz="2200"/>
            </a:lvl6pPr>
            <a:lvl7pPr marL="3052084" indent="0">
              <a:buNone/>
              <a:defRPr sz="2200"/>
            </a:lvl7pPr>
            <a:lvl8pPr marL="3560765" indent="0">
              <a:buNone/>
              <a:defRPr sz="2200"/>
            </a:lvl8pPr>
            <a:lvl9pPr marL="4069446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73044"/>
            <a:ext cx="6027420" cy="910686"/>
          </a:xfrm>
        </p:spPr>
        <p:txBody>
          <a:bodyPr/>
          <a:lstStyle>
            <a:lvl1pPr marL="0" indent="0">
              <a:buNone/>
              <a:defRPr sz="1600"/>
            </a:lvl1pPr>
            <a:lvl2pPr marL="508681" indent="0">
              <a:buNone/>
              <a:defRPr sz="1300"/>
            </a:lvl2pPr>
            <a:lvl3pPr marL="1017361" indent="0">
              <a:buNone/>
              <a:defRPr sz="1100"/>
            </a:lvl3pPr>
            <a:lvl4pPr marL="1526042" indent="0">
              <a:buNone/>
              <a:defRPr sz="1000"/>
            </a:lvl4pPr>
            <a:lvl5pPr marL="2034723" indent="0">
              <a:buNone/>
              <a:defRPr sz="1000"/>
            </a:lvl5pPr>
            <a:lvl6pPr marL="2543404" indent="0">
              <a:buNone/>
              <a:defRPr sz="1000"/>
            </a:lvl6pPr>
            <a:lvl7pPr marL="3052084" indent="0">
              <a:buNone/>
              <a:defRPr sz="1000"/>
            </a:lvl7pPr>
            <a:lvl8pPr marL="3560765" indent="0">
              <a:buNone/>
              <a:defRPr sz="1000"/>
            </a:lvl8pPr>
            <a:lvl9pPr marL="40694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UTCS CS352, S07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FEF6A9-4C0F-EC41-9873-7890A5657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634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UTCS CS352, S07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04256-128B-0D4B-8BE0-3F4AF0FBD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294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5918" y="258657"/>
            <a:ext cx="2364925" cy="68975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143" y="258657"/>
            <a:ext cx="6927347" cy="68975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UTCS CS352, S07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A694C-A4BC-F44F-8D7A-6CF442024F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9510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ucida Grande"/>
                <a:cs typeface="Lucida Gran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285" y="1784731"/>
            <a:ext cx="4369879" cy="51214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73535" y="1784731"/>
            <a:ext cx="4369879" cy="51214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67429" y="3362537"/>
            <a:ext cx="9710843" cy="25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753428" y="2155472"/>
            <a:ext cx="8538845" cy="1120846"/>
          </a:xfrm>
        </p:spPr>
        <p:txBody>
          <a:bodyPr/>
          <a:lstStyle>
            <a:lvl1pPr>
              <a:defRPr sz="4000">
                <a:latin typeface="Optima"/>
                <a:cs typeface="Optim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506855" y="4397164"/>
            <a:ext cx="7031990" cy="1983034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502285" y="7066356"/>
            <a:ext cx="2343997" cy="538868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UTCS CS352, S07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32281" y="7066356"/>
            <a:ext cx="3181138" cy="5388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99418" y="7066356"/>
            <a:ext cx="2343997" cy="538868"/>
          </a:xfrm>
        </p:spPr>
        <p:txBody>
          <a:bodyPr/>
          <a:lstStyle>
            <a:lvl1pPr>
              <a:defRPr/>
            </a:lvl1pPr>
          </a:lstStyle>
          <a:p>
            <a:fld id="{8905977B-05F1-DF4D-9089-4F13668D14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066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UTCS CS352, S07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454DC-F3F9-6247-824D-B950E8B4B9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974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86326"/>
            <a:ext cx="8538845" cy="1541163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88892"/>
            <a:ext cx="8538845" cy="169743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8681" indent="0">
              <a:buNone/>
              <a:defRPr sz="2000"/>
            </a:lvl2pPr>
            <a:lvl3pPr marL="1017361" indent="0">
              <a:buNone/>
              <a:defRPr sz="1800"/>
            </a:lvl3pPr>
            <a:lvl4pPr marL="1526042" indent="0">
              <a:buNone/>
              <a:defRPr sz="1600"/>
            </a:lvl4pPr>
            <a:lvl5pPr marL="2034723" indent="0">
              <a:buNone/>
              <a:defRPr sz="1600"/>
            </a:lvl5pPr>
            <a:lvl6pPr marL="2543404" indent="0">
              <a:buNone/>
              <a:defRPr sz="1600"/>
            </a:lvl6pPr>
            <a:lvl7pPr marL="3052084" indent="0">
              <a:buNone/>
              <a:defRPr sz="1600"/>
            </a:lvl7pPr>
            <a:lvl8pPr marL="3560765" indent="0">
              <a:buNone/>
              <a:defRPr sz="1600"/>
            </a:lvl8pPr>
            <a:lvl9pPr marL="406944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UTCS CS352, S07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C7EF0-D699-2841-ACA0-6ACE7EB852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4003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285" y="1379502"/>
            <a:ext cx="4436851" cy="577666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564" y="1379502"/>
            <a:ext cx="4436851" cy="577666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UTCS CS352, S07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41324-4B82-FD40-96D9-D919AB3977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38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20700" y="977900"/>
            <a:ext cx="9088374" cy="1089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20700" y="977900"/>
            <a:ext cx="9037320" cy="71755"/>
          </a:xfrm>
          <a:custGeom>
            <a:avLst/>
            <a:gdLst/>
            <a:ahLst/>
            <a:cxnLst/>
            <a:rect l="l" t="t" r="r" b="b"/>
            <a:pathLst>
              <a:path w="9037320" h="71755">
                <a:moveTo>
                  <a:pt x="0" y="0"/>
                </a:moveTo>
                <a:lnTo>
                  <a:pt x="0" y="71628"/>
                </a:lnTo>
                <a:lnTo>
                  <a:pt x="9037320" y="71627"/>
                </a:lnTo>
                <a:lnTo>
                  <a:pt x="903732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2923" y="487171"/>
            <a:ext cx="1879853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345" y="2344907"/>
            <a:ext cx="8200390" cy="2625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ucida Grande"/>
                <a:cs typeface="Lucida Gran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87016" y="7196298"/>
            <a:ext cx="104267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345" y="7196298"/>
            <a:ext cx="140335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09301" y="7196298"/>
            <a:ext cx="26415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0" y="2155472"/>
            <a:ext cx="418571" cy="5604228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1736" tIns="50868" rIns="101736" bIns="50868" anchor="ctr"/>
          <a:lstStyle/>
          <a:p>
            <a:pPr algn="ctr" eaLnBrk="0" hangingPunct="0">
              <a:defRPr/>
            </a:pPr>
            <a:endParaRPr lang="en-US" sz="2000">
              <a:latin typeface="Times" charset="0"/>
              <a:ea typeface="+mn-ea"/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flipH="1">
            <a:off x="9543416" y="2155472"/>
            <a:ext cx="498797" cy="5604228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1736" tIns="50868" rIns="101736" bIns="50868" anchor="ctr"/>
          <a:lstStyle/>
          <a:p>
            <a:pPr algn="ctr" eaLnBrk="0" hangingPunct="0">
              <a:defRPr/>
            </a:pPr>
            <a:endParaRPr lang="en-US" sz="2000">
              <a:latin typeface="Times" charset="0"/>
              <a:ea typeface="+mn-ea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7414824"/>
            <a:ext cx="1339427" cy="34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36" tIns="50868" rIns="101736" bIns="5086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UTCS CS352, S07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6855" y="7414824"/>
            <a:ext cx="7869132" cy="34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36" tIns="50868" rIns="101736" bIns="50868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9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43415" y="7156168"/>
            <a:ext cx="502285" cy="60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36" tIns="50868" rIns="101736" bIns="5086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>
                <a:solidFill>
                  <a:schemeClr val="tx2"/>
                </a:solidFill>
              </a:defRPr>
            </a:lvl1pPr>
          </a:lstStyle>
          <a:p>
            <a:fld id="{F5C6306D-632C-2445-88DD-6B58E7C8A3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1142" y="258657"/>
            <a:ext cx="9459701" cy="86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101736" tIns="50868" rIns="101736" bIns="508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285" y="1379502"/>
            <a:ext cx="9041130" cy="577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101736" tIns="50868" rIns="101736" bIns="508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3" name="Picture 32" descr="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67429" y="1120846"/>
            <a:ext cx="9710843" cy="13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Optima"/>
          <a:ea typeface="ＭＳ Ｐゴシック" charset="-128"/>
          <a:cs typeface="Optim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Optima" charset="0"/>
          <a:ea typeface="ＭＳ Ｐゴシック" charset="-128"/>
          <a:cs typeface="Opti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Optima" charset="0"/>
          <a:ea typeface="ＭＳ Ｐゴシック" charset="-128"/>
          <a:cs typeface="Opti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Optima" charset="0"/>
          <a:ea typeface="ＭＳ Ｐゴシック" charset="-128"/>
          <a:cs typeface="Opti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Optima" charset="0"/>
          <a:ea typeface="ＭＳ Ｐゴシック" charset="-128"/>
          <a:cs typeface="Optima" charset="0"/>
        </a:defRPr>
      </a:lvl5pPr>
      <a:lvl6pPr marL="508681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Lucida Grande" charset="0"/>
        </a:defRPr>
      </a:lvl6pPr>
      <a:lvl7pPr marL="1017361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Lucida Grande" charset="0"/>
        </a:defRPr>
      </a:lvl7pPr>
      <a:lvl8pPr marL="152604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Lucida Grande" charset="0"/>
        </a:defRPr>
      </a:lvl8pPr>
      <a:lvl9pPr marL="2034723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Lucida Grande" charset="0"/>
        </a:defRPr>
      </a:lvl9pPr>
    </p:titleStyle>
    <p:bodyStyle>
      <a:lvl1pPr marL="381511" indent="-38151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100">
          <a:solidFill>
            <a:schemeClr val="tx1"/>
          </a:solidFill>
          <a:latin typeface="Optima"/>
          <a:ea typeface="ＭＳ Ｐゴシック" charset="-128"/>
          <a:cs typeface="Optima"/>
        </a:defRPr>
      </a:lvl1pPr>
      <a:lvl2pPr marL="826606" indent="-3179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700">
          <a:solidFill>
            <a:schemeClr val="tx1"/>
          </a:solidFill>
          <a:latin typeface="Optima"/>
          <a:ea typeface="ＭＳ Ｐゴシック" charset="-128"/>
          <a:cs typeface="Optima"/>
        </a:defRPr>
      </a:lvl2pPr>
      <a:lvl3pPr marL="1208117" indent="-25434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200">
          <a:solidFill>
            <a:schemeClr val="tx1"/>
          </a:solidFill>
          <a:latin typeface="Optima"/>
          <a:ea typeface="ＭＳ Ｐゴシック" charset="-128"/>
          <a:cs typeface="Optima"/>
        </a:defRPr>
      </a:lvl3pPr>
      <a:lvl4pPr marL="1589627" indent="-25434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>
          <a:solidFill>
            <a:schemeClr val="tx1"/>
          </a:solidFill>
          <a:latin typeface="Optima"/>
          <a:ea typeface="ＭＳ Ｐゴシック" charset="-128"/>
          <a:cs typeface="Optima"/>
        </a:defRPr>
      </a:lvl4pPr>
      <a:lvl5pPr marL="1971138" indent="-25434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1800">
          <a:solidFill>
            <a:schemeClr val="tx1"/>
          </a:solidFill>
          <a:latin typeface="Optima"/>
          <a:ea typeface="ＭＳ Ｐゴシック" charset="-128"/>
          <a:cs typeface="Optima"/>
        </a:defRPr>
      </a:lvl5pPr>
      <a:lvl6pPr marL="2479819" indent="-25434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6pPr>
      <a:lvl7pPr marL="2988499" indent="-25434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7pPr>
      <a:lvl8pPr marL="3497180" indent="-25434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8pPr>
      <a:lvl9pPr marL="4005861" indent="-25434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5086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681" algn="l" defTabSz="5086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361" algn="l" defTabSz="5086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042" algn="l" defTabSz="5086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4723" algn="l" defTabSz="5086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3404" algn="l" defTabSz="5086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2084" algn="l" defTabSz="5086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0765" algn="l" defTabSz="5086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446" algn="l" defTabSz="5086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820107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pic>
        <p:nvPicPr>
          <p:cNvPr id="8" name="Content Placeholder 7" descr="Screen Shot 2018-10-07 at 7.00.21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026" y="1379538"/>
            <a:ext cx="4231647" cy="5776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pic>
        <p:nvPicPr>
          <p:cNvPr id="5" name="Content Placeholder 4" descr="Screen Shot 2018-10-07 at 7.00.21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026" y="1379538"/>
            <a:ext cx="4231647" cy="5776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pic>
        <p:nvPicPr>
          <p:cNvPr id="6" name="Content Placeholder 5" descr="Screen Shot 2018-10-07 at 7.00.30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011" y="1379538"/>
            <a:ext cx="4519678" cy="5776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345" y="7196834"/>
            <a:ext cx="140271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March 31,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2003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9352" y="7196834"/>
            <a:ext cx="247523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©2001-2003 Howard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Huang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7167" y="7196834"/>
            <a:ext cx="13271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700" y="977900"/>
            <a:ext cx="9088374" cy="108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700" y="977900"/>
            <a:ext cx="9037320" cy="71755"/>
          </a:xfrm>
          <a:custGeom>
            <a:avLst/>
            <a:gdLst/>
            <a:ahLst/>
            <a:cxnLst/>
            <a:rect l="l" t="t" r="r" b="b"/>
            <a:pathLst>
              <a:path w="9037320" h="71755">
                <a:moveTo>
                  <a:pt x="0" y="0"/>
                </a:moveTo>
                <a:lnTo>
                  <a:pt x="0" y="71628"/>
                </a:lnTo>
                <a:lnTo>
                  <a:pt x="9037320" y="71627"/>
                </a:lnTo>
                <a:lnTo>
                  <a:pt x="903732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pc="-5" dirty="0"/>
              <a:t>Forwarding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345" y="1173479"/>
            <a:ext cx="883348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1435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Trebuchet MS"/>
                <a:cs typeface="Trebuchet MS"/>
              </a:rPr>
              <a:t>W</a:t>
            </a:r>
            <a:r>
              <a:rPr sz="2000" spc="-5" dirty="0" smtClean="0">
                <a:latin typeface="Trebuchet MS"/>
                <a:cs typeface="Trebuchet MS"/>
              </a:rPr>
              <a:t>e </a:t>
            </a:r>
            <a:r>
              <a:rPr sz="2000" spc="-10" dirty="0">
                <a:latin typeface="Trebuchet MS"/>
                <a:cs typeface="Trebuchet MS"/>
              </a:rPr>
              <a:t>introduced </a:t>
            </a:r>
            <a:r>
              <a:rPr sz="2000" spc="-5" dirty="0">
                <a:latin typeface="Trebuchet MS"/>
                <a:cs typeface="Trebuchet MS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pipelined</a:t>
            </a:r>
            <a:r>
              <a:rPr sz="2000" spc="-10" dirty="0" smtClean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solidFill>
                  <a:srgbClr val="FF0000"/>
                </a:solidFill>
                <a:latin typeface="Trebuchet MS"/>
                <a:cs typeface="Trebuchet MS"/>
              </a:rPr>
              <a:t>ARM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processor which  </a:t>
            </a:r>
            <a:r>
              <a:rPr sz="2000" spc="-10" dirty="0">
                <a:latin typeface="Trebuchet MS"/>
                <a:cs typeface="Trebuchet MS"/>
              </a:rPr>
              <a:t>executes </a:t>
            </a:r>
            <a:r>
              <a:rPr sz="2000" spc="-5" dirty="0">
                <a:latin typeface="Trebuchet MS"/>
                <a:cs typeface="Trebuchet MS"/>
              </a:rPr>
              <a:t>several </a:t>
            </a:r>
            <a:r>
              <a:rPr sz="2000" spc="-10" dirty="0">
                <a:latin typeface="Trebuchet MS"/>
                <a:cs typeface="Trebuchet MS"/>
              </a:rPr>
              <a:t>instructions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simultaneously.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Each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requires five stages, and five </a:t>
            </a:r>
            <a:r>
              <a:rPr sz="2000" spc="-10" dirty="0">
                <a:latin typeface="Trebuchet MS"/>
                <a:cs typeface="Trebuchet MS"/>
              </a:rPr>
              <a:t>cycles, 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complete.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Each stage uses </a:t>
            </a:r>
            <a:r>
              <a:rPr sz="2000" spc="-10" dirty="0">
                <a:latin typeface="Trebuchet MS"/>
                <a:cs typeface="Trebuchet MS"/>
              </a:rPr>
              <a:t>different </a:t>
            </a:r>
            <a:r>
              <a:rPr sz="2000" spc="-5" dirty="0">
                <a:latin typeface="Trebuchet MS"/>
                <a:cs typeface="Trebuchet MS"/>
              </a:rPr>
              <a:t>functional units of the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datapath.</a:t>
            </a:r>
            <a:endParaRPr sz="2000" dirty="0"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So we can </a:t>
            </a:r>
            <a:r>
              <a:rPr sz="2000" spc="-10" dirty="0">
                <a:latin typeface="Trebuchet MS"/>
                <a:cs typeface="Trebuchet MS"/>
              </a:rPr>
              <a:t>execute </a:t>
            </a:r>
            <a:r>
              <a:rPr sz="2000" spc="-5" dirty="0">
                <a:latin typeface="Trebuchet MS"/>
                <a:cs typeface="Trebuchet MS"/>
              </a:rPr>
              <a:t>up to five instructions in any clock cycle, with </a:t>
            </a:r>
            <a:r>
              <a:rPr sz="2000" spc="-10" dirty="0">
                <a:latin typeface="Trebuchet MS"/>
                <a:cs typeface="Trebuchet MS"/>
              </a:rPr>
              <a:t>each  instruction </a:t>
            </a:r>
            <a:r>
              <a:rPr sz="2000" spc="-5" dirty="0">
                <a:latin typeface="Trebuchet MS"/>
                <a:cs typeface="Trebuchet MS"/>
              </a:rPr>
              <a:t>in a </a:t>
            </a:r>
            <a:r>
              <a:rPr sz="2000" spc="-10" dirty="0">
                <a:latin typeface="Trebuchet MS"/>
                <a:cs typeface="Trebuchet MS"/>
              </a:rPr>
              <a:t>different </a:t>
            </a:r>
            <a:r>
              <a:rPr sz="2000" spc="-5" dirty="0">
                <a:latin typeface="Trebuchet MS"/>
                <a:cs typeface="Trebuchet MS"/>
              </a:rPr>
              <a:t>stage and using </a:t>
            </a:r>
            <a:r>
              <a:rPr sz="2000" spc="-10" dirty="0">
                <a:latin typeface="Trebuchet MS"/>
                <a:cs typeface="Trebuchet MS"/>
              </a:rPr>
              <a:t>different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hardware.</a:t>
            </a:r>
            <a:endParaRPr sz="2000" dirty="0">
              <a:latin typeface="Trebuchet MS"/>
              <a:cs typeface="Trebuchet MS"/>
            </a:endParaRPr>
          </a:p>
          <a:p>
            <a:pPr marL="355600" marR="6985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Today we’ll </a:t>
            </a:r>
            <a:r>
              <a:rPr sz="2000" spc="-10" dirty="0">
                <a:latin typeface="Trebuchet MS"/>
                <a:cs typeface="Trebuchet MS"/>
              </a:rPr>
              <a:t>introduce </a:t>
            </a:r>
            <a:r>
              <a:rPr sz="2000" spc="-5" dirty="0">
                <a:latin typeface="Trebuchet MS"/>
                <a:cs typeface="Trebuchet MS"/>
              </a:rPr>
              <a:t>some </a:t>
            </a:r>
            <a:r>
              <a:rPr sz="2000" spc="-10" dirty="0">
                <a:latin typeface="Trebuchet MS"/>
                <a:cs typeface="Trebuchet MS"/>
              </a:rPr>
              <a:t>problems </a:t>
            </a:r>
            <a:r>
              <a:rPr sz="2000" spc="-5" dirty="0">
                <a:latin typeface="Trebuchet MS"/>
                <a:cs typeface="Trebuchet MS"/>
              </a:rPr>
              <a:t>that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data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hazards </a:t>
            </a:r>
            <a:r>
              <a:rPr sz="2000" spc="-5" dirty="0">
                <a:latin typeface="Trebuchet MS"/>
                <a:cs typeface="Trebuchet MS"/>
              </a:rPr>
              <a:t>can cause for our  </a:t>
            </a:r>
            <a:r>
              <a:rPr sz="2000" spc="-10" dirty="0">
                <a:latin typeface="Trebuchet MS"/>
                <a:cs typeface="Trebuchet MS"/>
              </a:rPr>
              <a:t>pipelined processor, </a:t>
            </a:r>
            <a:r>
              <a:rPr sz="2000" spc="-5" dirty="0">
                <a:latin typeface="Trebuchet MS"/>
                <a:cs typeface="Trebuchet MS"/>
              </a:rPr>
              <a:t>and show how to </a:t>
            </a:r>
            <a:r>
              <a:rPr sz="2000" spc="-10" dirty="0">
                <a:latin typeface="Trebuchet MS"/>
                <a:cs typeface="Trebuchet MS"/>
              </a:rPr>
              <a:t>handle </a:t>
            </a:r>
            <a:r>
              <a:rPr sz="2000" spc="-5" dirty="0">
                <a:latin typeface="Trebuchet MS"/>
                <a:cs typeface="Trebuchet MS"/>
              </a:rPr>
              <a:t>them with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forwarding</a:t>
            </a:r>
            <a:r>
              <a:rPr sz="2000" spc="-5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49700" y="4406898"/>
            <a:ext cx="2010155" cy="2097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22650" y="374650"/>
            <a:ext cx="3606927" cy="830997"/>
          </a:xfrm>
        </p:spPr>
        <p:txBody>
          <a:bodyPr/>
          <a:lstStyle/>
          <a:p>
            <a:r>
              <a:rPr lang="en-US" dirty="0" smtClean="0"/>
              <a:t>Pipeline Registers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345" y="2344907"/>
            <a:ext cx="8200390" cy="249299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Pipeline registers are the key to making a pipeline work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IF/ID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ID/EX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EX/MEM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MEM/WB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332" y="487171"/>
            <a:ext cx="3764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The pipelined</a:t>
            </a:r>
            <a:r>
              <a:rPr spc="-130" dirty="0"/>
              <a:t> </a:t>
            </a:r>
            <a:r>
              <a:rPr dirty="0"/>
              <a:t>datapath</a:t>
            </a:r>
          </a:p>
        </p:txBody>
      </p:sp>
      <p:sp>
        <p:nvSpPr>
          <p:cNvPr id="3" name="object 3"/>
          <p:cNvSpPr/>
          <p:nvPr/>
        </p:nvSpPr>
        <p:spPr>
          <a:xfrm>
            <a:off x="4511294" y="2578100"/>
            <a:ext cx="168910" cy="4144645"/>
          </a:xfrm>
          <a:custGeom>
            <a:avLst/>
            <a:gdLst/>
            <a:ahLst/>
            <a:cxnLst/>
            <a:rect l="l" t="t" r="r" b="b"/>
            <a:pathLst>
              <a:path w="168910" h="4144645">
                <a:moveTo>
                  <a:pt x="168401" y="0"/>
                </a:moveTo>
                <a:lnTo>
                  <a:pt x="168402" y="4144517"/>
                </a:lnTo>
                <a:lnTo>
                  <a:pt x="0" y="4144517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1294" y="2578100"/>
            <a:ext cx="168910" cy="4145279"/>
          </a:xfrm>
          <a:custGeom>
            <a:avLst/>
            <a:gdLst/>
            <a:ahLst/>
            <a:cxnLst/>
            <a:rect l="l" t="t" r="r" b="b"/>
            <a:pathLst>
              <a:path w="168910" h="4145279">
                <a:moveTo>
                  <a:pt x="0" y="0"/>
                </a:moveTo>
                <a:lnTo>
                  <a:pt x="0" y="4145279"/>
                </a:lnTo>
                <a:lnTo>
                  <a:pt x="168402" y="4145279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8053" y="2793745"/>
            <a:ext cx="382905" cy="86360"/>
          </a:xfrm>
          <a:custGeom>
            <a:avLst/>
            <a:gdLst/>
            <a:ahLst/>
            <a:cxnLst/>
            <a:rect l="l" t="t" r="r" b="b"/>
            <a:pathLst>
              <a:path w="382905" h="86360">
                <a:moveTo>
                  <a:pt x="339089" y="57149"/>
                </a:moveTo>
                <a:lnTo>
                  <a:pt x="339089" y="28955"/>
                </a:lnTo>
                <a:lnTo>
                  <a:pt x="0" y="28955"/>
                </a:lnTo>
                <a:lnTo>
                  <a:pt x="0" y="57149"/>
                </a:lnTo>
                <a:lnTo>
                  <a:pt x="339089" y="57149"/>
                </a:lnTo>
                <a:close/>
              </a:path>
              <a:path w="382905" h="86360">
                <a:moveTo>
                  <a:pt x="382523" y="43433"/>
                </a:moveTo>
                <a:lnTo>
                  <a:pt x="325373" y="0"/>
                </a:lnTo>
                <a:lnTo>
                  <a:pt x="325373" y="28955"/>
                </a:lnTo>
                <a:lnTo>
                  <a:pt x="339089" y="28955"/>
                </a:lnTo>
                <a:lnTo>
                  <a:pt x="339089" y="75864"/>
                </a:lnTo>
                <a:lnTo>
                  <a:pt x="382523" y="43433"/>
                </a:lnTo>
                <a:close/>
              </a:path>
              <a:path w="382905" h="86360">
                <a:moveTo>
                  <a:pt x="339089" y="75864"/>
                </a:moveTo>
                <a:lnTo>
                  <a:pt x="339089" y="57149"/>
                </a:lnTo>
                <a:lnTo>
                  <a:pt x="325373" y="57149"/>
                </a:lnTo>
                <a:lnTo>
                  <a:pt x="325373" y="86105"/>
                </a:lnTo>
                <a:lnTo>
                  <a:pt x="339089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474" y="4046473"/>
            <a:ext cx="1377950" cy="112787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 marR="81280" indent="-635" algn="ctr">
              <a:lnSpc>
                <a:spcPct val="100000"/>
              </a:lnSpc>
              <a:spcBef>
                <a:spcPts val="335"/>
              </a:spcBef>
              <a:tabLst>
                <a:tab pos="634365" algn="l"/>
                <a:tab pos="922019" algn="l"/>
              </a:tabLst>
            </a:pP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5" dirty="0" smtClean="0">
                <a:latin typeface="Arial"/>
                <a:cs typeface="Arial"/>
              </a:rPr>
              <a:t>Instruction</a:t>
            </a:r>
            <a:endParaRPr lang="en-US" sz="1100" spc="-5" dirty="0" smtClean="0">
              <a:latin typeface="Arial"/>
              <a:cs typeface="Arial"/>
            </a:endParaRPr>
          </a:p>
          <a:p>
            <a:pPr marL="96520" marR="81280" indent="-635" algn="ctr">
              <a:lnSpc>
                <a:spcPct val="100000"/>
              </a:lnSpc>
              <a:spcBef>
                <a:spcPts val="335"/>
              </a:spcBef>
              <a:tabLst>
                <a:tab pos="634365" algn="l"/>
                <a:tab pos="922019" algn="l"/>
              </a:tabLst>
            </a:pPr>
            <a:r>
              <a:rPr sz="1100" spc="-5" dirty="0" smtClean="0">
                <a:latin typeface="Arial"/>
                <a:cs typeface="Arial"/>
              </a:rPr>
              <a:t>  </a:t>
            </a:r>
            <a:r>
              <a:rPr sz="1100" spc="-5" dirty="0">
                <a:latin typeface="Arial"/>
                <a:cs typeface="Arial"/>
              </a:rPr>
              <a:t>address</a:t>
            </a:r>
            <a:r>
              <a:rPr sz="1100" dirty="0" smtClean="0">
                <a:latin typeface="Arial"/>
                <a:cs typeface="Arial"/>
              </a:rPr>
              <a:t>	</a:t>
            </a:r>
            <a:r>
              <a:rPr sz="1100" spc="-5" dirty="0" smtClean="0">
                <a:latin typeface="Arial"/>
                <a:cs typeface="Arial"/>
              </a:rPr>
              <a:t>[</a:t>
            </a:r>
            <a:r>
              <a:rPr sz="1100" spc="-5" dirty="0">
                <a:latin typeface="Arial"/>
                <a:cs typeface="Arial"/>
              </a:rPr>
              <a:t>31-</a:t>
            </a:r>
            <a:r>
              <a:rPr sz="1100" spc="-15" dirty="0">
                <a:latin typeface="Arial"/>
                <a:cs typeface="Arial"/>
              </a:rPr>
              <a:t>0</a:t>
            </a:r>
            <a:r>
              <a:rPr sz="1100" spc="-5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339090" marR="299720"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Instruc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ion  memory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02293" y="5299202"/>
            <a:ext cx="253365" cy="85725"/>
          </a:xfrm>
          <a:custGeom>
            <a:avLst/>
            <a:gdLst/>
            <a:ahLst/>
            <a:cxnLst/>
            <a:rect l="l" t="t" r="r" b="b"/>
            <a:pathLst>
              <a:path w="253365" h="85725">
                <a:moveTo>
                  <a:pt x="209550" y="57150"/>
                </a:moveTo>
                <a:lnTo>
                  <a:pt x="209550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3365" h="85725">
                <a:moveTo>
                  <a:pt x="252983" y="42672"/>
                </a:moveTo>
                <a:lnTo>
                  <a:pt x="195833" y="0"/>
                </a:lnTo>
                <a:lnTo>
                  <a:pt x="195833" y="28194"/>
                </a:lnTo>
                <a:lnTo>
                  <a:pt x="209550" y="28194"/>
                </a:lnTo>
                <a:lnTo>
                  <a:pt x="209550" y="75102"/>
                </a:lnTo>
                <a:lnTo>
                  <a:pt x="252983" y="42672"/>
                </a:lnTo>
                <a:close/>
              </a:path>
              <a:path w="253365" h="85725">
                <a:moveTo>
                  <a:pt x="209550" y="75102"/>
                </a:moveTo>
                <a:lnTo>
                  <a:pt x="209550" y="57150"/>
                </a:lnTo>
                <a:lnTo>
                  <a:pt x="195833" y="57150"/>
                </a:lnTo>
                <a:lnTo>
                  <a:pt x="195833" y="85344"/>
                </a:lnTo>
                <a:lnTo>
                  <a:pt x="209550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25893" y="4435094"/>
            <a:ext cx="419100" cy="86360"/>
          </a:xfrm>
          <a:custGeom>
            <a:avLst/>
            <a:gdLst/>
            <a:ahLst/>
            <a:cxnLst/>
            <a:rect l="l" t="t" r="r" b="b"/>
            <a:pathLst>
              <a:path w="419100" h="86360">
                <a:moveTo>
                  <a:pt x="376427" y="57150"/>
                </a:moveTo>
                <a:lnTo>
                  <a:pt x="376427" y="28955"/>
                </a:lnTo>
                <a:lnTo>
                  <a:pt x="0" y="28955"/>
                </a:lnTo>
                <a:lnTo>
                  <a:pt x="0" y="57150"/>
                </a:lnTo>
                <a:lnTo>
                  <a:pt x="376427" y="57150"/>
                </a:lnTo>
                <a:close/>
              </a:path>
              <a:path w="419100" h="86360">
                <a:moveTo>
                  <a:pt x="419100" y="43433"/>
                </a:moveTo>
                <a:lnTo>
                  <a:pt x="361950" y="0"/>
                </a:lnTo>
                <a:lnTo>
                  <a:pt x="361950" y="28955"/>
                </a:lnTo>
                <a:lnTo>
                  <a:pt x="376427" y="28955"/>
                </a:lnTo>
                <a:lnTo>
                  <a:pt x="376427" y="75295"/>
                </a:lnTo>
                <a:lnTo>
                  <a:pt x="419100" y="43433"/>
                </a:lnTo>
                <a:close/>
              </a:path>
              <a:path w="419100" h="86360">
                <a:moveTo>
                  <a:pt x="376427" y="75295"/>
                </a:moveTo>
                <a:lnTo>
                  <a:pt x="376427" y="57150"/>
                </a:lnTo>
                <a:lnTo>
                  <a:pt x="361950" y="57150"/>
                </a:lnTo>
                <a:lnTo>
                  <a:pt x="361950" y="86105"/>
                </a:lnTo>
                <a:lnTo>
                  <a:pt x="376427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4295" y="4478528"/>
            <a:ext cx="0" cy="1553845"/>
          </a:xfrm>
          <a:custGeom>
            <a:avLst/>
            <a:gdLst/>
            <a:ahLst/>
            <a:cxnLst/>
            <a:rect l="l" t="t" r="r" b="b"/>
            <a:pathLst>
              <a:path h="1553845">
                <a:moveTo>
                  <a:pt x="0" y="0"/>
                </a:moveTo>
                <a:lnTo>
                  <a:pt x="0" y="155371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4295" y="5989573"/>
            <a:ext cx="1761489" cy="86360"/>
          </a:xfrm>
          <a:custGeom>
            <a:avLst/>
            <a:gdLst/>
            <a:ahLst/>
            <a:cxnLst/>
            <a:rect l="l" t="t" r="r" b="b"/>
            <a:pathLst>
              <a:path w="1761490" h="86360">
                <a:moveTo>
                  <a:pt x="1717548" y="57150"/>
                </a:moveTo>
                <a:lnTo>
                  <a:pt x="1717548" y="28955"/>
                </a:lnTo>
                <a:lnTo>
                  <a:pt x="0" y="28955"/>
                </a:lnTo>
                <a:lnTo>
                  <a:pt x="0" y="57150"/>
                </a:lnTo>
                <a:lnTo>
                  <a:pt x="1717548" y="57150"/>
                </a:lnTo>
                <a:close/>
              </a:path>
              <a:path w="1761490" h="86360">
                <a:moveTo>
                  <a:pt x="1760981" y="42672"/>
                </a:moveTo>
                <a:lnTo>
                  <a:pt x="1703831" y="0"/>
                </a:lnTo>
                <a:lnTo>
                  <a:pt x="1703831" y="28955"/>
                </a:lnTo>
                <a:lnTo>
                  <a:pt x="1717548" y="28955"/>
                </a:lnTo>
                <a:lnTo>
                  <a:pt x="1717548" y="75681"/>
                </a:lnTo>
                <a:lnTo>
                  <a:pt x="1760981" y="42672"/>
                </a:lnTo>
                <a:close/>
              </a:path>
              <a:path w="1761490" h="86360">
                <a:moveTo>
                  <a:pt x="1717548" y="75681"/>
                </a:moveTo>
                <a:lnTo>
                  <a:pt x="1717548" y="57150"/>
                </a:lnTo>
                <a:lnTo>
                  <a:pt x="1703831" y="57150"/>
                </a:lnTo>
                <a:lnTo>
                  <a:pt x="1703831" y="86105"/>
                </a:lnTo>
                <a:lnTo>
                  <a:pt x="1717548" y="7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47052" y="4432046"/>
            <a:ext cx="83820" cy="87630"/>
          </a:xfrm>
          <a:custGeom>
            <a:avLst/>
            <a:gdLst/>
            <a:ahLst/>
            <a:cxnLst/>
            <a:rect l="l" t="t" r="r" b="b"/>
            <a:pathLst>
              <a:path w="83820" h="87629">
                <a:moveTo>
                  <a:pt x="83820" y="63245"/>
                </a:moveTo>
                <a:lnTo>
                  <a:pt x="83820" y="25145"/>
                </a:lnTo>
                <a:lnTo>
                  <a:pt x="59436" y="0"/>
                </a:lnTo>
                <a:lnTo>
                  <a:pt x="24383" y="0"/>
                </a:lnTo>
                <a:lnTo>
                  <a:pt x="0" y="25145"/>
                </a:lnTo>
                <a:lnTo>
                  <a:pt x="0" y="63245"/>
                </a:lnTo>
                <a:lnTo>
                  <a:pt x="24383" y="87629"/>
                </a:lnTo>
                <a:lnTo>
                  <a:pt x="59436" y="87629"/>
                </a:lnTo>
                <a:lnTo>
                  <a:pt x="8382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47052" y="4432046"/>
            <a:ext cx="83820" cy="87630"/>
          </a:xfrm>
          <a:custGeom>
            <a:avLst/>
            <a:gdLst/>
            <a:ahLst/>
            <a:cxnLst/>
            <a:rect l="l" t="t" r="r" b="b"/>
            <a:pathLst>
              <a:path w="83820" h="87629">
                <a:moveTo>
                  <a:pt x="24383" y="0"/>
                </a:moveTo>
                <a:lnTo>
                  <a:pt x="0" y="25145"/>
                </a:lnTo>
                <a:lnTo>
                  <a:pt x="0" y="63245"/>
                </a:lnTo>
                <a:lnTo>
                  <a:pt x="24383" y="87629"/>
                </a:lnTo>
                <a:lnTo>
                  <a:pt x="59436" y="87629"/>
                </a:lnTo>
                <a:lnTo>
                  <a:pt x="83820" y="63245"/>
                </a:lnTo>
                <a:lnTo>
                  <a:pt x="83820" y="25145"/>
                </a:lnTo>
                <a:lnTo>
                  <a:pt x="59436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25076" y="568629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93478" y="5686297"/>
            <a:ext cx="0" cy="1383030"/>
          </a:xfrm>
          <a:custGeom>
            <a:avLst/>
            <a:gdLst/>
            <a:ahLst/>
            <a:cxnLst/>
            <a:rect l="l" t="t" r="r" b="b"/>
            <a:pathLst>
              <a:path h="1383029">
                <a:moveTo>
                  <a:pt x="0" y="0"/>
                </a:moveTo>
                <a:lnTo>
                  <a:pt x="0" y="13830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0376" y="7069328"/>
            <a:ext cx="7293609" cy="0"/>
          </a:xfrm>
          <a:custGeom>
            <a:avLst/>
            <a:gdLst/>
            <a:ahLst/>
            <a:cxnLst/>
            <a:rect l="l" t="t" r="r" b="b"/>
            <a:pathLst>
              <a:path w="7293609">
                <a:moveTo>
                  <a:pt x="7293102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31973" y="4822952"/>
            <a:ext cx="0" cy="2073910"/>
          </a:xfrm>
          <a:custGeom>
            <a:avLst/>
            <a:gdLst/>
            <a:ahLst/>
            <a:cxnLst/>
            <a:rect l="l" t="t" r="r" b="b"/>
            <a:pathLst>
              <a:path h="2073909">
                <a:moveTo>
                  <a:pt x="0" y="20734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7401" y="4784852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80" h="76200">
                <a:moveTo>
                  <a:pt x="364998" y="40386"/>
                </a:moveTo>
                <a:lnTo>
                  <a:pt x="364998" y="35051"/>
                </a:lnTo>
                <a:lnTo>
                  <a:pt x="362712" y="33527"/>
                </a:lnTo>
                <a:lnTo>
                  <a:pt x="2286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6" y="42672"/>
                </a:lnTo>
                <a:lnTo>
                  <a:pt x="362712" y="42672"/>
                </a:lnTo>
                <a:lnTo>
                  <a:pt x="364998" y="40386"/>
                </a:lnTo>
                <a:close/>
              </a:path>
              <a:path w="424180" h="76200">
                <a:moveTo>
                  <a:pt x="423672" y="38100"/>
                </a:moveTo>
                <a:lnTo>
                  <a:pt x="347472" y="0"/>
                </a:lnTo>
                <a:lnTo>
                  <a:pt x="347472" y="33527"/>
                </a:lnTo>
                <a:lnTo>
                  <a:pt x="362712" y="33527"/>
                </a:lnTo>
                <a:lnTo>
                  <a:pt x="364998" y="35051"/>
                </a:lnTo>
                <a:lnTo>
                  <a:pt x="364998" y="67437"/>
                </a:lnTo>
                <a:lnTo>
                  <a:pt x="423672" y="38100"/>
                </a:lnTo>
                <a:close/>
              </a:path>
              <a:path w="424180" h="76200">
                <a:moveTo>
                  <a:pt x="364998" y="67437"/>
                </a:moveTo>
                <a:lnTo>
                  <a:pt x="364998" y="40386"/>
                </a:lnTo>
                <a:lnTo>
                  <a:pt x="362712" y="42672"/>
                </a:lnTo>
                <a:lnTo>
                  <a:pt x="347472" y="42672"/>
                </a:lnTo>
                <a:lnTo>
                  <a:pt x="347472" y="76200"/>
                </a:lnTo>
                <a:lnTo>
                  <a:pt x="3649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34402" y="4352544"/>
            <a:ext cx="53848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34402" y="5216649"/>
            <a:ext cx="35179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Write  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3010" y="4698494"/>
            <a:ext cx="56896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8745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Data  m</a:t>
            </a:r>
            <a:r>
              <a:rPr sz="1100" b="1" spc="-1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84971" y="5216662"/>
            <a:ext cx="36195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ad  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32495" y="4132579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02804" y="3921252"/>
            <a:ext cx="66103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32495" y="5600953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02804" y="5820917"/>
            <a:ext cx="6699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63030" y="5301998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63030" y="5907026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74378" y="5168900"/>
            <a:ext cx="250825" cy="1036319"/>
          </a:xfrm>
          <a:custGeom>
            <a:avLst/>
            <a:gdLst/>
            <a:ahLst/>
            <a:cxnLst/>
            <a:rect l="l" t="t" r="r" b="b"/>
            <a:pathLst>
              <a:path w="250825" h="1036320">
                <a:moveTo>
                  <a:pt x="124968" y="0"/>
                </a:moveTo>
                <a:lnTo>
                  <a:pt x="76188" y="9894"/>
                </a:lnTo>
                <a:lnTo>
                  <a:pt x="36480" y="36861"/>
                </a:lnTo>
                <a:lnTo>
                  <a:pt x="9775" y="76831"/>
                </a:lnTo>
                <a:lnTo>
                  <a:pt x="0" y="125729"/>
                </a:lnTo>
                <a:lnTo>
                  <a:pt x="0" y="911351"/>
                </a:lnTo>
                <a:lnTo>
                  <a:pt x="9775" y="960131"/>
                </a:lnTo>
                <a:lnTo>
                  <a:pt x="36480" y="999839"/>
                </a:lnTo>
                <a:lnTo>
                  <a:pt x="76188" y="1026544"/>
                </a:lnTo>
                <a:lnTo>
                  <a:pt x="124968" y="1036320"/>
                </a:lnTo>
                <a:lnTo>
                  <a:pt x="173866" y="1026544"/>
                </a:lnTo>
                <a:lnTo>
                  <a:pt x="213836" y="999839"/>
                </a:lnTo>
                <a:lnTo>
                  <a:pt x="240803" y="960131"/>
                </a:lnTo>
                <a:lnTo>
                  <a:pt x="250698" y="911351"/>
                </a:lnTo>
                <a:lnTo>
                  <a:pt x="250698" y="125729"/>
                </a:lnTo>
                <a:lnTo>
                  <a:pt x="240803" y="76831"/>
                </a:lnTo>
                <a:lnTo>
                  <a:pt x="213836" y="36861"/>
                </a:lnTo>
                <a:lnTo>
                  <a:pt x="173866" y="9894"/>
                </a:lnTo>
                <a:lnTo>
                  <a:pt x="124968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201657" y="4784597"/>
            <a:ext cx="75438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9B22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88678" y="4995926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009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46573" y="4390897"/>
            <a:ext cx="0" cy="1037590"/>
          </a:xfrm>
          <a:custGeom>
            <a:avLst/>
            <a:gdLst/>
            <a:ahLst/>
            <a:cxnLst/>
            <a:rect l="l" t="t" r="r" b="b"/>
            <a:pathLst>
              <a:path h="1037589">
                <a:moveTo>
                  <a:pt x="0" y="103708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79696" y="4348226"/>
            <a:ext cx="586105" cy="85725"/>
          </a:xfrm>
          <a:custGeom>
            <a:avLst/>
            <a:gdLst/>
            <a:ahLst/>
            <a:cxnLst/>
            <a:rect l="l" t="t" r="r" b="b"/>
            <a:pathLst>
              <a:path w="586104" h="85725">
                <a:moveTo>
                  <a:pt x="543305" y="57150"/>
                </a:moveTo>
                <a:lnTo>
                  <a:pt x="543305" y="28194"/>
                </a:lnTo>
                <a:lnTo>
                  <a:pt x="0" y="28194"/>
                </a:lnTo>
                <a:lnTo>
                  <a:pt x="0" y="57150"/>
                </a:lnTo>
                <a:lnTo>
                  <a:pt x="543305" y="57150"/>
                </a:lnTo>
                <a:close/>
              </a:path>
              <a:path w="586104" h="85725">
                <a:moveTo>
                  <a:pt x="585977" y="42672"/>
                </a:moveTo>
                <a:lnTo>
                  <a:pt x="528827" y="0"/>
                </a:lnTo>
                <a:lnTo>
                  <a:pt x="528827" y="28194"/>
                </a:lnTo>
                <a:lnTo>
                  <a:pt x="543305" y="28194"/>
                </a:lnTo>
                <a:lnTo>
                  <a:pt x="543305" y="74533"/>
                </a:lnTo>
                <a:lnTo>
                  <a:pt x="585977" y="42672"/>
                </a:lnTo>
                <a:close/>
              </a:path>
              <a:path w="586104" h="85725">
                <a:moveTo>
                  <a:pt x="543305" y="74533"/>
                </a:moveTo>
                <a:lnTo>
                  <a:pt x="543305" y="57150"/>
                </a:lnTo>
                <a:lnTo>
                  <a:pt x="528827" y="57150"/>
                </a:lnTo>
                <a:lnTo>
                  <a:pt x="528827" y="85344"/>
                </a:lnTo>
                <a:lnTo>
                  <a:pt x="54330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00853" y="4354321"/>
            <a:ext cx="82550" cy="86360"/>
          </a:xfrm>
          <a:custGeom>
            <a:avLst/>
            <a:gdLst/>
            <a:ahLst/>
            <a:cxnLst/>
            <a:rect l="l" t="t" r="r" b="b"/>
            <a:pathLst>
              <a:path w="82550" h="86360">
                <a:moveTo>
                  <a:pt x="82296" y="61722"/>
                </a:moveTo>
                <a:lnTo>
                  <a:pt x="82296" y="24383"/>
                </a:lnTo>
                <a:lnTo>
                  <a:pt x="57912" y="0"/>
                </a:lnTo>
                <a:lnTo>
                  <a:pt x="23622" y="0"/>
                </a:lnTo>
                <a:lnTo>
                  <a:pt x="0" y="24383"/>
                </a:lnTo>
                <a:lnTo>
                  <a:pt x="0" y="61722"/>
                </a:lnTo>
                <a:lnTo>
                  <a:pt x="23622" y="86105"/>
                </a:lnTo>
                <a:lnTo>
                  <a:pt x="57912" y="86105"/>
                </a:lnTo>
                <a:lnTo>
                  <a:pt x="82296" y="61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00853" y="4354321"/>
            <a:ext cx="82550" cy="86360"/>
          </a:xfrm>
          <a:custGeom>
            <a:avLst/>
            <a:gdLst/>
            <a:ahLst/>
            <a:cxnLst/>
            <a:rect l="l" t="t" r="r" b="b"/>
            <a:pathLst>
              <a:path w="82550" h="86360">
                <a:moveTo>
                  <a:pt x="23622" y="0"/>
                </a:moveTo>
                <a:lnTo>
                  <a:pt x="0" y="24383"/>
                </a:lnTo>
                <a:lnTo>
                  <a:pt x="0" y="61722"/>
                </a:lnTo>
                <a:lnTo>
                  <a:pt x="23622" y="86105"/>
                </a:lnTo>
                <a:lnTo>
                  <a:pt x="57912" y="86105"/>
                </a:lnTo>
                <a:lnTo>
                  <a:pt x="82296" y="61722"/>
                </a:lnTo>
                <a:lnTo>
                  <a:pt x="82296" y="24383"/>
                </a:lnTo>
                <a:lnTo>
                  <a:pt x="57912" y="0"/>
                </a:lnTo>
                <a:lnTo>
                  <a:pt x="236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49731" y="2473452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55966" y="3179828"/>
            <a:ext cx="34988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Shift  left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64278" y="3010154"/>
            <a:ext cx="501650" cy="690880"/>
          </a:xfrm>
          <a:custGeom>
            <a:avLst/>
            <a:gdLst/>
            <a:ahLst/>
            <a:cxnLst/>
            <a:rect l="l" t="t" r="r" b="b"/>
            <a:pathLst>
              <a:path w="501650" h="690879">
                <a:moveTo>
                  <a:pt x="250698" y="0"/>
                </a:moveTo>
                <a:lnTo>
                  <a:pt x="209978" y="4501"/>
                </a:lnTo>
                <a:lnTo>
                  <a:pt x="171370" y="17538"/>
                </a:lnTo>
                <a:lnTo>
                  <a:pt x="135387" y="38411"/>
                </a:lnTo>
                <a:lnTo>
                  <a:pt x="102540" y="66422"/>
                </a:lnTo>
                <a:lnTo>
                  <a:pt x="73342" y="100869"/>
                </a:lnTo>
                <a:lnTo>
                  <a:pt x="48304" y="141055"/>
                </a:lnTo>
                <a:lnTo>
                  <a:pt x="27939" y="186279"/>
                </a:lnTo>
                <a:lnTo>
                  <a:pt x="12758" y="235842"/>
                </a:lnTo>
                <a:lnTo>
                  <a:pt x="3275" y="289044"/>
                </a:lnTo>
                <a:lnTo>
                  <a:pt x="0" y="345186"/>
                </a:lnTo>
                <a:lnTo>
                  <a:pt x="3275" y="401142"/>
                </a:lnTo>
                <a:lnTo>
                  <a:pt x="12758" y="454237"/>
                </a:lnTo>
                <a:lnTo>
                  <a:pt x="27939" y="503756"/>
                </a:lnTo>
                <a:lnTo>
                  <a:pt x="48304" y="548987"/>
                </a:lnTo>
                <a:lnTo>
                  <a:pt x="73342" y="589216"/>
                </a:lnTo>
                <a:lnTo>
                  <a:pt x="102540" y="623730"/>
                </a:lnTo>
                <a:lnTo>
                  <a:pt x="135387" y="651816"/>
                </a:lnTo>
                <a:lnTo>
                  <a:pt x="171370" y="672760"/>
                </a:lnTo>
                <a:lnTo>
                  <a:pt x="209978" y="685850"/>
                </a:lnTo>
                <a:lnTo>
                  <a:pt x="250698" y="690372"/>
                </a:lnTo>
                <a:lnTo>
                  <a:pt x="291417" y="685850"/>
                </a:lnTo>
                <a:lnTo>
                  <a:pt x="330025" y="672760"/>
                </a:lnTo>
                <a:lnTo>
                  <a:pt x="366008" y="651816"/>
                </a:lnTo>
                <a:lnTo>
                  <a:pt x="398855" y="623730"/>
                </a:lnTo>
                <a:lnTo>
                  <a:pt x="428053" y="589216"/>
                </a:lnTo>
                <a:lnTo>
                  <a:pt x="453091" y="548987"/>
                </a:lnTo>
                <a:lnTo>
                  <a:pt x="473456" y="503756"/>
                </a:lnTo>
                <a:lnTo>
                  <a:pt x="488637" y="454237"/>
                </a:lnTo>
                <a:lnTo>
                  <a:pt x="498120" y="401142"/>
                </a:lnTo>
                <a:lnTo>
                  <a:pt x="501396" y="345186"/>
                </a:lnTo>
                <a:lnTo>
                  <a:pt x="498120" y="289044"/>
                </a:lnTo>
                <a:lnTo>
                  <a:pt x="488637" y="235842"/>
                </a:lnTo>
                <a:lnTo>
                  <a:pt x="473456" y="186279"/>
                </a:lnTo>
                <a:lnTo>
                  <a:pt x="453091" y="141055"/>
                </a:lnTo>
                <a:lnTo>
                  <a:pt x="428053" y="100869"/>
                </a:lnTo>
                <a:lnTo>
                  <a:pt x="398855" y="66422"/>
                </a:lnTo>
                <a:lnTo>
                  <a:pt x="366008" y="38411"/>
                </a:lnTo>
                <a:lnTo>
                  <a:pt x="330025" y="17538"/>
                </a:lnTo>
                <a:lnTo>
                  <a:pt x="291417" y="4501"/>
                </a:lnTo>
                <a:lnTo>
                  <a:pt x="25069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65673" y="3313429"/>
            <a:ext cx="624205" cy="85725"/>
          </a:xfrm>
          <a:custGeom>
            <a:avLst/>
            <a:gdLst/>
            <a:ahLst/>
            <a:cxnLst/>
            <a:rect l="l" t="t" r="r" b="b"/>
            <a:pathLst>
              <a:path w="624204" h="85725">
                <a:moveTo>
                  <a:pt x="581405" y="57150"/>
                </a:moveTo>
                <a:lnTo>
                  <a:pt x="581405" y="28194"/>
                </a:lnTo>
                <a:lnTo>
                  <a:pt x="0" y="28194"/>
                </a:lnTo>
                <a:lnTo>
                  <a:pt x="0" y="57150"/>
                </a:lnTo>
                <a:lnTo>
                  <a:pt x="581405" y="57150"/>
                </a:lnTo>
                <a:close/>
              </a:path>
              <a:path w="624204" h="85725">
                <a:moveTo>
                  <a:pt x="624077" y="42671"/>
                </a:moveTo>
                <a:lnTo>
                  <a:pt x="566927" y="0"/>
                </a:lnTo>
                <a:lnTo>
                  <a:pt x="566927" y="28194"/>
                </a:lnTo>
                <a:lnTo>
                  <a:pt x="581405" y="28194"/>
                </a:lnTo>
                <a:lnTo>
                  <a:pt x="581405" y="74533"/>
                </a:lnTo>
                <a:lnTo>
                  <a:pt x="624077" y="42671"/>
                </a:lnTo>
                <a:close/>
              </a:path>
              <a:path w="624204" h="85725">
                <a:moveTo>
                  <a:pt x="581405" y="74533"/>
                </a:moveTo>
                <a:lnTo>
                  <a:pt x="581405" y="57150"/>
                </a:lnTo>
                <a:lnTo>
                  <a:pt x="566927" y="57150"/>
                </a:lnTo>
                <a:lnTo>
                  <a:pt x="566927" y="85344"/>
                </a:lnTo>
                <a:lnTo>
                  <a:pt x="58140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2671" y="3052826"/>
            <a:ext cx="467359" cy="85725"/>
          </a:xfrm>
          <a:custGeom>
            <a:avLst/>
            <a:gdLst/>
            <a:ahLst/>
            <a:cxnLst/>
            <a:rect l="l" t="t" r="r" b="b"/>
            <a:pathLst>
              <a:path w="467359" h="85725">
                <a:moveTo>
                  <a:pt x="423672" y="57149"/>
                </a:moveTo>
                <a:lnTo>
                  <a:pt x="423672" y="28193"/>
                </a:lnTo>
                <a:lnTo>
                  <a:pt x="0" y="28193"/>
                </a:lnTo>
                <a:lnTo>
                  <a:pt x="0" y="57149"/>
                </a:lnTo>
                <a:lnTo>
                  <a:pt x="423672" y="57149"/>
                </a:lnTo>
                <a:close/>
              </a:path>
              <a:path w="467359" h="85725">
                <a:moveTo>
                  <a:pt x="467105" y="42671"/>
                </a:moveTo>
                <a:lnTo>
                  <a:pt x="409955" y="0"/>
                </a:lnTo>
                <a:lnTo>
                  <a:pt x="409955" y="28193"/>
                </a:lnTo>
                <a:lnTo>
                  <a:pt x="423672" y="28193"/>
                </a:lnTo>
                <a:lnTo>
                  <a:pt x="423672" y="75102"/>
                </a:lnTo>
                <a:lnTo>
                  <a:pt x="467105" y="42671"/>
                </a:lnTo>
                <a:close/>
              </a:path>
              <a:path w="467359" h="85725">
                <a:moveTo>
                  <a:pt x="423672" y="75102"/>
                </a:moveTo>
                <a:lnTo>
                  <a:pt x="423672" y="57149"/>
                </a:lnTo>
                <a:lnTo>
                  <a:pt x="409955" y="57149"/>
                </a:lnTo>
                <a:lnTo>
                  <a:pt x="409955" y="85343"/>
                </a:lnTo>
                <a:lnTo>
                  <a:pt x="423672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4372" y="2405126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4372" y="292252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4372" y="2751073"/>
            <a:ext cx="168910" cy="86360"/>
          </a:xfrm>
          <a:custGeom>
            <a:avLst/>
            <a:gdLst/>
            <a:ahLst/>
            <a:cxnLst/>
            <a:rect l="l" t="t" r="r" b="b"/>
            <a:pathLst>
              <a:path w="168909" h="86360">
                <a:moveTo>
                  <a:pt x="0" y="0"/>
                </a:moveTo>
                <a:lnTo>
                  <a:pt x="168402" y="861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4372" y="2837179"/>
            <a:ext cx="168910" cy="85725"/>
          </a:xfrm>
          <a:custGeom>
            <a:avLst/>
            <a:gdLst/>
            <a:ahLst/>
            <a:cxnLst/>
            <a:rect l="l" t="t" r="r" b="b"/>
            <a:pathLst>
              <a:path w="168909" h="85725">
                <a:moveTo>
                  <a:pt x="0" y="85344"/>
                </a:moveTo>
                <a:lnTo>
                  <a:pt x="16840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4372" y="2405126"/>
            <a:ext cx="504190" cy="605155"/>
          </a:xfrm>
          <a:custGeom>
            <a:avLst/>
            <a:gdLst/>
            <a:ahLst/>
            <a:cxnLst/>
            <a:rect l="l" t="t" r="r" b="b"/>
            <a:pathLst>
              <a:path w="504190" h="605155">
                <a:moveTo>
                  <a:pt x="0" y="0"/>
                </a:moveTo>
                <a:lnTo>
                  <a:pt x="503681" y="258318"/>
                </a:lnTo>
                <a:lnTo>
                  <a:pt x="503681" y="6050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44372" y="3010154"/>
            <a:ext cx="504190" cy="258445"/>
          </a:xfrm>
          <a:custGeom>
            <a:avLst/>
            <a:gdLst/>
            <a:ahLst/>
            <a:cxnLst/>
            <a:rect l="l" t="t" r="r" b="b"/>
            <a:pathLst>
              <a:path w="504190" h="258445">
                <a:moveTo>
                  <a:pt x="0" y="258318"/>
                </a:moveTo>
                <a:lnTo>
                  <a:pt x="5036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31316" y="2736341"/>
            <a:ext cx="2965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39394" y="3095498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4">
                <a:moveTo>
                  <a:pt x="0" y="60502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9394" y="3052826"/>
            <a:ext cx="205104" cy="85725"/>
          </a:xfrm>
          <a:custGeom>
            <a:avLst/>
            <a:gdLst/>
            <a:ahLst/>
            <a:cxnLst/>
            <a:rect l="l" t="t" r="r" b="b"/>
            <a:pathLst>
              <a:path w="205105" h="85725">
                <a:moveTo>
                  <a:pt x="162306" y="57150"/>
                </a:moveTo>
                <a:lnTo>
                  <a:pt x="162306" y="28193"/>
                </a:lnTo>
                <a:lnTo>
                  <a:pt x="0" y="28193"/>
                </a:lnTo>
                <a:lnTo>
                  <a:pt x="0" y="57150"/>
                </a:lnTo>
                <a:lnTo>
                  <a:pt x="162306" y="57150"/>
                </a:lnTo>
                <a:close/>
              </a:path>
              <a:path w="205105" h="85725">
                <a:moveTo>
                  <a:pt x="204978" y="42672"/>
                </a:moveTo>
                <a:lnTo>
                  <a:pt x="147828" y="0"/>
                </a:lnTo>
                <a:lnTo>
                  <a:pt x="147828" y="28193"/>
                </a:lnTo>
                <a:lnTo>
                  <a:pt x="162306" y="28193"/>
                </a:lnTo>
                <a:lnTo>
                  <a:pt x="162306" y="74533"/>
                </a:lnTo>
                <a:lnTo>
                  <a:pt x="204978" y="42672"/>
                </a:lnTo>
                <a:close/>
              </a:path>
              <a:path w="205105" h="85725">
                <a:moveTo>
                  <a:pt x="162306" y="74533"/>
                </a:moveTo>
                <a:lnTo>
                  <a:pt x="162306" y="57150"/>
                </a:lnTo>
                <a:lnTo>
                  <a:pt x="147828" y="57150"/>
                </a:lnTo>
                <a:lnTo>
                  <a:pt x="147828" y="85343"/>
                </a:lnTo>
                <a:lnTo>
                  <a:pt x="162306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023" y="3441446"/>
            <a:ext cx="86360" cy="605155"/>
          </a:xfrm>
          <a:custGeom>
            <a:avLst/>
            <a:gdLst/>
            <a:ahLst/>
            <a:cxnLst/>
            <a:rect l="l" t="t" r="r" b="b"/>
            <a:pathLst>
              <a:path w="86359" h="605154">
                <a:moveTo>
                  <a:pt x="86106" y="547877"/>
                </a:moveTo>
                <a:lnTo>
                  <a:pt x="0" y="547877"/>
                </a:lnTo>
                <a:lnTo>
                  <a:pt x="28956" y="586658"/>
                </a:lnTo>
                <a:lnTo>
                  <a:pt x="28956" y="562355"/>
                </a:lnTo>
                <a:lnTo>
                  <a:pt x="57150" y="562355"/>
                </a:lnTo>
                <a:lnTo>
                  <a:pt x="57150" y="585977"/>
                </a:lnTo>
                <a:lnTo>
                  <a:pt x="86106" y="547877"/>
                </a:lnTo>
                <a:close/>
              </a:path>
              <a:path w="86359" h="605154">
                <a:moveTo>
                  <a:pt x="57150" y="547877"/>
                </a:moveTo>
                <a:lnTo>
                  <a:pt x="57149" y="0"/>
                </a:lnTo>
                <a:lnTo>
                  <a:pt x="28955" y="0"/>
                </a:lnTo>
                <a:lnTo>
                  <a:pt x="28956" y="547877"/>
                </a:lnTo>
                <a:lnTo>
                  <a:pt x="57150" y="547877"/>
                </a:lnTo>
                <a:close/>
              </a:path>
              <a:path w="86359" h="605154">
                <a:moveTo>
                  <a:pt x="57150" y="585977"/>
                </a:moveTo>
                <a:lnTo>
                  <a:pt x="57150" y="562355"/>
                </a:lnTo>
                <a:lnTo>
                  <a:pt x="28956" y="562355"/>
                </a:lnTo>
                <a:lnTo>
                  <a:pt x="28956" y="586658"/>
                </a:lnTo>
                <a:lnTo>
                  <a:pt x="42671" y="605027"/>
                </a:lnTo>
                <a:lnTo>
                  <a:pt x="57150" y="585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06793" y="4435094"/>
            <a:ext cx="253365" cy="86360"/>
          </a:xfrm>
          <a:custGeom>
            <a:avLst/>
            <a:gdLst/>
            <a:ahLst/>
            <a:cxnLst/>
            <a:rect l="l" t="t" r="r" b="b"/>
            <a:pathLst>
              <a:path w="253365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3365" h="86360">
                <a:moveTo>
                  <a:pt x="252983" y="43433"/>
                </a:moveTo>
                <a:lnTo>
                  <a:pt x="195833" y="0"/>
                </a:lnTo>
                <a:lnTo>
                  <a:pt x="195833" y="28955"/>
                </a:lnTo>
                <a:lnTo>
                  <a:pt x="209550" y="28955"/>
                </a:lnTo>
                <a:lnTo>
                  <a:pt x="209550" y="75864"/>
                </a:lnTo>
                <a:lnTo>
                  <a:pt x="252983" y="43433"/>
                </a:lnTo>
                <a:close/>
              </a:path>
              <a:path w="253365" h="86360">
                <a:moveTo>
                  <a:pt x="209550" y="75864"/>
                </a:moveTo>
                <a:lnTo>
                  <a:pt x="209550" y="57150"/>
                </a:lnTo>
                <a:lnTo>
                  <a:pt x="195833" y="57150"/>
                </a:lnTo>
                <a:lnTo>
                  <a:pt x="195833" y="86105"/>
                </a:lnTo>
                <a:lnTo>
                  <a:pt x="209550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96694" y="4305553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204978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37969" y="2793745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90" h="86360">
                <a:moveTo>
                  <a:pt x="84581" y="60959"/>
                </a:moveTo>
                <a:lnTo>
                  <a:pt x="84581" y="25145"/>
                </a:lnTo>
                <a:lnTo>
                  <a:pt x="59436" y="0"/>
                </a:lnTo>
                <a:lnTo>
                  <a:pt x="25146" y="0"/>
                </a:lnTo>
                <a:lnTo>
                  <a:pt x="0" y="25145"/>
                </a:lnTo>
                <a:lnTo>
                  <a:pt x="0" y="60959"/>
                </a:lnTo>
                <a:lnTo>
                  <a:pt x="25146" y="86105"/>
                </a:lnTo>
                <a:lnTo>
                  <a:pt x="59436" y="86105"/>
                </a:lnTo>
                <a:lnTo>
                  <a:pt x="84581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37969" y="2793745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90" h="86360">
                <a:moveTo>
                  <a:pt x="25146" y="0"/>
                </a:moveTo>
                <a:lnTo>
                  <a:pt x="0" y="25145"/>
                </a:lnTo>
                <a:lnTo>
                  <a:pt x="0" y="60959"/>
                </a:lnTo>
                <a:lnTo>
                  <a:pt x="25146" y="86105"/>
                </a:lnTo>
                <a:lnTo>
                  <a:pt x="59436" y="86105"/>
                </a:lnTo>
                <a:lnTo>
                  <a:pt x="84581" y="60959"/>
                </a:lnTo>
                <a:lnTo>
                  <a:pt x="84581" y="25145"/>
                </a:lnTo>
                <a:lnTo>
                  <a:pt x="59436" y="0"/>
                </a:lnTo>
                <a:lnTo>
                  <a:pt x="251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79696" y="3830828"/>
            <a:ext cx="1089025" cy="85725"/>
          </a:xfrm>
          <a:custGeom>
            <a:avLst/>
            <a:gdLst/>
            <a:ahLst/>
            <a:cxnLst/>
            <a:rect l="l" t="t" r="r" b="b"/>
            <a:pathLst>
              <a:path w="1089025" h="85725">
                <a:moveTo>
                  <a:pt x="1046226" y="57150"/>
                </a:moveTo>
                <a:lnTo>
                  <a:pt x="1046226" y="28194"/>
                </a:lnTo>
                <a:lnTo>
                  <a:pt x="0" y="28194"/>
                </a:lnTo>
                <a:lnTo>
                  <a:pt x="0" y="57150"/>
                </a:lnTo>
                <a:lnTo>
                  <a:pt x="1046226" y="57150"/>
                </a:lnTo>
                <a:close/>
              </a:path>
              <a:path w="1089025" h="85725">
                <a:moveTo>
                  <a:pt x="1088898" y="42672"/>
                </a:moveTo>
                <a:lnTo>
                  <a:pt x="1031748" y="0"/>
                </a:lnTo>
                <a:lnTo>
                  <a:pt x="1031748" y="28194"/>
                </a:lnTo>
                <a:lnTo>
                  <a:pt x="1046226" y="28194"/>
                </a:lnTo>
                <a:lnTo>
                  <a:pt x="1046226" y="74533"/>
                </a:lnTo>
                <a:lnTo>
                  <a:pt x="1088898" y="42672"/>
                </a:lnTo>
                <a:close/>
              </a:path>
              <a:path w="1089025" h="85725">
                <a:moveTo>
                  <a:pt x="1046226" y="74533"/>
                </a:moveTo>
                <a:lnTo>
                  <a:pt x="1046226" y="57150"/>
                </a:lnTo>
                <a:lnTo>
                  <a:pt x="1031748" y="57150"/>
                </a:lnTo>
                <a:lnTo>
                  <a:pt x="1031748" y="85344"/>
                </a:lnTo>
                <a:lnTo>
                  <a:pt x="1046226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86070" y="4995926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188203" y="5216652"/>
            <a:ext cx="5073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2F2FFF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768594" y="3614420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81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8594" y="4478528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3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68594" y="4132579"/>
            <a:ext cx="251460" cy="173355"/>
          </a:xfrm>
          <a:custGeom>
            <a:avLst/>
            <a:gdLst/>
            <a:ahLst/>
            <a:cxnLst/>
            <a:rect l="l" t="t" r="r" b="b"/>
            <a:pathLst>
              <a:path w="251460" h="173354">
                <a:moveTo>
                  <a:pt x="0" y="0"/>
                </a:moveTo>
                <a:lnTo>
                  <a:pt x="251459" y="1729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68594" y="4305553"/>
            <a:ext cx="251460" cy="173355"/>
          </a:xfrm>
          <a:custGeom>
            <a:avLst/>
            <a:gdLst/>
            <a:ahLst/>
            <a:cxnLst/>
            <a:rect l="l" t="t" r="r" b="b"/>
            <a:pathLst>
              <a:path w="251460" h="173354">
                <a:moveTo>
                  <a:pt x="0" y="172974"/>
                </a:moveTo>
                <a:lnTo>
                  <a:pt x="25145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68594" y="3614420"/>
            <a:ext cx="838200" cy="949960"/>
          </a:xfrm>
          <a:custGeom>
            <a:avLst/>
            <a:gdLst/>
            <a:ahLst/>
            <a:cxnLst/>
            <a:rect l="l" t="t" r="r" b="b"/>
            <a:pathLst>
              <a:path w="838200" h="949960">
                <a:moveTo>
                  <a:pt x="0" y="0"/>
                </a:moveTo>
                <a:lnTo>
                  <a:pt x="838200" y="432053"/>
                </a:lnTo>
                <a:lnTo>
                  <a:pt x="838200" y="949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68594" y="4563871"/>
            <a:ext cx="838200" cy="432434"/>
          </a:xfrm>
          <a:custGeom>
            <a:avLst/>
            <a:gdLst/>
            <a:ahLst/>
            <a:cxnLst/>
            <a:rect l="l" t="t" r="r" b="b"/>
            <a:pathLst>
              <a:path w="838200" h="432435">
                <a:moveTo>
                  <a:pt x="0" y="432054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190996" y="4352544"/>
            <a:ext cx="42290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75583" y="4094221"/>
            <a:ext cx="3130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Zero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41833" y="4006593"/>
            <a:ext cx="3143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272276" y="4736846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026403" y="4957571"/>
            <a:ext cx="483234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2F2FF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2F2FFF"/>
                </a:solidFill>
                <a:latin typeface="Arial"/>
                <a:cs typeface="Arial"/>
              </a:rPr>
              <a:t>L</a:t>
            </a:r>
            <a:r>
              <a:rPr sz="1100" spc="-10" dirty="0">
                <a:solidFill>
                  <a:srgbClr val="2F2FFF"/>
                </a:solidFill>
                <a:latin typeface="Arial"/>
                <a:cs typeface="Arial"/>
              </a:rPr>
              <a:t>UOp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160523" y="5821171"/>
            <a:ext cx="1465580" cy="76200"/>
          </a:xfrm>
          <a:custGeom>
            <a:avLst/>
            <a:gdLst/>
            <a:ahLst/>
            <a:cxnLst/>
            <a:rect l="l" t="t" r="r" b="b"/>
            <a:pathLst>
              <a:path w="1465579" h="76200">
                <a:moveTo>
                  <a:pt x="1406651" y="41148"/>
                </a:moveTo>
                <a:lnTo>
                  <a:pt x="1406651" y="35813"/>
                </a:lnTo>
                <a:lnTo>
                  <a:pt x="1404365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2672"/>
                </a:lnTo>
                <a:lnTo>
                  <a:pt x="1404365" y="42672"/>
                </a:lnTo>
                <a:lnTo>
                  <a:pt x="1406651" y="41148"/>
                </a:lnTo>
                <a:close/>
              </a:path>
              <a:path w="1465579" h="76200">
                <a:moveTo>
                  <a:pt x="1465325" y="38100"/>
                </a:moveTo>
                <a:lnTo>
                  <a:pt x="1389125" y="0"/>
                </a:lnTo>
                <a:lnTo>
                  <a:pt x="1389125" y="33527"/>
                </a:lnTo>
                <a:lnTo>
                  <a:pt x="1404365" y="33527"/>
                </a:lnTo>
                <a:lnTo>
                  <a:pt x="1406651" y="35813"/>
                </a:lnTo>
                <a:lnTo>
                  <a:pt x="1406652" y="67437"/>
                </a:lnTo>
                <a:lnTo>
                  <a:pt x="1465325" y="38100"/>
                </a:lnTo>
                <a:close/>
              </a:path>
              <a:path w="1465579" h="76200">
                <a:moveTo>
                  <a:pt x="1406652" y="67437"/>
                </a:moveTo>
                <a:lnTo>
                  <a:pt x="1406651" y="41148"/>
                </a:lnTo>
                <a:lnTo>
                  <a:pt x="1404365" y="42672"/>
                </a:lnTo>
                <a:lnTo>
                  <a:pt x="1389125" y="42672"/>
                </a:lnTo>
                <a:lnTo>
                  <a:pt x="1389126" y="76200"/>
                </a:lnTo>
                <a:lnTo>
                  <a:pt x="140665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656205" y="5647944"/>
            <a:ext cx="99504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Instr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32 bits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160523" y="3835400"/>
            <a:ext cx="590550" cy="76200"/>
          </a:xfrm>
          <a:custGeom>
            <a:avLst/>
            <a:gdLst/>
            <a:ahLst/>
            <a:cxnLst/>
            <a:rect l="l" t="t" r="r" b="b"/>
            <a:pathLst>
              <a:path w="590550" h="76200">
                <a:moveTo>
                  <a:pt x="531876" y="40386"/>
                </a:moveTo>
                <a:lnTo>
                  <a:pt x="531876" y="35813"/>
                </a:lnTo>
                <a:lnTo>
                  <a:pt x="529589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0386"/>
                </a:lnTo>
                <a:lnTo>
                  <a:pt x="2286" y="42672"/>
                </a:lnTo>
                <a:lnTo>
                  <a:pt x="529589" y="42672"/>
                </a:lnTo>
                <a:lnTo>
                  <a:pt x="531876" y="40386"/>
                </a:lnTo>
                <a:close/>
              </a:path>
              <a:path w="590550" h="76200">
                <a:moveTo>
                  <a:pt x="590550" y="38100"/>
                </a:moveTo>
                <a:lnTo>
                  <a:pt x="514350" y="0"/>
                </a:lnTo>
                <a:lnTo>
                  <a:pt x="514350" y="33527"/>
                </a:lnTo>
                <a:lnTo>
                  <a:pt x="529589" y="33527"/>
                </a:lnTo>
                <a:lnTo>
                  <a:pt x="531876" y="35813"/>
                </a:lnTo>
                <a:lnTo>
                  <a:pt x="531876" y="67437"/>
                </a:lnTo>
                <a:lnTo>
                  <a:pt x="590550" y="38100"/>
                </a:lnTo>
                <a:close/>
              </a:path>
              <a:path w="590550" h="76200">
                <a:moveTo>
                  <a:pt x="531876" y="67437"/>
                </a:moveTo>
                <a:lnTo>
                  <a:pt x="531876" y="40386"/>
                </a:lnTo>
                <a:lnTo>
                  <a:pt x="529589" y="42672"/>
                </a:lnTo>
                <a:lnTo>
                  <a:pt x="514350" y="42672"/>
                </a:lnTo>
                <a:lnTo>
                  <a:pt x="514350" y="76200"/>
                </a:lnTo>
                <a:lnTo>
                  <a:pt x="53187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60523" y="4267453"/>
            <a:ext cx="590550" cy="76200"/>
          </a:xfrm>
          <a:custGeom>
            <a:avLst/>
            <a:gdLst/>
            <a:ahLst/>
            <a:cxnLst/>
            <a:rect l="l" t="t" r="r" b="b"/>
            <a:pathLst>
              <a:path w="590550" h="76200">
                <a:moveTo>
                  <a:pt x="531876" y="40386"/>
                </a:moveTo>
                <a:lnTo>
                  <a:pt x="531876" y="35051"/>
                </a:lnTo>
                <a:lnTo>
                  <a:pt x="529589" y="32766"/>
                </a:lnTo>
                <a:lnTo>
                  <a:pt x="2286" y="32766"/>
                </a:lnTo>
                <a:lnTo>
                  <a:pt x="0" y="35051"/>
                </a:lnTo>
                <a:lnTo>
                  <a:pt x="0" y="40386"/>
                </a:lnTo>
                <a:lnTo>
                  <a:pt x="2286" y="42672"/>
                </a:lnTo>
                <a:lnTo>
                  <a:pt x="529589" y="42672"/>
                </a:lnTo>
                <a:lnTo>
                  <a:pt x="531876" y="40386"/>
                </a:lnTo>
                <a:close/>
              </a:path>
              <a:path w="590550" h="76200">
                <a:moveTo>
                  <a:pt x="590550" y="38100"/>
                </a:moveTo>
                <a:lnTo>
                  <a:pt x="514350" y="0"/>
                </a:lnTo>
                <a:lnTo>
                  <a:pt x="514350" y="32766"/>
                </a:lnTo>
                <a:lnTo>
                  <a:pt x="529589" y="32766"/>
                </a:lnTo>
                <a:lnTo>
                  <a:pt x="531876" y="35051"/>
                </a:lnTo>
                <a:lnTo>
                  <a:pt x="531876" y="67437"/>
                </a:lnTo>
                <a:lnTo>
                  <a:pt x="590550" y="38100"/>
                </a:lnTo>
                <a:close/>
              </a:path>
              <a:path w="590550" h="76200">
                <a:moveTo>
                  <a:pt x="531876" y="67437"/>
                </a:moveTo>
                <a:lnTo>
                  <a:pt x="531876" y="40386"/>
                </a:lnTo>
                <a:lnTo>
                  <a:pt x="529589" y="42672"/>
                </a:lnTo>
                <a:lnTo>
                  <a:pt x="514350" y="42672"/>
                </a:lnTo>
                <a:lnTo>
                  <a:pt x="514350" y="76200"/>
                </a:lnTo>
                <a:lnTo>
                  <a:pt x="53187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30044" y="4268978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70104" y="52577"/>
                </a:moveTo>
                <a:lnTo>
                  <a:pt x="70104" y="20574"/>
                </a:lnTo>
                <a:lnTo>
                  <a:pt x="49530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30" y="73151"/>
                </a:lnTo>
                <a:lnTo>
                  <a:pt x="70104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30044" y="4268978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20574" y="0"/>
                </a:move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30" y="73151"/>
                </a:lnTo>
                <a:lnTo>
                  <a:pt x="70104" y="52577"/>
                </a:lnTo>
                <a:lnTo>
                  <a:pt x="70104" y="20574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839726" y="3747517"/>
            <a:ext cx="607060" cy="164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Read  </a:t>
            </a:r>
            <a:r>
              <a:rPr sz="1100" spc="-5" dirty="0">
                <a:latin typeface="Arial"/>
                <a:cs typeface="Arial"/>
              </a:rPr>
              <a:t>register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</a:pPr>
            <a:r>
              <a:rPr sz="1100" dirty="0">
                <a:latin typeface="Arial"/>
                <a:cs typeface="Arial"/>
              </a:rPr>
              <a:t>Read  </a:t>
            </a:r>
            <a:r>
              <a:rPr sz="1100" spc="-5" dirty="0">
                <a:latin typeface="Arial"/>
                <a:cs typeface="Arial"/>
              </a:rPr>
              <a:t>register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700" marR="120650">
              <a:lnSpc>
                <a:spcPct val="100000"/>
              </a:lnSpc>
              <a:spcBef>
                <a:spcPts val="755"/>
              </a:spcBef>
            </a:pPr>
            <a:r>
              <a:rPr sz="1100" spc="-5" dirty="0">
                <a:latin typeface="Arial"/>
                <a:cs typeface="Arial"/>
              </a:rPr>
              <a:t>Write  regist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  <a:p>
            <a:pPr marL="12700" marR="259715">
              <a:lnSpc>
                <a:spcPct val="100000"/>
              </a:lnSpc>
              <a:spcBef>
                <a:spcPts val="750"/>
              </a:spcBef>
            </a:pPr>
            <a:r>
              <a:rPr sz="1100" spc="-5" dirty="0">
                <a:latin typeface="Arial"/>
                <a:cs typeface="Arial"/>
              </a:rPr>
              <a:t>Write  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759455" y="3747517"/>
            <a:ext cx="413384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ad  data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 marR="5080" indent="51435">
              <a:lnSpc>
                <a:spcPct val="100000"/>
              </a:lnSpc>
              <a:spcBef>
                <a:spcPts val="755"/>
              </a:spcBef>
            </a:pP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ad  data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11798" y="4957573"/>
            <a:ext cx="662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751073" y="3700526"/>
            <a:ext cx="1492250" cy="1727835"/>
          </a:xfrm>
          <a:custGeom>
            <a:avLst/>
            <a:gdLst/>
            <a:ahLst/>
            <a:cxnLst/>
            <a:rect l="l" t="t" r="r" b="b"/>
            <a:pathLst>
              <a:path w="1492250" h="1727835">
                <a:moveTo>
                  <a:pt x="0" y="0"/>
                </a:moveTo>
                <a:lnTo>
                  <a:pt x="0" y="1727453"/>
                </a:lnTo>
                <a:lnTo>
                  <a:pt x="1491995" y="1727453"/>
                </a:lnTo>
                <a:lnTo>
                  <a:pt x="149199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06978" y="352755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009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258820" y="3316223"/>
            <a:ext cx="6083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9B22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517896" y="4608829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50"/>
                </a:moveTo>
                <a:lnTo>
                  <a:pt x="208025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5725">
                <a:moveTo>
                  <a:pt x="250698" y="42672"/>
                </a:moveTo>
                <a:lnTo>
                  <a:pt x="193548" y="0"/>
                </a:lnTo>
                <a:lnTo>
                  <a:pt x="193548" y="28194"/>
                </a:lnTo>
                <a:lnTo>
                  <a:pt x="208025" y="28194"/>
                </a:lnTo>
                <a:lnTo>
                  <a:pt x="208025" y="74533"/>
                </a:lnTo>
                <a:lnTo>
                  <a:pt x="250698" y="42672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50"/>
                </a:lnTo>
                <a:lnTo>
                  <a:pt x="193548" y="57150"/>
                </a:lnTo>
                <a:lnTo>
                  <a:pt x="193548" y="85344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21393" y="5989573"/>
            <a:ext cx="253365" cy="86360"/>
          </a:xfrm>
          <a:custGeom>
            <a:avLst/>
            <a:gdLst/>
            <a:ahLst/>
            <a:cxnLst/>
            <a:rect l="l" t="t" r="r" b="b"/>
            <a:pathLst>
              <a:path w="253365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3365" h="86360">
                <a:moveTo>
                  <a:pt x="252983" y="42672"/>
                </a:moveTo>
                <a:lnTo>
                  <a:pt x="195833" y="0"/>
                </a:lnTo>
                <a:lnTo>
                  <a:pt x="195833" y="28955"/>
                </a:lnTo>
                <a:lnTo>
                  <a:pt x="209550" y="28955"/>
                </a:lnTo>
                <a:lnTo>
                  <a:pt x="209550" y="75681"/>
                </a:lnTo>
                <a:lnTo>
                  <a:pt x="252983" y="42672"/>
                </a:lnTo>
                <a:close/>
              </a:path>
              <a:path w="253365" h="86360">
                <a:moveTo>
                  <a:pt x="209550" y="75681"/>
                </a:moveTo>
                <a:lnTo>
                  <a:pt x="209550" y="57150"/>
                </a:lnTo>
                <a:lnTo>
                  <a:pt x="195833" y="57150"/>
                </a:lnTo>
                <a:lnTo>
                  <a:pt x="195833" y="86105"/>
                </a:lnTo>
                <a:lnTo>
                  <a:pt x="209550" y="7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00376" y="5168900"/>
            <a:ext cx="0" cy="1900555"/>
          </a:xfrm>
          <a:custGeom>
            <a:avLst/>
            <a:gdLst/>
            <a:ahLst/>
            <a:cxnLst/>
            <a:rect l="l" t="t" r="r" b="b"/>
            <a:pathLst>
              <a:path h="1900554">
                <a:moveTo>
                  <a:pt x="0" y="190042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00376" y="5126228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50"/>
                </a:moveTo>
                <a:lnTo>
                  <a:pt x="208025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5725">
                <a:moveTo>
                  <a:pt x="250698" y="42672"/>
                </a:moveTo>
                <a:lnTo>
                  <a:pt x="193548" y="0"/>
                </a:lnTo>
                <a:lnTo>
                  <a:pt x="193548" y="28194"/>
                </a:lnTo>
                <a:lnTo>
                  <a:pt x="208025" y="28194"/>
                </a:lnTo>
                <a:lnTo>
                  <a:pt x="208025" y="74533"/>
                </a:lnTo>
                <a:lnTo>
                  <a:pt x="250698" y="42672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50"/>
                </a:lnTo>
                <a:lnTo>
                  <a:pt x="193548" y="57150"/>
                </a:lnTo>
                <a:lnTo>
                  <a:pt x="193548" y="85344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60596" y="3830828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50"/>
                </a:moveTo>
                <a:lnTo>
                  <a:pt x="208025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5725">
                <a:moveTo>
                  <a:pt x="250698" y="42672"/>
                </a:moveTo>
                <a:lnTo>
                  <a:pt x="193548" y="0"/>
                </a:lnTo>
                <a:lnTo>
                  <a:pt x="193548" y="28194"/>
                </a:lnTo>
                <a:lnTo>
                  <a:pt x="208025" y="28194"/>
                </a:lnTo>
                <a:lnTo>
                  <a:pt x="208025" y="74533"/>
                </a:lnTo>
                <a:lnTo>
                  <a:pt x="250698" y="42672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50"/>
                </a:lnTo>
                <a:lnTo>
                  <a:pt x="193548" y="57150"/>
                </a:lnTo>
                <a:lnTo>
                  <a:pt x="193548" y="85344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60596" y="4348226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50"/>
                </a:moveTo>
                <a:lnTo>
                  <a:pt x="208025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5725">
                <a:moveTo>
                  <a:pt x="250698" y="42672"/>
                </a:moveTo>
                <a:lnTo>
                  <a:pt x="193548" y="0"/>
                </a:lnTo>
                <a:lnTo>
                  <a:pt x="193548" y="28194"/>
                </a:lnTo>
                <a:lnTo>
                  <a:pt x="208025" y="28194"/>
                </a:lnTo>
                <a:lnTo>
                  <a:pt x="208025" y="74533"/>
                </a:lnTo>
                <a:lnTo>
                  <a:pt x="250698" y="42672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50"/>
                </a:lnTo>
                <a:lnTo>
                  <a:pt x="193548" y="57150"/>
                </a:lnTo>
                <a:lnTo>
                  <a:pt x="193548" y="85344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28770" y="5816600"/>
            <a:ext cx="382905" cy="85725"/>
          </a:xfrm>
          <a:custGeom>
            <a:avLst/>
            <a:gdLst/>
            <a:ahLst/>
            <a:cxnLst/>
            <a:rect l="l" t="t" r="r" b="b"/>
            <a:pathLst>
              <a:path w="382904" h="85725">
                <a:moveTo>
                  <a:pt x="339851" y="57150"/>
                </a:moveTo>
                <a:lnTo>
                  <a:pt x="339851" y="28194"/>
                </a:lnTo>
                <a:lnTo>
                  <a:pt x="0" y="28194"/>
                </a:lnTo>
                <a:lnTo>
                  <a:pt x="0" y="57150"/>
                </a:lnTo>
                <a:lnTo>
                  <a:pt x="339851" y="57150"/>
                </a:lnTo>
                <a:close/>
              </a:path>
              <a:path w="382904" h="85725">
                <a:moveTo>
                  <a:pt x="382524" y="42672"/>
                </a:moveTo>
                <a:lnTo>
                  <a:pt x="325374" y="0"/>
                </a:lnTo>
                <a:lnTo>
                  <a:pt x="325374" y="28194"/>
                </a:lnTo>
                <a:lnTo>
                  <a:pt x="339851" y="28194"/>
                </a:lnTo>
                <a:lnTo>
                  <a:pt x="339852" y="74533"/>
                </a:lnTo>
                <a:lnTo>
                  <a:pt x="382524" y="42672"/>
                </a:lnTo>
                <a:close/>
              </a:path>
              <a:path w="382904" h="85725">
                <a:moveTo>
                  <a:pt x="339852" y="74533"/>
                </a:moveTo>
                <a:lnTo>
                  <a:pt x="339851" y="57150"/>
                </a:lnTo>
                <a:lnTo>
                  <a:pt x="325374" y="57150"/>
                </a:lnTo>
                <a:lnTo>
                  <a:pt x="325374" y="85344"/>
                </a:lnTo>
                <a:lnTo>
                  <a:pt x="339852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89752" y="2663444"/>
            <a:ext cx="0" cy="346710"/>
          </a:xfrm>
          <a:custGeom>
            <a:avLst/>
            <a:gdLst/>
            <a:ahLst/>
            <a:cxnLst/>
            <a:rect l="l" t="t" r="r" b="b"/>
            <a:pathLst>
              <a:path h="346710">
                <a:moveTo>
                  <a:pt x="0" y="0"/>
                </a:moveTo>
                <a:lnTo>
                  <a:pt x="0" y="3467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89752" y="3181604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89752" y="3010154"/>
            <a:ext cx="168910" cy="85725"/>
          </a:xfrm>
          <a:custGeom>
            <a:avLst/>
            <a:gdLst/>
            <a:ahLst/>
            <a:cxnLst/>
            <a:rect l="l" t="t" r="r" b="b"/>
            <a:pathLst>
              <a:path w="168910" h="85725">
                <a:moveTo>
                  <a:pt x="0" y="0"/>
                </a:moveTo>
                <a:lnTo>
                  <a:pt x="168401" y="853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89752" y="3095498"/>
            <a:ext cx="168910" cy="86360"/>
          </a:xfrm>
          <a:custGeom>
            <a:avLst/>
            <a:gdLst/>
            <a:ahLst/>
            <a:cxnLst/>
            <a:rect l="l" t="t" r="r" b="b"/>
            <a:pathLst>
              <a:path w="168910" h="86360">
                <a:moveTo>
                  <a:pt x="0" y="86105"/>
                </a:moveTo>
                <a:lnTo>
                  <a:pt x="1684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89752" y="2663444"/>
            <a:ext cx="502920" cy="605155"/>
          </a:xfrm>
          <a:custGeom>
            <a:avLst/>
            <a:gdLst/>
            <a:ahLst/>
            <a:cxnLst/>
            <a:rect l="l" t="t" r="r" b="b"/>
            <a:pathLst>
              <a:path w="502920" h="605154">
                <a:moveTo>
                  <a:pt x="0" y="0"/>
                </a:moveTo>
                <a:lnTo>
                  <a:pt x="502920" y="259080"/>
                </a:lnTo>
                <a:lnTo>
                  <a:pt x="502920" y="6050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89752" y="3268471"/>
            <a:ext cx="502920" cy="259079"/>
          </a:xfrm>
          <a:custGeom>
            <a:avLst/>
            <a:gdLst/>
            <a:ahLst/>
            <a:cxnLst/>
            <a:rect l="l" t="t" r="r" b="b"/>
            <a:pathLst>
              <a:path w="502920" h="259079">
                <a:moveTo>
                  <a:pt x="0" y="259079"/>
                </a:moveTo>
                <a:lnTo>
                  <a:pt x="50292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075934" y="2995421"/>
            <a:ext cx="2965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679696" y="5859271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14976" y="3700526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0"/>
                </a:moveTo>
                <a:lnTo>
                  <a:pt x="0" y="215874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14976" y="4780279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50"/>
                </a:moveTo>
                <a:lnTo>
                  <a:pt x="208025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5725">
                <a:moveTo>
                  <a:pt x="250698" y="42672"/>
                </a:moveTo>
                <a:lnTo>
                  <a:pt x="193548" y="0"/>
                </a:lnTo>
                <a:lnTo>
                  <a:pt x="193548" y="28194"/>
                </a:lnTo>
                <a:lnTo>
                  <a:pt x="208025" y="28194"/>
                </a:lnTo>
                <a:lnTo>
                  <a:pt x="208025" y="74533"/>
                </a:lnTo>
                <a:lnTo>
                  <a:pt x="250698" y="42672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50"/>
                </a:lnTo>
                <a:lnTo>
                  <a:pt x="193548" y="57150"/>
                </a:lnTo>
                <a:lnTo>
                  <a:pt x="193548" y="85344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121393" y="5299202"/>
            <a:ext cx="253365" cy="85725"/>
          </a:xfrm>
          <a:custGeom>
            <a:avLst/>
            <a:gdLst/>
            <a:ahLst/>
            <a:cxnLst/>
            <a:rect l="l" t="t" r="r" b="b"/>
            <a:pathLst>
              <a:path w="253365" h="85725">
                <a:moveTo>
                  <a:pt x="209550" y="57150"/>
                </a:moveTo>
                <a:lnTo>
                  <a:pt x="209550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3365" h="85725">
                <a:moveTo>
                  <a:pt x="252983" y="42672"/>
                </a:moveTo>
                <a:lnTo>
                  <a:pt x="195833" y="0"/>
                </a:lnTo>
                <a:lnTo>
                  <a:pt x="195833" y="28194"/>
                </a:lnTo>
                <a:lnTo>
                  <a:pt x="209550" y="28194"/>
                </a:lnTo>
                <a:lnTo>
                  <a:pt x="209550" y="75102"/>
                </a:lnTo>
                <a:lnTo>
                  <a:pt x="252983" y="42672"/>
                </a:lnTo>
                <a:close/>
              </a:path>
              <a:path w="253365" h="85725">
                <a:moveTo>
                  <a:pt x="209550" y="75102"/>
                </a:moveTo>
                <a:lnTo>
                  <a:pt x="209550" y="57150"/>
                </a:lnTo>
                <a:lnTo>
                  <a:pt x="195833" y="57150"/>
                </a:lnTo>
                <a:lnTo>
                  <a:pt x="195833" y="85344"/>
                </a:lnTo>
                <a:lnTo>
                  <a:pt x="209550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60523" y="6253226"/>
            <a:ext cx="2350770" cy="76200"/>
          </a:xfrm>
          <a:custGeom>
            <a:avLst/>
            <a:gdLst/>
            <a:ahLst/>
            <a:cxnLst/>
            <a:rect l="l" t="t" r="r" b="b"/>
            <a:pathLst>
              <a:path w="2350770" h="76200">
                <a:moveTo>
                  <a:pt x="2292096" y="40386"/>
                </a:moveTo>
                <a:lnTo>
                  <a:pt x="2292096" y="35051"/>
                </a:lnTo>
                <a:lnTo>
                  <a:pt x="2290572" y="33527"/>
                </a:lnTo>
                <a:lnTo>
                  <a:pt x="2286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6" y="42672"/>
                </a:lnTo>
                <a:lnTo>
                  <a:pt x="2290572" y="42672"/>
                </a:lnTo>
                <a:lnTo>
                  <a:pt x="2292096" y="40386"/>
                </a:lnTo>
                <a:close/>
              </a:path>
              <a:path w="2350770" h="76200">
                <a:moveTo>
                  <a:pt x="2350770" y="38100"/>
                </a:moveTo>
                <a:lnTo>
                  <a:pt x="2274570" y="0"/>
                </a:lnTo>
                <a:lnTo>
                  <a:pt x="2274570" y="33527"/>
                </a:lnTo>
                <a:lnTo>
                  <a:pt x="2290572" y="33527"/>
                </a:lnTo>
                <a:lnTo>
                  <a:pt x="2292096" y="35051"/>
                </a:lnTo>
                <a:lnTo>
                  <a:pt x="2292096" y="67437"/>
                </a:lnTo>
                <a:lnTo>
                  <a:pt x="2350770" y="38100"/>
                </a:lnTo>
                <a:close/>
              </a:path>
              <a:path w="2350770" h="76200">
                <a:moveTo>
                  <a:pt x="2292096" y="67437"/>
                </a:moveTo>
                <a:lnTo>
                  <a:pt x="2292096" y="40386"/>
                </a:lnTo>
                <a:lnTo>
                  <a:pt x="2290572" y="42672"/>
                </a:lnTo>
                <a:lnTo>
                  <a:pt x="2274570" y="42672"/>
                </a:lnTo>
                <a:lnTo>
                  <a:pt x="2274570" y="76200"/>
                </a:lnTo>
                <a:lnTo>
                  <a:pt x="229209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625598" y="6079992"/>
            <a:ext cx="8439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5" dirty="0" smtClean="0">
                <a:latin typeface="Arial"/>
                <a:cs typeface="Arial"/>
              </a:rPr>
              <a:t>Instr </a:t>
            </a:r>
            <a:r>
              <a:rPr lang="en-US" sz="1100" spc="-5" dirty="0" smtClean="0">
                <a:latin typeface="Arial"/>
                <a:cs typeface="Arial"/>
              </a:rPr>
              <a:t>4:0</a:t>
            </a:r>
            <a:r>
              <a:rPr sz="1100" spc="-5" dirty="0" smtClean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141473" y="5819647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70103" y="52577"/>
                </a:moveTo>
                <a:lnTo>
                  <a:pt x="70103" y="20574"/>
                </a:lnTo>
                <a:lnTo>
                  <a:pt x="49530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30" y="73151"/>
                </a:lnTo>
                <a:lnTo>
                  <a:pt x="70103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41473" y="5819647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20574" y="0"/>
                </a:move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30" y="73151"/>
                </a:lnTo>
                <a:lnTo>
                  <a:pt x="70103" y="52577"/>
                </a:lnTo>
                <a:lnTo>
                  <a:pt x="70103" y="20574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41473" y="626237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70103" y="51053"/>
                </a:moveTo>
                <a:lnTo>
                  <a:pt x="70103" y="20574"/>
                </a:lnTo>
                <a:lnTo>
                  <a:pt x="49530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30" y="71627"/>
                </a:lnTo>
                <a:lnTo>
                  <a:pt x="7010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41473" y="626237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20574" y="0"/>
                </a:move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30" y="71627"/>
                </a:lnTo>
                <a:lnTo>
                  <a:pt x="70103" y="51053"/>
                </a:lnTo>
                <a:lnTo>
                  <a:pt x="70103" y="20574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8695" y="3700526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6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82971" y="4774946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84581" y="60959"/>
                </a:moveTo>
                <a:lnTo>
                  <a:pt x="84581" y="25145"/>
                </a:lnTo>
                <a:lnTo>
                  <a:pt x="59436" y="0"/>
                </a:lnTo>
                <a:lnTo>
                  <a:pt x="25145" y="0"/>
                </a:lnTo>
                <a:lnTo>
                  <a:pt x="0" y="25145"/>
                </a:lnTo>
                <a:lnTo>
                  <a:pt x="0" y="60959"/>
                </a:lnTo>
                <a:lnTo>
                  <a:pt x="25145" y="86105"/>
                </a:lnTo>
                <a:lnTo>
                  <a:pt x="59436" y="86105"/>
                </a:lnTo>
                <a:lnTo>
                  <a:pt x="84581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982971" y="4774946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25145" y="0"/>
                </a:moveTo>
                <a:lnTo>
                  <a:pt x="0" y="25145"/>
                </a:lnTo>
                <a:lnTo>
                  <a:pt x="0" y="60959"/>
                </a:lnTo>
                <a:lnTo>
                  <a:pt x="25145" y="86105"/>
                </a:lnTo>
                <a:lnTo>
                  <a:pt x="59436" y="86105"/>
                </a:lnTo>
                <a:lnTo>
                  <a:pt x="84581" y="60959"/>
                </a:lnTo>
                <a:lnTo>
                  <a:pt x="84581" y="25145"/>
                </a:lnTo>
                <a:lnTo>
                  <a:pt x="59436" y="0"/>
                </a:lnTo>
                <a:lnTo>
                  <a:pt x="251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79696" y="2793745"/>
            <a:ext cx="1210310" cy="86360"/>
          </a:xfrm>
          <a:custGeom>
            <a:avLst/>
            <a:gdLst/>
            <a:ahLst/>
            <a:cxnLst/>
            <a:rect l="l" t="t" r="r" b="b"/>
            <a:pathLst>
              <a:path w="1210310" h="86360">
                <a:moveTo>
                  <a:pt x="1167384" y="57150"/>
                </a:moveTo>
                <a:lnTo>
                  <a:pt x="1167384" y="28956"/>
                </a:lnTo>
                <a:lnTo>
                  <a:pt x="0" y="28956"/>
                </a:lnTo>
                <a:lnTo>
                  <a:pt x="0" y="57150"/>
                </a:lnTo>
                <a:lnTo>
                  <a:pt x="1167384" y="57150"/>
                </a:lnTo>
                <a:close/>
              </a:path>
              <a:path w="1210310" h="86360">
                <a:moveTo>
                  <a:pt x="1210056" y="43434"/>
                </a:moveTo>
                <a:lnTo>
                  <a:pt x="1152906" y="0"/>
                </a:lnTo>
                <a:lnTo>
                  <a:pt x="1152906" y="28956"/>
                </a:lnTo>
                <a:lnTo>
                  <a:pt x="1167384" y="28956"/>
                </a:lnTo>
                <a:lnTo>
                  <a:pt x="1167384" y="75295"/>
                </a:lnTo>
                <a:lnTo>
                  <a:pt x="1210056" y="43434"/>
                </a:lnTo>
                <a:close/>
              </a:path>
              <a:path w="1210310" h="86360">
                <a:moveTo>
                  <a:pt x="1167384" y="75295"/>
                </a:moveTo>
                <a:lnTo>
                  <a:pt x="1167384" y="57150"/>
                </a:lnTo>
                <a:lnTo>
                  <a:pt x="1152906" y="57150"/>
                </a:lnTo>
                <a:lnTo>
                  <a:pt x="1152906" y="86106"/>
                </a:lnTo>
                <a:lnTo>
                  <a:pt x="1167384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02221" y="4181347"/>
            <a:ext cx="257810" cy="76200"/>
          </a:xfrm>
          <a:custGeom>
            <a:avLst/>
            <a:gdLst/>
            <a:ahLst/>
            <a:cxnLst/>
            <a:rect l="l" t="t" r="r" b="b"/>
            <a:pathLst>
              <a:path w="257809" h="76200">
                <a:moveTo>
                  <a:pt x="198881" y="41148"/>
                </a:moveTo>
                <a:lnTo>
                  <a:pt x="198881" y="35813"/>
                </a:lnTo>
                <a:lnTo>
                  <a:pt x="196596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5" y="42672"/>
                </a:lnTo>
                <a:lnTo>
                  <a:pt x="196596" y="42672"/>
                </a:lnTo>
                <a:lnTo>
                  <a:pt x="198881" y="41148"/>
                </a:lnTo>
                <a:close/>
              </a:path>
              <a:path w="257809" h="76200">
                <a:moveTo>
                  <a:pt x="257555" y="38100"/>
                </a:moveTo>
                <a:lnTo>
                  <a:pt x="181355" y="0"/>
                </a:lnTo>
                <a:lnTo>
                  <a:pt x="181355" y="33527"/>
                </a:lnTo>
                <a:lnTo>
                  <a:pt x="196596" y="33527"/>
                </a:lnTo>
                <a:lnTo>
                  <a:pt x="198881" y="35813"/>
                </a:lnTo>
                <a:lnTo>
                  <a:pt x="198881" y="67437"/>
                </a:lnTo>
                <a:lnTo>
                  <a:pt x="257555" y="38100"/>
                </a:lnTo>
                <a:close/>
              </a:path>
              <a:path w="257809" h="76200">
                <a:moveTo>
                  <a:pt x="198881" y="67437"/>
                </a:moveTo>
                <a:lnTo>
                  <a:pt x="198881" y="41148"/>
                </a:lnTo>
                <a:lnTo>
                  <a:pt x="196596" y="42672"/>
                </a:lnTo>
                <a:lnTo>
                  <a:pt x="181355" y="42672"/>
                </a:lnTo>
                <a:lnTo>
                  <a:pt x="181355" y="76200"/>
                </a:lnTo>
                <a:lnTo>
                  <a:pt x="198881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996694" y="2793745"/>
            <a:ext cx="2514600" cy="86360"/>
          </a:xfrm>
          <a:custGeom>
            <a:avLst/>
            <a:gdLst/>
            <a:ahLst/>
            <a:cxnLst/>
            <a:rect l="l" t="t" r="r" b="b"/>
            <a:pathLst>
              <a:path w="2514600" h="86360">
                <a:moveTo>
                  <a:pt x="2471928" y="57150"/>
                </a:moveTo>
                <a:lnTo>
                  <a:pt x="2471928" y="28956"/>
                </a:lnTo>
                <a:lnTo>
                  <a:pt x="0" y="28956"/>
                </a:lnTo>
                <a:lnTo>
                  <a:pt x="0" y="57150"/>
                </a:lnTo>
                <a:lnTo>
                  <a:pt x="2471928" y="57150"/>
                </a:lnTo>
                <a:close/>
              </a:path>
              <a:path w="2514600" h="86360">
                <a:moveTo>
                  <a:pt x="2514600" y="43434"/>
                </a:moveTo>
                <a:lnTo>
                  <a:pt x="2457450" y="0"/>
                </a:lnTo>
                <a:lnTo>
                  <a:pt x="2457450" y="28956"/>
                </a:lnTo>
                <a:lnTo>
                  <a:pt x="2471928" y="28956"/>
                </a:lnTo>
                <a:lnTo>
                  <a:pt x="2471928" y="75295"/>
                </a:lnTo>
                <a:lnTo>
                  <a:pt x="2514600" y="43434"/>
                </a:lnTo>
                <a:close/>
              </a:path>
              <a:path w="2514600" h="86360">
                <a:moveTo>
                  <a:pt x="2471928" y="75295"/>
                </a:moveTo>
                <a:lnTo>
                  <a:pt x="2471928" y="57150"/>
                </a:lnTo>
                <a:lnTo>
                  <a:pt x="2457450" y="57150"/>
                </a:lnTo>
                <a:lnTo>
                  <a:pt x="2457450" y="86106"/>
                </a:lnTo>
                <a:lnTo>
                  <a:pt x="2471928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46573" y="5384546"/>
            <a:ext cx="2013585" cy="86360"/>
          </a:xfrm>
          <a:custGeom>
            <a:avLst/>
            <a:gdLst/>
            <a:ahLst/>
            <a:cxnLst/>
            <a:rect l="l" t="t" r="r" b="b"/>
            <a:pathLst>
              <a:path w="2013584" h="86360">
                <a:moveTo>
                  <a:pt x="1969770" y="57150"/>
                </a:moveTo>
                <a:lnTo>
                  <a:pt x="1969770" y="28955"/>
                </a:lnTo>
                <a:lnTo>
                  <a:pt x="0" y="28956"/>
                </a:lnTo>
                <a:lnTo>
                  <a:pt x="0" y="57150"/>
                </a:lnTo>
                <a:lnTo>
                  <a:pt x="1969770" y="57150"/>
                </a:lnTo>
                <a:close/>
              </a:path>
              <a:path w="2013584" h="86360">
                <a:moveTo>
                  <a:pt x="2013203" y="43433"/>
                </a:moveTo>
                <a:lnTo>
                  <a:pt x="1956053" y="0"/>
                </a:lnTo>
                <a:lnTo>
                  <a:pt x="1956053" y="28955"/>
                </a:lnTo>
                <a:lnTo>
                  <a:pt x="1969770" y="28955"/>
                </a:lnTo>
                <a:lnTo>
                  <a:pt x="1969770" y="75864"/>
                </a:lnTo>
                <a:lnTo>
                  <a:pt x="2013203" y="43433"/>
                </a:lnTo>
                <a:close/>
              </a:path>
              <a:path w="2013584" h="86360">
                <a:moveTo>
                  <a:pt x="1969770" y="75864"/>
                </a:moveTo>
                <a:lnTo>
                  <a:pt x="1969770" y="57150"/>
                </a:lnTo>
                <a:lnTo>
                  <a:pt x="1956053" y="57150"/>
                </a:lnTo>
                <a:lnTo>
                  <a:pt x="1956053" y="86105"/>
                </a:lnTo>
                <a:lnTo>
                  <a:pt x="1969770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5969" y="2535427"/>
            <a:ext cx="168910" cy="85725"/>
          </a:xfrm>
          <a:custGeom>
            <a:avLst/>
            <a:gdLst/>
            <a:ahLst/>
            <a:cxnLst/>
            <a:rect l="l" t="t" r="r" b="b"/>
            <a:pathLst>
              <a:path w="168909" h="85725">
                <a:moveTo>
                  <a:pt x="125729" y="57150"/>
                </a:moveTo>
                <a:lnTo>
                  <a:pt x="125729" y="28194"/>
                </a:lnTo>
                <a:lnTo>
                  <a:pt x="0" y="28194"/>
                </a:lnTo>
                <a:lnTo>
                  <a:pt x="0" y="57150"/>
                </a:lnTo>
                <a:lnTo>
                  <a:pt x="125729" y="57150"/>
                </a:lnTo>
                <a:close/>
              </a:path>
              <a:path w="168909" h="85725">
                <a:moveTo>
                  <a:pt x="168401" y="42672"/>
                </a:moveTo>
                <a:lnTo>
                  <a:pt x="111251" y="0"/>
                </a:lnTo>
                <a:lnTo>
                  <a:pt x="111251" y="28194"/>
                </a:lnTo>
                <a:lnTo>
                  <a:pt x="125729" y="28194"/>
                </a:lnTo>
                <a:lnTo>
                  <a:pt x="125729" y="74533"/>
                </a:lnTo>
                <a:lnTo>
                  <a:pt x="168401" y="42672"/>
                </a:lnTo>
                <a:close/>
              </a:path>
              <a:path w="168909" h="85725">
                <a:moveTo>
                  <a:pt x="125729" y="74533"/>
                </a:moveTo>
                <a:lnTo>
                  <a:pt x="125729" y="57150"/>
                </a:lnTo>
                <a:lnTo>
                  <a:pt x="111251" y="57150"/>
                </a:lnTo>
                <a:lnTo>
                  <a:pt x="111251" y="85344"/>
                </a:lnTo>
                <a:lnTo>
                  <a:pt x="125729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5930" y="3662426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83820" y="62484"/>
                </a:moveTo>
                <a:lnTo>
                  <a:pt x="83820" y="24384"/>
                </a:lnTo>
                <a:lnTo>
                  <a:pt x="59435" y="0"/>
                </a:lnTo>
                <a:lnTo>
                  <a:pt x="24383" y="0"/>
                </a:lnTo>
                <a:lnTo>
                  <a:pt x="0" y="24384"/>
                </a:lnTo>
                <a:lnTo>
                  <a:pt x="0" y="62484"/>
                </a:lnTo>
                <a:lnTo>
                  <a:pt x="24384" y="86868"/>
                </a:lnTo>
                <a:lnTo>
                  <a:pt x="59436" y="86868"/>
                </a:lnTo>
                <a:lnTo>
                  <a:pt x="83820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5930" y="3662426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24383" y="0"/>
                </a:moveTo>
                <a:lnTo>
                  <a:pt x="0" y="24384"/>
                </a:lnTo>
                <a:lnTo>
                  <a:pt x="0" y="62484"/>
                </a:lnTo>
                <a:lnTo>
                  <a:pt x="24384" y="86868"/>
                </a:lnTo>
                <a:lnTo>
                  <a:pt x="59436" y="86868"/>
                </a:lnTo>
                <a:lnTo>
                  <a:pt x="83820" y="62484"/>
                </a:lnTo>
                <a:lnTo>
                  <a:pt x="83820" y="24384"/>
                </a:lnTo>
                <a:lnTo>
                  <a:pt x="59435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14169" y="4262120"/>
            <a:ext cx="216535" cy="86360"/>
          </a:xfrm>
          <a:custGeom>
            <a:avLst/>
            <a:gdLst/>
            <a:ahLst/>
            <a:cxnLst/>
            <a:rect l="l" t="t" r="r" b="b"/>
            <a:pathLst>
              <a:path w="216535" h="86360">
                <a:moveTo>
                  <a:pt x="172974" y="57150"/>
                </a:moveTo>
                <a:lnTo>
                  <a:pt x="172974" y="28955"/>
                </a:lnTo>
                <a:lnTo>
                  <a:pt x="0" y="28955"/>
                </a:lnTo>
                <a:lnTo>
                  <a:pt x="0" y="57150"/>
                </a:lnTo>
                <a:lnTo>
                  <a:pt x="172974" y="57150"/>
                </a:lnTo>
                <a:close/>
              </a:path>
              <a:path w="216535" h="86360">
                <a:moveTo>
                  <a:pt x="216407" y="43433"/>
                </a:moveTo>
                <a:lnTo>
                  <a:pt x="159257" y="0"/>
                </a:lnTo>
                <a:lnTo>
                  <a:pt x="159257" y="28955"/>
                </a:lnTo>
                <a:lnTo>
                  <a:pt x="172974" y="28955"/>
                </a:lnTo>
                <a:lnTo>
                  <a:pt x="172974" y="75864"/>
                </a:lnTo>
                <a:lnTo>
                  <a:pt x="216407" y="43433"/>
                </a:lnTo>
                <a:close/>
              </a:path>
              <a:path w="216535" h="86360">
                <a:moveTo>
                  <a:pt x="172974" y="75864"/>
                </a:moveTo>
                <a:lnTo>
                  <a:pt x="172974" y="57150"/>
                </a:lnTo>
                <a:lnTo>
                  <a:pt x="159257" y="57150"/>
                </a:lnTo>
                <a:lnTo>
                  <a:pt x="159257" y="86105"/>
                </a:lnTo>
                <a:lnTo>
                  <a:pt x="172974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25893" y="3095498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75123" y="6253226"/>
            <a:ext cx="2176527" cy="65024"/>
          </a:xfrm>
          <a:custGeom>
            <a:avLst/>
            <a:gdLst/>
            <a:ahLst/>
            <a:cxnLst/>
            <a:rect l="l" t="t" r="r" b="b"/>
            <a:pathLst>
              <a:path w="927735" h="76200">
                <a:moveTo>
                  <a:pt x="868679" y="40386"/>
                </a:moveTo>
                <a:lnTo>
                  <a:pt x="868679" y="35051"/>
                </a:lnTo>
                <a:lnTo>
                  <a:pt x="866393" y="33527"/>
                </a:lnTo>
                <a:lnTo>
                  <a:pt x="2286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6" y="42672"/>
                </a:lnTo>
                <a:lnTo>
                  <a:pt x="866393" y="42672"/>
                </a:lnTo>
                <a:lnTo>
                  <a:pt x="868679" y="40386"/>
                </a:lnTo>
                <a:close/>
              </a:path>
              <a:path w="927735" h="76200">
                <a:moveTo>
                  <a:pt x="927353" y="38100"/>
                </a:moveTo>
                <a:lnTo>
                  <a:pt x="851153" y="0"/>
                </a:lnTo>
                <a:lnTo>
                  <a:pt x="851153" y="33527"/>
                </a:lnTo>
                <a:lnTo>
                  <a:pt x="866393" y="33527"/>
                </a:lnTo>
                <a:lnTo>
                  <a:pt x="868679" y="35051"/>
                </a:lnTo>
                <a:lnTo>
                  <a:pt x="868679" y="67437"/>
                </a:lnTo>
                <a:lnTo>
                  <a:pt x="927353" y="38100"/>
                </a:lnTo>
                <a:close/>
              </a:path>
              <a:path w="927735" h="76200">
                <a:moveTo>
                  <a:pt x="868679" y="67437"/>
                </a:moveTo>
                <a:lnTo>
                  <a:pt x="868679" y="40386"/>
                </a:lnTo>
                <a:lnTo>
                  <a:pt x="866393" y="42672"/>
                </a:lnTo>
                <a:lnTo>
                  <a:pt x="851153" y="42672"/>
                </a:lnTo>
                <a:lnTo>
                  <a:pt x="851153" y="76200"/>
                </a:lnTo>
                <a:lnTo>
                  <a:pt x="86867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5348985" y="4267200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348985" y="4738108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5265673" y="4219447"/>
            <a:ext cx="240029" cy="776605"/>
          </a:xfrm>
          <a:custGeom>
            <a:avLst/>
            <a:gdLst/>
            <a:ahLst/>
            <a:cxnLst/>
            <a:rect l="l" t="t" r="r" b="b"/>
            <a:pathLst>
              <a:path w="240029" h="776604">
                <a:moveTo>
                  <a:pt x="119634" y="0"/>
                </a:moveTo>
                <a:lnTo>
                  <a:pt x="72973" y="9477"/>
                </a:lnTo>
                <a:lnTo>
                  <a:pt x="34956" y="35242"/>
                </a:lnTo>
                <a:lnTo>
                  <a:pt x="9370" y="73294"/>
                </a:lnTo>
                <a:lnTo>
                  <a:pt x="0" y="119634"/>
                </a:lnTo>
                <a:lnTo>
                  <a:pt x="0" y="656843"/>
                </a:lnTo>
                <a:lnTo>
                  <a:pt x="9370" y="703183"/>
                </a:lnTo>
                <a:lnTo>
                  <a:pt x="34956" y="741235"/>
                </a:lnTo>
                <a:lnTo>
                  <a:pt x="72973" y="767000"/>
                </a:lnTo>
                <a:lnTo>
                  <a:pt x="119634" y="776477"/>
                </a:lnTo>
                <a:lnTo>
                  <a:pt x="166413" y="767000"/>
                </a:lnTo>
                <a:lnTo>
                  <a:pt x="204692" y="741235"/>
                </a:lnTo>
                <a:lnTo>
                  <a:pt x="230540" y="703183"/>
                </a:lnTo>
                <a:lnTo>
                  <a:pt x="240029" y="656843"/>
                </a:lnTo>
                <a:lnTo>
                  <a:pt x="240029" y="119634"/>
                </a:lnTo>
                <a:lnTo>
                  <a:pt x="230540" y="73294"/>
                </a:lnTo>
                <a:lnTo>
                  <a:pt x="204692" y="35242"/>
                </a:lnTo>
                <a:lnTo>
                  <a:pt x="166413" y="9477"/>
                </a:lnTo>
                <a:lnTo>
                  <a:pt x="11963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59016" y="2578100"/>
            <a:ext cx="167005" cy="4144645"/>
          </a:xfrm>
          <a:custGeom>
            <a:avLst/>
            <a:gdLst/>
            <a:ahLst/>
            <a:cxnLst/>
            <a:rect l="l" t="t" r="r" b="b"/>
            <a:pathLst>
              <a:path w="167004" h="4144645">
                <a:moveTo>
                  <a:pt x="166877" y="0"/>
                </a:moveTo>
                <a:lnTo>
                  <a:pt x="166877" y="4144517"/>
                </a:lnTo>
                <a:lnTo>
                  <a:pt x="0" y="4144517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859778" y="2578100"/>
            <a:ext cx="166370" cy="4145279"/>
          </a:xfrm>
          <a:custGeom>
            <a:avLst/>
            <a:gdLst/>
            <a:ahLst/>
            <a:cxnLst/>
            <a:rect l="l" t="t" r="r" b="b"/>
            <a:pathLst>
              <a:path w="166370" h="4145279">
                <a:moveTo>
                  <a:pt x="0" y="0"/>
                </a:moveTo>
                <a:lnTo>
                  <a:pt x="0" y="4145279"/>
                </a:lnTo>
                <a:lnTo>
                  <a:pt x="166116" y="4145279"/>
                </a:lnTo>
                <a:lnTo>
                  <a:pt x="16611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25893" y="5384546"/>
            <a:ext cx="419100" cy="86360"/>
          </a:xfrm>
          <a:custGeom>
            <a:avLst/>
            <a:gdLst/>
            <a:ahLst/>
            <a:cxnLst/>
            <a:rect l="l" t="t" r="r" b="b"/>
            <a:pathLst>
              <a:path w="419100" h="86360">
                <a:moveTo>
                  <a:pt x="376427" y="57150"/>
                </a:moveTo>
                <a:lnTo>
                  <a:pt x="376427" y="28955"/>
                </a:lnTo>
                <a:lnTo>
                  <a:pt x="0" y="28955"/>
                </a:lnTo>
                <a:lnTo>
                  <a:pt x="0" y="57150"/>
                </a:lnTo>
                <a:lnTo>
                  <a:pt x="376427" y="57150"/>
                </a:lnTo>
                <a:close/>
              </a:path>
              <a:path w="419100" h="86360">
                <a:moveTo>
                  <a:pt x="419100" y="43433"/>
                </a:moveTo>
                <a:lnTo>
                  <a:pt x="361950" y="0"/>
                </a:lnTo>
                <a:lnTo>
                  <a:pt x="361950" y="28955"/>
                </a:lnTo>
                <a:lnTo>
                  <a:pt x="376427" y="28955"/>
                </a:lnTo>
                <a:lnTo>
                  <a:pt x="376427" y="75295"/>
                </a:lnTo>
                <a:lnTo>
                  <a:pt x="419100" y="43433"/>
                </a:lnTo>
                <a:close/>
              </a:path>
              <a:path w="419100" h="86360">
                <a:moveTo>
                  <a:pt x="376427" y="75295"/>
                </a:moveTo>
                <a:lnTo>
                  <a:pt x="376427" y="57150"/>
                </a:lnTo>
                <a:lnTo>
                  <a:pt x="361950" y="57150"/>
                </a:lnTo>
                <a:lnTo>
                  <a:pt x="361950" y="86105"/>
                </a:lnTo>
                <a:lnTo>
                  <a:pt x="376427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954516" y="2578100"/>
            <a:ext cx="167005" cy="4144645"/>
          </a:xfrm>
          <a:custGeom>
            <a:avLst/>
            <a:gdLst/>
            <a:ahLst/>
            <a:cxnLst/>
            <a:rect l="l" t="t" r="r" b="b"/>
            <a:pathLst>
              <a:path w="167004" h="4144645">
                <a:moveTo>
                  <a:pt x="166877" y="0"/>
                </a:moveTo>
                <a:lnTo>
                  <a:pt x="166877" y="4144517"/>
                </a:lnTo>
                <a:lnTo>
                  <a:pt x="0" y="4144517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955278" y="2578100"/>
            <a:ext cx="166370" cy="4145279"/>
          </a:xfrm>
          <a:custGeom>
            <a:avLst/>
            <a:gdLst/>
            <a:ahLst/>
            <a:cxnLst/>
            <a:rect l="l" t="t" r="r" b="b"/>
            <a:pathLst>
              <a:path w="166370" h="4145279">
                <a:moveTo>
                  <a:pt x="0" y="0"/>
                </a:moveTo>
                <a:lnTo>
                  <a:pt x="0" y="4145280"/>
                </a:lnTo>
                <a:lnTo>
                  <a:pt x="166116" y="4145280"/>
                </a:lnTo>
                <a:lnTo>
                  <a:pt x="16611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21321" y="6340094"/>
            <a:ext cx="1934210" cy="76200"/>
          </a:xfrm>
          <a:custGeom>
            <a:avLst/>
            <a:gdLst/>
            <a:ahLst/>
            <a:cxnLst/>
            <a:rect l="l" t="t" r="r" b="b"/>
            <a:pathLst>
              <a:path w="1934209" h="76200">
                <a:moveTo>
                  <a:pt x="1875281" y="41147"/>
                </a:moveTo>
                <a:lnTo>
                  <a:pt x="1875281" y="35813"/>
                </a:lnTo>
                <a:lnTo>
                  <a:pt x="1872996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3433"/>
                </a:lnTo>
                <a:lnTo>
                  <a:pt x="1872996" y="43433"/>
                </a:lnTo>
                <a:lnTo>
                  <a:pt x="1875281" y="41147"/>
                </a:lnTo>
                <a:close/>
              </a:path>
              <a:path w="1934209" h="76200">
                <a:moveTo>
                  <a:pt x="1933955" y="38100"/>
                </a:moveTo>
                <a:lnTo>
                  <a:pt x="1857755" y="0"/>
                </a:lnTo>
                <a:lnTo>
                  <a:pt x="1857755" y="33527"/>
                </a:lnTo>
                <a:lnTo>
                  <a:pt x="1872996" y="33527"/>
                </a:lnTo>
                <a:lnTo>
                  <a:pt x="1875281" y="35813"/>
                </a:lnTo>
                <a:lnTo>
                  <a:pt x="1875281" y="67437"/>
                </a:lnTo>
                <a:lnTo>
                  <a:pt x="1933955" y="38100"/>
                </a:lnTo>
                <a:close/>
              </a:path>
              <a:path w="1934209" h="76200">
                <a:moveTo>
                  <a:pt x="1875281" y="67437"/>
                </a:moveTo>
                <a:lnTo>
                  <a:pt x="1875281" y="41147"/>
                </a:lnTo>
                <a:lnTo>
                  <a:pt x="1872996" y="43433"/>
                </a:lnTo>
                <a:lnTo>
                  <a:pt x="1857755" y="43433"/>
                </a:lnTo>
                <a:lnTo>
                  <a:pt x="1857755" y="76200"/>
                </a:lnTo>
                <a:lnTo>
                  <a:pt x="1875281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121393" y="6378194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374378" y="6378194"/>
            <a:ext cx="0" cy="518159"/>
          </a:xfrm>
          <a:custGeom>
            <a:avLst/>
            <a:gdLst/>
            <a:ahLst/>
            <a:cxnLst/>
            <a:rect l="l" t="t" r="r" b="b"/>
            <a:pathLst>
              <a:path h="518159">
                <a:moveTo>
                  <a:pt x="0" y="51816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331973" y="6896354"/>
            <a:ext cx="7042784" cy="0"/>
          </a:xfrm>
          <a:custGeom>
            <a:avLst/>
            <a:gdLst/>
            <a:ahLst/>
            <a:cxnLst/>
            <a:rect l="l" t="t" r="r" b="b"/>
            <a:pathLst>
              <a:path w="7042784">
                <a:moveTo>
                  <a:pt x="0" y="0"/>
                </a:moveTo>
                <a:lnTo>
                  <a:pt x="70424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29816" y="2578100"/>
            <a:ext cx="167005" cy="4144645"/>
          </a:xfrm>
          <a:custGeom>
            <a:avLst/>
            <a:gdLst/>
            <a:ahLst/>
            <a:cxnLst/>
            <a:rect l="l" t="t" r="r" b="b"/>
            <a:pathLst>
              <a:path w="167005" h="4144645">
                <a:moveTo>
                  <a:pt x="166878" y="0"/>
                </a:moveTo>
                <a:lnTo>
                  <a:pt x="166878" y="4144517"/>
                </a:lnTo>
                <a:lnTo>
                  <a:pt x="0" y="4144517"/>
                </a:lnTo>
                <a:lnTo>
                  <a:pt x="0" y="0"/>
                </a:lnTo>
                <a:lnTo>
                  <a:pt x="166878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30577" y="2578100"/>
            <a:ext cx="166370" cy="4145279"/>
          </a:xfrm>
          <a:custGeom>
            <a:avLst/>
            <a:gdLst/>
            <a:ahLst/>
            <a:cxnLst/>
            <a:rect l="l" t="t" r="r" b="b"/>
            <a:pathLst>
              <a:path w="166369" h="4145279">
                <a:moveTo>
                  <a:pt x="0" y="0"/>
                </a:moveTo>
                <a:lnTo>
                  <a:pt x="0" y="4145279"/>
                </a:lnTo>
                <a:lnTo>
                  <a:pt x="166116" y="4145279"/>
                </a:lnTo>
                <a:lnTo>
                  <a:pt x="16611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1750822" y="2366771"/>
            <a:ext cx="3276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433817" y="1588776"/>
            <a:ext cx="3911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ID/EX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696188" y="1847852"/>
            <a:ext cx="57658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spc="-5" dirty="0">
                <a:latin typeface="Arial"/>
                <a:cs typeface="Arial"/>
              </a:rPr>
              <a:t>/M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8707112" y="2107695"/>
            <a:ext cx="6140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MEM/WB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131562" y="2107695"/>
            <a:ext cx="521334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6859016" y="2319020"/>
            <a:ext cx="167005" cy="259079"/>
          </a:xfrm>
          <a:custGeom>
            <a:avLst/>
            <a:gdLst/>
            <a:ahLst/>
            <a:cxnLst/>
            <a:rect l="l" t="t" r="r" b="b"/>
            <a:pathLst>
              <a:path w="167004" h="259080">
                <a:moveTo>
                  <a:pt x="166877" y="0"/>
                </a:moveTo>
                <a:lnTo>
                  <a:pt x="166877" y="259080"/>
                </a:lnTo>
                <a:lnTo>
                  <a:pt x="0" y="259080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859778" y="2319020"/>
            <a:ext cx="166370" cy="259079"/>
          </a:xfrm>
          <a:custGeom>
            <a:avLst/>
            <a:gdLst/>
            <a:ahLst/>
            <a:cxnLst/>
            <a:rect l="l" t="t" r="r" b="b"/>
            <a:pathLst>
              <a:path w="166370" h="259080">
                <a:moveTo>
                  <a:pt x="0" y="0"/>
                </a:moveTo>
                <a:lnTo>
                  <a:pt x="0" y="259080"/>
                </a:lnTo>
                <a:lnTo>
                  <a:pt x="166116" y="259080"/>
                </a:lnTo>
                <a:lnTo>
                  <a:pt x="16611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6886702" y="2367026"/>
            <a:ext cx="12763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FF"/>
                </a:solidFill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859016" y="2059939"/>
            <a:ext cx="167005" cy="259079"/>
          </a:xfrm>
          <a:custGeom>
            <a:avLst/>
            <a:gdLst/>
            <a:ahLst/>
            <a:cxnLst/>
            <a:rect l="l" t="t" r="r" b="b"/>
            <a:pathLst>
              <a:path w="167004" h="259080">
                <a:moveTo>
                  <a:pt x="166877" y="0"/>
                </a:moveTo>
                <a:lnTo>
                  <a:pt x="166877" y="259080"/>
                </a:lnTo>
                <a:lnTo>
                  <a:pt x="0" y="259080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59778" y="2060701"/>
            <a:ext cx="166370" cy="258445"/>
          </a:xfrm>
          <a:custGeom>
            <a:avLst/>
            <a:gdLst/>
            <a:ahLst/>
            <a:cxnLst/>
            <a:rect l="l" t="t" r="r" b="b"/>
            <a:pathLst>
              <a:path w="166370" h="258444">
                <a:moveTo>
                  <a:pt x="0" y="0"/>
                </a:moveTo>
                <a:lnTo>
                  <a:pt x="0" y="258317"/>
                </a:lnTo>
                <a:lnTo>
                  <a:pt x="166116" y="258317"/>
                </a:lnTo>
                <a:lnTo>
                  <a:pt x="166116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6840219" y="2101850"/>
            <a:ext cx="20891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009B22"/>
                </a:solidFill>
                <a:latin typeface="Times New Roman"/>
                <a:cs typeface="Times New Roman"/>
              </a:rPr>
              <a:t>WB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8954516" y="2319020"/>
            <a:ext cx="167005" cy="259079"/>
          </a:xfrm>
          <a:custGeom>
            <a:avLst/>
            <a:gdLst/>
            <a:ahLst/>
            <a:cxnLst/>
            <a:rect l="l" t="t" r="r" b="b"/>
            <a:pathLst>
              <a:path w="167004" h="259080">
                <a:moveTo>
                  <a:pt x="166877" y="0"/>
                </a:moveTo>
                <a:lnTo>
                  <a:pt x="166877" y="259080"/>
                </a:lnTo>
                <a:lnTo>
                  <a:pt x="0" y="259080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55278" y="2319020"/>
            <a:ext cx="166370" cy="259079"/>
          </a:xfrm>
          <a:custGeom>
            <a:avLst/>
            <a:gdLst/>
            <a:ahLst/>
            <a:cxnLst/>
            <a:rect l="l" t="t" r="r" b="b"/>
            <a:pathLst>
              <a:path w="166370" h="259080">
                <a:moveTo>
                  <a:pt x="0" y="0"/>
                </a:moveTo>
                <a:lnTo>
                  <a:pt x="0" y="259080"/>
                </a:lnTo>
                <a:lnTo>
                  <a:pt x="166116" y="259080"/>
                </a:lnTo>
                <a:lnTo>
                  <a:pt x="16611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8941054" y="2367026"/>
            <a:ext cx="20891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009B22"/>
                </a:solidFill>
                <a:latin typeface="Times New Roman"/>
                <a:cs typeface="Times New Roman"/>
              </a:rPr>
              <a:t>WB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3668521" y="2107945"/>
            <a:ext cx="843280" cy="76200"/>
          </a:xfrm>
          <a:custGeom>
            <a:avLst/>
            <a:gdLst/>
            <a:ahLst/>
            <a:cxnLst/>
            <a:rect l="l" t="t" r="r" b="b"/>
            <a:pathLst>
              <a:path w="843279" h="76200">
                <a:moveTo>
                  <a:pt x="784098" y="41148"/>
                </a:moveTo>
                <a:lnTo>
                  <a:pt x="784098" y="35814"/>
                </a:lnTo>
                <a:lnTo>
                  <a:pt x="782574" y="33528"/>
                </a:lnTo>
                <a:lnTo>
                  <a:pt x="2286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6" y="43434"/>
                </a:lnTo>
                <a:lnTo>
                  <a:pt x="782574" y="43434"/>
                </a:lnTo>
                <a:lnTo>
                  <a:pt x="784098" y="41148"/>
                </a:lnTo>
                <a:close/>
              </a:path>
              <a:path w="843279" h="76200">
                <a:moveTo>
                  <a:pt x="842772" y="38100"/>
                </a:moveTo>
                <a:lnTo>
                  <a:pt x="766572" y="0"/>
                </a:lnTo>
                <a:lnTo>
                  <a:pt x="766572" y="33528"/>
                </a:lnTo>
                <a:lnTo>
                  <a:pt x="782574" y="33528"/>
                </a:lnTo>
                <a:lnTo>
                  <a:pt x="784098" y="35814"/>
                </a:lnTo>
                <a:lnTo>
                  <a:pt x="784098" y="67437"/>
                </a:lnTo>
                <a:lnTo>
                  <a:pt x="842772" y="38100"/>
                </a:lnTo>
                <a:close/>
              </a:path>
              <a:path w="843279" h="76200">
                <a:moveTo>
                  <a:pt x="784098" y="67437"/>
                </a:moveTo>
                <a:lnTo>
                  <a:pt x="784098" y="41148"/>
                </a:lnTo>
                <a:lnTo>
                  <a:pt x="782574" y="43434"/>
                </a:lnTo>
                <a:lnTo>
                  <a:pt x="766572" y="43434"/>
                </a:lnTo>
                <a:lnTo>
                  <a:pt x="766572" y="76200"/>
                </a:lnTo>
                <a:lnTo>
                  <a:pt x="784098" y="6743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18402" y="2107945"/>
            <a:ext cx="341630" cy="76200"/>
          </a:xfrm>
          <a:custGeom>
            <a:avLst/>
            <a:gdLst/>
            <a:ahLst/>
            <a:cxnLst/>
            <a:rect l="l" t="t" r="r" b="b"/>
            <a:pathLst>
              <a:path w="341629" h="76200">
                <a:moveTo>
                  <a:pt x="282701" y="41148"/>
                </a:moveTo>
                <a:lnTo>
                  <a:pt x="282701" y="35814"/>
                </a:lnTo>
                <a:lnTo>
                  <a:pt x="280416" y="33528"/>
                </a:lnTo>
                <a:lnTo>
                  <a:pt x="2286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6" y="43434"/>
                </a:lnTo>
                <a:lnTo>
                  <a:pt x="280416" y="43434"/>
                </a:lnTo>
                <a:lnTo>
                  <a:pt x="282701" y="41148"/>
                </a:lnTo>
                <a:close/>
              </a:path>
              <a:path w="341629" h="76200">
                <a:moveTo>
                  <a:pt x="341375" y="38100"/>
                </a:moveTo>
                <a:lnTo>
                  <a:pt x="265175" y="0"/>
                </a:lnTo>
                <a:lnTo>
                  <a:pt x="265175" y="33528"/>
                </a:lnTo>
                <a:lnTo>
                  <a:pt x="280416" y="33528"/>
                </a:lnTo>
                <a:lnTo>
                  <a:pt x="282701" y="35814"/>
                </a:lnTo>
                <a:lnTo>
                  <a:pt x="282701" y="67437"/>
                </a:lnTo>
                <a:lnTo>
                  <a:pt x="341375" y="38100"/>
                </a:lnTo>
                <a:close/>
              </a:path>
              <a:path w="341629" h="76200">
                <a:moveTo>
                  <a:pt x="282701" y="67437"/>
                </a:moveTo>
                <a:lnTo>
                  <a:pt x="282701" y="41148"/>
                </a:lnTo>
                <a:lnTo>
                  <a:pt x="280416" y="43434"/>
                </a:lnTo>
                <a:lnTo>
                  <a:pt x="265175" y="43434"/>
                </a:lnTo>
                <a:lnTo>
                  <a:pt x="265175" y="76200"/>
                </a:lnTo>
                <a:lnTo>
                  <a:pt x="282701" y="67437"/>
                </a:lnTo>
                <a:close/>
              </a:path>
            </a:pathLst>
          </a:custGeom>
          <a:solidFill>
            <a:srgbClr val="009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435344" y="2367026"/>
            <a:ext cx="424815" cy="76200"/>
          </a:xfrm>
          <a:custGeom>
            <a:avLst/>
            <a:gdLst/>
            <a:ahLst/>
            <a:cxnLst/>
            <a:rect l="l" t="t" r="r" b="b"/>
            <a:pathLst>
              <a:path w="424815" h="76200">
                <a:moveTo>
                  <a:pt x="365759" y="40385"/>
                </a:moveTo>
                <a:lnTo>
                  <a:pt x="365759" y="35051"/>
                </a:lnTo>
                <a:lnTo>
                  <a:pt x="363474" y="33527"/>
                </a:lnTo>
                <a:lnTo>
                  <a:pt x="2285" y="33527"/>
                </a:lnTo>
                <a:lnTo>
                  <a:pt x="0" y="35051"/>
                </a:lnTo>
                <a:lnTo>
                  <a:pt x="0" y="40385"/>
                </a:lnTo>
                <a:lnTo>
                  <a:pt x="2285" y="42671"/>
                </a:lnTo>
                <a:lnTo>
                  <a:pt x="363474" y="42671"/>
                </a:lnTo>
                <a:lnTo>
                  <a:pt x="365759" y="40385"/>
                </a:lnTo>
                <a:close/>
              </a:path>
              <a:path w="424815" h="76200">
                <a:moveTo>
                  <a:pt x="424433" y="38099"/>
                </a:moveTo>
                <a:lnTo>
                  <a:pt x="348233" y="0"/>
                </a:lnTo>
                <a:lnTo>
                  <a:pt x="348233" y="33527"/>
                </a:lnTo>
                <a:lnTo>
                  <a:pt x="363474" y="33527"/>
                </a:lnTo>
                <a:lnTo>
                  <a:pt x="365759" y="35051"/>
                </a:lnTo>
                <a:lnTo>
                  <a:pt x="365759" y="67436"/>
                </a:lnTo>
                <a:lnTo>
                  <a:pt x="424433" y="38099"/>
                </a:lnTo>
                <a:close/>
              </a:path>
              <a:path w="424815" h="76200">
                <a:moveTo>
                  <a:pt x="365759" y="67436"/>
                </a:moveTo>
                <a:lnTo>
                  <a:pt x="365759" y="40385"/>
                </a:lnTo>
                <a:lnTo>
                  <a:pt x="363474" y="42671"/>
                </a:lnTo>
                <a:lnTo>
                  <a:pt x="348233" y="42671"/>
                </a:lnTo>
                <a:lnTo>
                  <a:pt x="348233" y="76199"/>
                </a:lnTo>
                <a:lnTo>
                  <a:pt x="365759" y="6743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679696" y="1887727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277" y="0"/>
                </a:lnTo>
              </a:path>
            </a:pathLst>
          </a:custGeom>
          <a:ln w="9525">
            <a:solidFill>
              <a:srgbClr val="009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522973" y="1887727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4">
                <a:moveTo>
                  <a:pt x="0" y="258317"/>
                </a:moveTo>
                <a:lnTo>
                  <a:pt x="0" y="0"/>
                </a:lnTo>
              </a:path>
            </a:pathLst>
          </a:custGeom>
          <a:ln w="9525">
            <a:solidFill>
              <a:srgbClr val="009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679696" y="2146045"/>
            <a:ext cx="1761489" cy="0"/>
          </a:xfrm>
          <a:custGeom>
            <a:avLst/>
            <a:gdLst/>
            <a:ahLst/>
            <a:cxnLst/>
            <a:rect l="l" t="t" r="r" b="b"/>
            <a:pathLst>
              <a:path w="1761489">
                <a:moveTo>
                  <a:pt x="0" y="0"/>
                </a:moveTo>
                <a:lnTo>
                  <a:pt x="1760981" y="0"/>
                </a:lnTo>
              </a:path>
            </a:pathLst>
          </a:custGeom>
          <a:ln w="952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440678" y="2146045"/>
            <a:ext cx="0" cy="259079"/>
          </a:xfrm>
          <a:custGeom>
            <a:avLst/>
            <a:gdLst/>
            <a:ahLst/>
            <a:cxnLst/>
            <a:rect l="l" t="t" r="r" b="b"/>
            <a:pathLst>
              <a:path h="259080">
                <a:moveTo>
                  <a:pt x="0" y="259080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25893" y="2146045"/>
            <a:ext cx="1592580" cy="0"/>
          </a:xfrm>
          <a:custGeom>
            <a:avLst/>
            <a:gdLst/>
            <a:ahLst/>
            <a:cxnLst/>
            <a:rect l="l" t="t" r="r" b="b"/>
            <a:pathLst>
              <a:path w="1592579">
                <a:moveTo>
                  <a:pt x="0" y="0"/>
                </a:moveTo>
                <a:lnTo>
                  <a:pt x="1592579" y="0"/>
                </a:lnTo>
              </a:path>
            </a:pathLst>
          </a:custGeom>
          <a:ln w="9525">
            <a:solidFill>
              <a:srgbClr val="009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613902" y="2367026"/>
            <a:ext cx="341630" cy="76200"/>
          </a:xfrm>
          <a:custGeom>
            <a:avLst/>
            <a:gdLst/>
            <a:ahLst/>
            <a:cxnLst/>
            <a:rect l="l" t="t" r="r" b="b"/>
            <a:pathLst>
              <a:path w="341629" h="76200">
                <a:moveTo>
                  <a:pt x="282701" y="40386"/>
                </a:moveTo>
                <a:lnTo>
                  <a:pt x="282701" y="35051"/>
                </a:lnTo>
                <a:lnTo>
                  <a:pt x="280416" y="33528"/>
                </a:lnTo>
                <a:lnTo>
                  <a:pt x="2286" y="33528"/>
                </a:lnTo>
                <a:lnTo>
                  <a:pt x="0" y="35052"/>
                </a:lnTo>
                <a:lnTo>
                  <a:pt x="0" y="40386"/>
                </a:lnTo>
                <a:lnTo>
                  <a:pt x="2286" y="42672"/>
                </a:lnTo>
                <a:lnTo>
                  <a:pt x="280416" y="42672"/>
                </a:lnTo>
                <a:lnTo>
                  <a:pt x="282701" y="40386"/>
                </a:lnTo>
                <a:close/>
              </a:path>
              <a:path w="341629" h="76200">
                <a:moveTo>
                  <a:pt x="341375" y="38100"/>
                </a:moveTo>
                <a:lnTo>
                  <a:pt x="265175" y="0"/>
                </a:lnTo>
                <a:lnTo>
                  <a:pt x="265175" y="33528"/>
                </a:lnTo>
                <a:lnTo>
                  <a:pt x="280416" y="33528"/>
                </a:lnTo>
                <a:lnTo>
                  <a:pt x="282701" y="35051"/>
                </a:lnTo>
                <a:lnTo>
                  <a:pt x="282701" y="67437"/>
                </a:lnTo>
                <a:lnTo>
                  <a:pt x="341375" y="38100"/>
                </a:lnTo>
                <a:close/>
              </a:path>
              <a:path w="341629" h="76200">
                <a:moveTo>
                  <a:pt x="282701" y="67437"/>
                </a:moveTo>
                <a:lnTo>
                  <a:pt x="282701" y="40386"/>
                </a:lnTo>
                <a:lnTo>
                  <a:pt x="280416" y="42672"/>
                </a:lnTo>
                <a:lnTo>
                  <a:pt x="265175" y="42672"/>
                </a:lnTo>
                <a:lnTo>
                  <a:pt x="265175" y="76200"/>
                </a:lnTo>
                <a:lnTo>
                  <a:pt x="282701" y="67437"/>
                </a:lnTo>
                <a:close/>
              </a:path>
            </a:pathLst>
          </a:custGeom>
          <a:solidFill>
            <a:srgbClr val="009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618473" y="2146045"/>
            <a:ext cx="0" cy="259079"/>
          </a:xfrm>
          <a:custGeom>
            <a:avLst/>
            <a:gdLst/>
            <a:ahLst/>
            <a:cxnLst/>
            <a:rect l="l" t="t" r="r" b="b"/>
            <a:pathLst>
              <a:path h="259080">
                <a:moveTo>
                  <a:pt x="0" y="2590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165095" y="2146045"/>
            <a:ext cx="0" cy="1727835"/>
          </a:xfrm>
          <a:custGeom>
            <a:avLst/>
            <a:gdLst/>
            <a:ahLst/>
            <a:cxnLst/>
            <a:rect l="l" t="t" r="r" b="b"/>
            <a:pathLst>
              <a:path h="1727835">
                <a:moveTo>
                  <a:pt x="0" y="172745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160523" y="2107945"/>
            <a:ext cx="927735" cy="76200"/>
          </a:xfrm>
          <a:custGeom>
            <a:avLst/>
            <a:gdLst/>
            <a:ahLst/>
            <a:cxnLst/>
            <a:rect l="l" t="t" r="r" b="b"/>
            <a:pathLst>
              <a:path w="927735" h="76200">
                <a:moveTo>
                  <a:pt x="868680" y="41148"/>
                </a:moveTo>
                <a:lnTo>
                  <a:pt x="868680" y="35814"/>
                </a:lnTo>
                <a:lnTo>
                  <a:pt x="866394" y="33528"/>
                </a:lnTo>
                <a:lnTo>
                  <a:pt x="2286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6" y="43434"/>
                </a:lnTo>
                <a:lnTo>
                  <a:pt x="866394" y="43434"/>
                </a:lnTo>
                <a:lnTo>
                  <a:pt x="868680" y="41148"/>
                </a:lnTo>
                <a:close/>
              </a:path>
              <a:path w="927735" h="76200">
                <a:moveTo>
                  <a:pt x="927353" y="38100"/>
                </a:moveTo>
                <a:lnTo>
                  <a:pt x="851153" y="0"/>
                </a:lnTo>
                <a:lnTo>
                  <a:pt x="851153" y="33528"/>
                </a:lnTo>
                <a:lnTo>
                  <a:pt x="866394" y="33528"/>
                </a:lnTo>
                <a:lnTo>
                  <a:pt x="868680" y="35814"/>
                </a:lnTo>
                <a:lnTo>
                  <a:pt x="868680" y="67437"/>
                </a:lnTo>
                <a:lnTo>
                  <a:pt x="927353" y="38100"/>
                </a:lnTo>
                <a:close/>
              </a:path>
              <a:path w="927735" h="76200">
                <a:moveTo>
                  <a:pt x="868680" y="67437"/>
                </a:moveTo>
                <a:lnTo>
                  <a:pt x="868680" y="41148"/>
                </a:lnTo>
                <a:lnTo>
                  <a:pt x="866394" y="43434"/>
                </a:lnTo>
                <a:lnTo>
                  <a:pt x="851153" y="43434"/>
                </a:lnTo>
                <a:lnTo>
                  <a:pt x="851153" y="76200"/>
                </a:lnTo>
                <a:lnTo>
                  <a:pt x="86868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128520" y="3833876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70104" y="51053"/>
                </a:moveTo>
                <a:lnTo>
                  <a:pt x="70104" y="20574"/>
                </a:lnTo>
                <a:lnTo>
                  <a:pt x="49530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30" y="71627"/>
                </a:lnTo>
                <a:lnTo>
                  <a:pt x="7010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128520" y="3833876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20574" y="0"/>
                </a:move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30" y="71627"/>
                </a:lnTo>
                <a:lnTo>
                  <a:pt x="70104" y="51053"/>
                </a:lnTo>
                <a:lnTo>
                  <a:pt x="70104" y="20574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165095" y="5859271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165095" y="4305553"/>
            <a:ext cx="0" cy="1553845"/>
          </a:xfrm>
          <a:custGeom>
            <a:avLst/>
            <a:gdLst/>
            <a:ahLst/>
            <a:cxnLst/>
            <a:rect l="l" t="t" r="r" b="b"/>
            <a:pathLst>
              <a:path h="1553845">
                <a:moveTo>
                  <a:pt x="0" y="0"/>
                </a:moveTo>
                <a:lnTo>
                  <a:pt x="0" y="15537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165095" y="3873500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320293" y="2837179"/>
            <a:ext cx="327660" cy="6045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06045" marR="102870" indent="-635" algn="ctr">
              <a:lnSpc>
                <a:spcPct val="100000"/>
              </a:lnSpc>
              <a:spcBef>
                <a:spcPts val="955"/>
              </a:spcBef>
            </a:pPr>
            <a:r>
              <a:rPr sz="1100" b="1" spc="-5" dirty="0">
                <a:latin typeface="Arial"/>
                <a:cs typeface="Arial"/>
              </a:rPr>
              <a:t>P  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7361173" y="1256030"/>
            <a:ext cx="0" cy="1839595"/>
          </a:xfrm>
          <a:custGeom>
            <a:avLst/>
            <a:gdLst/>
            <a:ahLst/>
            <a:cxnLst/>
            <a:rect l="l" t="t" r="r" b="b"/>
            <a:pathLst>
              <a:path h="1839595">
                <a:moveTo>
                  <a:pt x="0" y="183946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46023" y="1249172"/>
            <a:ext cx="86360" cy="1588135"/>
          </a:xfrm>
          <a:custGeom>
            <a:avLst/>
            <a:gdLst/>
            <a:ahLst/>
            <a:cxnLst/>
            <a:rect l="l" t="t" r="r" b="b"/>
            <a:pathLst>
              <a:path w="86359" h="1588135">
                <a:moveTo>
                  <a:pt x="86106" y="1530858"/>
                </a:moveTo>
                <a:lnTo>
                  <a:pt x="0" y="1530858"/>
                </a:lnTo>
                <a:lnTo>
                  <a:pt x="28956" y="1569638"/>
                </a:lnTo>
                <a:lnTo>
                  <a:pt x="28956" y="1544574"/>
                </a:lnTo>
                <a:lnTo>
                  <a:pt x="57150" y="1544574"/>
                </a:lnTo>
                <a:lnTo>
                  <a:pt x="57150" y="1568958"/>
                </a:lnTo>
                <a:lnTo>
                  <a:pt x="86106" y="1530858"/>
                </a:lnTo>
                <a:close/>
              </a:path>
              <a:path w="86359" h="1588135">
                <a:moveTo>
                  <a:pt x="57150" y="1530858"/>
                </a:moveTo>
                <a:lnTo>
                  <a:pt x="57149" y="0"/>
                </a:lnTo>
                <a:lnTo>
                  <a:pt x="28955" y="0"/>
                </a:lnTo>
                <a:lnTo>
                  <a:pt x="28956" y="1530858"/>
                </a:lnTo>
                <a:lnTo>
                  <a:pt x="57150" y="1530858"/>
                </a:lnTo>
                <a:close/>
              </a:path>
              <a:path w="86359" h="1588135">
                <a:moveTo>
                  <a:pt x="57150" y="1568958"/>
                </a:moveTo>
                <a:lnTo>
                  <a:pt x="57150" y="1544574"/>
                </a:lnTo>
                <a:lnTo>
                  <a:pt x="28956" y="1544574"/>
                </a:lnTo>
                <a:lnTo>
                  <a:pt x="28956" y="1569638"/>
                </a:lnTo>
                <a:lnTo>
                  <a:pt x="42671" y="1588008"/>
                </a:lnTo>
                <a:lnTo>
                  <a:pt x="57150" y="1568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77594" y="1558544"/>
            <a:ext cx="0" cy="1278890"/>
          </a:xfrm>
          <a:custGeom>
            <a:avLst/>
            <a:gdLst/>
            <a:ahLst/>
            <a:cxnLst/>
            <a:rect l="l" t="t" r="r" b="b"/>
            <a:pathLst>
              <a:path h="1278889">
                <a:moveTo>
                  <a:pt x="0" y="1278636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326896" y="1528825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57150" y="28193"/>
                </a:moveTo>
                <a:lnTo>
                  <a:pt x="57150" y="0"/>
                </a:lnTo>
                <a:lnTo>
                  <a:pt x="0" y="42671"/>
                </a:lnTo>
                <a:lnTo>
                  <a:pt x="43434" y="75102"/>
                </a:lnTo>
                <a:lnTo>
                  <a:pt x="43434" y="28193"/>
                </a:lnTo>
                <a:lnTo>
                  <a:pt x="57150" y="28193"/>
                </a:lnTo>
                <a:close/>
              </a:path>
              <a:path w="250825" h="85725">
                <a:moveTo>
                  <a:pt x="250697" y="57149"/>
                </a:moveTo>
                <a:lnTo>
                  <a:pt x="250697" y="28193"/>
                </a:lnTo>
                <a:lnTo>
                  <a:pt x="43434" y="28193"/>
                </a:lnTo>
                <a:lnTo>
                  <a:pt x="43434" y="57150"/>
                </a:lnTo>
                <a:lnTo>
                  <a:pt x="250697" y="57149"/>
                </a:lnTo>
                <a:close/>
              </a:path>
              <a:path w="250825" h="85725">
                <a:moveTo>
                  <a:pt x="57150" y="85343"/>
                </a:moveTo>
                <a:lnTo>
                  <a:pt x="57150" y="57150"/>
                </a:lnTo>
                <a:lnTo>
                  <a:pt x="43434" y="57150"/>
                </a:lnTo>
                <a:lnTo>
                  <a:pt x="43434" y="75102"/>
                </a:lnTo>
                <a:lnTo>
                  <a:pt x="57150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333753" y="1219453"/>
            <a:ext cx="6033770" cy="85725"/>
          </a:xfrm>
          <a:custGeom>
            <a:avLst/>
            <a:gdLst/>
            <a:ahLst/>
            <a:cxnLst/>
            <a:rect l="l" t="t" r="r" b="b"/>
            <a:pathLst>
              <a:path w="6033770" h="85725">
                <a:moveTo>
                  <a:pt x="57149" y="28194"/>
                </a:moveTo>
                <a:lnTo>
                  <a:pt x="57150" y="0"/>
                </a:lnTo>
                <a:lnTo>
                  <a:pt x="0" y="42672"/>
                </a:lnTo>
                <a:lnTo>
                  <a:pt x="42671" y="74533"/>
                </a:lnTo>
                <a:lnTo>
                  <a:pt x="42671" y="28194"/>
                </a:lnTo>
                <a:lnTo>
                  <a:pt x="57149" y="28194"/>
                </a:lnTo>
                <a:close/>
              </a:path>
              <a:path w="6033770" h="85725">
                <a:moveTo>
                  <a:pt x="6033516" y="57149"/>
                </a:moveTo>
                <a:lnTo>
                  <a:pt x="6033516" y="28193"/>
                </a:lnTo>
                <a:lnTo>
                  <a:pt x="42671" y="28194"/>
                </a:lnTo>
                <a:lnTo>
                  <a:pt x="42671" y="57150"/>
                </a:lnTo>
                <a:lnTo>
                  <a:pt x="6033516" y="57149"/>
                </a:lnTo>
                <a:close/>
              </a:path>
              <a:path w="6033770" h="85725">
                <a:moveTo>
                  <a:pt x="57150" y="85344"/>
                </a:moveTo>
                <a:lnTo>
                  <a:pt x="57149" y="57150"/>
                </a:lnTo>
                <a:lnTo>
                  <a:pt x="42671" y="57150"/>
                </a:lnTo>
                <a:lnTo>
                  <a:pt x="42671" y="74533"/>
                </a:lnTo>
                <a:lnTo>
                  <a:pt x="57150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1151127" y="1174241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151127" y="1477522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1204975" y="1732279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990346" y="1940052"/>
            <a:ext cx="42989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PC</a:t>
            </a:r>
            <a:r>
              <a:rPr sz="1100" spc="-10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FF00FF"/>
                </a:solidFill>
                <a:latin typeface="Arial"/>
                <a:cs typeface="Arial"/>
              </a:rPr>
              <a:t>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488695" y="1262125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>
                <a:moveTo>
                  <a:pt x="0" y="0"/>
                </a:moveTo>
                <a:lnTo>
                  <a:pt x="58597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3624583" y="5647944"/>
            <a:ext cx="47625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239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Sign  extend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3611371" y="5514847"/>
            <a:ext cx="502284" cy="690880"/>
          </a:xfrm>
          <a:custGeom>
            <a:avLst/>
            <a:gdLst/>
            <a:ahLst/>
            <a:cxnLst/>
            <a:rect l="l" t="t" r="r" b="b"/>
            <a:pathLst>
              <a:path w="502285" h="690879">
                <a:moveTo>
                  <a:pt x="250698" y="0"/>
                </a:moveTo>
                <a:lnTo>
                  <a:pt x="210163" y="4521"/>
                </a:lnTo>
                <a:lnTo>
                  <a:pt x="171663" y="17611"/>
                </a:lnTo>
                <a:lnTo>
                  <a:pt x="135723" y="38555"/>
                </a:lnTo>
                <a:lnTo>
                  <a:pt x="102869" y="66641"/>
                </a:lnTo>
                <a:lnTo>
                  <a:pt x="73628" y="101155"/>
                </a:lnTo>
                <a:lnTo>
                  <a:pt x="48524" y="141384"/>
                </a:lnTo>
                <a:lnTo>
                  <a:pt x="28083" y="186615"/>
                </a:lnTo>
                <a:lnTo>
                  <a:pt x="12832" y="236134"/>
                </a:lnTo>
                <a:lnTo>
                  <a:pt x="3295" y="289229"/>
                </a:lnTo>
                <a:lnTo>
                  <a:pt x="0" y="345186"/>
                </a:lnTo>
                <a:lnTo>
                  <a:pt x="3295" y="401327"/>
                </a:lnTo>
                <a:lnTo>
                  <a:pt x="12832" y="454529"/>
                </a:lnTo>
                <a:lnTo>
                  <a:pt x="28083" y="504092"/>
                </a:lnTo>
                <a:lnTo>
                  <a:pt x="48524" y="549316"/>
                </a:lnTo>
                <a:lnTo>
                  <a:pt x="73628" y="589502"/>
                </a:lnTo>
                <a:lnTo>
                  <a:pt x="102870" y="623949"/>
                </a:lnTo>
                <a:lnTo>
                  <a:pt x="135723" y="651960"/>
                </a:lnTo>
                <a:lnTo>
                  <a:pt x="171663" y="672833"/>
                </a:lnTo>
                <a:lnTo>
                  <a:pt x="210163" y="685870"/>
                </a:lnTo>
                <a:lnTo>
                  <a:pt x="250698" y="690372"/>
                </a:lnTo>
                <a:lnTo>
                  <a:pt x="291439" y="685870"/>
                </a:lnTo>
                <a:lnTo>
                  <a:pt x="330104" y="672833"/>
                </a:lnTo>
                <a:lnTo>
                  <a:pt x="366173" y="651960"/>
                </a:lnTo>
                <a:lnTo>
                  <a:pt x="399123" y="623949"/>
                </a:lnTo>
                <a:lnTo>
                  <a:pt x="428434" y="589502"/>
                </a:lnTo>
                <a:lnTo>
                  <a:pt x="453585" y="549316"/>
                </a:lnTo>
                <a:lnTo>
                  <a:pt x="474053" y="504092"/>
                </a:lnTo>
                <a:lnTo>
                  <a:pt x="489319" y="454529"/>
                </a:lnTo>
                <a:lnTo>
                  <a:pt x="498861" y="401327"/>
                </a:lnTo>
                <a:lnTo>
                  <a:pt x="502157" y="345186"/>
                </a:lnTo>
                <a:lnTo>
                  <a:pt x="498861" y="289229"/>
                </a:lnTo>
                <a:lnTo>
                  <a:pt x="489319" y="236134"/>
                </a:lnTo>
                <a:lnTo>
                  <a:pt x="474053" y="186615"/>
                </a:lnTo>
                <a:lnTo>
                  <a:pt x="453585" y="141384"/>
                </a:lnTo>
                <a:lnTo>
                  <a:pt x="428434" y="101155"/>
                </a:lnTo>
                <a:lnTo>
                  <a:pt x="399123" y="66641"/>
                </a:lnTo>
                <a:lnTo>
                  <a:pt x="366173" y="38555"/>
                </a:lnTo>
                <a:lnTo>
                  <a:pt x="330104" y="17611"/>
                </a:lnTo>
                <a:lnTo>
                  <a:pt x="291439" y="4521"/>
                </a:lnTo>
                <a:lnTo>
                  <a:pt x="25069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65652" y="1849627"/>
            <a:ext cx="946150" cy="76200"/>
          </a:xfrm>
          <a:custGeom>
            <a:avLst/>
            <a:gdLst/>
            <a:ahLst/>
            <a:cxnLst/>
            <a:rect l="l" t="t" r="r" b="b"/>
            <a:pathLst>
              <a:path w="946150" h="76200">
                <a:moveTo>
                  <a:pt x="886968" y="40385"/>
                </a:moveTo>
                <a:lnTo>
                  <a:pt x="886968" y="35051"/>
                </a:lnTo>
                <a:lnTo>
                  <a:pt x="885444" y="32765"/>
                </a:lnTo>
                <a:lnTo>
                  <a:pt x="2286" y="32765"/>
                </a:lnTo>
                <a:lnTo>
                  <a:pt x="0" y="35051"/>
                </a:lnTo>
                <a:lnTo>
                  <a:pt x="0" y="40385"/>
                </a:lnTo>
                <a:lnTo>
                  <a:pt x="2286" y="42671"/>
                </a:lnTo>
                <a:lnTo>
                  <a:pt x="885444" y="42671"/>
                </a:lnTo>
                <a:lnTo>
                  <a:pt x="886968" y="40385"/>
                </a:lnTo>
                <a:close/>
              </a:path>
              <a:path w="946150" h="76200">
                <a:moveTo>
                  <a:pt x="945642" y="38099"/>
                </a:moveTo>
                <a:lnTo>
                  <a:pt x="869442" y="0"/>
                </a:lnTo>
                <a:lnTo>
                  <a:pt x="869442" y="32765"/>
                </a:lnTo>
                <a:lnTo>
                  <a:pt x="885444" y="32765"/>
                </a:lnTo>
                <a:lnTo>
                  <a:pt x="886968" y="35051"/>
                </a:lnTo>
                <a:lnTo>
                  <a:pt x="886968" y="67436"/>
                </a:lnTo>
                <a:lnTo>
                  <a:pt x="945642" y="38099"/>
                </a:lnTo>
                <a:close/>
              </a:path>
              <a:path w="946150" h="76200">
                <a:moveTo>
                  <a:pt x="886968" y="67436"/>
                </a:moveTo>
                <a:lnTo>
                  <a:pt x="886968" y="40385"/>
                </a:lnTo>
                <a:lnTo>
                  <a:pt x="885444" y="42671"/>
                </a:lnTo>
                <a:lnTo>
                  <a:pt x="869442" y="42671"/>
                </a:lnTo>
                <a:lnTo>
                  <a:pt x="869442" y="76199"/>
                </a:lnTo>
                <a:lnTo>
                  <a:pt x="886968" y="67436"/>
                </a:lnTo>
                <a:close/>
              </a:path>
            </a:pathLst>
          </a:custGeom>
          <a:solidFill>
            <a:srgbClr val="009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624326" y="2367026"/>
            <a:ext cx="887094" cy="76200"/>
          </a:xfrm>
          <a:custGeom>
            <a:avLst/>
            <a:gdLst/>
            <a:ahLst/>
            <a:cxnLst/>
            <a:rect l="l" t="t" r="r" b="b"/>
            <a:pathLst>
              <a:path w="887095" h="76200">
                <a:moveTo>
                  <a:pt x="828294" y="40385"/>
                </a:moveTo>
                <a:lnTo>
                  <a:pt x="828294" y="35051"/>
                </a:lnTo>
                <a:lnTo>
                  <a:pt x="826770" y="33527"/>
                </a:lnTo>
                <a:lnTo>
                  <a:pt x="2286" y="33527"/>
                </a:lnTo>
                <a:lnTo>
                  <a:pt x="0" y="35051"/>
                </a:lnTo>
                <a:lnTo>
                  <a:pt x="0" y="40385"/>
                </a:lnTo>
                <a:lnTo>
                  <a:pt x="2286" y="42671"/>
                </a:lnTo>
                <a:lnTo>
                  <a:pt x="826770" y="42671"/>
                </a:lnTo>
                <a:lnTo>
                  <a:pt x="828294" y="40385"/>
                </a:lnTo>
                <a:close/>
              </a:path>
              <a:path w="887095" h="76200">
                <a:moveTo>
                  <a:pt x="886968" y="38099"/>
                </a:moveTo>
                <a:lnTo>
                  <a:pt x="810768" y="0"/>
                </a:lnTo>
                <a:lnTo>
                  <a:pt x="810768" y="33527"/>
                </a:lnTo>
                <a:lnTo>
                  <a:pt x="826770" y="33527"/>
                </a:lnTo>
                <a:lnTo>
                  <a:pt x="828294" y="35051"/>
                </a:lnTo>
                <a:lnTo>
                  <a:pt x="828294" y="67436"/>
                </a:lnTo>
                <a:lnTo>
                  <a:pt x="886968" y="38099"/>
                </a:lnTo>
                <a:close/>
              </a:path>
              <a:path w="887095" h="76200">
                <a:moveTo>
                  <a:pt x="828294" y="67436"/>
                </a:moveTo>
                <a:lnTo>
                  <a:pt x="828294" y="40385"/>
                </a:lnTo>
                <a:lnTo>
                  <a:pt x="826770" y="42671"/>
                </a:lnTo>
                <a:lnTo>
                  <a:pt x="810768" y="42671"/>
                </a:lnTo>
                <a:lnTo>
                  <a:pt x="810768" y="76199"/>
                </a:lnTo>
                <a:lnTo>
                  <a:pt x="828294" y="67436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11294" y="2319020"/>
            <a:ext cx="168910" cy="259079"/>
          </a:xfrm>
          <a:custGeom>
            <a:avLst/>
            <a:gdLst/>
            <a:ahLst/>
            <a:cxnLst/>
            <a:rect l="l" t="t" r="r" b="b"/>
            <a:pathLst>
              <a:path w="168910" h="259080">
                <a:moveTo>
                  <a:pt x="168401" y="0"/>
                </a:moveTo>
                <a:lnTo>
                  <a:pt x="168401" y="259080"/>
                </a:lnTo>
                <a:lnTo>
                  <a:pt x="0" y="259080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511294" y="2319020"/>
            <a:ext cx="168910" cy="259079"/>
          </a:xfrm>
          <a:custGeom>
            <a:avLst/>
            <a:gdLst/>
            <a:ahLst/>
            <a:cxnLst/>
            <a:rect l="l" t="t" r="r" b="b"/>
            <a:pathLst>
              <a:path w="168910" h="259080">
                <a:moveTo>
                  <a:pt x="0" y="0"/>
                </a:moveTo>
                <a:lnTo>
                  <a:pt x="0" y="259080"/>
                </a:lnTo>
                <a:lnTo>
                  <a:pt x="168401" y="259080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4514596" y="2367026"/>
            <a:ext cx="17843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F2FFF"/>
                </a:solidFill>
                <a:latin typeface="Times New Roman"/>
                <a:cs typeface="Times New Roman"/>
              </a:rPr>
              <a:t>EX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4511294" y="2059939"/>
            <a:ext cx="168910" cy="259079"/>
          </a:xfrm>
          <a:custGeom>
            <a:avLst/>
            <a:gdLst/>
            <a:ahLst/>
            <a:cxnLst/>
            <a:rect l="l" t="t" r="r" b="b"/>
            <a:pathLst>
              <a:path w="168910" h="259080">
                <a:moveTo>
                  <a:pt x="168401" y="0"/>
                </a:moveTo>
                <a:lnTo>
                  <a:pt x="168401" y="259080"/>
                </a:lnTo>
                <a:lnTo>
                  <a:pt x="0" y="259080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511294" y="2060701"/>
            <a:ext cx="168910" cy="258445"/>
          </a:xfrm>
          <a:custGeom>
            <a:avLst/>
            <a:gdLst/>
            <a:ahLst/>
            <a:cxnLst/>
            <a:rect l="l" t="t" r="r" b="b"/>
            <a:pathLst>
              <a:path w="168910" h="258444">
                <a:moveTo>
                  <a:pt x="0" y="0"/>
                </a:moveTo>
                <a:lnTo>
                  <a:pt x="0" y="258317"/>
                </a:lnTo>
                <a:lnTo>
                  <a:pt x="168401" y="258317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4540503" y="2108708"/>
            <a:ext cx="12763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00FF"/>
                </a:solidFill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4511294" y="1800098"/>
            <a:ext cx="168910" cy="260350"/>
          </a:xfrm>
          <a:custGeom>
            <a:avLst/>
            <a:gdLst/>
            <a:ahLst/>
            <a:cxnLst/>
            <a:rect l="l" t="t" r="r" b="b"/>
            <a:pathLst>
              <a:path w="168910" h="260350">
                <a:moveTo>
                  <a:pt x="168401" y="0"/>
                </a:moveTo>
                <a:lnTo>
                  <a:pt x="168401" y="259841"/>
                </a:lnTo>
                <a:lnTo>
                  <a:pt x="0" y="259841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511294" y="1800098"/>
            <a:ext cx="168910" cy="260985"/>
          </a:xfrm>
          <a:custGeom>
            <a:avLst/>
            <a:gdLst/>
            <a:ahLst/>
            <a:cxnLst/>
            <a:rect l="l" t="t" r="r" b="b"/>
            <a:pathLst>
              <a:path w="168910" h="260985">
                <a:moveTo>
                  <a:pt x="0" y="0"/>
                </a:moveTo>
                <a:lnTo>
                  <a:pt x="0" y="260603"/>
                </a:lnTo>
                <a:lnTo>
                  <a:pt x="168401" y="260603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4499355" y="1848103"/>
            <a:ext cx="20891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009B22"/>
                </a:solidFill>
                <a:latin typeface="Times New Roman"/>
                <a:cs typeface="Times New Roman"/>
              </a:rPr>
              <a:t>WB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7444993" y="4305553"/>
            <a:ext cx="1257300" cy="1295400"/>
          </a:xfrm>
          <a:custGeom>
            <a:avLst/>
            <a:gdLst/>
            <a:ahLst/>
            <a:cxnLst/>
            <a:rect l="l" t="t" r="r" b="b"/>
            <a:pathLst>
              <a:path w="1257300" h="1295400">
                <a:moveTo>
                  <a:pt x="0" y="0"/>
                </a:moveTo>
                <a:lnTo>
                  <a:pt x="0" y="1295400"/>
                </a:lnTo>
                <a:lnTo>
                  <a:pt x="1257300" y="1295400"/>
                </a:lnTo>
                <a:lnTo>
                  <a:pt x="12573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087877" y="1800098"/>
            <a:ext cx="585470" cy="778510"/>
          </a:xfrm>
          <a:custGeom>
            <a:avLst/>
            <a:gdLst/>
            <a:ahLst/>
            <a:cxnLst/>
            <a:rect l="l" t="t" r="r" b="b"/>
            <a:pathLst>
              <a:path w="585470" h="778510">
                <a:moveTo>
                  <a:pt x="292608" y="0"/>
                </a:moveTo>
                <a:lnTo>
                  <a:pt x="252915" y="3557"/>
                </a:lnTo>
                <a:lnTo>
                  <a:pt x="214841" y="13920"/>
                </a:lnTo>
                <a:lnTo>
                  <a:pt x="178736" y="30622"/>
                </a:lnTo>
                <a:lnTo>
                  <a:pt x="144949" y="53198"/>
                </a:lnTo>
                <a:lnTo>
                  <a:pt x="113829" y="81182"/>
                </a:lnTo>
                <a:lnTo>
                  <a:pt x="85725" y="114109"/>
                </a:lnTo>
                <a:lnTo>
                  <a:pt x="60986" y="151512"/>
                </a:lnTo>
                <a:lnTo>
                  <a:pt x="39962" y="192927"/>
                </a:lnTo>
                <a:lnTo>
                  <a:pt x="23002" y="237886"/>
                </a:lnTo>
                <a:lnTo>
                  <a:pt x="10456" y="285926"/>
                </a:lnTo>
                <a:lnTo>
                  <a:pt x="2672" y="336579"/>
                </a:lnTo>
                <a:lnTo>
                  <a:pt x="0" y="389381"/>
                </a:lnTo>
                <a:lnTo>
                  <a:pt x="2672" y="442008"/>
                </a:lnTo>
                <a:lnTo>
                  <a:pt x="10456" y="492516"/>
                </a:lnTo>
                <a:lnTo>
                  <a:pt x="23002" y="540436"/>
                </a:lnTo>
                <a:lnTo>
                  <a:pt x="39962" y="585300"/>
                </a:lnTo>
                <a:lnTo>
                  <a:pt x="60986" y="626640"/>
                </a:lnTo>
                <a:lnTo>
                  <a:pt x="85725" y="663987"/>
                </a:lnTo>
                <a:lnTo>
                  <a:pt x="113829" y="696874"/>
                </a:lnTo>
                <a:lnTo>
                  <a:pt x="144949" y="724831"/>
                </a:lnTo>
                <a:lnTo>
                  <a:pt x="178736" y="747391"/>
                </a:lnTo>
                <a:lnTo>
                  <a:pt x="214841" y="764084"/>
                </a:lnTo>
                <a:lnTo>
                  <a:pt x="252915" y="774444"/>
                </a:lnTo>
                <a:lnTo>
                  <a:pt x="292608" y="778001"/>
                </a:lnTo>
                <a:lnTo>
                  <a:pt x="332300" y="774444"/>
                </a:lnTo>
                <a:lnTo>
                  <a:pt x="370374" y="764084"/>
                </a:lnTo>
                <a:lnTo>
                  <a:pt x="406479" y="747391"/>
                </a:lnTo>
                <a:lnTo>
                  <a:pt x="440266" y="724831"/>
                </a:lnTo>
                <a:lnTo>
                  <a:pt x="471386" y="696874"/>
                </a:lnTo>
                <a:lnTo>
                  <a:pt x="499490" y="663987"/>
                </a:lnTo>
                <a:lnTo>
                  <a:pt x="524229" y="626640"/>
                </a:lnTo>
                <a:lnTo>
                  <a:pt x="545253" y="585300"/>
                </a:lnTo>
                <a:lnTo>
                  <a:pt x="562213" y="540436"/>
                </a:lnTo>
                <a:lnTo>
                  <a:pt x="574759" y="492516"/>
                </a:lnTo>
                <a:lnTo>
                  <a:pt x="582543" y="442008"/>
                </a:lnTo>
                <a:lnTo>
                  <a:pt x="585216" y="389381"/>
                </a:lnTo>
                <a:lnTo>
                  <a:pt x="582543" y="336579"/>
                </a:lnTo>
                <a:lnTo>
                  <a:pt x="574759" y="285926"/>
                </a:lnTo>
                <a:lnTo>
                  <a:pt x="562213" y="237886"/>
                </a:lnTo>
                <a:lnTo>
                  <a:pt x="545253" y="192927"/>
                </a:lnTo>
                <a:lnTo>
                  <a:pt x="524229" y="151512"/>
                </a:lnTo>
                <a:lnTo>
                  <a:pt x="499491" y="114109"/>
                </a:lnTo>
                <a:lnTo>
                  <a:pt x="471386" y="81182"/>
                </a:lnTo>
                <a:lnTo>
                  <a:pt x="440266" y="53198"/>
                </a:lnTo>
                <a:lnTo>
                  <a:pt x="406479" y="30622"/>
                </a:lnTo>
                <a:lnTo>
                  <a:pt x="370374" y="13920"/>
                </a:lnTo>
                <a:lnTo>
                  <a:pt x="332300" y="3557"/>
                </a:lnTo>
                <a:lnTo>
                  <a:pt x="292608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80769" y="1114297"/>
            <a:ext cx="238760" cy="605155"/>
          </a:xfrm>
          <a:custGeom>
            <a:avLst/>
            <a:gdLst/>
            <a:ahLst/>
            <a:cxnLst/>
            <a:rect l="l" t="t" r="r" b="b"/>
            <a:pathLst>
              <a:path w="238759" h="605155">
                <a:moveTo>
                  <a:pt x="119634" y="0"/>
                </a:moveTo>
                <a:lnTo>
                  <a:pt x="72973" y="9358"/>
                </a:lnTo>
                <a:lnTo>
                  <a:pt x="34956" y="34861"/>
                </a:lnTo>
                <a:lnTo>
                  <a:pt x="9370" y="72651"/>
                </a:lnTo>
                <a:lnTo>
                  <a:pt x="0" y="118871"/>
                </a:lnTo>
                <a:lnTo>
                  <a:pt x="0" y="486155"/>
                </a:lnTo>
                <a:lnTo>
                  <a:pt x="9370" y="532376"/>
                </a:lnTo>
                <a:lnTo>
                  <a:pt x="34956" y="570166"/>
                </a:lnTo>
                <a:lnTo>
                  <a:pt x="72973" y="595669"/>
                </a:lnTo>
                <a:lnTo>
                  <a:pt x="119634" y="605027"/>
                </a:lnTo>
                <a:lnTo>
                  <a:pt x="165854" y="595669"/>
                </a:lnTo>
                <a:lnTo>
                  <a:pt x="203644" y="570166"/>
                </a:lnTo>
                <a:lnTo>
                  <a:pt x="229147" y="532376"/>
                </a:lnTo>
                <a:lnTo>
                  <a:pt x="238506" y="486155"/>
                </a:lnTo>
                <a:lnTo>
                  <a:pt x="238506" y="118871"/>
                </a:lnTo>
                <a:lnTo>
                  <a:pt x="229147" y="72651"/>
                </a:lnTo>
                <a:lnTo>
                  <a:pt x="203644" y="34861"/>
                </a:lnTo>
                <a:lnTo>
                  <a:pt x="165854" y="9358"/>
                </a:lnTo>
                <a:lnTo>
                  <a:pt x="11963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199" name="object 19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200" name="object 2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227" y="487171"/>
            <a:ext cx="39039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Pipeline </a:t>
            </a:r>
            <a:r>
              <a:rPr dirty="0"/>
              <a:t>diagram</a:t>
            </a:r>
            <a:r>
              <a:rPr spc="-120" dirty="0"/>
              <a:t> </a:t>
            </a:r>
            <a:r>
              <a:rPr spc="-5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16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90596" y="1213631"/>
          <a:ext cx="8340703" cy="3291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8503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70253">
                <a:tc gridSpan="10">
                  <a:txBody>
                    <a:bodyPr/>
                    <a:lstStyle/>
                    <a:p>
                      <a:pPr marL="4677410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Clock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cycle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6337"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5081">
                <a:tc>
                  <a:txBody>
                    <a:bodyPr/>
                    <a:lstStyle/>
                    <a:p>
                      <a:pPr marL="127000">
                        <a:lnSpc>
                          <a:spcPts val="2110"/>
                        </a:lnSpc>
                        <a:tabLst>
                          <a:tab pos="644525" algn="l"/>
                        </a:tabLst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LDUR</a:t>
                      </a:r>
                      <a:r>
                        <a:rPr lang="en-US" sz="1800" baseline="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9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95" dirty="0" smtClean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29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, #4]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L="127000">
                        <a:lnSpc>
                          <a:spcPts val="2110"/>
                        </a:lnSpc>
                        <a:tabLst>
                          <a:tab pos="644525" algn="l"/>
                        </a:tabLst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SUB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1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1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5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5082"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127000">
                        <a:lnSpc>
                          <a:spcPts val="2105"/>
                        </a:lnSpc>
                        <a:tabLst>
                          <a:tab pos="644525" algn="l"/>
                        </a:tabLst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9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9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95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5081"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127000">
                        <a:lnSpc>
                          <a:spcPts val="2105"/>
                        </a:lnSpc>
                        <a:tabLst>
                          <a:tab pos="644525" algn="l"/>
                        </a:tabLst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ORR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16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17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9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9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18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75081"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0">
                        <a:lnSpc>
                          <a:spcPts val="2105"/>
                        </a:lnSpc>
                        <a:tabLst>
                          <a:tab pos="644525" algn="l"/>
                        </a:tabLst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ADD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13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14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9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90" dirty="0" smtClean="0">
                          <a:latin typeface="Trebuchet MS"/>
                          <a:cs typeface="Trebuchet MS"/>
                        </a:rPr>
                        <a:t>X1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9345" y="4907279"/>
            <a:ext cx="8462010" cy="141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This </a:t>
            </a:r>
            <a:r>
              <a:rPr sz="2000" spc="-10" dirty="0">
                <a:latin typeface="Trebuchet MS"/>
                <a:cs typeface="Trebuchet MS"/>
              </a:rPr>
              <a:t>diagram </a:t>
            </a:r>
            <a:r>
              <a:rPr sz="2000" spc="-5" dirty="0">
                <a:latin typeface="Trebuchet MS"/>
                <a:cs typeface="Trebuchet MS"/>
              </a:rPr>
              <a:t>shows the </a:t>
            </a:r>
            <a:r>
              <a:rPr sz="2000" spc="-10" dirty="0">
                <a:latin typeface="Trebuchet MS"/>
                <a:cs typeface="Trebuchet MS"/>
              </a:rPr>
              <a:t>execution </a:t>
            </a:r>
            <a:r>
              <a:rPr sz="2000" spc="-5" dirty="0">
                <a:latin typeface="Trebuchet MS"/>
                <a:cs typeface="Trebuchet MS"/>
              </a:rPr>
              <a:t>of an ideal code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fragment.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Each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needs a total of five cycles for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execution.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One </a:t>
            </a:r>
            <a:r>
              <a:rPr sz="2000" spc="-10" dirty="0">
                <a:latin typeface="Trebuchet MS"/>
                <a:cs typeface="Trebuchet MS"/>
              </a:rPr>
              <a:t>instruction begins </a:t>
            </a:r>
            <a:r>
              <a:rPr sz="2000" spc="-5" dirty="0">
                <a:latin typeface="Trebuchet MS"/>
                <a:cs typeface="Trebuchet MS"/>
              </a:rPr>
              <a:t>on every clock cycle for the first five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cycles.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One </a:t>
            </a:r>
            <a:r>
              <a:rPr sz="2000" spc="-10" dirty="0">
                <a:latin typeface="Trebuchet MS"/>
                <a:cs typeface="Trebuchet MS"/>
              </a:rPr>
              <a:t>instruction completes </a:t>
            </a:r>
            <a:r>
              <a:rPr sz="2000" spc="-5" dirty="0">
                <a:latin typeface="Trebuchet MS"/>
                <a:cs typeface="Trebuchet MS"/>
              </a:rPr>
              <a:t>on each cycle from that time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754" y="487171"/>
            <a:ext cx="4632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Our </a:t>
            </a:r>
            <a:r>
              <a:rPr dirty="0"/>
              <a:t>examples are </a:t>
            </a:r>
            <a:r>
              <a:rPr spc="-5" dirty="0"/>
              <a:t>too</a:t>
            </a:r>
            <a:r>
              <a:rPr spc="-100" dirty="0"/>
              <a:t> </a:t>
            </a:r>
            <a:r>
              <a:rPr dirty="0"/>
              <a:t>simple</a:t>
            </a:r>
          </a:p>
        </p:txBody>
      </p:sp>
      <p:sp>
        <p:nvSpPr>
          <p:cNvPr id="3" name="object 3"/>
          <p:cNvSpPr/>
          <p:nvPr/>
        </p:nvSpPr>
        <p:spPr>
          <a:xfrm>
            <a:off x="3340100" y="1968500"/>
            <a:ext cx="3505200" cy="1676400"/>
          </a:xfrm>
          <a:custGeom>
            <a:avLst/>
            <a:gdLst/>
            <a:ahLst/>
            <a:cxnLst/>
            <a:rect l="l" t="t" r="r" b="b"/>
            <a:pathLst>
              <a:path w="3505200" h="1676400">
                <a:moveTo>
                  <a:pt x="3505200" y="0"/>
                </a:moveTo>
                <a:lnTo>
                  <a:pt x="3505200" y="1676399"/>
                </a:lnTo>
                <a:lnTo>
                  <a:pt x="0" y="1676400"/>
                </a:lnTo>
                <a:lnTo>
                  <a:pt x="0" y="0"/>
                </a:lnTo>
                <a:lnTo>
                  <a:pt x="3505200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3900" y="1892300"/>
            <a:ext cx="3505200" cy="1676400"/>
          </a:xfrm>
          <a:custGeom>
            <a:avLst/>
            <a:gdLst/>
            <a:ahLst/>
            <a:cxnLst/>
            <a:rect l="l" t="t" r="r" b="b"/>
            <a:pathLst>
              <a:path w="3505200" h="1676400">
                <a:moveTo>
                  <a:pt x="3505200" y="0"/>
                </a:moveTo>
                <a:lnTo>
                  <a:pt x="3505200" y="1676399"/>
                </a:lnTo>
                <a:lnTo>
                  <a:pt x="0" y="1676400"/>
                </a:lnTo>
                <a:lnTo>
                  <a:pt x="0" y="0"/>
                </a:lnTo>
                <a:lnTo>
                  <a:pt x="35052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345" y="1173479"/>
            <a:ext cx="865060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Here is the </a:t>
            </a:r>
            <a:r>
              <a:rPr sz="2000" spc="-10" dirty="0">
                <a:latin typeface="Trebuchet MS"/>
                <a:cs typeface="Trebuchet MS"/>
              </a:rPr>
              <a:t>example instruction sequence </a:t>
            </a:r>
            <a:r>
              <a:rPr sz="2000" spc="-5" dirty="0">
                <a:latin typeface="Trebuchet MS"/>
                <a:cs typeface="Trebuchet MS"/>
              </a:rPr>
              <a:t>used to </a:t>
            </a:r>
            <a:r>
              <a:rPr sz="2000" spc="-10" dirty="0">
                <a:latin typeface="Trebuchet MS"/>
                <a:cs typeface="Trebuchet MS"/>
              </a:rPr>
              <a:t>illustrate pipelining </a:t>
            </a:r>
            <a:r>
              <a:rPr sz="2000" spc="-5" dirty="0">
                <a:latin typeface="Trebuchet MS"/>
                <a:cs typeface="Trebuchet MS"/>
              </a:rPr>
              <a:t>on  the </a:t>
            </a:r>
            <a:r>
              <a:rPr sz="2000" spc="-10" dirty="0">
                <a:latin typeface="Trebuchet MS"/>
                <a:cs typeface="Trebuchet MS"/>
              </a:rPr>
              <a:t>previous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page.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17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66896" y="2054605"/>
            <a:ext cx="236791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696595" algn="l"/>
                <a:tab pos="1249045" algn="l"/>
                <a:tab pos="1801495" algn="l"/>
                <a:tab pos="1939925" algn="l"/>
              </a:tabLst>
            </a:pPr>
            <a:r>
              <a:rPr lang="en-US" dirty="0" smtClean="0">
                <a:latin typeface="Trebuchet MS"/>
                <a:cs typeface="Trebuchet MS"/>
              </a:rPr>
              <a:t>LDUR X</a:t>
            </a:r>
            <a:r>
              <a:rPr dirty="0" smtClean="0">
                <a:latin typeface="Trebuchet MS"/>
                <a:cs typeface="Trebuchet MS"/>
              </a:rPr>
              <a:t>8,</a:t>
            </a:r>
            <a:r>
              <a:rPr spc="-95" dirty="0" smtClean="0">
                <a:latin typeface="Trebuchet MS"/>
                <a:cs typeface="Trebuchet MS"/>
              </a:rPr>
              <a:t> </a:t>
            </a:r>
            <a:r>
              <a:rPr lang="en-US" spc="-95" dirty="0" smtClean="0">
                <a:latin typeface="Trebuchet MS"/>
                <a:cs typeface="Trebuchet MS"/>
              </a:rPr>
              <a:t>[</a:t>
            </a:r>
            <a:r>
              <a:rPr lang="en-US" dirty="0" smtClean="0">
                <a:latin typeface="Trebuchet MS"/>
                <a:cs typeface="Trebuchet MS"/>
              </a:rPr>
              <a:t>X</a:t>
            </a:r>
            <a:r>
              <a:rPr dirty="0" smtClean="0">
                <a:latin typeface="Trebuchet MS"/>
                <a:cs typeface="Trebuchet MS"/>
              </a:rPr>
              <a:t>29</a:t>
            </a:r>
            <a:r>
              <a:rPr lang="en-US" dirty="0" smtClean="0">
                <a:latin typeface="Trebuchet MS"/>
                <a:cs typeface="Trebuchet MS"/>
              </a:rPr>
              <a:t>, #4]</a:t>
            </a:r>
            <a:endParaRPr dirty="0" smtClean="0">
              <a:latin typeface="Trebuchet MS"/>
              <a:cs typeface="Trebuchet MS"/>
            </a:endParaRPr>
          </a:p>
          <a:p>
            <a:pPr marL="12700" marR="5080">
              <a:tabLst>
                <a:tab pos="696595" algn="l"/>
                <a:tab pos="1249045" algn="l"/>
                <a:tab pos="1801495" algn="l"/>
                <a:tab pos="1939925" algn="l"/>
              </a:tabLst>
            </a:pPr>
            <a:r>
              <a:rPr lang="en-US" dirty="0" smtClean="0">
                <a:latin typeface="Trebuchet MS"/>
                <a:cs typeface="Trebuchet MS"/>
              </a:rPr>
              <a:t>SUB</a:t>
            </a:r>
            <a:r>
              <a:rPr dirty="0" smtClean="0">
                <a:latin typeface="Trebuchet MS"/>
                <a:cs typeface="Trebuchet MS"/>
              </a:rPr>
              <a:t>	</a:t>
            </a:r>
            <a:r>
              <a:rPr lang="en-US" dirty="0" smtClean="0">
                <a:latin typeface="Trebuchet MS"/>
                <a:cs typeface="Trebuchet MS"/>
              </a:rPr>
              <a:t>X</a:t>
            </a:r>
            <a:r>
              <a:rPr dirty="0" smtClean="0">
                <a:latin typeface="Trebuchet MS"/>
                <a:cs typeface="Trebuchet MS"/>
              </a:rPr>
              <a:t>2, </a:t>
            </a:r>
            <a:r>
              <a:rPr lang="en-US" dirty="0" smtClean="0">
                <a:latin typeface="Trebuchet MS"/>
                <a:cs typeface="Trebuchet MS"/>
              </a:rPr>
              <a:t>X</a:t>
            </a:r>
            <a:r>
              <a:rPr dirty="0" smtClean="0">
                <a:latin typeface="Trebuchet MS"/>
                <a:cs typeface="Trebuchet MS"/>
              </a:rPr>
              <a:t>4,</a:t>
            </a:r>
            <a:r>
              <a:rPr spc="-100" dirty="0" smtClean="0">
                <a:latin typeface="Trebuchet MS"/>
                <a:cs typeface="Trebuchet MS"/>
              </a:rPr>
              <a:t> </a:t>
            </a:r>
            <a:r>
              <a:rPr lang="en-US" spc="-100" dirty="0" smtClean="0">
                <a:latin typeface="Trebuchet MS"/>
                <a:cs typeface="Trebuchet MS"/>
              </a:rPr>
              <a:t>X</a:t>
            </a:r>
            <a:r>
              <a:rPr dirty="0" smtClean="0">
                <a:latin typeface="Trebuchet MS"/>
                <a:cs typeface="Trebuchet MS"/>
              </a:rPr>
              <a:t>5</a:t>
            </a:r>
          </a:p>
          <a:p>
            <a:pPr marL="12700" marR="5080">
              <a:tabLst>
                <a:tab pos="696595" algn="l"/>
                <a:tab pos="1249045" algn="l"/>
                <a:tab pos="1801495" algn="l"/>
                <a:tab pos="1939925" algn="l"/>
              </a:tabLst>
            </a:pPr>
            <a:r>
              <a:rPr lang="en-US" dirty="0" smtClean="0">
                <a:latin typeface="Trebuchet MS"/>
                <a:cs typeface="Trebuchet MS"/>
              </a:rPr>
              <a:t>AND</a:t>
            </a:r>
            <a:r>
              <a:rPr dirty="0" smtClean="0">
                <a:latin typeface="Trebuchet MS"/>
                <a:cs typeface="Trebuchet MS"/>
              </a:rPr>
              <a:t>	</a:t>
            </a:r>
            <a:r>
              <a:rPr lang="en-US" dirty="0" smtClean="0">
                <a:latin typeface="Trebuchet MS"/>
                <a:cs typeface="Trebuchet MS"/>
              </a:rPr>
              <a:t>X</a:t>
            </a:r>
            <a:r>
              <a:rPr dirty="0" smtClean="0">
                <a:latin typeface="Trebuchet MS"/>
                <a:cs typeface="Trebuchet MS"/>
              </a:rPr>
              <a:t>9, </a:t>
            </a:r>
            <a:r>
              <a:rPr lang="en-US" dirty="0" smtClean="0">
                <a:latin typeface="Trebuchet MS"/>
                <a:cs typeface="Trebuchet MS"/>
              </a:rPr>
              <a:t>X</a:t>
            </a:r>
            <a:r>
              <a:rPr dirty="0" smtClean="0">
                <a:latin typeface="Trebuchet MS"/>
                <a:cs typeface="Trebuchet MS"/>
              </a:rPr>
              <a:t>10,</a:t>
            </a:r>
            <a:r>
              <a:rPr spc="-95" dirty="0" smtClean="0">
                <a:latin typeface="Trebuchet MS"/>
                <a:cs typeface="Trebuchet MS"/>
              </a:rPr>
              <a:t> </a:t>
            </a:r>
            <a:r>
              <a:rPr lang="en-US" spc="-95" dirty="0" smtClean="0">
                <a:latin typeface="Trebuchet MS"/>
                <a:cs typeface="Trebuchet MS"/>
              </a:rPr>
              <a:t>X</a:t>
            </a:r>
            <a:r>
              <a:rPr dirty="0" smtClean="0">
                <a:latin typeface="Trebuchet MS"/>
                <a:cs typeface="Trebuchet MS"/>
              </a:rPr>
              <a:t>11</a:t>
            </a:r>
            <a:endParaRPr lang="en-US" dirty="0" smtClean="0">
              <a:latin typeface="Trebuchet MS"/>
              <a:cs typeface="Trebuchet MS"/>
            </a:endParaRPr>
          </a:p>
          <a:p>
            <a:pPr marL="12700" marR="5080">
              <a:tabLst>
                <a:tab pos="696595" algn="l"/>
                <a:tab pos="1249045" algn="l"/>
                <a:tab pos="1801495" algn="l"/>
                <a:tab pos="1939925" algn="l"/>
              </a:tabLst>
            </a:pPr>
            <a:r>
              <a:rPr lang="en-US" dirty="0" smtClean="0">
                <a:latin typeface="Trebuchet MS"/>
                <a:cs typeface="Trebuchet MS"/>
              </a:rPr>
              <a:t>ORR</a:t>
            </a:r>
            <a:r>
              <a:rPr dirty="0" smtClean="0">
                <a:latin typeface="Trebuchet MS"/>
                <a:cs typeface="Trebuchet MS"/>
              </a:rPr>
              <a:t>	</a:t>
            </a:r>
            <a:r>
              <a:rPr lang="en-US" dirty="0" smtClean="0">
                <a:latin typeface="Trebuchet MS"/>
                <a:cs typeface="Trebuchet MS"/>
              </a:rPr>
              <a:t>X</a:t>
            </a:r>
            <a:r>
              <a:rPr dirty="0" smtClean="0">
                <a:latin typeface="Trebuchet MS"/>
                <a:cs typeface="Trebuchet MS"/>
              </a:rPr>
              <a:t>16, </a:t>
            </a:r>
            <a:r>
              <a:rPr lang="en-US" dirty="0" smtClean="0">
                <a:latin typeface="Trebuchet MS"/>
                <a:cs typeface="Trebuchet MS"/>
              </a:rPr>
              <a:t>X</a:t>
            </a:r>
            <a:r>
              <a:rPr dirty="0" smtClean="0">
                <a:latin typeface="Trebuchet MS"/>
                <a:cs typeface="Trebuchet MS"/>
              </a:rPr>
              <a:t>17,</a:t>
            </a:r>
            <a:r>
              <a:rPr spc="-90" dirty="0" smtClean="0">
                <a:latin typeface="Trebuchet MS"/>
                <a:cs typeface="Trebuchet MS"/>
              </a:rPr>
              <a:t> </a:t>
            </a:r>
            <a:r>
              <a:rPr lang="en-US" spc="-90" dirty="0" smtClean="0">
                <a:latin typeface="Trebuchet MS"/>
                <a:cs typeface="Trebuchet MS"/>
              </a:rPr>
              <a:t>X</a:t>
            </a:r>
            <a:r>
              <a:rPr dirty="0" smtClean="0">
                <a:latin typeface="Trebuchet MS"/>
                <a:cs typeface="Trebuchet MS"/>
              </a:rPr>
              <a:t>18</a:t>
            </a:r>
            <a:endParaRPr lang="en-US" dirty="0" smtClean="0">
              <a:latin typeface="Trebuchet MS"/>
              <a:cs typeface="Trebuchet MS"/>
            </a:endParaRPr>
          </a:p>
          <a:p>
            <a:pPr marL="12700" marR="5080">
              <a:tabLst>
                <a:tab pos="696595" algn="l"/>
                <a:tab pos="1249045" algn="l"/>
                <a:tab pos="1801495" algn="l"/>
                <a:tab pos="1939925" algn="l"/>
              </a:tabLst>
            </a:pPr>
            <a:r>
              <a:rPr lang="en-US" dirty="0" smtClean="0">
                <a:latin typeface="Trebuchet MS"/>
                <a:cs typeface="Trebuchet MS"/>
              </a:rPr>
              <a:t>ADD</a:t>
            </a:r>
            <a:r>
              <a:rPr dirty="0" smtClean="0">
                <a:latin typeface="Trebuchet MS"/>
                <a:cs typeface="Trebuchet MS"/>
              </a:rPr>
              <a:t>	</a:t>
            </a:r>
            <a:r>
              <a:rPr lang="en-US" dirty="0" smtClean="0">
                <a:latin typeface="Trebuchet MS"/>
                <a:cs typeface="Trebuchet MS"/>
              </a:rPr>
              <a:t>X</a:t>
            </a:r>
            <a:r>
              <a:rPr dirty="0" smtClean="0">
                <a:latin typeface="Trebuchet MS"/>
                <a:cs typeface="Trebuchet MS"/>
              </a:rPr>
              <a:t>13, </a:t>
            </a:r>
            <a:r>
              <a:rPr lang="en-US" dirty="0" smtClean="0">
                <a:latin typeface="Trebuchet MS"/>
                <a:cs typeface="Trebuchet MS"/>
              </a:rPr>
              <a:t>X</a:t>
            </a:r>
            <a:r>
              <a:rPr dirty="0" smtClean="0">
                <a:latin typeface="Trebuchet MS"/>
                <a:cs typeface="Trebuchet MS"/>
              </a:rPr>
              <a:t>14,</a:t>
            </a:r>
            <a:r>
              <a:rPr spc="-90" dirty="0" smtClean="0">
                <a:latin typeface="Trebuchet MS"/>
                <a:cs typeface="Trebuchet MS"/>
              </a:rPr>
              <a:t> </a:t>
            </a:r>
            <a:r>
              <a:rPr lang="en-US" spc="-90" dirty="0" smtClean="0">
                <a:latin typeface="Trebuchet MS"/>
                <a:cs typeface="Trebuchet MS"/>
              </a:rPr>
              <a:t>X1</a:t>
            </a:r>
            <a:endParaRPr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Lucida Grande"/>
              <a:cs typeface="Lucida Gran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345" y="3765803"/>
            <a:ext cx="8141334" cy="141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instructions </a:t>
            </a:r>
            <a:r>
              <a:rPr sz="2000" spc="-5" dirty="0">
                <a:latin typeface="Trebuchet MS"/>
                <a:cs typeface="Trebuchet MS"/>
              </a:rPr>
              <a:t>in this </a:t>
            </a:r>
            <a:r>
              <a:rPr sz="2000" spc="-10" dirty="0">
                <a:latin typeface="Trebuchet MS"/>
                <a:cs typeface="Trebuchet MS"/>
              </a:rPr>
              <a:t>example </a:t>
            </a:r>
            <a:r>
              <a:rPr sz="2000" spc="-5" dirty="0">
                <a:latin typeface="Trebuchet MS"/>
                <a:cs typeface="Trebuchet MS"/>
              </a:rPr>
              <a:t>are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independent</a:t>
            </a:r>
            <a:r>
              <a:rPr sz="2000" spc="-1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Each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reads</a:t>
            </a:r>
            <a:r>
              <a:rPr sz="2000" spc="-5" dirty="0" smtClean="0">
                <a:latin typeface="Trebuchet MS"/>
                <a:cs typeface="Trebuchet MS"/>
              </a:rPr>
              <a:t> and </a:t>
            </a:r>
            <a:r>
              <a:rPr sz="2000" spc="-5" dirty="0">
                <a:latin typeface="Trebuchet MS"/>
                <a:cs typeface="Trebuchet MS"/>
              </a:rPr>
              <a:t>writes </a:t>
            </a:r>
            <a:r>
              <a:rPr sz="2000" spc="-10" dirty="0">
                <a:latin typeface="Trebuchet MS"/>
                <a:cs typeface="Trebuchet MS"/>
              </a:rPr>
              <a:t>completely different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registers.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Our </a:t>
            </a:r>
            <a:r>
              <a:rPr sz="2000" spc="-10" dirty="0">
                <a:latin typeface="Trebuchet MS"/>
                <a:cs typeface="Trebuchet MS"/>
              </a:rPr>
              <a:t>datapath handles </a:t>
            </a:r>
            <a:r>
              <a:rPr sz="2000" spc="-5" dirty="0">
                <a:latin typeface="Trebuchet MS"/>
                <a:cs typeface="Trebuchet MS"/>
              </a:rPr>
              <a:t>this sequence </a:t>
            </a:r>
            <a:r>
              <a:rPr sz="2000" spc="-10" dirty="0">
                <a:latin typeface="Trebuchet MS"/>
                <a:cs typeface="Trebuchet MS"/>
              </a:rPr>
              <a:t>easily, </a:t>
            </a:r>
            <a:r>
              <a:rPr sz="2000" spc="-5" dirty="0">
                <a:latin typeface="Trebuchet MS"/>
                <a:cs typeface="Trebuchet MS"/>
              </a:rPr>
              <a:t>as we saw last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time.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But most sequences of </a:t>
            </a:r>
            <a:r>
              <a:rPr sz="2000" spc="-10" dirty="0">
                <a:latin typeface="Trebuchet MS"/>
                <a:cs typeface="Trebuchet MS"/>
              </a:rPr>
              <a:t>instructions </a:t>
            </a:r>
            <a:r>
              <a:rPr sz="2000" spc="-5" dirty="0">
                <a:latin typeface="Trebuchet MS"/>
                <a:cs typeface="Trebuchet MS"/>
              </a:rPr>
              <a:t>are </a:t>
            </a:r>
            <a:r>
              <a:rPr sz="2000" i="1" spc="-5" dirty="0">
                <a:latin typeface="Trebuchet MS"/>
                <a:cs typeface="Trebuchet MS"/>
              </a:rPr>
              <a:t>not</a:t>
            </a:r>
            <a:r>
              <a:rPr sz="2000" i="1" spc="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independent!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251" y="487171"/>
            <a:ext cx="504698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An </a:t>
            </a:r>
            <a:r>
              <a:rPr dirty="0"/>
              <a:t>example with</a:t>
            </a:r>
            <a:r>
              <a:rPr spc="-100" dirty="0"/>
              <a:t> </a:t>
            </a:r>
            <a:r>
              <a:rPr dirty="0"/>
              <a:t>dependencies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18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84250" y="3498850"/>
            <a:ext cx="830237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 smtClean="0">
                <a:latin typeface="Trebuchet MS"/>
                <a:cs typeface="Trebuchet MS"/>
              </a:rPr>
              <a:t>There </a:t>
            </a:r>
            <a:r>
              <a:rPr sz="2000" spc="-5" dirty="0">
                <a:latin typeface="Trebuchet MS"/>
                <a:cs typeface="Trebuchet MS"/>
              </a:rPr>
              <a:t>are several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dependencies </a:t>
            </a:r>
            <a:r>
              <a:rPr sz="2000" spc="-5" dirty="0">
                <a:latin typeface="Trebuchet MS"/>
                <a:cs typeface="Trebuchet MS"/>
              </a:rPr>
              <a:t>in this new code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fragment.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first </a:t>
            </a:r>
            <a:r>
              <a:rPr sz="2000" spc="-10" dirty="0">
                <a:latin typeface="Trebuchet MS"/>
                <a:cs typeface="Trebuchet MS"/>
              </a:rPr>
              <a:t>instruction, </a:t>
            </a:r>
            <a:r>
              <a:rPr sz="2000" spc="-5" dirty="0">
                <a:latin typeface="Trebuchet MS"/>
                <a:cs typeface="Trebuchet MS"/>
              </a:rPr>
              <a:t>SUB, stores a value into</a:t>
            </a:r>
            <a:r>
              <a:rPr sz="2000" spc="60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solidFill>
                  <a:srgbClr val="2F2FFF"/>
                </a:solidFill>
                <a:latin typeface="Trebuchet MS"/>
                <a:cs typeface="Trebuchet MS"/>
              </a:rPr>
              <a:t>X</a:t>
            </a:r>
            <a:r>
              <a:rPr sz="2000" spc="-5" dirty="0" smtClean="0">
                <a:solidFill>
                  <a:srgbClr val="2F2FFF"/>
                </a:solidFill>
                <a:latin typeface="Trebuchet MS"/>
                <a:cs typeface="Trebuchet MS"/>
              </a:rPr>
              <a:t>2</a:t>
            </a:r>
            <a:r>
              <a:rPr sz="2000" spc="-5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That register is used as a source in the rest of the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instructions.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This is not a </a:t>
            </a:r>
            <a:r>
              <a:rPr sz="2000" spc="-10" dirty="0">
                <a:latin typeface="Trebuchet MS"/>
                <a:cs typeface="Trebuchet MS"/>
              </a:rPr>
              <a:t>problem </a:t>
            </a:r>
            <a:r>
              <a:rPr sz="2000" spc="-5" dirty="0">
                <a:latin typeface="Trebuchet MS"/>
                <a:cs typeface="Trebuchet MS"/>
              </a:rPr>
              <a:t>for the single-cycle and </a:t>
            </a:r>
            <a:r>
              <a:rPr sz="2000" spc="-10" dirty="0">
                <a:latin typeface="Trebuchet MS"/>
                <a:cs typeface="Trebuchet MS"/>
              </a:rPr>
              <a:t>multicycle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datapaths.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5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Each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is </a:t>
            </a:r>
            <a:r>
              <a:rPr sz="2000" spc="-10" dirty="0">
                <a:latin typeface="Trebuchet MS"/>
                <a:cs typeface="Trebuchet MS"/>
              </a:rPr>
              <a:t>executed </a:t>
            </a:r>
            <a:r>
              <a:rPr sz="2000" spc="-5" dirty="0">
                <a:latin typeface="Trebuchet MS"/>
                <a:cs typeface="Trebuchet MS"/>
              </a:rPr>
              <a:t>completely </a:t>
            </a:r>
            <a:r>
              <a:rPr sz="2000" spc="-10" dirty="0">
                <a:latin typeface="Trebuchet MS"/>
                <a:cs typeface="Trebuchet MS"/>
              </a:rPr>
              <a:t>before </a:t>
            </a:r>
            <a:r>
              <a:rPr sz="2000" spc="-5" dirty="0">
                <a:latin typeface="Trebuchet MS"/>
                <a:cs typeface="Trebuchet MS"/>
              </a:rPr>
              <a:t>the next one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begins.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5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This </a:t>
            </a:r>
            <a:r>
              <a:rPr sz="2000" spc="-10" dirty="0">
                <a:latin typeface="Trebuchet MS"/>
                <a:cs typeface="Trebuchet MS"/>
              </a:rPr>
              <a:t>ensures </a:t>
            </a:r>
            <a:r>
              <a:rPr sz="2000" spc="-5" dirty="0">
                <a:latin typeface="Trebuchet MS"/>
                <a:cs typeface="Trebuchet MS"/>
              </a:rPr>
              <a:t>that </a:t>
            </a:r>
            <a:r>
              <a:rPr sz="2000" spc="-10" dirty="0">
                <a:latin typeface="Trebuchet MS"/>
                <a:cs typeface="Trebuchet MS"/>
              </a:rPr>
              <a:t>instructions </a:t>
            </a:r>
            <a:r>
              <a:rPr sz="2000" spc="-5" dirty="0">
                <a:latin typeface="Trebuchet MS"/>
                <a:cs typeface="Trebuchet MS"/>
              </a:rPr>
              <a:t>2 </a:t>
            </a:r>
            <a:r>
              <a:rPr sz="2000" spc="-10" dirty="0">
                <a:latin typeface="Trebuchet MS"/>
                <a:cs typeface="Trebuchet MS"/>
              </a:rPr>
              <a:t>through </a:t>
            </a:r>
            <a:r>
              <a:rPr sz="2000" spc="-5" dirty="0">
                <a:latin typeface="Trebuchet MS"/>
                <a:cs typeface="Trebuchet MS"/>
              </a:rPr>
              <a:t>5 above use the new value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endParaRPr sz="2000" dirty="0" smtClean="0">
              <a:latin typeface="Trebuchet MS"/>
              <a:cs typeface="Trebuchet MS"/>
            </a:endParaRPr>
          </a:p>
          <a:p>
            <a:pPr marL="755650">
              <a:lnSpc>
                <a:spcPct val="100000"/>
              </a:lnSpc>
            </a:pP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(the sub result), just as we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expect.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How would this code sequence fare in our </a:t>
            </a:r>
            <a:r>
              <a:rPr sz="2000" spc="-10" dirty="0">
                <a:latin typeface="Trebuchet MS"/>
                <a:cs typeface="Trebuchet MS"/>
              </a:rPr>
              <a:t>pipelined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datapath?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70250" y="1365250"/>
          <a:ext cx="502284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685800"/>
                <a:gridCol w="3422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   X3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   X5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X6 </a:t>
                      </a:r>
                      <a:r>
                        <a:rPr lang="en-US" baseline="0" dirty="0" smtClean="0"/>
                        <a:t>  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   X8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[X2, #100]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054" y="487171"/>
            <a:ext cx="59296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 hazards </a:t>
            </a:r>
            <a:r>
              <a:rPr spc="-5" dirty="0"/>
              <a:t>in the </a:t>
            </a:r>
            <a:r>
              <a:rPr dirty="0"/>
              <a:t>pipeline</a:t>
            </a:r>
            <a:r>
              <a:rPr spc="-110" dirty="0"/>
              <a:t> </a:t>
            </a:r>
            <a:r>
              <a:rPr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5979" y="2573529"/>
            <a:ext cx="35052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WB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0700" y="2579623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19">
                <a:moveTo>
                  <a:pt x="685800" y="0"/>
                </a:moveTo>
                <a:lnTo>
                  <a:pt x="685800" y="274319"/>
                </a:lnTo>
                <a:lnTo>
                  <a:pt x="0" y="274319"/>
                </a:lnTo>
                <a:lnTo>
                  <a:pt x="0" y="0"/>
                </a:lnTo>
                <a:lnTo>
                  <a:pt x="6858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58791" y="2573528"/>
            <a:ext cx="22860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2891" y="2573528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2300" y="2030222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19">
                <a:moveTo>
                  <a:pt x="685800" y="0"/>
                </a:moveTo>
                <a:lnTo>
                  <a:pt x="685800" y="274319"/>
                </a:lnTo>
                <a:lnTo>
                  <a:pt x="0" y="274319"/>
                </a:lnTo>
                <a:lnTo>
                  <a:pt x="0" y="0"/>
                </a:lnTo>
                <a:lnTo>
                  <a:pt x="6858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72985" y="2024126"/>
            <a:ext cx="240792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5005" algn="l"/>
                <a:tab pos="1263015" algn="l"/>
                <a:tab pos="2009775" algn="l"/>
              </a:tabLst>
            </a:pPr>
            <a:r>
              <a:rPr sz="1800" spc="-5" dirty="0">
                <a:latin typeface="Trebuchet MS"/>
                <a:cs typeface="Trebuchet MS"/>
              </a:rPr>
              <a:t>ID	</a:t>
            </a:r>
            <a:r>
              <a:rPr sz="1800" dirty="0">
                <a:latin typeface="Trebuchet MS"/>
                <a:cs typeface="Trebuchet MS"/>
              </a:rPr>
              <a:t>EX	</a:t>
            </a:r>
            <a:r>
              <a:rPr sz="1800" spc="-5" dirty="0">
                <a:latin typeface="Trebuchet MS"/>
                <a:cs typeface="Trebuchet MS"/>
              </a:rPr>
              <a:t>MEM	</a:t>
            </a:r>
            <a:r>
              <a:rPr sz="1800" dirty="0">
                <a:latin typeface="Trebuchet MS"/>
                <a:cs typeface="Trebuchet MS"/>
              </a:rPr>
              <a:t>WB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360805">
              <a:lnSpc>
                <a:spcPct val="100000"/>
              </a:lnSpc>
              <a:tabLst>
                <a:tab pos="1948814" algn="l"/>
              </a:tabLst>
            </a:pPr>
            <a:r>
              <a:rPr sz="1800" dirty="0">
                <a:latin typeface="Trebuchet MS"/>
                <a:cs typeface="Trebuchet MS"/>
              </a:rPr>
              <a:t>EX	</a:t>
            </a:r>
            <a:r>
              <a:rPr sz="1800" spc="-5" dirty="0">
                <a:latin typeface="Trebuchet MS"/>
                <a:cs typeface="Trebuchet MS"/>
              </a:rPr>
              <a:t>MEM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7085" y="2024126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15468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9668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3868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8068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6467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0667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4867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9067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5632" y="1199657"/>
            <a:ext cx="1177925" cy="567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955" marR="5080" indent="-51689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Clock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cycle  </a:t>
            </a: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023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165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307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449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91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9100" y="2030222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9100" y="2305304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44900" y="2579623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4900" y="2853944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695950" y="4221479"/>
          <a:ext cx="34290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36449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307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65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023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881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324350" y="3122676"/>
          <a:ext cx="34290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010150" y="3672078"/>
          <a:ext cx="34290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63881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739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64100" y="2158857"/>
            <a:ext cx="1470660" cy="581025"/>
          </a:xfrm>
          <a:custGeom>
            <a:avLst/>
            <a:gdLst/>
            <a:ahLst/>
            <a:cxnLst/>
            <a:rect l="l" t="t" r="r" b="b"/>
            <a:pathLst>
              <a:path w="1470660" h="581025">
                <a:moveTo>
                  <a:pt x="66759" y="532920"/>
                </a:moveTo>
                <a:lnTo>
                  <a:pt x="57912" y="509158"/>
                </a:lnTo>
                <a:lnTo>
                  <a:pt x="0" y="571642"/>
                </a:lnTo>
                <a:lnTo>
                  <a:pt x="54863" y="577574"/>
                </a:lnTo>
                <a:lnTo>
                  <a:pt x="54863" y="537352"/>
                </a:lnTo>
                <a:lnTo>
                  <a:pt x="66759" y="532920"/>
                </a:lnTo>
                <a:close/>
              </a:path>
              <a:path w="1470660" h="581025">
                <a:moveTo>
                  <a:pt x="75599" y="556662"/>
                </a:moveTo>
                <a:lnTo>
                  <a:pt x="66759" y="532920"/>
                </a:lnTo>
                <a:lnTo>
                  <a:pt x="54863" y="537352"/>
                </a:lnTo>
                <a:lnTo>
                  <a:pt x="64008" y="560974"/>
                </a:lnTo>
                <a:lnTo>
                  <a:pt x="75599" y="556662"/>
                </a:lnTo>
                <a:close/>
              </a:path>
              <a:path w="1470660" h="581025">
                <a:moveTo>
                  <a:pt x="84582" y="580786"/>
                </a:moveTo>
                <a:lnTo>
                  <a:pt x="75599" y="556662"/>
                </a:lnTo>
                <a:lnTo>
                  <a:pt x="64008" y="560974"/>
                </a:lnTo>
                <a:lnTo>
                  <a:pt x="54863" y="537352"/>
                </a:lnTo>
                <a:lnTo>
                  <a:pt x="54863" y="577574"/>
                </a:lnTo>
                <a:lnTo>
                  <a:pt x="84582" y="580786"/>
                </a:lnTo>
                <a:close/>
              </a:path>
              <a:path w="1470660" h="581025">
                <a:moveTo>
                  <a:pt x="1403295" y="62739"/>
                </a:moveTo>
                <a:lnTo>
                  <a:pt x="1395984" y="51196"/>
                </a:lnTo>
                <a:lnTo>
                  <a:pt x="1394132" y="38380"/>
                </a:lnTo>
                <a:lnTo>
                  <a:pt x="66759" y="532920"/>
                </a:lnTo>
                <a:lnTo>
                  <a:pt x="75599" y="556662"/>
                </a:lnTo>
                <a:lnTo>
                  <a:pt x="1403295" y="62739"/>
                </a:lnTo>
                <a:close/>
              </a:path>
              <a:path w="1470660" h="581025">
                <a:moveTo>
                  <a:pt x="1470052" y="39874"/>
                </a:moveTo>
                <a:lnTo>
                  <a:pt x="1467612" y="25288"/>
                </a:lnTo>
                <a:lnTo>
                  <a:pt x="1459563" y="12287"/>
                </a:lnTo>
                <a:lnTo>
                  <a:pt x="1447800" y="3571"/>
                </a:lnTo>
                <a:lnTo>
                  <a:pt x="1433750" y="0"/>
                </a:lnTo>
                <a:lnTo>
                  <a:pt x="1418844" y="2428"/>
                </a:lnTo>
                <a:lnTo>
                  <a:pt x="1405949" y="10584"/>
                </a:lnTo>
                <a:lnTo>
                  <a:pt x="1397412" y="22526"/>
                </a:lnTo>
                <a:lnTo>
                  <a:pt x="1393876" y="36611"/>
                </a:lnTo>
                <a:lnTo>
                  <a:pt x="1394132" y="38380"/>
                </a:lnTo>
                <a:lnTo>
                  <a:pt x="1427226" y="26050"/>
                </a:lnTo>
                <a:lnTo>
                  <a:pt x="1436370" y="50434"/>
                </a:lnTo>
                <a:lnTo>
                  <a:pt x="1436370" y="75339"/>
                </a:lnTo>
                <a:lnTo>
                  <a:pt x="1445514" y="74056"/>
                </a:lnTo>
                <a:lnTo>
                  <a:pt x="1458075" y="65901"/>
                </a:lnTo>
                <a:lnTo>
                  <a:pt x="1466564" y="53959"/>
                </a:lnTo>
                <a:lnTo>
                  <a:pt x="1470052" y="39874"/>
                </a:lnTo>
                <a:close/>
              </a:path>
              <a:path w="1470660" h="581025">
                <a:moveTo>
                  <a:pt x="1436370" y="50434"/>
                </a:moveTo>
                <a:lnTo>
                  <a:pt x="1427226" y="26050"/>
                </a:lnTo>
                <a:lnTo>
                  <a:pt x="1394132" y="38380"/>
                </a:lnTo>
                <a:lnTo>
                  <a:pt x="1395984" y="51196"/>
                </a:lnTo>
                <a:lnTo>
                  <a:pt x="1403295" y="62739"/>
                </a:lnTo>
                <a:lnTo>
                  <a:pt x="1436370" y="50434"/>
                </a:lnTo>
                <a:close/>
              </a:path>
              <a:path w="1470660" h="581025">
                <a:moveTo>
                  <a:pt x="1436370" y="75339"/>
                </a:moveTo>
                <a:lnTo>
                  <a:pt x="1436370" y="50434"/>
                </a:lnTo>
                <a:lnTo>
                  <a:pt x="1403295" y="62739"/>
                </a:lnTo>
                <a:lnTo>
                  <a:pt x="1404151" y="64091"/>
                </a:lnTo>
                <a:lnTo>
                  <a:pt x="1416177" y="72628"/>
                </a:lnTo>
                <a:lnTo>
                  <a:pt x="1430488" y="76164"/>
                </a:lnTo>
                <a:lnTo>
                  <a:pt x="1436370" y="753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49900" y="2159285"/>
            <a:ext cx="800100" cy="1104900"/>
          </a:xfrm>
          <a:custGeom>
            <a:avLst/>
            <a:gdLst/>
            <a:ahLst/>
            <a:cxnLst/>
            <a:rect l="l" t="t" r="r" b="b"/>
            <a:pathLst>
              <a:path w="800100" h="1104900">
                <a:moveTo>
                  <a:pt x="33635" y="1035422"/>
                </a:moveTo>
                <a:lnTo>
                  <a:pt x="12953" y="1020794"/>
                </a:lnTo>
                <a:lnTo>
                  <a:pt x="0" y="1104614"/>
                </a:lnTo>
                <a:lnTo>
                  <a:pt x="26670" y="1090605"/>
                </a:lnTo>
                <a:lnTo>
                  <a:pt x="26670" y="1045178"/>
                </a:lnTo>
                <a:lnTo>
                  <a:pt x="33635" y="1035422"/>
                </a:lnTo>
                <a:close/>
              </a:path>
              <a:path w="800100" h="1104900">
                <a:moveTo>
                  <a:pt x="54540" y="1050209"/>
                </a:moveTo>
                <a:lnTo>
                  <a:pt x="33635" y="1035422"/>
                </a:lnTo>
                <a:lnTo>
                  <a:pt x="26670" y="1045178"/>
                </a:lnTo>
                <a:lnTo>
                  <a:pt x="47244" y="1060418"/>
                </a:lnTo>
                <a:lnTo>
                  <a:pt x="54540" y="1050209"/>
                </a:lnTo>
                <a:close/>
              </a:path>
              <a:path w="800100" h="1104900">
                <a:moveTo>
                  <a:pt x="75437" y="1064990"/>
                </a:moveTo>
                <a:lnTo>
                  <a:pt x="54540" y="1050209"/>
                </a:lnTo>
                <a:lnTo>
                  <a:pt x="47244" y="1060418"/>
                </a:lnTo>
                <a:lnTo>
                  <a:pt x="26670" y="1045178"/>
                </a:lnTo>
                <a:lnTo>
                  <a:pt x="26670" y="1090605"/>
                </a:lnTo>
                <a:lnTo>
                  <a:pt x="75437" y="1064990"/>
                </a:lnTo>
                <a:close/>
              </a:path>
              <a:path w="800100" h="1104900">
                <a:moveTo>
                  <a:pt x="751911" y="74476"/>
                </a:moveTo>
                <a:lnTo>
                  <a:pt x="739901" y="69056"/>
                </a:lnTo>
                <a:lnTo>
                  <a:pt x="730597" y="59236"/>
                </a:lnTo>
                <a:lnTo>
                  <a:pt x="33635" y="1035422"/>
                </a:lnTo>
                <a:lnTo>
                  <a:pt x="54540" y="1050209"/>
                </a:lnTo>
                <a:lnTo>
                  <a:pt x="751911" y="74476"/>
                </a:lnTo>
                <a:close/>
              </a:path>
              <a:path w="800100" h="1104900">
                <a:moveTo>
                  <a:pt x="799814" y="31527"/>
                </a:moveTo>
                <a:lnTo>
                  <a:pt x="794635" y="17692"/>
                </a:lnTo>
                <a:lnTo>
                  <a:pt x="784098" y="6572"/>
                </a:lnTo>
                <a:lnTo>
                  <a:pt x="770405" y="392"/>
                </a:lnTo>
                <a:lnTo>
                  <a:pt x="755713" y="0"/>
                </a:lnTo>
                <a:lnTo>
                  <a:pt x="741878" y="5179"/>
                </a:lnTo>
                <a:lnTo>
                  <a:pt x="730758" y="15716"/>
                </a:lnTo>
                <a:lnTo>
                  <a:pt x="724578" y="29408"/>
                </a:lnTo>
                <a:lnTo>
                  <a:pt x="724185" y="44100"/>
                </a:lnTo>
                <a:lnTo>
                  <a:pt x="729364" y="57935"/>
                </a:lnTo>
                <a:lnTo>
                  <a:pt x="730597" y="59236"/>
                </a:lnTo>
                <a:lnTo>
                  <a:pt x="751332" y="30194"/>
                </a:lnTo>
                <a:lnTo>
                  <a:pt x="772667" y="45434"/>
                </a:lnTo>
                <a:lnTo>
                  <a:pt x="772667" y="73988"/>
                </a:lnTo>
                <a:lnTo>
                  <a:pt x="782121" y="70449"/>
                </a:lnTo>
                <a:lnTo>
                  <a:pt x="793241" y="59912"/>
                </a:lnTo>
                <a:lnTo>
                  <a:pt x="799421" y="46220"/>
                </a:lnTo>
                <a:lnTo>
                  <a:pt x="799814" y="31527"/>
                </a:lnTo>
                <a:close/>
              </a:path>
              <a:path w="800100" h="1104900">
                <a:moveTo>
                  <a:pt x="772667" y="45434"/>
                </a:moveTo>
                <a:lnTo>
                  <a:pt x="751332" y="30194"/>
                </a:lnTo>
                <a:lnTo>
                  <a:pt x="730597" y="59236"/>
                </a:lnTo>
                <a:lnTo>
                  <a:pt x="739901" y="69056"/>
                </a:lnTo>
                <a:lnTo>
                  <a:pt x="751911" y="74476"/>
                </a:lnTo>
                <a:lnTo>
                  <a:pt x="772667" y="45434"/>
                </a:lnTo>
                <a:close/>
              </a:path>
              <a:path w="800100" h="1104900">
                <a:moveTo>
                  <a:pt x="772667" y="73988"/>
                </a:moveTo>
                <a:lnTo>
                  <a:pt x="772667" y="45434"/>
                </a:lnTo>
                <a:lnTo>
                  <a:pt x="751911" y="74476"/>
                </a:lnTo>
                <a:lnTo>
                  <a:pt x="753594" y="75235"/>
                </a:lnTo>
                <a:lnTo>
                  <a:pt x="768286" y="75628"/>
                </a:lnTo>
                <a:lnTo>
                  <a:pt x="772667" y="739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9345" y="4907279"/>
            <a:ext cx="8702040" cy="196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SUB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does not write to register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until clock cycle 5. This  </a:t>
            </a:r>
            <a:r>
              <a:rPr sz="2000" spc="-10" dirty="0">
                <a:latin typeface="Trebuchet MS"/>
                <a:cs typeface="Trebuchet MS"/>
              </a:rPr>
              <a:t>causes </a:t>
            </a:r>
            <a:r>
              <a:rPr sz="2000" spc="-5" dirty="0">
                <a:latin typeface="Trebuchet MS"/>
                <a:cs typeface="Trebuchet MS"/>
              </a:rPr>
              <a:t>two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data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hazards </a:t>
            </a:r>
            <a:r>
              <a:rPr sz="2000" spc="-5" dirty="0">
                <a:latin typeface="Trebuchet MS"/>
                <a:cs typeface="Trebuchet MS"/>
              </a:rPr>
              <a:t>in our </a:t>
            </a:r>
            <a:r>
              <a:rPr sz="2000" spc="-10" dirty="0">
                <a:latin typeface="Trebuchet MS"/>
                <a:cs typeface="Trebuchet MS"/>
              </a:rPr>
              <a:t>current pipelined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datapath.</a:t>
            </a:r>
            <a:endParaRPr sz="2000" dirty="0">
              <a:latin typeface="Trebuchet MS"/>
              <a:cs typeface="Trebuchet MS"/>
            </a:endParaRPr>
          </a:p>
          <a:p>
            <a:pPr marL="755650" marR="233045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AND reads register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in cycle 3. Since SUB </a:t>
            </a:r>
            <a:r>
              <a:rPr sz="2000" spc="-10" dirty="0">
                <a:latin typeface="Trebuchet MS"/>
                <a:cs typeface="Trebuchet MS"/>
              </a:rPr>
              <a:t>hasn’t modified the  </a:t>
            </a:r>
            <a:r>
              <a:rPr sz="2000" spc="-5" dirty="0">
                <a:latin typeface="Trebuchet MS"/>
                <a:cs typeface="Trebuchet MS"/>
              </a:rPr>
              <a:t>register yet, this will be the </a:t>
            </a:r>
            <a:r>
              <a:rPr sz="2000" i="1" spc="-5" dirty="0">
                <a:latin typeface="Trebuchet MS"/>
                <a:cs typeface="Trebuchet MS"/>
              </a:rPr>
              <a:t>old </a:t>
            </a:r>
            <a:r>
              <a:rPr sz="2000" spc="-5" dirty="0">
                <a:latin typeface="Trebuchet MS"/>
                <a:cs typeface="Trebuchet MS"/>
              </a:rPr>
              <a:t>value of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2</a:t>
            </a:r>
            <a:r>
              <a:rPr sz="2000" spc="-5" dirty="0">
                <a:latin typeface="Trebuchet MS"/>
                <a:cs typeface="Trebuchet MS"/>
              </a:rPr>
              <a:t>, not the new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one.</a:t>
            </a:r>
            <a:endParaRPr sz="2000" dirty="0">
              <a:latin typeface="Trebuchet MS"/>
              <a:cs typeface="Trebuchet MS"/>
            </a:endParaRPr>
          </a:p>
          <a:p>
            <a:pPr marL="755650" marR="10160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10" dirty="0">
                <a:latin typeface="Trebuchet MS"/>
                <a:cs typeface="Trebuchet MS"/>
              </a:rPr>
              <a:t>Similarly, </a:t>
            </a:r>
            <a:r>
              <a:rPr sz="2000" spc="-5" dirty="0">
                <a:latin typeface="Trebuchet MS"/>
                <a:cs typeface="Trebuchet MS"/>
              </a:rPr>
              <a:t>the OR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uses register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in cycle 4, again </a:t>
            </a:r>
            <a:r>
              <a:rPr sz="2000" spc="-10" dirty="0">
                <a:latin typeface="Trebuchet MS"/>
                <a:cs typeface="Trebuchet MS"/>
              </a:rPr>
              <a:t>before  </a:t>
            </a:r>
            <a:r>
              <a:rPr sz="2000" spc="-5" dirty="0">
                <a:latin typeface="Trebuchet MS"/>
                <a:cs typeface="Trebuchet MS"/>
              </a:rPr>
              <a:t>it’s </a:t>
            </a:r>
            <a:r>
              <a:rPr sz="2000" spc="-10" dirty="0">
                <a:latin typeface="Trebuchet MS"/>
                <a:cs typeface="Trebuchet MS"/>
              </a:rPr>
              <a:t>actually updated </a:t>
            </a:r>
            <a:r>
              <a:rPr sz="2000" spc="-5" dirty="0">
                <a:latin typeface="Trebuchet MS"/>
                <a:cs typeface="Trebuchet MS"/>
              </a:rPr>
              <a:t>by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SUB.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19</a:t>
            </a:fld>
            <a:endParaRPr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74650" y="1974850"/>
          <a:ext cx="5022849" cy="258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685800"/>
                <a:gridCol w="3422649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   X3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   X5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X6 </a:t>
                      </a:r>
                      <a:r>
                        <a:rPr lang="en-US" baseline="0" dirty="0" smtClean="0"/>
                        <a:t>  X2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   X8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[X2, #100]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3427" y="2405507"/>
            <a:ext cx="8538845" cy="41549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Optima" charset="0"/>
              </a:rPr>
              <a:t>Pipelining</a:t>
            </a:r>
            <a:r>
              <a:rPr lang="en-US" altLang="en-US" dirty="0" smtClean="0">
                <a:latin typeface="Optima" charset="0"/>
              </a:rPr>
              <a:t> 2: Hazards</a:t>
            </a:r>
            <a:endParaRPr lang="en-US" altLang="en-US" dirty="0">
              <a:latin typeface="Optima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06855" y="4397164"/>
            <a:ext cx="7031990" cy="1983034"/>
          </a:xfrm>
          <a:prstGeom prst="rect">
            <a:avLst/>
          </a:prstGeom>
        </p:spPr>
        <p:txBody>
          <a:bodyPr lIns="101736" tIns="50868" rIns="101736" bIns="50868"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CS 3339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Lecture 8b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Greg </a:t>
            </a:r>
            <a:r>
              <a:rPr lang="en-US" dirty="0" err="1" smtClean="0">
                <a:ea typeface="+mn-ea"/>
              </a:rPr>
              <a:t>LaKomski</a:t>
            </a:r>
            <a:endParaRPr lang="en-US" dirty="0" smtClean="0"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Texas State University</a:t>
            </a:r>
          </a:p>
          <a:p>
            <a:pPr eaLnBrk="1" hangingPunct="1">
              <a:defRPr/>
            </a:pPr>
            <a:endParaRPr lang="en-US" dirty="0" smtClean="0"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Spring 2018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3727450" y="6851650"/>
            <a:ext cx="24752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smtClean="0">
                <a:latin typeface="Trebuchet MS"/>
                <a:cs typeface="Trebuchet MS"/>
              </a:rPr>
              <a:t>some slides </a:t>
            </a:r>
            <a:r>
              <a:rPr sz="1600" spc="-5" dirty="0" smtClean="0">
                <a:latin typeface="Trebuchet MS"/>
                <a:cs typeface="Trebuchet MS"/>
              </a:rPr>
              <a:t>©</a:t>
            </a:r>
            <a:r>
              <a:rPr sz="1600" spc="-5" dirty="0">
                <a:latin typeface="Trebuchet MS"/>
                <a:cs typeface="Trebuchet MS"/>
              </a:rPr>
              <a:t>2001-2003 Howard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Huang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5217" y="487171"/>
            <a:ext cx="3304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Things </a:t>
            </a:r>
            <a:r>
              <a:rPr spc="-5" dirty="0"/>
              <a:t>that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okay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3309" y="3671576"/>
            <a:ext cx="168465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0075" algn="l"/>
                <a:tab pos="1346835" algn="l"/>
              </a:tabLst>
            </a:pPr>
            <a:r>
              <a:rPr sz="1800" dirty="0">
                <a:latin typeface="Trebuchet MS"/>
                <a:cs typeface="Trebuchet MS"/>
              </a:rPr>
              <a:t>EX	</a:t>
            </a:r>
            <a:r>
              <a:rPr sz="1800" spc="-5" dirty="0">
                <a:latin typeface="Trebuchet MS"/>
                <a:cs typeface="Trebuchet MS"/>
              </a:rPr>
              <a:t>ME</a:t>
            </a:r>
            <a:r>
              <a:rPr sz="1800" dirty="0">
                <a:latin typeface="Trebuchet MS"/>
                <a:cs typeface="Trebuchet MS"/>
              </a:rPr>
              <a:t>M	WB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02300" y="3677665"/>
            <a:ext cx="685800" cy="275590"/>
          </a:xfrm>
          <a:custGeom>
            <a:avLst/>
            <a:gdLst/>
            <a:ahLst/>
            <a:cxnLst/>
            <a:rect l="l" t="t" r="r" b="b"/>
            <a:pathLst>
              <a:path w="685800" h="275589">
                <a:moveTo>
                  <a:pt x="685800" y="0"/>
                </a:moveTo>
                <a:lnTo>
                  <a:pt x="685800" y="275082"/>
                </a:lnTo>
                <a:lnTo>
                  <a:pt x="0" y="275082"/>
                </a:lnTo>
                <a:lnTo>
                  <a:pt x="0" y="0"/>
                </a:lnTo>
                <a:lnTo>
                  <a:pt x="6858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95017" y="3122174"/>
            <a:ext cx="10972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8825" algn="l"/>
              </a:tabLst>
            </a:pPr>
            <a:r>
              <a:rPr sz="1800" spc="-5" dirty="0">
                <a:latin typeface="Trebuchet MS"/>
                <a:cs typeface="Trebuchet MS"/>
              </a:rPr>
              <a:t>ME</a:t>
            </a:r>
            <a:r>
              <a:rPr sz="1800" dirty="0">
                <a:latin typeface="Trebuchet MS"/>
                <a:cs typeface="Trebuchet MS"/>
              </a:rPr>
              <a:t>M	WB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8673" y="3122174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5962" y="2573535"/>
            <a:ext cx="35052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WB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8753" y="2573535"/>
            <a:ext cx="22860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2853" y="2573535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02300" y="2030222"/>
            <a:ext cx="685800" cy="274320"/>
          </a:xfrm>
          <a:custGeom>
            <a:avLst/>
            <a:gdLst/>
            <a:ahLst/>
            <a:cxnLst/>
            <a:rect l="l" t="t" r="r" b="b"/>
            <a:pathLst>
              <a:path w="685800" h="274319">
                <a:moveTo>
                  <a:pt x="685800" y="0"/>
                </a:moveTo>
                <a:lnTo>
                  <a:pt x="685800" y="274319"/>
                </a:lnTo>
                <a:lnTo>
                  <a:pt x="0" y="274319"/>
                </a:lnTo>
                <a:lnTo>
                  <a:pt x="0" y="0"/>
                </a:lnTo>
                <a:lnTo>
                  <a:pt x="6858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72985" y="2024126"/>
            <a:ext cx="2407920" cy="193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5005" algn="l"/>
                <a:tab pos="1263015" algn="l"/>
                <a:tab pos="2009775" algn="l"/>
              </a:tabLst>
            </a:pPr>
            <a:r>
              <a:rPr sz="1800" spc="-5" dirty="0">
                <a:latin typeface="Trebuchet MS"/>
                <a:cs typeface="Trebuchet MS"/>
              </a:rPr>
              <a:t>ID	</a:t>
            </a:r>
            <a:r>
              <a:rPr sz="1800" dirty="0">
                <a:latin typeface="Trebuchet MS"/>
                <a:cs typeface="Trebuchet MS"/>
              </a:rPr>
              <a:t>EX	</a:t>
            </a:r>
            <a:r>
              <a:rPr sz="1800" spc="-5" dirty="0">
                <a:latin typeface="Trebuchet MS"/>
                <a:cs typeface="Trebuchet MS"/>
              </a:rPr>
              <a:t>MEM	</a:t>
            </a:r>
            <a:r>
              <a:rPr sz="1800" dirty="0">
                <a:latin typeface="Trebuchet MS"/>
                <a:cs typeface="Trebuchet MS"/>
              </a:rPr>
              <a:t>WB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360805">
              <a:lnSpc>
                <a:spcPct val="100000"/>
              </a:lnSpc>
              <a:tabLst>
                <a:tab pos="1948814" algn="l"/>
              </a:tabLst>
            </a:pPr>
            <a:r>
              <a:rPr sz="1800" dirty="0">
                <a:latin typeface="Trebuchet MS"/>
                <a:cs typeface="Trebuchet MS"/>
              </a:rPr>
              <a:t>EX	</a:t>
            </a:r>
            <a:r>
              <a:rPr sz="1800" spc="-5" dirty="0">
                <a:latin typeface="Trebuchet MS"/>
                <a:cs typeface="Trebuchet MS"/>
              </a:rPr>
              <a:t>MEM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tabLst>
                <a:tab pos="2046605" algn="l"/>
              </a:tabLst>
            </a:pPr>
            <a:r>
              <a:rPr sz="1800" spc="-5" dirty="0">
                <a:latin typeface="Trebuchet MS"/>
                <a:cs typeface="Trebuchet MS"/>
              </a:rPr>
              <a:t>ID	</a:t>
            </a:r>
            <a:r>
              <a:rPr sz="1800" dirty="0">
                <a:latin typeface="Trebuchet MS"/>
                <a:cs typeface="Trebuchet MS"/>
              </a:rPr>
              <a:t>EX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393825">
              <a:lnSpc>
                <a:spcPct val="100000"/>
              </a:lnSpc>
              <a:spcBef>
                <a:spcPts val="5"/>
              </a:spcBef>
              <a:tabLst>
                <a:tab pos="2069464" algn="l"/>
              </a:tabLst>
            </a:pPr>
            <a:r>
              <a:rPr sz="1800" dirty="0">
                <a:latin typeface="Trebuchet MS"/>
                <a:cs typeface="Trebuchet MS"/>
              </a:rPr>
              <a:t>IF	</a:t>
            </a:r>
            <a:r>
              <a:rPr sz="1800" spc="-5" dirty="0"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7085" y="2024126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5468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29668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3868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8068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6467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0667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4867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9067" y="147473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5632" y="1199657"/>
            <a:ext cx="1177925" cy="567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955" marR="5080" indent="-51689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Clock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cycle  </a:t>
            </a: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45500" y="367842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9700" y="312902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023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65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307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49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91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59100" y="2030222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59100" y="2305304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44900" y="2579623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44900" y="2853944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30700" y="3129026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30700" y="3403346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16500" y="3678428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16500" y="3952747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695950" y="4221479"/>
          <a:ext cx="34290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36449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307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165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023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881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88100" y="312902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73900" y="312902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02300" y="312902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16500" y="312902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30700" y="312902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16500" y="367842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02300" y="367842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88100" y="367842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73900" y="367842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59700" y="367842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881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739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73895" y="2159095"/>
            <a:ext cx="737870" cy="2247900"/>
          </a:xfrm>
          <a:custGeom>
            <a:avLst/>
            <a:gdLst/>
            <a:ahLst/>
            <a:cxnLst/>
            <a:rect l="l" t="t" r="r" b="b"/>
            <a:pathLst>
              <a:path w="737870" h="2247900">
                <a:moveTo>
                  <a:pt x="76009" y="41898"/>
                </a:moveTo>
                <a:lnTo>
                  <a:pt x="74580" y="26574"/>
                </a:lnTo>
                <a:lnTo>
                  <a:pt x="67401" y="13430"/>
                </a:lnTo>
                <a:lnTo>
                  <a:pt x="56007" y="4286"/>
                </a:lnTo>
                <a:lnTo>
                  <a:pt x="41898" y="0"/>
                </a:lnTo>
                <a:lnTo>
                  <a:pt x="26574" y="1428"/>
                </a:lnTo>
                <a:lnTo>
                  <a:pt x="13430" y="8608"/>
                </a:lnTo>
                <a:lnTo>
                  <a:pt x="4286" y="20002"/>
                </a:lnTo>
                <a:lnTo>
                  <a:pt x="0" y="34111"/>
                </a:lnTo>
                <a:lnTo>
                  <a:pt x="1428" y="49434"/>
                </a:lnTo>
                <a:lnTo>
                  <a:pt x="8608" y="62579"/>
                </a:lnTo>
                <a:lnTo>
                  <a:pt x="20002" y="71723"/>
                </a:lnTo>
                <a:lnTo>
                  <a:pt x="25812" y="73488"/>
                </a:lnTo>
                <a:lnTo>
                  <a:pt x="25812" y="41814"/>
                </a:lnTo>
                <a:lnTo>
                  <a:pt x="50196" y="34194"/>
                </a:lnTo>
                <a:lnTo>
                  <a:pt x="60801" y="68372"/>
                </a:lnTo>
                <a:lnTo>
                  <a:pt x="62579" y="67401"/>
                </a:lnTo>
                <a:lnTo>
                  <a:pt x="71723" y="56007"/>
                </a:lnTo>
                <a:lnTo>
                  <a:pt x="76009" y="41898"/>
                </a:lnTo>
                <a:close/>
              </a:path>
              <a:path w="737870" h="2247900">
                <a:moveTo>
                  <a:pt x="60801" y="68372"/>
                </a:moveTo>
                <a:lnTo>
                  <a:pt x="50196" y="34194"/>
                </a:lnTo>
                <a:lnTo>
                  <a:pt x="25812" y="41814"/>
                </a:lnTo>
                <a:lnTo>
                  <a:pt x="36357" y="75800"/>
                </a:lnTo>
                <a:lnTo>
                  <a:pt x="49434" y="74580"/>
                </a:lnTo>
                <a:lnTo>
                  <a:pt x="60801" y="68372"/>
                </a:lnTo>
                <a:close/>
              </a:path>
              <a:path w="737870" h="2247900">
                <a:moveTo>
                  <a:pt x="36357" y="75800"/>
                </a:moveTo>
                <a:lnTo>
                  <a:pt x="25812" y="41814"/>
                </a:lnTo>
                <a:lnTo>
                  <a:pt x="25812" y="73488"/>
                </a:lnTo>
                <a:lnTo>
                  <a:pt x="34111" y="76009"/>
                </a:lnTo>
                <a:lnTo>
                  <a:pt x="36357" y="75800"/>
                </a:lnTo>
                <a:close/>
              </a:path>
              <a:path w="737870" h="2247900">
                <a:moveTo>
                  <a:pt x="713327" y="2171370"/>
                </a:moveTo>
                <a:lnTo>
                  <a:pt x="60801" y="68372"/>
                </a:lnTo>
                <a:lnTo>
                  <a:pt x="49434" y="74580"/>
                </a:lnTo>
                <a:lnTo>
                  <a:pt x="36357" y="75800"/>
                </a:lnTo>
                <a:lnTo>
                  <a:pt x="688893" y="2178828"/>
                </a:lnTo>
                <a:lnTo>
                  <a:pt x="713327" y="2171370"/>
                </a:lnTo>
                <a:close/>
              </a:path>
              <a:path w="737870" h="2247900">
                <a:moveTo>
                  <a:pt x="716946" y="2240590"/>
                </a:moveTo>
                <a:lnTo>
                  <a:pt x="716946" y="2183034"/>
                </a:lnTo>
                <a:lnTo>
                  <a:pt x="692562" y="2190654"/>
                </a:lnTo>
                <a:lnTo>
                  <a:pt x="688893" y="2178828"/>
                </a:lnTo>
                <a:lnTo>
                  <a:pt x="665130" y="2186082"/>
                </a:lnTo>
                <a:lnTo>
                  <a:pt x="716946" y="2240590"/>
                </a:lnTo>
                <a:close/>
              </a:path>
              <a:path w="737870" h="2247900">
                <a:moveTo>
                  <a:pt x="716946" y="2183034"/>
                </a:moveTo>
                <a:lnTo>
                  <a:pt x="713327" y="2171370"/>
                </a:lnTo>
                <a:lnTo>
                  <a:pt x="688893" y="2178828"/>
                </a:lnTo>
                <a:lnTo>
                  <a:pt x="692562" y="2190654"/>
                </a:lnTo>
                <a:lnTo>
                  <a:pt x="716946" y="2183034"/>
                </a:lnTo>
                <a:close/>
              </a:path>
              <a:path w="737870" h="2247900">
                <a:moveTo>
                  <a:pt x="737520" y="2163984"/>
                </a:moveTo>
                <a:lnTo>
                  <a:pt x="713327" y="2171370"/>
                </a:lnTo>
                <a:lnTo>
                  <a:pt x="716946" y="2183034"/>
                </a:lnTo>
                <a:lnTo>
                  <a:pt x="716946" y="2240590"/>
                </a:lnTo>
                <a:lnTo>
                  <a:pt x="723804" y="2247804"/>
                </a:lnTo>
                <a:lnTo>
                  <a:pt x="737520" y="2163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73800" y="2159000"/>
            <a:ext cx="76200" cy="1638300"/>
          </a:xfrm>
          <a:custGeom>
            <a:avLst/>
            <a:gdLst/>
            <a:ahLst/>
            <a:cxnLst/>
            <a:rect l="l" t="t" r="r" b="b"/>
            <a:pathLst>
              <a:path w="76200" h="1638300">
                <a:moveTo>
                  <a:pt x="76200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25145" y="73642"/>
                </a:lnTo>
                <a:lnTo>
                  <a:pt x="25145" y="38099"/>
                </a:lnTo>
                <a:lnTo>
                  <a:pt x="51053" y="38099"/>
                </a:lnTo>
                <a:lnTo>
                  <a:pt x="51053" y="73642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  <a:path w="76200" h="1638300">
                <a:moveTo>
                  <a:pt x="76200" y="1562099"/>
                </a:moveTo>
                <a:lnTo>
                  <a:pt x="0" y="1562099"/>
                </a:lnTo>
                <a:lnTo>
                  <a:pt x="25145" y="1612391"/>
                </a:lnTo>
                <a:lnTo>
                  <a:pt x="25145" y="1575053"/>
                </a:lnTo>
                <a:lnTo>
                  <a:pt x="51053" y="1575053"/>
                </a:lnTo>
                <a:lnTo>
                  <a:pt x="51053" y="1612391"/>
                </a:lnTo>
                <a:lnTo>
                  <a:pt x="76200" y="1562099"/>
                </a:lnTo>
                <a:close/>
              </a:path>
              <a:path w="76200" h="1638300">
                <a:moveTo>
                  <a:pt x="51053" y="73642"/>
                </a:moveTo>
                <a:lnTo>
                  <a:pt x="51053" y="38099"/>
                </a:lnTo>
                <a:lnTo>
                  <a:pt x="25145" y="38099"/>
                </a:lnTo>
                <a:lnTo>
                  <a:pt x="25145" y="73642"/>
                </a:lnTo>
                <a:lnTo>
                  <a:pt x="38100" y="76199"/>
                </a:lnTo>
                <a:lnTo>
                  <a:pt x="51053" y="73642"/>
                </a:lnTo>
                <a:close/>
              </a:path>
              <a:path w="76200" h="1638300">
                <a:moveTo>
                  <a:pt x="51053" y="1562099"/>
                </a:moveTo>
                <a:lnTo>
                  <a:pt x="51053" y="73642"/>
                </a:lnTo>
                <a:lnTo>
                  <a:pt x="38100" y="76199"/>
                </a:lnTo>
                <a:lnTo>
                  <a:pt x="25145" y="73642"/>
                </a:lnTo>
                <a:lnTo>
                  <a:pt x="25145" y="1562099"/>
                </a:lnTo>
                <a:lnTo>
                  <a:pt x="51053" y="1562099"/>
                </a:lnTo>
                <a:close/>
              </a:path>
              <a:path w="76200" h="1638300">
                <a:moveTo>
                  <a:pt x="51053" y="1612391"/>
                </a:moveTo>
                <a:lnTo>
                  <a:pt x="51053" y="1575053"/>
                </a:lnTo>
                <a:lnTo>
                  <a:pt x="25145" y="1575053"/>
                </a:lnTo>
                <a:lnTo>
                  <a:pt x="25145" y="1612391"/>
                </a:lnTo>
                <a:lnTo>
                  <a:pt x="38100" y="1638299"/>
                </a:lnTo>
                <a:lnTo>
                  <a:pt x="51053" y="1612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09345" y="4907279"/>
            <a:ext cx="8155305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ADD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is okay, </a:t>
            </a:r>
            <a:r>
              <a:rPr sz="2000" spc="-10" dirty="0">
                <a:latin typeface="Trebuchet MS"/>
                <a:cs typeface="Trebuchet MS"/>
              </a:rPr>
              <a:t>because </a:t>
            </a:r>
            <a:r>
              <a:rPr sz="2000" spc="-5" dirty="0">
                <a:latin typeface="Trebuchet MS"/>
                <a:cs typeface="Trebuchet MS"/>
              </a:rPr>
              <a:t>of the register file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design.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Registers are </a:t>
            </a:r>
            <a:r>
              <a:rPr sz="2000" spc="-10" dirty="0">
                <a:latin typeface="Trebuchet MS"/>
                <a:cs typeface="Trebuchet MS"/>
              </a:rPr>
              <a:t>written </a:t>
            </a:r>
            <a:r>
              <a:rPr sz="2000" spc="-5" dirty="0">
                <a:latin typeface="Trebuchet MS"/>
                <a:cs typeface="Trebuchet MS"/>
              </a:rPr>
              <a:t>at the </a:t>
            </a:r>
            <a:r>
              <a:rPr sz="2000" spc="-10" dirty="0">
                <a:latin typeface="Trebuchet MS"/>
                <a:cs typeface="Trebuchet MS"/>
              </a:rPr>
              <a:t>beginning </a:t>
            </a:r>
            <a:r>
              <a:rPr sz="2000" spc="-5" dirty="0">
                <a:latin typeface="Trebuchet MS"/>
                <a:cs typeface="Trebuchet MS"/>
              </a:rPr>
              <a:t>of a clock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cycle.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new value will be </a:t>
            </a:r>
            <a:r>
              <a:rPr sz="2000" spc="-10" dirty="0">
                <a:latin typeface="Trebuchet MS"/>
                <a:cs typeface="Trebuchet MS"/>
              </a:rPr>
              <a:t>available </a:t>
            </a:r>
            <a:r>
              <a:rPr sz="2000" spc="-5" dirty="0">
                <a:latin typeface="Trebuchet MS"/>
                <a:cs typeface="Trebuchet MS"/>
              </a:rPr>
              <a:t>by the end of that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cycle.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The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STUR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is no </a:t>
            </a:r>
            <a:r>
              <a:rPr sz="2000" spc="-10" dirty="0">
                <a:latin typeface="Trebuchet MS"/>
                <a:cs typeface="Trebuchet MS"/>
              </a:rPr>
              <a:t>problem </a:t>
            </a:r>
            <a:r>
              <a:rPr sz="2000" spc="-5" dirty="0">
                <a:latin typeface="Trebuchet MS"/>
                <a:cs typeface="Trebuchet MS"/>
              </a:rPr>
              <a:t>at all, </a:t>
            </a:r>
            <a:r>
              <a:rPr sz="2000" dirty="0">
                <a:latin typeface="Trebuchet MS"/>
                <a:cs typeface="Trebuchet MS"/>
              </a:rPr>
              <a:t>since </a:t>
            </a:r>
            <a:r>
              <a:rPr sz="2000" spc="-5" dirty="0">
                <a:latin typeface="Trebuchet MS"/>
                <a:cs typeface="Trebuchet MS"/>
              </a:rPr>
              <a:t>it reads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after the SUB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finishes.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20</a:t>
            </a:fld>
            <a:endParaRPr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374650" y="1974850"/>
          <a:ext cx="5022849" cy="258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685800"/>
                <a:gridCol w="3422649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   X3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   X5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X6 </a:t>
                      </a:r>
                      <a:r>
                        <a:rPr lang="en-US" baseline="0" dirty="0" smtClean="0"/>
                        <a:t>  X2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   X8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[X2, #100]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367" y="487171"/>
            <a:ext cx="3190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Dependency</a:t>
            </a:r>
            <a:r>
              <a:rPr spc="-114" dirty="0"/>
              <a:t> </a:t>
            </a:r>
            <a:r>
              <a:rPr dirty="0"/>
              <a:t>arrows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3302" y="3671576"/>
            <a:ext cx="168465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0075" algn="l"/>
                <a:tab pos="1346835" algn="l"/>
              </a:tabLst>
            </a:pPr>
            <a:r>
              <a:rPr sz="1800" dirty="0">
                <a:latin typeface="Trebuchet MS"/>
                <a:cs typeface="Trebuchet MS"/>
              </a:rPr>
              <a:t>EX	</a:t>
            </a:r>
            <a:r>
              <a:rPr sz="1800" spc="-5" dirty="0">
                <a:latin typeface="Trebuchet MS"/>
                <a:cs typeface="Trebuchet MS"/>
              </a:rPr>
              <a:t>ME</a:t>
            </a:r>
            <a:r>
              <a:rPr sz="1800" dirty="0">
                <a:latin typeface="Trebuchet MS"/>
                <a:cs typeface="Trebuchet MS"/>
              </a:rPr>
              <a:t>M	WB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4989" y="3122180"/>
            <a:ext cx="10972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8825" algn="l"/>
              </a:tabLst>
            </a:pPr>
            <a:r>
              <a:rPr sz="1800" spc="-5" dirty="0">
                <a:latin typeface="Trebuchet MS"/>
                <a:cs typeface="Trebuchet MS"/>
              </a:rPr>
              <a:t>ME</a:t>
            </a:r>
            <a:r>
              <a:rPr sz="1800" dirty="0">
                <a:latin typeface="Trebuchet MS"/>
                <a:cs typeface="Trebuchet MS"/>
              </a:rPr>
              <a:t>M	WB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8647" y="3122180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5933" y="2573542"/>
            <a:ext cx="35052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WB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8726" y="2573542"/>
            <a:ext cx="22860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2825" y="2573542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2905" y="2024146"/>
            <a:ext cx="2407920" cy="193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5005" algn="l"/>
                <a:tab pos="1263015" algn="l"/>
                <a:tab pos="2009775" algn="l"/>
              </a:tabLst>
            </a:pPr>
            <a:r>
              <a:rPr sz="1800" spc="-5" dirty="0">
                <a:latin typeface="Trebuchet MS"/>
                <a:cs typeface="Trebuchet MS"/>
              </a:rPr>
              <a:t>ID	</a:t>
            </a:r>
            <a:r>
              <a:rPr sz="1800" dirty="0">
                <a:latin typeface="Trebuchet MS"/>
                <a:cs typeface="Trebuchet MS"/>
              </a:rPr>
              <a:t>EX	</a:t>
            </a:r>
            <a:r>
              <a:rPr sz="1800" spc="-5" dirty="0">
                <a:latin typeface="Trebuchet MS"/>
                <a:cs typeface="Trebuchet MS"/>
              </a:rPr>
              <a:t>MEM	</a:t>
            </a:r>
            <a:r>
              <a:rPr sz="1800" dirty="0">
                <a:latin typeface="Trebuchet MS"/>
                <a:cs typeface="Trebuchet MS"/>
              </a:rPr>
              <a:t>WB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361440">
              <a:lnSpc>
                <a:spcPct val="100000"/>
              </a:lnSpc>
              <a:tabLst>
                <a:tab pos="1948814" algn="l"/>
              </a:tabLst>
            </a:pPr>
            <a:r>
              <a:rPr sz="1800" dirty="0">
                <a:latin typeface="Trebuchet MS"/>
                <a:cs typeface="Trebuchet MS"/>
              </a:rPr>
              <a:t>EX	</a:t>
            </a:r>
            <a:r>
              <a:rPr sz="1800" spc="-5" dirty="0">
                <a:latin typeface="Trebuchet MS"/>
                <a:cs typeface="Trebuchet MS"/>
              </a:rPr>
              <a:t>MEM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  <a:tabLst>
                <a:tab pos="2046605" algn="l"/>
              </a:tabLst>
            </a:pPr>
            <a:r>
              <a:rPr sz="1800" spc="-5" dirty="0">
                <a:latin typeface="Trebuchet MS"/>
                <a:cs typeface="Trebuchet MS"/>
              </a:rPr>
              <a:t>ID	</a:t>
            </a:r>
            <a:r>
              <a:rPr sz="1800" dirty="0">
                <a:latin typeface="Trebuchet MS"/>
                <a:cs typeface="Trebuchet MS"/>
              </a:rPr>
              <a:t>EX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393825">
              <a:lnSpc>
                <a:spcPct val="100000"/>
              </a:lnSpc>
              <a:spcBef>
                <a:spcPts val="5"/>
              </a:spcBef>
              <a:tabLst>
                <a:tab pos="2070100" algn="l"/>
              </a:tabLst>
            </a:pPr>
            <a:r>
              <a:rPr sz="1800" dirty="0">
                <a:latin typeface="Trebuchet MS"/>
                <a:cs typeface="Trebuchet MS"/>
              </a:rPr>
              <a:t>IF	</a:t>
            </a:r>
            <a:r>
              <a:rPr sz="1800" spc="-5" dirty="0"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7005" y="2024146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15387" y="147475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29587" y="147475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43787" y="147475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7987" y="147475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6387" y="147475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0587" y="147475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4787" y="147475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28987" y="1474750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5553" y="1199678"/>
            <a:ext cx="1177925" cy="567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955" marR="5080" indent="-51689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Clock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cycle  </a:t>
            </a: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45500" y="367842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59700" y="312902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23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65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307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449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91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9100" y="2030222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9100" y="2305304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4900" y="2579623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4900" y="2853944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30700" y="3129026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30700" y="3403346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6500" y="3678428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16500" y="3952747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695950" y="4221479"/>
          <a:ext cx="34290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36449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07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165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023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881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88100" y="312902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73900" y="312902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02300" y="312902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6500" y="312902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30700" y="312902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16500" y="367842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02300" y="367842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88100" y="367842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3900" y="367842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59700" y="367842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88100" y="2030222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73900" y="257962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74014" y="2159214"/>
            <a:ext cx="663575" cy="2171700"/>
          </a:xfrm>
          <a:custGeom>
            <a:avLst/>
            <a:gdLst/>
            <a:ahLst/>
            <a:cxnLst/>
            <a:rect l="l" t="t" r="r" b="b"/>
            <a:pathLst>
              <a:path w="663575" h="2171700">
                <a:moveTo>
                  <a:pt x="75771" y="42421"/>
                </a:moveTo>
                <a:lnTo>
                  <a:pt x="74461" y="27217"/>
                </a:lnTo>
                <a:lnTo>
                  <a:pt x="67401" y="13954"/>
                </a:lnTo>
                <a:lnTo>
                  <a:pt x="56268" y="4548"/>
                </a:lnTo>
                <a:lnTo>
                  <a:pt x="42421" y="0"/>
                </a:lnTo>
                <a:lnTo>
                  <a:pt x="27217" y="1309"/>
                </a:lnTo>
                <a:lnTo>
                  <a:pt x="13954" y="8048"/>
                </a:lnTo>
                <a:lnTo>
                  <a:pt x="4548" y="19216"/>
                </a:lnTo>
                <a:lnTo>
                  <a:pt x="0" y="33242"/>
                </a:lnTo>
                <a:lnTo>
                  <a:pt x="1309" y="48553"/>
                </a:lnTo>
                <a:lnTo>
                  <a:pt x="8048" y="61817"/>
                </a:lnTo>
                <a:lnTo>
                  <a:pt x="19216" y="71223"/>
                </a:lnTo>
                <a:lnTo>
                  <a:pt x="25693" y="73323"/>
                </a:lnTo>
                <a:lnTo>
                  <a:pt x="25693" y="41695"/>
                </a:lnTo>
                <a:lnTo>
                  <a:pt x="50077" y="34075"/>
                </a:lnTo>
                <a:lnTo>
                  <a:pt x="59890" y="68426"/>
                </a:lnTo>
                <a:lnTo>
                  <a:pt x="61817" y="67401"/>
                </a:lnTo>
                <a:lnTo>
                  <a:pt x="71223" y="56268"/>
                </a:lnTo>
                <a:lnTo>
                  <a:pt x="75771" y="42421"/>
                </a:lnTo>
                <a:close/>
              </a:path>
              <a:path w="663575" h="2171700">
                <a:moveTo>
                  <a:pt x="59890" y="68426"/>
                </a:moveTo>
                <a:lnTo>
                  <a:pt x="50077" y="34075"/>
                </a:lnTo>
                <a:lnTo>
                  <a:pt x="25693" y="41695"/>
                </a:lnTo>
                <a:lnTo>
                  <a:pt x="35379" y="75588"/>
                </a:lnTo>
                <a:lnTo>
                  <a:pt x="48553" y="74461"/>
                </a:lnTo>
                <a:lnTo>
                  <a:pt x="59890" y="68426"/>
                </a:lnTo>
                <a:close/>
              </a:path>
              <a:path w="663575" h="2171700">
                <a:moveTo>
                  <a:pt x="35379" y="75588"/>
                </a:moveTo>
                <a:lnTo>
                  <a:pt x="25693" y="41695"/>
                </a:lnTo>
                <a:lnTo>
                  <a:pt x="25693" y="73323"/>
                </a:lnTo>
                <a:lnTo>
                  <a:pt x="33242" y="75771"/>
                </a:lnTo>
                <a:lnTo>
                  <a:pt x="35379" y="75588"/>
                </a:lnTo>
                <a:close/>
              </a:path>
              <a:path w="663575" h="2171700">
                <a:moveTo>
                  <a:pt x="638749" y="2094806"/>
                </a:moveTo>
                <a:lnTo>
                  <a:pt x="59890" y="68426"/>
                </a:lnTo>
                <a:lnTo>
                  <a:pt x="48553" y="74461"/>
                </a:lnTo>
                <a:lnTo>
                  <a:pt x="35379" y="75588"/>
                </a:lnTo>
                <a:lnTo>
                  <a:pt x="614412" y="2101831"/>
                </a:lnTo>
                <a:lnTo>
                  <a:pt x="638749" y="2094806"/>
                </a:lnTo>
                <a:close/>
              </a:path>
              <a:path w="663575" h="2171700">
                <a:moveTo>
                  <a:pt x="642151" y="2165730"/>
                </a:moveTo>
                <a:lnTo>
                  <a:pt x="642151" y="2106715"/>
                </a:lnTo>
                <a:lnTo>
                  <a:pt x="617767" y="2113573"/>
                </a:lnTo>
                <a:lnTo>
                  <a:pt x="614412" y="2101831"/>
                </a:lnTo>
                <a:lnTo>
                  <a:pt x="589573" y="2109001"/>
                </a:lnTo>
                <a:lnTo>
                  <a:pt x="642151" y="2165730"/>
                </a:lnTo>
                <a:close/>
              </a:path>
              <a:path w="663575" h="2171700">
                <a:moveTo>
                  <a:pt x="642151" y="2106715"/>
                </a:moveTo>
                <a:lnTo>
                  <a:pt x="638749" y="2094806"/>
                </a:lnTo>
                <a:lnTo>
                  <a:pt x="614412" y="2101831"/>
                </a:lnTo>
                <a:lnTo>
                  <a:pt x="617767" y="2113573"/>
                </a:lnTo>
                <a:lnTo>
                  <a:pt x="642151" y="2106715"/>
                </a:lnTo>
                <a:close/>
              </a:path>
              <a:path w="663575" h="2171700">
                <a:moveTo>
                  <a:pt x="663487" y="2087665"/>
                </a:moveTo>
                <a:lnTo>
                  <a:pt x="638749" y="2094806"/>
                </a:lnTo>
                <a:lnTo>
                  <a:pt x="642151" y="2106715"/>
                </a:lnTo>
                <a:lnTo>
                  <a:pt x="642151" y="2165730"/>
                </a:lnTo>
                <a:lnTo>
                  <a:pt x="647485" y="2171485"/>
                </a:lnTo>
                <a:lnTo>
                  <a:pt x="663487" y="2087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49900" y="2159705"/>
            <a:ext cx="799465" cy="1160145"/>
          </a:xfrm>
          <a:custGeom>
            <a:avLst/>
            <a:gdLst/>
            <a:ahLst/>
            <a:cxnLst/>
            <a:rect l="l" t="t" r="r" b="b"/>
            <a:pathLst>
              <a:path w="799464" h="1160145">
                <a:moveTo>
                  <a:pt x="32544" y="1089484"/>
                </a:moveTo>
                <a:lnTo>
                  <a:pt x="11429" y="1075238"/>
                </a:lnTo>
                <a:lnTo>
                  <a:pt x="0" y="1159820"/>
                </a:lnTo>
                <a:lnTo>
                  <a:pt x="25146" y="1145708"/>
                </a:lnTo>
                <a:lnTo>
                  <a:pt x="25146" y="1100384"/>
                </a:lnTo>
                <a:lnTo>
                  <a:pt x="32544" y="1089484"/>
                </a:lnTo>
                <a:close/>
              </a:path>
              <a:path w="799464" h="1160145">
                <a:moveTo>
                  <a:pt x="53564" y="1103666"/>
                </a:moveTo>
                <a:lnTo>
                  <a:pt x="32544" y="1089484"/>
                </a:lnTo>
                <a:lnTo>
                  <a:pt x="25146" y="1100384"/>
                </a:lnTo>
                <a:lnTo>
                  <a:pt x="46482" y="1114100"/>
                </a:lnTo>
                <a:lnTo>
                  <a:pt x="53564" y="1103666"/>
                </a:lnTo>
                <a:close/>
              </a:path>
              <a:path w="799464" h="1160145">
                <a:moveTo>
                  <a:pt x="74675" y="1117910"/>
                </a:moveTo>
                <a:lnTo>
                  <a:pt x="53564" y="1103666"/>
                </a:lnTo>
                <a:lnTo>
                  <a:pt x="46482" y="1114100"/>
                </a:lnTo>
                <a:lnTo>
                  <a:pt x="25146" y="1100384"/>
                </a:lnTo>
                <a:lnTo>
                  <a:pt x="25146" y="1145708"/>
                </a:lnTo>
                <a:lnTo>
                  <a:pt x="74675" y="1117910"/>
                </a:lnTo>
                <a:close/>
              </a:path>
              <a:path w="799464" h="1160145">
                <a:moveTo>
                  <a:pt x="752607" y="73806"/>
                </a:moveTo>
                <a:lnTo>
                  <a:pt x="740663" y="68636"/>
                </a:lnTo>
                <a:lnTo>
                  <a:pt x="731585" y="59628"/>
                </a:lnTo>
                <a:lnTo>
                  <a:pt x="32544" y="1089484"/>
                </a:lnTo>
                <a:lnTo>
                  <a:pt x="53564" y="1103666"/>
                </a:lnTo>
                <a:lnTo>
                  <a:pt x="752607" y="73806"/>
                </a:lnTo>
                <a:close/>
              </a:path>
              <a:path w="799464" h="1160145">
                <a:moveTo>
                  <a:pt x="799433" y="30155"/>
                </a:moveTo>
                <a:lnTo>
                  <a:pt x="793992" y="16725"/>
                </a:lnTo>
                <a:lnTo>
                  <a:pt x="783336" y="6152"/>
                </a:lnTo>
                <a:lnTo>
                  <a:pt x="769334" y="92"/>
                </a:lnTo>
                <a:lnTo>
                  <a:pt x="754665" y="0"/>
                </a:lnTo>
                <a:lnTo>
                  <a:pt x="741330" y="5402"/>
                </a:lnTo>
                <a:lnTo>
                  <a:pt x="730758" y="16058"/>
                </a:lnTo>
                <a:lnTo>
                  <a:pt x="724697" y="30060"/>
                </a:lnTo>
                <a:lnTo>
                  <a:pt x="724566" y="44633"/>
                </a:lnTo>
                <a:lnTo>
                  <a:pt x="730007" y="58063"/>
                </a:lnTo>
                <a:lnTo>
                  <a:pt x="731585" y="59628"/>
                </a:lnTo>
                <a:lnTo>
                  <a:pt x="751332" y="30536"/>
                </a:lnTo>
                <a:lnTo>
                  <a:pt x="772667" y="44252"/>
                </a:lnTo>
                <a:lnTo>
                  <a:pt x="772667" y="73438"/>
                </a:lnTo>
                <a:lnTo>
                  <a:pt x="782669" y="69386"/>
                </a:lnTo>
                <a:lnTo>
                  <a:pt x="793241" y="58730"/>
                </a:lnTo>
                <a:lnTo>
                  <a:pt x="799302" y="44728"/>
                </a:lnTo>
                <a:lnTo>
                  <a:pt x="799433" y="30155"/>
                </a:lnTo>
                <a:close/>
              </a:path>
              <a:path w="799464" h="1160145">
                <a:moveTo>
                  <a:pt x="772667" y="44252"/>
                </a:moveTo>
                <a:lnTo>
                  <a:pt x="751332" y="30536"/>
                </a:lnTo>
                <a:lnTo>
                  <a:pt x="731585" y="59628"/>
                </a:lnTo>
                <a:lnTo>
                  <a:pt x="740663" y="68636"/>
                </a:lnTo>
                <a:lnTo>
                  <a:pt x="752607" y="73806"/>
                </a:lnTo>
                <a:lnTo>
                  <a:pt x="772667" y="44252"/>
                </a:lnTo>
                <a:close/>
              </a:path>
              <a:path w="799464" h="1160145">
                <a:moveTo>
                  <a:pt x="772667" y="73438"/>
                </a:moveTo>
                <a:lnTo>
                  <a:pt x="772667" y="44252"/>
                </a:lnTo>
                <a:lnTo>
                  <a:pt x="752607" y="73806"/>
                </a:lnTo>
                <a:lnTo>
                  <a:pt x="754665" y="74696"/>
                </a:lnTo>
                <a:lnTo>
                  <a:pt x="769334" y="74789"/>
                </a:lnTo>
                <a:lnTo>
                  <a:pt x="772667" y="734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87900" y="2159297"/>
            <a:ext cx="1562100" cy="568325"/>
          </a:xfrm>
          <a:custGeom>
            <a:avLst/>
            <a:gdLst/>
            <a:ahLst/>
            <a:cxnLst/>
            <a:rect l="l" t="t" r="r" b="b"/>
            <a:pathLst>
              <a:path w="1562100" h="568325">
                <a:moveTo>
                  <a:pt x="68322" y="520393"/>
                </a:moveTo>
                <a:lnTo>
                  <a:pt x="60198" y="496526"/>
                </a:lnTo>
                <a:lnTo>
                  <a:pt x="0" y="556724"/>
                </a:lnTo>
                <a:lnTo>
                  <a:pt x="55625" y="564241"/>
                </a:lnTo>
                <a:lnTo>
                  <a:pt x="55625" y="524720"/>
                </a:lnTo>
                <a:lnTo>
                  <a:pt x="68322" y="520393"/>
                </a:lnTo>
                <a:close/>
              </a:path>
              <a:path w="1562100" h="568325">
                <a:moveTo>
                  <a:pt x="76401" y="544123"/>
                </a:moveTo>
                <a:lnTo>
                  <a:pt x="68322" y="520393"/>
                </a:lnTo>
                <a:lnTo>
                  <a:pt x="55625" y="524720"/>
                </a:lnTo>
                <a:lnTo>
                  <a:pt x="64008" y="548342"/>
                </a:lnTo>
                <a:lnTo>
                  <a:pt x="76401" y="544123"/>
                </a:lnTo>
                <a:close/>
              </a:path>
              <a:path w="1562100" h="568325">
                <a:moveTo>
                  <a:pt x="84582" y="568154"/>
                </a:moveTo>
                <a:lnTo>
                  <a:pt x="76401" y="544123"/>
                </a:lnTo>
                <a:lnTo>
                  <a:pt x="64008" y="548342"/>
                </a:lnTo>
                <a:lnTo>
                  <a:pt x="55625" y="524720"/>
                </a:lnTo>
                <a:lnTo>
                  <a:pt x="55625" y="564241"/>
                </a:lnTo>
                <a:lnTo>
                  <a:pt x="84582" y="568154"/>
                </a:lnTo>
                <a:close/>
              </a:path>
              <a:path w="1562100" h="568325">
                <a:moveTo>
                  <a:pt x="1494763" y="61244"/>
                </a:moveTo>
                <a:lnTo>
                  <a:pt x="1488186" y="49994"/>
                </a:lnTo>
                <a:lnTo>
                  <a:pt x="1486465" y="37103"/>
                </a:lnTo>
                <a:lnTo>
                  <a:pt x="68322" y="520393"/>
                </a:lnTo>
                <a:lnTo>
                  <a:pt x="76401" y="544123"/>
                </a:lnTo>
                <a:lnTo>
                  <a:pt x="1494763" y="61244"/>
                </a:lnTo>
                <a:close/>
              </a:path>
              <a:path w="1562100" h="568325">
                <a:moveTo>
                  <a:pt x="1561802" y="40505"/>
                </a:moveTo>
                <a:lnTo>
                  <a:pt x="1559814" y="25610"/>
                </a:lnTo>
                <a:lnTo>
                  <a:pt x="1552205" y="12596"/>
                </a:lnTo>
                <a:lnTo>
                  <a:pt x="1540668" y="3798"/>
                </a:lnTo>
                <a:lnTo>
                  <a:pt x="1526702" y="0"/>
                </a:lnTo>
                <a:lnTo>
                  <a:pt x="1511808" y="1988"/>
                </a:lnTo>
                <a:lnTo>
                  <a:pt x="1498794" y="9596"/>
                </a:lnTo>
                <a:lnTo>
                  <a:pt x="1489995" y="21133"/>
                </a:lnTo>
                <a:lnTo>
                  <a:pt x="1486197" y="35099"/>
                </a:lnTo>
                <a:lnTo>
                  <a:pt x="1486465" y="37103"/>
                </a:lnTo>
                <a:lnTo>
                  <a:pt x="1520189" y="25610"/>
                </a:lnTo>
                <a:lnTo>
                  <a:pt x="1527810" y="49994"/>
                </a:lnTo>
                <a:lnTo>
                  <a:pt x="1527810" y="74735"/>
                </a:lnTo>
                <a:lnTo>
                  <a:pt x="1536191" y="73616"/>
                </a:lnTo>
                <a:lnTo>
                  <a:pt x="1549205" y="66008"/>
                </a:lnTo>
                <a:lnTo>
                  <a:pt x="1558004" y="54471"/>
                </a:lnTo>
                <a:lnTo>
                  <a:pt x="1561802" y="40505"/>
                </a:lnTo>
                <a:close/>
              </a:path>
              <a:path w="1562100" h="568325">
                <a:moveTo>
                  <a:pt x="1527810" y="49994"/>
                </a:moveTo>
                <a:lnTo>
                  <a:pt x="1520189" y="25610"/>
                </a:lnTo>
                <a:lnTo>
                  <a:pt x="1486465" y="37103"/>
                </a:lnTo>
                <a:lnTo>
                  <a:pt x="1488186" y="49994"/>
                </a:lnTo>
                <a:lnTo>
                  <a:pt x="1494763" y="61244"/>
                </a:lnTo>
                <a:lnTo>
                  <a:pt x="1527810" y="49994"/>
                </a:lnTo>
                <a:close/>
              </a:path>
              <a:path w="1562100" h="568325">
                <a:moveTo>
                  <a:pt x="1527810" y="74735"/>
                </a:moveTo>
                <a:lnTo>
                  <a:pt x="1527810" y="49994"/>
                </a:lnTo>
                <a:lnTo>
                  <a:pt x="1494763" y="61244"/>
                </a:lnTo>
                <a:lnTo>
                  <a:pt x="1495794" y="63007"/>
                </a:lnTo>
                <a:lnTo>
                  <a:pt x="1507331" y="71806"/>
                </a:lnTo>
                <a:lnTo>
                  <a:pt x="1521297" y="75604"/>
                </a:lnTo>
                <a:lnTo>
                  <a:pt x="1527810" y="747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73800" y="2159000"/>
            <a:ext cx="76200" cy="1638300"/>
          </a:xfrm>
          <a:custGeom>
            <a:avLst/>
            <a:gdLst/>
            <a:ahLst/>
            <a:cxnLst/>
            <a:rect l="l" t="t" r="r" b="b"/>
            <a:pathLst>
              <a:path w="76200" h="1638300">
                <a:moveTo>
                  <a:pt x="76200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25145" y="73642"/>
                </a:lnTo>
                <a:lnTo>
                  <a:pt x="25145" y="38099"/>
                </a:lnTo>
                <a:lnTo>
                  <a:pt x="51053" y="38099"/>
                </a:lnTo>
                <a:lnTo>
                  <a:pt x="51053" y="73642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  <a:path w="76200" h="1638300">
                <a:moveTo>
                  <a:pt x="76200" y="1562099"/>
                </a:moveTo>
                <a:lnTo>
                  <a:pt x="0" y="1562099"/>
                </a:lnTo>
                <a:lnTo>
                  <a:pt x="25145" y="1612391"/>
                </a:lnTo>
                <a:lnTo>
                  <a:pt x="25145" y="1575053"/>
                </a:lnTo>
                <a:lnTo>
                  <a:pt x="51053" y="1575053"/>
                </a:lnTo>
                <a:lnTo>
                  <a:pt x="51053" y="1612391"/>
                </a:lnTo>
                <a:lnTo>
                  <a:pt x="76200" y="1562099"/>
                </a:lnTo>
                <a:close/>
              </a:path>
              <a:path w="76200" h="1638300">
                <a:moveTo>
                  <a:pt x="51053" y="73642"/>
                </a:moveTo>
                <a:lnTo>
                  <a:pt x="51053" y="38099"/>
                </a:lnTo>
                <a:lnTo>
                  <a:pt x="25145" y="38099"/>
                </a:lnTo>
                <a:lnTo>
                  <a:pt x="25145" y="73642"/>
                </a:lnTo>
                <a:lnTo>
                  <a:pt x="38100" y="76199"/>
                </a:lnTo>
                <a:lnTo>
                  <a:pt x="51053" y="73642"/>
                </a:lnTo>
                <a:close/>
              </a:path>
              <a:path w="76200" h="1638300">
                <a:moveTo>
                  <a:pt x="51053" y="1562099"/>
                </a:moveTo>
                <a:lnTo>
                  <a:pt x="51053" y="73642"/>
                </a:lnTo>
                <a:lnTo>
                  <a:pt x="38100" y="76199"/>
                </a:lnTo>
                <a:lnTo>
                  <a:pt x="25145" y="73642"/>
                </a:lnTo>
                <a:lnTo>
                  <a:pt x="25145" y="1562099"/>
                </a:lnTo>
                <a:lnTo>
                  <a:pt x="51053" y="1562099"/>
                </a:lnTo>
                <a:close/>
              </a:path>
              <a:path w="76200" h="1638300">
                <a:moveTo>
                  <a:pt x="51053" y="1612391"/>
                </a:moveTo>
                <a:lnTo>
                  <a:pt x="51053" y="1575053"/>
                </a:lnTo>
                <a:lnTo>
                  <a:pt x="25145" y="1575053"/>
                </a:lnTo>
                <a:lnTo>
                  <a:pt x="25145" y="1612391"/>
                </a:lnTo>
                <a:lnTo>
                  <a:pt x="38100" y="1638299"/>
                </a:lnTo>
                <a:lnTo>
                  <a:pt x="51053" y="1612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09345" y="4907279"/>
            <a:ext cx="8676640" cy="2028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Arrows </a:t>
            </a:r>
            <a:r>
              <a:rPr sz="2000" spc="-10" dirty="0">
                <a:latin typeface="Trebuchet MS"/>
                <a:cs typeface="Trebuchet MS"/>
              </a:rPr>
              <a:t>indicate </a:t>
            </a:r>
            <a:r>
              <a:rPr sz="2000" spc="-5" dirty="0">
                <a:latin typeface="Trebuchet MS"/>
                <a:cs typeface="Trebuchet MS"/>
              </a:rPr>
              <a:t>the flow of data </a:t>
            </a:r>
            <a:r>
              <a:rPr sz="2000" spc="-10" dirty="0">
                <a:latin typeface="Trebuchet MS"/>
                <a:cs typeface="Trebuchet MS"/>
              </a:rPr>
              <a:t>between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instructions.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tails of the </a:t>
            </a:r>
            <a:r>
              <a:rPr sz="2000" spc="-10" dirty="0">
                <a:latin typeface="Trebuchet MS"/>
                <a:cs typeface="Trebuchet MS"/>
              </a:rPr>
              <a:t>arrows </a:t>
            </a:r>
            <a:r>
              <a:rPr sz="2000" spc="-5" dirty="0">
                <a:latin typeface="Trebuchet MS"/>
                <a:cs typeface="Trebuchet MS"/>
              </a:rPr>
              <a:t>show when register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is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written.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heads of the </a:t>
            </a:r>
            <a:r>
              <a:rPr sz="2000" spc="-10" dirty="0">
                <a:latin typeface="Trebuchet MS"/>
                <a:cs typeface="Trebuchet MS"/>
              </a:rPr>
              <a:t>arrows </a:t>
            </a:r>
            <a:r>
              <a:rPr sz="2000" spc="-5" dirty="0">
                <a:latin typeface="Trebuchet MS"/>
                <a:cs typeface="Trebuchet MS"/>
              </a:rPr>
              <a:t>show when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read.</a:t>
            </a:r>
            <a:endParaRPr sz="2000" dirty="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Any arrow that points </a:t>
            </a:r>
            <a:r>
              <a:rPr sz="2000" spc="-10" dirty="0">
                <a:latin typeface="Trebuchet MS"/>
                <a:cs typeface="Trebuchet MS"/>
              </a:rPr>
              <a:t>backwards </a:t>
            </a:r>
            <a:r>
              <a:rPr sz="2000" spc="-5" dirty="0">
                <a:latin typeface="Trebuchet MS"/>
                <a:cs typeface="Trebuchet MS"/>
              </a:rPr>
              <a:t>in time represents a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data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hazard </a:t>
            </a:r>
            <a:r>
              <a:rPr sz="2000" spc="-5" dirty="0">
                <a:latin typeface="Trebuchet MS"/>
                <a:cs typeface="Trebuchet MS"/>
              </a:rPr>
              <a:t>in </a:t>
            </a:r>
            <a:r>
              <a:rPr sz="2000" spc="-985" dirty="0">
                <a:latin typeface="Trebuchet MS"/>
                <a:cs typeface="Trebuchet MS"/>
              </a:rPr>
              <a:t>our </a:t>
            </a:r>
            <a:r>
              <a:rPr sz="2000" spc="-5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basic </a:t>
            </a:r>
            <a:r>
              <a:rPr sz="2000" spc="-10" dirty="0">
                <a:latin typeface="Trebuchet MS"/>
                <a:cs typeface="Trebuchet MS"/>
              </a:rPr>
              <a:t>pipelined datapath. </a:t>
            </a:r>
            <a:r>
              <a:rPr sz="2000" spc="-5" dirty="0">
                <a:latin typeface="Trebuchet MS"/>
                <a:cs typeface="Trebuchet MS"/>
              </a:rPr>
              <a:t>Here, </a:t>
            </a:r>
            <a:r>
              <a:rPr sz="2000" spc="-10" dirty="0">
                <a:latin typeface="Trebuchet MS"/>
                <a:cs typeface="Trebuchet MS"/>
              </a:rPr>
              <a:t>hazards </a:t>
            </a:r>
            <a:r>
              <a:rPr sz="2000" spc="-5" dirty="0">
                <a:latin typeface="Trebuchet MS"/>
                <a:cs typeface="Trebuchet MS"/>
              </a:rPr>
              <a:t>exist </a:t>
            </a:r>
            <a:r>
              <a:rPr sz="2000" spc="-10" dirty="0">
                <a:latin typeface="Trebuchet MS"/>
                <a:cs typeface="Trebuchet MS"/>
              </a:rPr>
              <a:t>between instructions </a:t>
            </a:r>
            <a:r>
              <a:rPr sz="2000" spc="-5" dirty="0">
                <a:latin typeface="Trebuchet MS"/>
                <a:cs typeface="Trebuchet MS"/>
              </a:rPr>
              <a:t>1 &amp; 2  and 1 &amp;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3.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21</a:t>
            </a:fld>
            <a:endParaRPr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374650" y="1974850"/>
          <a:ext cx="5022849" cy="258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685800"/>
                <a:gridCol w="3422649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   X3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   X5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X6 </a:t>
                      </a:r>
                      <a:r>
                        <a:rPr lang="en-US" baseline="0" dirty="0" smtClean="0"/>
                        <a:t>  X2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   X8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[X2, #100]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3" y="487171"/>
            <a:ext cx="4267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fancier pipeline</a:t>
            </a:r>
            <a:r>
              <a:rPr spc="-140" dirty="0"/>
              <a:t> </a:t>
            </a:r>
            <a:r>
              <a:rPr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3227" y="1479294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3708" y="1479294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1905" y="1479294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2385" y="1204976"/>
            <a:ext cx="1228090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165">
              <a:lnSpc>
                <a:spcPct val="100000"/>
              </a:lnSpc>
              <a:tabLst>
                <a:tab pos="900430" algn="l"/>
              </a:tabLst>
            </a:pPr>
            <a:r>
              <a:rPr sz="1800" spc="-5" dirty="0">
                <a:latin typeface="Trebuchet MS"/>
                <a:cs typeface="Trebuchet MS"/>
              </a:rPr>
              <a:t>Clock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cycle  </a:t>
            </a:r>
            <a:r>
              <a:rPr sz="1800" dirty="0">
                <a:latin typeface="Trebuchet MS"/>
                <a:cs typeface="Trebuchet MS"/>
              </a:rPr>
              <a:t>4	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1275" y="1479294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0327" y="1479294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9490" y="1479294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7496" y="1479294"/>
            <a:ext cx="1454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65773" y="2465323"/>
            <a:ext cx="76200" cy="2889885"/>
          </a:xfrm>
          <a:custGeom>
            <a:avLst/>
            <a:gdLst/>
            <a:ahLst/>
            <a:cxnLst/>
            <a:rect l="l" t="t" r="r" b="b"/>
            <a:pathLst>
              <a:path w="76200" h="2889885">
                <a:moveTo>
                  <a:pt x="76200" y="38099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25145" y="73642"/>
                </a:lnTo>
                <a:lnTo>
                  <a:pt x="25145" y="38099"/>
                </a:lnTo>
                <a:lnTo>
                  <a:pt x="51053" y="38099"/>
                </a:lnTo>
                <a:lnTo>
                  <a:pt x="51053" y="73642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099"/>
                </a:lnTo>
                <a:close/>
              </a:path>
              <a:path w="76200" h="2889885">
                <a:moveTo>
                  <a:pt x="76200" y="2813303"/>
                </a:moveTo>
                <a:lnTo>
                  <a:pt x="0" y="2813303"/>
                </a:lnTo>
                <a:lnTo>
                  <a:pt x="25145" y="2863595"/>
                </a:lnTo>
                <a:lnTo>
                  <a:pt x="25145" y="2825495"/>
                </a:lnTo>
                <a:lnTo>
                  <a:pt x="51053" y="2825495"/>
                </a:lnTo>
                <a:lnTo>
                  <a:pt x="51053" y="2863595"/>
                </a:lnTo>
                <a:lnTo>
                  <a:pt x="76200" y="2813303"/>
                </a:lnTo>
                <a:close/>
              </a:path>
              <a:path w="76200" h="2889885">
                <a:moveTo>
                  <a:pt x="51053" y="73642"/>
                </a:moveTo>
                <a:lnTo>
                  <a:pt x="51053" y="38099"/>
                </a:lnTo>
                <a:lnTo>
                  <a:pt x="25145" y="38099"/>
                </a:lnTo>
                <a:lnTo>
                  <a:pt x="25145" y="73642"/>
                </a:lnTo>
                <a:lnTo>
                  <a:pt x="38100" y="76199"/>
                </a:lnTo>
                <a:lnTo>
                  <a:pt x="51053" y="73642"/>
                </a:lnTo>
                <a:close/>
              </a:path>
              <a:path w="76200" h="2889885">
                <a:moveTo>
                  <a:pt x="51053" y="2813303"/>
                </a:moveTo>
                <a:lnTo>
                  <a:pt x="51053" y="73642"/>
                </a:lnTo>
                <a:lnTo>
                  <a:pt x="38100" y="76199"/>
                </a:lnTo>
                <a:lnTo>
                  <a:pt x="25145" y="73642"/>
                </a:lnTo>
                <a:lnTo>
                  <a:pt x="25145" y="2813303"/>
                </a:lnTo>
                <a:lnTo>
                  <a:pt x="51053" y="2813303"/>
                </a:lnTo>
                <a:close/>
              </a:path>
              <a:path w="76200" h="2889885">
                <a:moveTo>
                  <a:pt x="51053" y="2863595"/>
                </a:moveTo>
                <a:lnTo>
                  <a:pt x="51053" y="2825495"/>
                </a:lnTo>
                <a:lnTo>
                  <a:pt x="25145" y="2825495"/>
                </a:lnTo>
                <a:lnTo>
                  <a:pt x="25145" y="2863595"/>
                </a:lnTo>
                <a:lnTo>
                  <a:pt x="38100" y="2889503"/>
                </a:lnTo>
                <a:lnTo>
                  <a:pt x="51053" y="2863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36996" y="3195320"/>
            <a:ext cx="335280" cy="518159"/>
          </a:xfrm>
          <a:custGeom>
            <a:avLst/>
            <a:gdLst/>
            <a:ahLst/>
            <a:cxnLst/>
            <a:rect l="l" t="t" r="r" b="b"/>
            <a:pathLst>
              <a:path w="335279" h="518160">
                <a:moveTo>
                  <a:pt x="0" y="0"/>
                </a:moveTo>
                <a:lnTo>
                  <a:pt x="0" y="518159"/>
                </a:lnTo>
                <a:lnTo>
                  <a:pt x="335279" y="518159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6996" y="4144771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6996" y="4578350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6996" y="4490720"/>
            <a:ext cx="168910" cy="87630"/>
          </a:xfrm>
          <a:custGeom>
            <a:avLst/>
            <a:gdLst/>
            <a:ahLst/>
            <a:cxnLst/>
            <a:rect l="l" t="t" r="r" b="b"/>
            <a:pathLst>
              <a:path w="168910" h="87629">
                <a:moveTo>
                  <a:pt x="0" y="87629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6996" y="4405376"/>
            <a:ext cx="168910" cy="85725"/>
          </a:xfrm>
          <a:custGeom>
            <a:avLst/>
            <a:gdLst/>
            <a:ahLst/>
            <a:cxnLst/>
            <a:rect l="l" t="t" r="r" b="b"/>
            <a:pathLst>
              <a:path w="168910" h="85725">
                <a:moveTo>
                  <a:pt x="168401" y="85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36996" y="4663694"/>
            <a:ext cx="335280" cy="173990"/>
          </a:xfrm>
          <a:custGeom>
            <a:avLst/>
            <a:gdLst/>
            <a:ahLst/>
            <a:cxnLst/>
            <a:rect l="l" t="t" r="r" b="b"/>
            <a:pathLst>
              <a:path w="335279" h="173989">
                <a:moveTo>
                  <a:pt x="0" y="173735"/>
                </a:moveTo>
                <a:lnTo>
                  <a:pt x="3352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36996" y="4144771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0"/>
                </a:moveTo>
                <a:lnTo>
                  <a:pt x="335279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2276" y="4317746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66357" y="2465907"/>
            <a:ext cx="897255" cy="3924300"/>
          </a:xfrm>
          <a:custGeom>
            <a:avLst/>
            <a:gdLst/>
            <a:ahLst/>
            <a:cxnLst/>
            <a:rect l="l" t="t" r="r" b="b"/>
            <a:pathLst>
              <a:path w="897254" h="3924300">
                <a:moveTo>
                  <a:pt x="75152" y="44957"/>
                </a:moveTo>
                <a:lnTo>
                  <a:pt x="74854" y="29896"/>
                </a:lnTo>
                <a:lnTo>
                  <a:pt x="68794" y="15930"/>
                </a:lnTo>
                <a:lnTo>
                  <a:pt x="58376" y="5607"/>
                </a:lnTo>
                <a:lnTo>
                  <a:pt x="44958" y="0"/>
                </a:lnTo>
                <a:lnTo>
                  <a:pt x="29896" y="178"/>
                </a:lnTo>
                <a:lnTo>
                  <a:pt x="15930" y="6357"/>
                </a:lnTo>
                <a:lnTo>
                  <a:pt x="5607" y="17037"/>
                </a:lnTo>
                <a:lnTo>
                  <a:pt x="0" y="30718"/>
                </a:lnTo>
                <a:lnTo>
                  <a:pt x="178" y="45898"/>
                </a:lnTo>
                <a:lnTo>
                  <a:pt x="6357" y="59745"/>
                </a:lnTo>
                <a:lnTo>
                  <a:pt x="17037" y="69806"/>
                </a:lnTo>
                <a:lnTo>
                  <a:pt x="25324" y="73044"/>
                </a:lnTo>
                <a:lnTo>
                  <a:pt x="25324" y="40564"/>
                </a:lnTo>
                <a:lnTo>
                  <a:pt x="49708" y="35230"/>
                </a:lnTo>
                <a:lnTo>
                  <a:pt x="57193" y="69911"/>
                </a:lnTo>
                <a:lnTo>
                  <a:pt x="59745" y="68794"/>
                </a:lnTo>
                <a:lnTo>
                  <a:pt x="69806" y="58376"/>
                </a:lnTo>
                <a:lnTo>
                  <a:pt x="75152" y="44957"/>
                </a:lnTo>
                <a:close/>
              </a:path>
              <a:path w="897254" h="3924300">
                <a:moveTo>
                  <a:pt x="57193" y="69911"/>
                </a:moveTo>
                <a:lnTo>
                  <a:pt x="49708" y="35230"/>
                </a:lnTo>
                <a:lnTo>
                  <a:pt x="25324" y="40564"/>
                </a:lnTo>
                <a:lnTo>
                  <a:pt x="32773" y="75111"/>
                </a:lnTo>
                <a:lnTo>
                  <a:pt x="45898" y="74854"/>
                </a:lnTo>
                <a:lnTo>
                  <a:pt x="57193" y="69911"/>
                </a:lnTo>
                <a:close/>
              </a:path>
              <a:path w="897254" h="3924300">
                <a:moveTo>
                  <a:pt x="32773" y="75111"/>
                </a:moveTo>
                <a:lnTo>
                  <a:pt x="25324" y="40564"/>
                </a:lnTo>
                <a:lnTo>
                  <a:pt x="25324" y="73044"/>
                </a:lnTo>
                <a:lnTo>
                  <a:pt x="30718" y="75152"/>
                </a:lnTo>
                <a:lnTo>
                  <a:pt x="32773" y="75111"/>
                </a:lnTo>
                <a:close/>
              </a:path>
              <a:path w="897254" h="3924300">
                <a:moveTo>
                  <a:pt x="872316" y="3846721"/>
                </a:moveTo>
                <a:lnTo>
                  <a:pt x="57193" y="69911"/>
                </a:lnTo>
                <a:lnTo>
                  <a:pt x="45898" y="74854"/>
                </a:lnTo>
                <a:lnTo>
                  <a:pt x="32773" y="75111"/>
                </a:lnTo>
                <a:lnTo>
                  <a:pt x="847183" y="3852106"/>
                </a:lnTo>
                <a:lnTo>
                  <a:pt x="872316" y="3846721"/>
                </a:lnTo>
                <a:close/>
              </a:path>
              <a:path w="897254" h="3924300">
                <a:moveTo>
                  <a:pt x="874954" y="3922769"/>
                </a:moveTo>
                <a:lnTo>
                  <a:pt x="874954" y="3858946"/>
                </a:lnTo>
                <a:lnTo>
                  <a:pt x="849808" y="3864280"/>
                </a:lnTo>
                <a:lnTo>
                  <a:pt x="847183" y="3852106"/>
                </a:lnTo>
                <a:lnTo>
                  <a:pt x="822376" y="3857422"/>
                </a:lnTo>
                <a:lnTo>
                  <a:pt x="874954" y="3922769"/>
                </a:lnTo>
                <a:close/>
              </a:path>
              <a:path w="897254" h="3924300">
                <a:moveTo>
                  <a:pt x="874954" y="3858946"/>
                </a:moveTo>
                <a:lnTo>
                  <a:pt x="872316" y="3846721"/>
                </a:lnTo>
                <a:lnTo>
                  <a:pt x="847183" y="3852106"/>
                </a:lnTo>
                <a:lnTo>
                  <a:pt x="849808" y="3864280"/>
                </a:lnTo>
                <a:lnTo>
                  <a:pt x="874954" y="3858946"/>
                </a:lnTo>
                <a:close/>
              </a:path>
              <a:path w="897254" h="3924300">
                <a:moveTo>
                  <a:pt x="897052" y="3841420"/>
                </a:moveTo>
                <a:lnTo>
                  <a:pt x="872316" y="3846721"/>
                </a:lnTo>
                <a:lnTo>
                  <a:pt x="874954" y="3858946"/>
                </a:lnTo>
                <a:lnTo>
                  <a:pt x="874954" y="3922769"/>
                </a:lnTo>
                <a:lnTo>
                  <a:pt x="875716" y="3923716"/>
                </a:lnTo>
                <a:lnTo>
                  <a:pt x="897052" y="3841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6078" y="1986026"/>
            <a:ext cx="166370" cy="863600"/>
          </a:xfrm>
          <a:custGeom>
            <a:avLst/>
            <a:gdLst/>
            <a:ahLst/>
            <a:cxnLst/>
            <a:rect l="l" t="t" r="r" b="b"/>
            <a:pathLst>
              <a:path w="166370" h="863600">
                <a:moveTo>
                  <a:pt x="0" y="0"/>
                </a:moveTo>
                <a:lnTo>
                  <a:pt x="0" y="863345"/>
                </a:lnTo>
                <a:lnTo>
                  <a:pt x="166115" y="863345"/>
                </a:lnTo>
                <a:lnTo>
                  <a:pt x="16611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0596" y="2071370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0596" y="2504948"/>
            <a:ext cx="0" cy="259079"/>
          </a:xfrm>
          <a:custGeom>
            <a:avLst/>
            <a:gdLst/>
            <a:ahLst/>
            <a:cxnLst/>
            <a:rect l="l" t="t" r="r" b="b"/>
            <a:pathLst>
              <a:path h="259080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60596" y="2418079"/>
            <a:ext cx="168910" cy="86995"/>
          </a:xfrm>
          <a:custGeom>
            <a:avLst/>
            <a:gdLst/>
            <a:ahLst/>
            <a:cxnLst/>
            <a:rect l="l" t="t" r="r" b="b"/>
            <a:pathLst>
              <a:path w="168910" h="86994">
                <a:moveTo>
                  <a:pt x="0" y="86868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0596" y="2331973"/>
            <a:ext cx="168910" cy="86360"/>
          </a:xfrm>
          <a:custGeom>
            <a:avLst/>
            <a:gdLst/>
            <a:ahLst/>
            <a:cxnLst/>
            <a:rect l="l" t="t" r="r" b="b"/>
            <a:pathLst>
              <a:path w="168910" h="86360">
                <a:moveTo>
                  <a:pt x="168401" y="8610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0596" y="2591054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5">
                <a:moveTo>
                  <a:pt x="0" y="172973"/>
                </a:moveTo>
                <a:lnTo>
                  <a:pt x="3352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0596" y="2071370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5">
                <a:moveTo>
                  <a:pt x="0" y="0"/>
                </a:moveTo>
                <a:lnTo>
                  <a:pt x="335279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95876" y="2244344"/>
            <a:ext cx="0" cy="346710"/>
          </a:xfrm>
          <a:custGeom>
            <a:avLst/>
            <a:gdLst/>
            <a:ahLst/>
            <a:cxnLst/>
            <a:rect l="l" t="t" r="r" b="b"/>
            <a:pathLst>
              <a:path h="346710">
                <a:moveTo>
                  <a:pt x="0" y="0"/>
                </a:moveTo>
                <a:lnTo>
                  <a:pt x="0" y="3467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60009" y="2295144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22396" y="2159000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7"/>
                </a:lnTo>
                <a:lnTo>
                  <a:pt x="335279" y="517397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64559" y="2295144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79231" y="2295144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84195" y="2159000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80" h="517525">
                <a:moveTo>
                  <a:pt x="0" y="0"/>
                </a:moveTo>
                <a:lnTo>
                  <a:pt x="0" y="517398"/>
                </a:lnTo>
                <a:lnTo>
                  <a:pt x="335280" y="517398"/>
                </a:lnTo>
                <a:lnTo>
                  <a:pt x="33528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673604" y="2295144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62753" y="1986026"/>
            <a:ext cx="167640" cy="863600"/>
          </a:xfrm>
          <a:custGeom>
            <a:avLst/>
            <a:gdLst/>
            <a:ahLst/>
            <a:cxnLst/>
            <a:rect l="l" t="t" r="r" b="b"/>
            <a:pathLst>
              <a:path w="167639" h="863600">
                <a:moveTo>
                  <a:pt x="0" y="0"/>
                </a:moveTo>
                <a:lnTo>
                  <a:pt x="0" y="863345"/>
                </a:lnTo>
                <a:lnTo>
                  <a:pt x="167639" y="863345"/>
                </a:lnTo>
                <a:lnTo>
                  <a:pt x="16763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7877" y="1986026"/>
            <a:ext cx="166370" cy="863600"/>
          </a:xfrm>
          <a:custGeom>
            <a:avLst/>
            <a:gdLst/>
            <a:ahLst/>
            <a:cxnLst/>
            <a:rect l="l" t="t" r="r" b="b"/>
            <a:pathLst>
              <a:path w="166370" h="863600">
                <a:moveTo>
                  <a:pt x="0" y="0"/>
                </a:moveTo>
                <a:lnTo>
                  <a:pt x="0" y="863345"/>
                </a:lnTo>
                <a:lnTo>
                  <a:pt x="166115" y="863345"/>
                </a:lnTo>
                <a:lnTo>
                  <a:pt x="16611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19476" y="241807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53994" y="241807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57676" y="224434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57676" y="259105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92194" y="224434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92194" y="259105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95876" y="2418079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30394" y="241807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98796" y="2159000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7"/>
                </a:lnTo>
                <a:lnTo>
                  <a:pt x="335279" y="517397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34076" y="2418079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00953" y="1986026"/>
            <a:ext cx="167640" cy="863600"/>
          </a:xfrm>
          <a:custGeom>
            <a:avLst/>
            <a:gdLst/>
            <a:ahLst/>
            <a:cxnLst/>
            <a:rect l="l" t="t" r="r" b="b"/>
            <a:pathLst>
              <a:path w="167639" h="863600">
                <a:moveTo>
                  <a:pt x="0" y="0"/>
                </a:moveTo>
                <a:lnTo>
                  <a:pt x="0" y="863345"/>
                </a:lnTo>
                <a:lnTo>
                  <a:pt x="167639" y="863345"/>
                </a:lnTo>
                <a:lnTo>
                  <a:pt x="16763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68594" y="2418079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35471" y="2159000"/>
            <a:ext cx="337185" cy="517525"/>
          </a:xfrm>
          <a:custGeom>
            <a:avLst/>
            <a:gdLst/>
            <a:ahLst/>
            <a:cxnLst/>
            <a:rect l="l" t="t" r="r" b="b"/>
            <a:pathLst>
              <a:path w="337185" h="517525">
                <a:moveTo>
                  <a:pt x="0" y="0"/>
                </a:moveTo>
                <a:lnTo>
                  <a:pt x="0" y="517397"/>
                </a:lnTo>
                <a:lnTo>
                  <a:pt x="336803" y="517397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14976" y="2418079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4976" y="2764027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16371" y="2591054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16371" y="2591054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29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64278" y="3022345"/>
            <a:ext cx="166370" cy="864235"/>
          </a:xfrm>
          <a:custGeom>
            <a:avLst/>
            <a:gdLst/>
            <a:ahLst/>
            <a:cxnLst/>
            <a:rect l="l" t="t" r="r" b="b"/>
            <a:pathLst>
              <a:path w="166370" h="864235">
                <a:moveTo>
                  <a:pt x="0" y="0"/>
                </a:moveTo>
                <a:lnTo>
                  <a:pt x="0" y="864108"/>
                </a:lnTo>
                <a:lnTo>
                  <a:pt x="166115" y="864108"/>
                </a:lnTo>
                <a:lnTo>
                  <a:pt x="16611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98796" y="3108451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598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98796" y="3542029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98796" y="3454400"/>
            <a:ext cx="168910" cy="87630"/>
          </a:xfrm>
          <a:custGeom>
            <a:avLst/>
            <a:gdLst/>
            <a:ahLst/>
            <a:cxnLst/>
            <a:rect l="l" t="t" r="r" b="b"/>
            <a:pathLst>
              <a:path w="168910" h="87629">
                <a:moveTo>
                  <a:pt x="0" y="87629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98796" y="3368294"/>
            <a:ext cx="168910" cy="86360"/>
          </a:xfrm>
          <a:custGeom>
            <a:avLst/>
            <a:gdLst/>
            <a:ahLst/>
            <a:cxnLst/>
            <a:rect l="l" t="t" r="r" b="b"/>
            <a:pathLst>
              <a:path w="168910" h="86360">
                <a:moveTo>
                  <a:pt x="168401" y="8610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98796" y="3627373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172974"/>
                </a:moveTo>
                <a:lnTo>
                  <a:pt x="3352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98796" y="3108451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0"/>
                </a:moveTo>
                <a:lnTo>
                  <a:pt x="335279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34076" y="3281426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998209" y="3332226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260596" y="3195320"/>
            <a:ext cx="335280" cy="518159"/>
          </a:xfrm>
          <a:custGeom>
            <a:avLst/>
            <a:gdLst/>
            <a:ahLst/>
            <a:cxnLst/>
            <a:rect l="l" t="t" r="r" b="b"/>
            <a:pathLst>
              <a:path w="335279" h="518160">
                <a:moveTo>
                  <a:pt x="0" y="0"/>
                </a:moveTo>
                <a:lnTo>
                  <a:pt x="0" y="518160"/>
                </a:lnTo>
                <a:lnTo>
                  <a:pt x="335279" y="518160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302759" y="3332226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17431" y="3332226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422396" y="3195320"/>
            <a:ext cx="335280" cy="518159"/>
          </a:xfrm>
          <a:custGeom>
            <a:avLst/>
            <a:gdLst/>
            <a:ahLst/>
            <a:cxnLst/>
            <a:rect l="l" t="t" r="r" b="b"/>
            <a:pathLst>
              <a:path w="335279" h="518160">
                <a:moveTo>
                  <a:pt x="0" y="0"/>
                </a:moveTo>
                <a:lnTo>
                  <a:pt x="0" y="518160"/>
                </a:lnTo>
                <a:lnTo>
                  <a:pt x="335279" y="518160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511803" y="3332226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600953" y="3022345"/>
            <a:ext cx="167640" cy="864235"/>
          </a:xfrm>
          <a:custGeom>
            <a:avLst/>
            <a:gdLst/>
            <a:ahLst/>
            <a:cxnLst/>
            <a:rect l="l" t="t" r="r" b="b"/>
            <a:pathLst>
              <a:path w="167639" h="864235">
                <a:moveTo>
                  <a:pt x="0" y="0"/>
                </a:moveTo>
                <a:lnTo>
                  <a:pt x="0" y="864108"/>
                </a:lnTo>
                <a:lnTo>
                  <a:pt x="167639" y="864108"/>
                </a:lnTo>
                <a:lnTo>
                  <a:pt x="16763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26078" y="3022345"/>
            <a:ext cx="166370" cy="864235"/>
          </a:xfrm>
          <a:custGeom>
            <a:avLst/>
            <a:gdLst/>
            <a:ahLst/>
            <a:cxnLst/>
            <a:rect l="l" t="t" r="r" b="b"/>
            <a:pathLst>
              <a:path w="166370" h="864235">
                <a:moveTo>
                  <a:pt x="0" y="0"/>
                </a:moveTo>
                <a:lnTo>
                  <a:pt x="0" y="864108"/>
                </a:lnTo>
                <a:lnTo>
                  <a:pt x="166115" y="864108"/>
                </a:lnTo>
                <a:lnTo>
                  <a:pt x="16611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57676" y="345440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92194" y="345440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95876" y="3281426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95876" y="36273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30394" y="3281426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30394" y="36273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34076" y="345440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68594" y="345440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72276" y="345440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39153" y="3022345"/>
            <a:ext cx="167640" cy="864235"/>
          </a:xfrm>
          <a:custGeom>
            <a:avLst/>
            <a:gdLst/>
            <a:ahLst/>
            <a:cxnLst/>
            <a:rect l="l" t="t" r="r" b="b"/>
            <a:pathLst>
              <a:path w="167640" h="864235">
                <a:moveTo>
                  <a:pt x="0" y="0"/>
                </a:moveTo>
                <a:lnTo>
                  <a:pt x="0" y="864107"/>
                </a:lnTo>
                <a:lnTo>
                  <a:pt x="167640" y="864107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06793" y="345440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73671" y="3195320"/>
            <a:ext cx="337185" cy="518159"/>
          </a:xfrm>
          <a:custGeom>
            <a:avLst/>
            <a:gdLst/>
            <a:ahLst/>
            <a:cxnLst/>
            <a:rect l="l" t="t" r="r" b="b"/>
            <a:pathLst>
              <a:path w="337184" h="518160">
                <a:moveTo>
                  <a:pt x="0" y="0"/>
                </a:moveTo>
                <a:lnTo>
                  <a:pt x="0" y="518159"/>
                </a:lnTo>
                <a:lnTo>
                  <a:pt x="336803" y="518159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53176" y="3454400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53176" y="3800347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54571" y="3627373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54571" y="3627373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40678" y="5094223"/>
            <a:ext cx="166370" cy="863600"/>
          </a:xfrm>
          <a:custGeom>
            <a:avLst/>
            <a:gdLst/>
            <a:ahLst/>
            <a:cxnLst/>
            <a:rect l="l" t="t" r="r" b="b"/>
            <a:pathLst>
              <a:path w="166370" h="863600">
                <a:moveTo>
                  <a:pt x="0" y="0"/>
                </a:moveTo>
                <a:lnTo>
                  <a:pt x="0" y="863346"/>
                </a:lnTo>
                <a:lnTo>
                  <a:pt x="166116" y="863346"/>
                </a:lnTo>
                <a:lnTo>
                  <a:pt x="1661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75195" y="5180329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598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75195" y="5613146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75195" y="5526278"/>
            <a:ext cx="168910" cy="86995"/>
          </a:xfrm>
          <a:custGeom>
            <a:avLst/>
            <a:gdLst/>
            <a:ahLst/>
            <a:cxnLst/>
            <a:rect l="l" t="t" r="r" b="b"/>
            <a:pathLst>
              <a:path w="168909" h="86995">
                <a:moveTo>
                  <a:pt x="0" y="86868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75195" y="5440171"/>
            <a:ext cx="168910" cy="86360"/>
          </a:xfrm>
          <a:custGeom>
            <a:avLst/>
            <a:gdLst/>
            <a:ahLst/>
            <a:cxnLst/>
            <a:rect l="l" t="t" r="r" b="b"/>
            <a:pathLst>
              <a:path w="168909" h="86360">
                <a:moveTo>
                  <a:pt x="168401" y="8610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75195" y="5699252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172974"/>
                </a:moveTo>
                <a:lnTo>
                  <a:pt x="3352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775195" y="5180329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0"/>
                </a:moveTo>
                <a:lnTo>
                  <a:pt x="335279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10476" y="535330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674609" y="5403342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936996" y="5267197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5979159" y="5403342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493831" y="5403342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098796" y="5267197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5188203" y="5403342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277354" y="5094223"/>
            <a:ext cx="167640" cy="863600"/>
          </a:xfrm>
          <a:custGeom>
            <a:avLst/>
            <a:gdLst/>
            <a:ahLst/>
            <a:cxnLst/>
            <a:rect l="l" t="t" r="r" b="b"/>
            <a:pathLst>
              <a:path w="167640" h="863600">
                <a:moveTo>
                  <a:pt x="0" y="0"/>
                </a:moveTo>
                <a:lnTo>
                  <a:pt x="0" y="863346"/>
                </a:lnTo>
                <a:lnTo>
                  <a:pt x="167640" y="863346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02478" y="5094223"/>
            <a:ext cx="166370" cy="863600"/>
          </a:xfrm>
          <a:custGeom>
            <a:avLst/>
            <a:gdLst/>
            <a:ahLst/>
            <a:cxnLst/>
            <a:rect l="l" t="t" r="r" b="b"/>
            <a:pathLst>
              <a:path w="166370" h="863600">
                <a:moveTo>
                  <a:pt x="0" y="0"/>
                </a:moveTo>
                <a:lnTo>
                  <a:pt x="0" y="863346"/>
                </a:lnTo>
                <a:lnTo>
                  <a:pt x="166116" y="863346"/>
                </a:lnTo>
                <a:lnTo>
                  <a:pt x="16611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34076" y="552627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68594" y="552627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72276" y="535330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72276" y="5699252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06793" y="535330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06793" y="5699252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10476" y="552627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44993" y="552627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13395" y="5267197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48676" y="552627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15554" y="5094223"/>
            <a:ext cx="167640" cy="863600"/>
          </a:xfrm>
          <a:custGeom>
            <a:avLst/>
            <a:gdLst/>
            <a:ahLst/>
            <a:cxnLst/>
            <a:rect l="l" t="t" r="r" b="b"/>
            <a:pathLst>
              <a:path w="167640" h="863600">
                <a:moveTo>
                  <a:pt x="0" y="0"/>
                </a:moveTo>
                <a:lnTo>
                  <a:pt x="0" y="863346"/>
                </a:lnTo>
                <a:lnTo>
                  <a:pt x="167640" y="863346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283193" y="552627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50071" y="5267197"/>
            <a:ext cx="337185" cy="517525"/>
          </a:xfrm>
          <a:custGeom>
            <a:avLst/>
            <a:gdLst/>
            <a:ahLst/>
            <a:cxnLst/>
            <a:rect l="l" t="t" r="r" b="b"/>
            <a:pathLst>
              <a:path w="337184" h="517525">
                <a:moveTo>
                  <a:pt x="0" y="0"/>
                </a:moveTo>
                <a:lnTo>
                  <a:pt x="0" y="517398"/>
                </a:lnTo>
                <a:lnTo>
                  <a:pt x="336803" y="517398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529576" y="5526278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29576" y="5872226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30971" y="5699252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30971" y="569925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02478" y="4059428"/>
            <a:ext cx="166370" cy="863600"/>
          </a:xfrm>
          <a:custGeom>
            <a:avLst/>
            <a:gdLst/>
            <a:ahLst/>
            <a:cxnLst/>
            <a:rect l="l" t="t" r="r" b="b"/>
            <a:pathLst>
              <a:path w="166370" h="863600">
                <a:moveTo>
                  <a:pt x="0" y="0"/>
                </a:moveTo>
                <a:lnTo>
                  <a:pt x="0" y="863346"/>
                </a:lnTo>
                <a:lnTo>
                  <a:pt x="166115" y="863346"/>
                </a:lnTo>
                <a:lnTo>
                  <a:pt x="16611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6836409" y="4368546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098796" y="4232402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140959" y="4368546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655631" y="4368546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4260596" y="4232402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4350003" y="4368546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439153" y="4059428"/>
            <a:ext cx="167640" cy="863600"/>
          </a:xfrm>
          <a:custGeom>
            <a:avLst/>
            <a:gdLst/>
            <a:ahLst/>
            <a:cxnLst/>
            <a:rect l="l" t="t" r="r" b="b"/>
            <a:pathLst>
              <a:path w="167640" h="863600">
                <a:moveTo>
                  <a:pt x="0" y="0"/>
                </a:moveTo>
                <a:lnTo>
                  <a:pt x="0" y="863346"/>
                </a:lnTo>
                <a:lnTo>
                  <a:pt x="167640" y="863346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64278" y="4059428"/>
            <a:ext cx="166370" cy="863600"/>
          </a:xfrm>
          <a:custGeom>
            <a:avLst/>
            <a:gdLst/>
            <a:ahLst/>
            <a:cxnLst/>
            <a:rect l="l" t="t" r="r" b="b"/>
            <a:pathLst>
              <a:path w="166370" h="863600">
                <a:moveTo>
                  <a:pt x="0" y="0"/>
                </a:moveTo>
                <a:lnTo>
                  <a:pt x="0" y="863346"/>
                </a:lnTo>
                <a:lnTo>
                  <a:pt x="166115" y="863346"/>
                </a:lnTo>
                <a:lnTo>
                  <a:pt x="16611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595876" y="449072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930394" y="449072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34076" y="4317746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34076" y="466369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768594" y="4317746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68594" y="466369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72276" y="449072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06793" y="449072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775195" y="4232402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110476" y="449072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277354" y="4059428"/>
            <a:ext cx="167640" cy="863600"/>
          </a:xfrm>
          <a:custGeom>
            <a:avLst/>
            <a:gdLst/>
            <a:ahLst/>
            <a:cxnLst/>
            <a:rect l="l" t="t" r="r" b="b"/>
            <a:pathLst>
              <a:path w="167640" h="863600">
                <a:moveTo>
                  <a:pt x="0" y="0"/>
                </a:moveTo>
                <a:lnTo>
                  <a:pt x="0" y="863346"/>
                </a:lnTo>
                <a:lnTo>
                  <a:pt x="167640" y="863346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44993" y="449072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11871" y="4232402"/>
            <a:ext cx="337185" cy="517525"/>
          </a:xfrm>
          <a:custGeom>
            <a:avLst/>
            <a:gdLst/>
            <a:ahLst/>
            <a:cxnLst/>
            <a:rect l="l" t="t" r="r" b="b"/>
            <a:pathLst>
              <a:path w="337184" h="517525">
                <a:moveTo>
                  <a:pt x="0" y="0"/>
                </a:moveTo>
                <a:lnTo>
                  <a:pt x="0" y="517398"/>
                </a:lnTo>
                <a:lnTo>
                  <a:pt x="336803" y="517398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691376" y="4490720"/>
            <a:ext cx="0" cy="346710"/>
          </a:xfrm>
          <a:custGeom>
            <a:avLst/>
            <a:gdLst/>
            <a:ahLst/>
            <a:cxnLst/>
            <a:rect l="l" t="t" r="r" b="b"/>
            <a:pathLst>
              <a:path h="346710">
                <a:moveTo>
                  <a:pt x="0" y="0"/>
                </a:moveTo>
                <a:lnTo>
                  <a:pt x="0" y="3467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691376" y="4837429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192771" y="466369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92771" y="4663694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7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278878" y="6130544"/>
            <a:ext cx="166370" cy="864235"/>
          </a:xfrm>
          <a:custGeom>
            <a:avLst/>
            <a:gdLst/>
            <a:ahLst/>
            <a:cxnLst/>
            <a:rect l="l" t="t" r="r" b="b"/>
            <a:pathLst>
              <a:path w="166370" h="864234">
                <a:moveTo>
                  <a:pt x="0" y="0"/>
                </a:moveTo>
                <a:lnTo>
                  <a:pt x="0" y="864108"/>
                </a:lnTo>
                <a:lnTo>
                  <a:pt x="166116" y="864108"/>
                </a:lnTo>
                <a:lnTo>
                  <a:pt x="16611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13395" y="6216650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13395" y="6650228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13395" y="6562597"/>
            <a:ext cx="168910" cy="87630"/>
          </a:xfrm>
          <a:custGeom>
            <a:avLst/>
            <a:gdLst/>
            <a:ahLst/>
            <a:cxnLst/>
            <a:rect l="l" t="t" r="r" b="b"/>
            <a:pathLst>
              <a:path w="168909" h="87629">
                <a:moveTo>
                  <a:pt x="0" y="87629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13395" y="6477253"/>
            <a:ext cx="168910" cy="85725"/>
          </a:xfrm>
          <a:custGeom>
            <a:avLst/>
            <a:gdLst/>
            <a:ahLst/>
            <a:cxnLst/>
            <a:rect l="l" t="t" r="r" b="b"/>
            <a:pathLst>
              <a:path w="168909" h="85725">
                <a:moveTo>
                  <a:pt x="168401" y="85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13395" y="6735571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172974"/>
                </a:moveTo>
                <a:lnTo>
                  <a:pt x="3352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613395" y="6216650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0"/>
                </a:moveTo>
                <a:lnTo>
                  <a:pt x="335279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948676" y="638962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8512809" y="6440422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775195" y="6304279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6817359" y="6440422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9332045" y="6440422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5936996" y="6304279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6026403" y="6440422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8115554" y="6130544"/>
            <a:ext cx="167640" cy="864235"/>
          </a:xfrm>
          <a:custGeom>
            <a:avLst/>
            <a:gdLst/>
            <a:ahLst/>
            <a:cxnLst/>
            <a:rect l="l" t="t" r="r" b="b"/>
            <a:pathLst>
              <a:path w="167640" h="864234">
                <a:moveTo>
                  <a:pt x="0" y="0"/>
                </a:moveTo>
                <a:lnTo>
                  <a:pt x="0" y="864108"/>
                </a:lnTo>
                <a:lnTo>
                  <a:pt x="167640" y="864108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440678" y="6130544"/>
            <a:ext cx="166370" cy="864235"/>
          </a:xfrm>
          <a:custGeom>
            <a:avLst/>
            <a:gdLst/>
            <a:ahLst/>
            <a:cxnLst/>
            <a:rect l="l" t="t" r="r" b="b"/>
            <a:pathLst>
              <a:path w="166370" h="864234">
                <a:moveTo>
                  <a:pt x="0" y="0"/>
                </a:moveTo>
                <a:lnTo>
                  <a:pt x="0" y="864108"/>
                </a:lnTo>
                <a:lnTo>
                  <a:pt x="166115" y="864108"/>
                </a:lnTo>
                <a:lnTo>
                  <a:pt x="16611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72276" y="656259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606793" y="656259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110476" y="638962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110476" y="6735571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444993" y="638962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444993" y="6735571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948676" y="6562597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283193" y="656259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451595" y="6304279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786876" y="6562597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953754" y="6130544"/>
            <a:ext cx="167640" cy="864235"/>
          </a:xfrm>
          <a:custGeom>
            <a:avLst/>
            <a:gdLst/>
            <a:ahLst/>
            <a:cxnLst/>
            <a:rect l="l" t="t" r="r" b="b"/>
            <a:pathLst>
              <a:path w="167640" h="864234">
                <a:moveTo>
                  <a:pt x="0" y="0"/>
                </a:moveTo>
                <a:lnTo>
                  <a:pt x="0" y="864108"/>
                </a:lnTo>
                <a:lnTo>
                  <a:pt x="167640" y="864108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121393" y="6562597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288271" y="6304279"/>
            <a:ext cx="337185" cy="517525"/>
          </a:xfrm>
          <a:custGeom>
            <a:avLst/>
            <a:gdLst/>
            <a:ahLst/>
            <a:cxnLst/>
            <a:rect l="l" t="t" r="r" b="b"/>
            <a:pathLst>
              <a:path w="337184" h="517525">
                <a:moveTo>
                  <a:pt x="0" y="0"/>
                </a:moveTo>
                <a:lnTo>
                  <a:pt x="0" y="517398"/>
                </a:lnTo>
                <a:lnTo>
                  <a:pt x="336803" y="517398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367776" y="6562597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67776" y="6908545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69171" y="673557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869171" y="6735571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27473" y="2465454"/>
            <a:ext cx="1714500" cy="818515"/>
          </a:xfrm>
          <a:custGeom>
            <a:avLst/>
            <a:gdLst/>
            <a:ahLst/>
            <a:cxnLst/>
            <a:rect l="l" t="t" r="r" b="b"/>
            <a:pathLst>
              <a:path w="1714500" h="818514">
                <a:moveTo>
                  <a:pt x="64211" y="772470"/>
                </a:moveTo>
                <a:lnTo>
                  <a:pt x="53339" y="748915"/>
                </a:lnTo>
                <a:lnTo>
                  <a:pt x="0" y="815971"/>
                </a:lnTo>
                <a:lnTo>
                  <a:pt x="52577" y="817379"/>
                </a:lnTo>
                <a:lnTo>
                  <a:pt x="52577" y="777871"/>
                </a:lnTo>
                <a:lnTo>
                  <a:pt x="64211" y="772470"/>
                </a:lnTo>
                <a:close/>
              </a:path>
              <a:path w="1714500" h="818514">
                <a:moveTo>
                  <a:pt x="74783" y="795375"/>
                </a:moveTo>
                <a:lnTo>
                  <a:pt x="64211" y="772470"/>
                </a:lnTo>
                <a:lnTo>
                  <a:pt x="52577" y="777871"/>
                </a:lnTo>
                <a:lnTo>
                  <a:pt x="63246" y="800731"/>
                </a:lnTo>
                <a:lnTo>
                  <a:pt x="74783" y="795375"/>
                </a:lnTo>
                <a:close/>
              </a:path>
              <a:path w="1714500" h="818514">
                <a:moveTo>
                  <a:pt x="85343" y="818257"/>
                </a:moveTo>
                <a:lnTo>
                  <a:pt x="74783" y="795375"/>
                </a:lnTo>
                <a:lnTo>
                  <a:pt x="63246" y="800731"/>
                </a:lnTo>
                <a:lnTo>
                  <a:pt x="52577" y="777871"/>
                </a:lnTo>
                <a:lnTo>
                  <a:pt x="52577" y="817379"/>
                </a:lnTo>
                <a:lnTo>
                  <a:pt x="85343" y="818257"/>
                </a:lnTo>
                <a:close/>
              </a:path>
              <a:path w="1714500" h="818514">
                <a:moveTo>
                  <a:pt x="1649534" y="64346"/>
                </a:moveTo>
                <a:lnTo>
                  <a:pt x="1642110" y="53971"/>
                </a:lnTo>
                <a:lnTo>
                  <a:pt x="1638976" y="41435"/>
                </a:lnTo>
                <a:lnTo>
                  <a:pt x="64211" y="772470"/>
                </a:lnTo>
                <a:lnTo>
                  <a:pt x="74783" y="795375"/>
                </a:lnTo>
                <a:lnTo>
                  <a:pt x="1649534" y="64346"/>
                </a:lnTo>
                <a:close/>
              </a:path>
              <a:path w="1714500" h="818514">
                <a:moveTo>
                  <a:pt x="1714369" y="36683"/>
                </a:moveTo>
                <a:lnTo>
                  <a:pt x="1710689" y="21967"/>
                </a:lnTo>
                <a:lnTo>
                  <a:pt x="1701974" y="9786"/>
                </a:lnTo>
                <a:lnTo>
                  <a:pt x="1689544" y="2250"/>
                </a:lnTo>
                <a:lnTo>
                  <a:pt x="1675114" y="0"/>
                </a:lnTo>
                <a:lnTo>
                  <a:pt x="1660398" y="3679"/>
                </a:lnTo>
                <a:lnTo>
                  <a:pt x="1648217" y="12394"/>
                </a:lnTo>
                <a:lnTo>
                  <a:pt x="1640681" y="24824"/>
                </a:lnTo>
                <a:lnTo>
                  <a:pt x="1638430" y="39254"/>
                </a:lnTo>
                <a:lnTo>
                  <a:pt x="1638976" y="41435"/>
                </a:lnTo>
                <a:lnTo>
                  <a:pt x="1671065" y="26539"/>
                </a:lnTo>
                <a:lnTo>
                  <a:pt x="1681734" y="49399"/>
                </a:lnTo>
                <a:lnTo>
                  <a:pt x="1681734" y="74926"/>
                </a:lnTo>
                <a:lnTo>
                  <a:pt x="1692402" y="72259"/>
                </a:lnTo>
                <a:lnTo>
                  <a:pt x="1704582" y="63543"/>
                </a:lnTo>
                <a:lnTo>
                  <a:pt x="1712118" y="51113"/>
                </a:lnTo>
                <a:lnTo>
                  <a:pt x="1714369" y="36683"/>
                </a:lnTo>
                <a:close/>
              </a:path>
              <a:path w="1714500" h="818514">
                <a:moveTo>
                  <a:pt x="1681734" y="49399"/>
                </a:moveTo>
                <a:lnTo>
                  <a:pt x="1671065" y="26539"/>
                </a:lnTo>
                <a:lnTo>
                  <a:pt x="1638976" y="41435"/>
                </a:lnTo>
                <a:lnTo>
                  <a:pt x="1642110" y="53971"/>
                </a:lnTo>
                <a:lnTo>
                  <a:pt x="1649534" y="64346"/>
                </a:lnTo>
                <a:lnTo>
                  <a:pt x="1681734" y="49399"/>
                </a:lnTo>
                <a:close/>
              </a:path>
              <a:path w="1714500" h="818514">
                <a:moveTo>
                  <a:pt x="1681734" y="74926"/>
                </a:moveTo>
                <a:lnTo>
                  <a:pt x="1681734" y="49399"/>
                </a:lnTo>
                <a:lnTo>
                  <a:pt x="1649534" y="64346"/>
                </a:lnTo>
                <a:lnTo>
                  <a:pt x="1650825" y="66151"/>
                </a:lnTo>
                <a:lnTo>
                  <a:pt x="1663255" y="73687"/>
                </a:lnTo>
                <a:lnTo>
                  <a:pt x="1677685" y="75938"/>
                </a:lnTo>
                <a:lnTo>
                  <a:pt x="1681734" y="749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263388" y="2465454"/>
            <a:ext cx="878840" cy="1852295"/>
          </a:xfrm>
          <a:custGeom>
            <a:avLst/>
            <a:gdLst/>
            <a:ahLst/>
            <a:cxnLst/>
            <a:rect l="l" t="t" r="r" b="b"/>
            <a:pathLst>
              <a:path w="878839" h="1852295">
                <a:moveTo>
                  <a:pt x="22911" y="1778146"/>
                </a:moveTo>
                <a:lnTo>
                  <a:pt x="0" y="1767709"/>
                </a:lnTo>
                <a:lnTo>
                  <a:pt x="2286" y="1852291"/>
                </a:lnTo>
                <a:lnTo>
                  <a:pt x="17525" y="1840028"/>
                </a:lnTo>
                <a:lnTo>
                  <a:pt x="17525" y="1789807"/>
                </a:lnTo>
                <a:lnTo>
                  <a:pt x="22911" y="1778146"/>
                </a:lnTo>
                <a:close/>
              </a:path>
              <a:path w="878839" h="1852295">
                <a:moveTo>
                  <a:pt x="45868" y="1788604"/>
                </a:moveTo>
                <a:lnTo>
                  <a:pt x="22911" y="1778146"/>
                </a:lnTo>
                <a:lnTo>
                  <a:pt x="17525" y="1789807"/>
                </a:lnTo>
                <a:lnTo>
                  <a:pt x="40386" y="1800475"/>
                </a:lnTo>
                <a:lnTo>
                  <a:pt x="45868" y="1788604"/>
                </a:lnTo>
                <a:close/>
              </a:path>
              <a:path w="878839" h="1852295">
                <a:moveTo>
                  <a:pt x="68579" y="1798951"/>
                </a:moveTo>
                <a:lnTo>
                  <a:pt x="45868" y="1788604"/>
                </a:lnTo>
                <a:lnTo>
                  <a:pt x="40386" y="1800475"/>
                </a:lnTo>
                <a:lnTo>
                  <a:pt x="17525" y="1789807"/>
                </a:lnTo>
                <a:lnTo>
                  <a:pt x="17525" y="1840028"/>
                </a:lnTo>
                <a:lnTo>
                  <a:pt x="68579" y="1798951"/>
                </a:lnTo>
                <a:close/>
              </a:path>
              <a:path w="878839" h="1852295">
                <a:moveTo>
                  <a:pt x="837087" y="75409"/>
                </a:moveTo>
                <a:lnTo>
                  <a:pt x="824484" y="72259"/>
                </a:lnTo>
                <a:lnTo>
                  <a:pt x="814165" y="64875"/>
                </a:lnTo>
                <a:lnTo>
                  <a:pt x="22911" y="1778146"/>
                </a:lnTo>
                <a:lnTo>
                  <a:pt x="45868" y="1788604"/>
                </a:lnTo>
                <a:lnTo>
                  <a:pt x="837087" y="75409"/>
                </a:lnTo>
                <a:close/>
              </a:path>
              <a:path w="878839" h="1852295">
                <a:moveTo>
                  <a:pt x="878455" y="39254"/>
                </a:moveTo>
                <a:lnTo>
                  <a:pt x="876204" y="24824"/>
                </a:lnTo>
                <a:lnTo>
                  <a:pt x="868668" y="12394"/>
                </a:lnTo>
                <a:lnTo>
                  <a:pt x="856488" y="3679"/>
                </a:lnTo>
                <a:lnTo>
                  <a:pt x="841771" y="0"/>
                </a:lnTo>
                <a:lnTo>
                  <a:pt x="827341" y="2250"/>
                </a:lnTo>
                <a:lnTo>
                  <a:pt x="814911" y="9786"/>
                </a:lnTo>
                <a:lnTo>
                  <a:pt x="806196" y="21967"/>
                </a:lnTo>
                <a:lnTo>
                  <a:pt x="802516" y="36683"/>
                </a:lnTo>
                <a:lnTo>
                  <a:pt x="804767" y="51113"/>
                </a:lnTo>
                <a:lnTo>
                  <a:pt x="812303" y="63543"/>
                </a:lnTo>
                <a:lnTo>
                  <a:pt x="814165" y="64875"/>
                </a:lnTo>
                <a:lnTo>
                  <a:pt x="829056" y="32635"/>
                </a:lnTo>
                <a:lnTo>
                  <a:pt x="851915" y="43303"/>
                </a:lnTo>
                <a:lnTo>
                  <a:pt x="851915" y="73955"/>
                </a:lnTo>
                <a:lnTo>
                  <a:pt x="853630" y="73687"/>
                </a:lnTo>
                <a:lnTo>
                  <a:pt x="866060" y="66151"/>
                </a:lnTo>
                <a:lnTo>
                  <a:pt x="874776" y="53971"/>
                </a:lnTo>
                <a:lnTo>
                  <a:pt x="878455" y="39254"/>
                </a:lnTo>
                <a:close/>
              </a:path>
              <a:path w="878839" h="1852295">
                <a:moveTo>
                  <a:pt x="851915" y="43303"/>
                </a:moveTo>
                <a:lnTo>
                  <a:pt x="829056" y="32635"/>
                </a:lnTo>
                <a:lnTo>
                  <a:pt x="814165" y="64875"/>
                </a:lnTo>
                <a:lnTo>
                  <a:pt x="824484" y="72259"/>
                </a:lnTo>
                <a:lnTo>
                  <a:pt x="837087" y="75409"/>
                </a:lnTo>
                <a:lnTo>
                  <a:pt x="851915" y="43303"/>
                </a:lnTo>
                <a:close/>
              </a:path>
              <a:path w="878839" h="1852295">
                <a:moveTo>
                  <a:pt x="851915" y="73955"/>
                </a:moveTo>
                <a:lnTo>
                  <a:pt x="851915" y="43303"/>
                </a:lnTo>
                <a:lnTo>
                  <a:pt x="837087" y="75409"/>
                </a:lnTo>
                <a:lnTo>
                  <a:pt x="839200" y="75938"/>
                </a:lnTo>
                <a:lnTo>
                  <a:pt x="851915" y="73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187700" y="1816100"/>
            <a:ext cx="0" cy="5334000"/>
          </a:xfrm>
          <a:custGeom>
            <a:avLst/>
            <a:gdLst/>
            <a:ahLst/>
            <a:cxnLst/>
            <a:rect l="l" t="t" r="r" b="b"/>
            <a:pathLst>
              <a:path h="5334000">
                <a:moveTo>
                  <a:pt x="0" y="0"/>
                </a:moveTo>
                <a:lnTo>
                  <a:pt x="0" y="5334000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025900" y="1816100"/>
            <a:ext cx="0" cy="5334000"/>
          </a:xfrm>
          <a:custGeom>
            <a:avLst/>
            <a:gdLst/>
            <a:ahLst/>
            <a:cxnLst/>
            <a:rect l="l" t="t" r="r" b="b"/>
            <a:pathLst>
              <a:path h="5334000">
                <a:moveTo>
                  <a:pt x="0" y="0"/>
                </a:moveTo>
                <a:lnTo>
                  <a:pt x="0" y="5334000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864100" y="1816100"/>
            <a:ext cx="0" cy="5334000"/>
          </a:xfrm>
          <a:custGeom>
            <a:avLst/>
            <a:gdLst/>
            <a:ahLst/>
            <a:cxnLst/>
            <a:rect l="l" t="t" r="r" b="b"/>
            <a:pathLst>
              <a:path h="5334000">
                <a:moveTo>
                  <a:pt x="0" y="0"/>
                </a:moveTo>
                <a:lnTo>
                  <a:pt x="0" y="5334000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702300" y="1816100"/>
            <a:ext cx="0" cy="5334000"/>
          </a:xfrm>
          <a:custGeom>
            <a:avLst/>
            <a:gdLst/>
            <a:ahLst/>
            <a:cxnLst/>
            <a:rect l="l" t="t" r="r" b="b"/>
            <a:pathLst>
              <a:path h="5334000">
                <a:moveTo>
                  <a:pt x="0" y="0"/>
                </a:moveTo>
                <a:lnTo>
                  <a:pt x="0" y="5334000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540500" y="1816100"/>
            <a:ext cx="0" cy="5334000"/>
          </a:xfrm>
          <a:custGeom>
            <a:avLst/>
            <a:gdLst/>
            <a:ahLst/>
            <a:cxnLst/>
            <a:rect l="l" t="t" r="r" b="b"/>
            <a:pathLst>
              <a:path h="5334000">
                <a:moveTo>
                  <a:pt x="0" y="0"/>
                </a:moveTo>
                <a:lnTo>
                  <a:pt x="0" y="5334000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78700" y="1816100"/>
            <a:ext cx="0" cy="5334000"/>
          </a:xfrm>
          <a:custGeom>
            <a:avLst/>
            <a:gdLst/>
            <a:ahLst/>
            <a:cxnLst/>
            <a:rect l="l" t="t" r="r" b="b"/>
            <a:pathLst>
              <a:path h="5334000">
                <a:moveTo>
                  <a:pt x="0" y="0"/>
                </a:moveTo>
                <a:lnTo>
                  <a:pt x="0" y="5334000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216900" y="1816100"/>
            <a:ext cx="0" cy="5334000"/>
          </a:xfrm>
          <a:custGeom>
            <a:avLst/>
            <a:gdLst/>
            <a:ahLst/>
            <a:cxnLst/>
            <a:rect l="l" t="t" r="r" b="b"/>
            <a:pathLst>
              <a:path h="5334000">
                <a:moveTo>
                  <a:pt x="0" y="0"/>
                </a:moveTo>
                <a:lnTo>
                  <a:pt x="0" y="5334000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055100" y="1816100"/>
            <a:ext cx="0" cy="5334000"/>
          </a:xfrm>
          <a:custGeom>
            <a:avLst/>
            <a:gdLst/>
            <a:ahLst/>
            <a:cxnLst/>
            <a:rect l="l" t="t" r="r" b="b"/>
            <a:pathLst>
              <a:path h="5334000">
                <a:moveTo>
                  <a:pt x="0" y="0"/>
                </a:moveTo>
                <a:lnTo>
                  <a:pt x="0" y="5334000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192" name="object 19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193" name="object 1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22</a:t>
            </a:fld>
            <a:endParaRPr dirty="0"/>
          </a:p>
        </p:txBody>
      </p:sp>
      <p:graphicFrame>
        <p:nvGraphicFramePr>
          <p:cNvPr id="194" name="Table 193"/>
          <p:cNvGraphicFramePr>
            <a:graphicFrameLocks noGrp="1"/>
          </p:cNvGraphicFramePr>
          <p:nvPr/>
        </p:nvGraphicFramePr>
        <p:xfrm>
          <a:off x="222250" y="2203450"/>
          <a:ext cx="5022849" cy="463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685800"/>
                <a:gridCol w="3422649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   X3</a:t>
                      </a:r>
                      <a:endParaRPr lang="en-US" sz="1400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X2   X5</a:t>
                      </a:r>
                      <a:endParaRPr lang="en-US" sz="1400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X6 </a:t>
                      </a:r>
                      <a:r>
                        <a:rPr lang="en-US" sz="1400" baseline="0" dirty="0" smtClean="0"/>
                        <a:t>  X2</a:t>
                      </a:r>
                      <a:endParaRPr lang="en-US" sz="140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X2   X8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[X2, #100]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726" y="487171"/>
            <a:ext cx="58426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</a:t>
            </a:r>
            <a:r>
              <a:rPr spc="-5" dirty="0"/>
              <a:t>more </a:t>
            </a:r>
            <a:r>
              <a:rPr dirty="0"/>
              <a:t>detailed look at </a:t>
            </a:r>
            <a:r>
              <a:rPr spc="-5" dirty="0"/>
              <a:t>the</a:t>
            </a:r>
            <a:r>
              <a:rPr spc="-114" dirty="0"/>
              <a:t> </a:t>
            </a:r>
            <a:r>
              <a:rPr dirty="0"/>
              <a:t>pipeline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627110" cy="233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We have to </a:t>
            </a:r>
            <a:r>
              <a:rPr sz="2000" spc="-10" dirty="0">
                <a:latin typeface="Trebuchet MS"/>
                <a:cs typeface="Trebuchet MS"/>
              </a:rPr>
              <a:t>eliminate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hazards, </a:t>
            </a:r>
            <a:r>
              <a:rPr sz="2000" spc="-5" dirty="0">
                <a:latin typeface="Trebuchet MS"/>
                <a:cs typeface="Trebuchet MS"/>
              </a:rPr>
              <a:t>so the AND and OR instructions </a:t>
            </a:r>
            <a:r>
              <a:rPr sz="2000" dirty="0">
                <a:latin typeface="Trebuchet MS"/>
                <a:cs typeface="Trebuchet MS"/>
              </a:rPr>
              <a:t>in </a:t>
            </a:r>
            <a:r>
              <a:rPr sz="2000" spc="-5" dirty="0">
                <a:latin typeface="Trebuchet MS"/>
                <a:cs typeface="Trebuchet MS"/>
              </a:rPr>
              <a:t>our  </a:t>
            </a:r>
            <a:r>
              <a:rPr sz="2000" spc="-10" dirty="0">
                <a:latin typeface="Trebuchet MS"/>
                <a:cs typeface="Trebuchet MS"/>
              </a:rPr>
              <a:t>example </a:t>
            </a:r>
            <a:r>
              <a:rPr sz="2000" spc="-5" dirty="0">
                <a:latin typeface="Trebuchet MS"/>
                <a:cs typeface="Trebuchet MS"/>
              </a:rPr>
              <a:t>will use the </a:t>
            </a:r>
            <a:r>
              <a:rPr sz="2000" spc="-10" dirty="0">
                <a:latin typeface="Trebuchet MS"/>
                <a:cs typeface="Trebuchet MS"/>
              </a:rPr>
              <a:t>correct </a:t>
            </a:r>
            <a:r>
              <a:rPr sz="2000" spc="-5" dirty="0">
                <a:latin typeface="Trebuchet MS"/>
                <a:cs typeface="Trebuchet MS"/>
              </a:rPr>
              <a:t>value for register</a:t>
            </a:r>
            <a:r>
              <a:rPr sz="2000" spc="25" dirty="0" smtClean="0">
                <a:latin typeface="Trebuchet MS"/>
                <a:cs typeface="Trebuchet MS"/>
              </a:rPr>
              <a:t> </a:t>
            </a:r>
            <a:r>
              <a:rPr lang="en-US" sz="2000" spc="-10" dirty="0" smtClean="0">
                <a:latin typeface="Trebuchet MS"/>
                <a:cs typeface="Trebuchet MS"/>
              </a:rPr>
              <a:t>X</a:t>
            </a:r>
            <a:r>
              <a:rPr sz="2000" spc="-10" dirty="0" smtClean="0">
                <a:latin typeface="Trebuchet MS"/>
                <a:cs typeface="Trebuchet MS"/>
              </a:rPr>
              <a:t>2</a:t>
            </a:r>
            <a:r>
              <a:rPr sz="2000" spc="-1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Let’s look at when the data is </a:t>
            </a:r>
            <a:r>
              <a:rPr sz="2000" spc="-10" dirty="0">
                <a:latin typeface="Trebuchet MS"/>
                <a:cs typeface="Trebuchet MS"/>
              </a:rPr>
              <a:t>actually produced </a:t>
            </a:r>
            <a:r>
              <a:rPr sz="2000" spc="-5" dirty="0">
                <a:latin typeface="Trebuchet MS"/>
                <a:cs typeface="Trebuchet MS"/>
              </a:rPr>
              <a:t>and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consumed.</a:t>
            </a:r>
            <a:endParaRPr sz="2000" dirty="0">
              <a:latin typeface="Trebuchet MS"/>
              <a:cs typeface="Trebuchet MS"/>
            </a:endParaRPr>
          </a:p>
          <a:p>
            <a:pPr marL="755650" marR="18415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SUB </a:t>
            </a:r>
            <a:r>
              <a:rPr sz="2000" spc="-10" dirty="0">
                <a:latin typeface="Trebuchet MS"/>
                <a:cs typeface="Trebuchet MS"/>
              </a:rPr>
              <a:t>instruction produces </a:t>
            </a:r>
            <a:r>
              <a:rPr sz="2000" spc="-5" dirty="0">
                <a:latin typeface="Trebuchet MS"/>
                <a:cs typeface="Trebuchet MS"/>
              </a:rPr>
              <a:t>its result in its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EX </a:t>
            </a:r>
            <a:r>
              <a:rPr sz="2000" spc="-5" dirty="0">
                <a:latin typeface="Trebuchet MS"/>
                <a:cs typeface="Trebuchet MS"/>
              </a:rPr>
              <a:t>stage, </a:t>
            </a:r>
            <a:r>
              <a:rPr sz="2000" spc="-10" dirty="0">
                <a:latin typeface="Trebuchet MS"/>
                <a:cs typeface="Trebuchet MS"/>
              </a:rPr>
              <a:t>during </a:t>
            </a:r>
            <a:r>
              <a:rPr sz="2000" spc="-5" dirty="0">
                <a:latin typeface="Trebuchet MS"/>
                <a:cs typeface="Trebuchet MS"/>
              </a:rPr>
              <a:t>cycle 3  in the </a:t>
            </a:r>
            <a:r>
              <a:rPr sz="2000" spc="-10" dirty="0">
                <a:latin typeface="Trebuchet MS"/>
                <a:cs typeface="Trebuchet MS"/>
              </a:rPr>
              <a:t>diagram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below.</a:t>
            </a:r>
            <a:endParaRPr sz="2000" dirty="0">
              <a:latin typeface="Trebuchet MS"/>
              <a:cs typeface="Trebuchet MS"/>
            </a:endParaRPr>
          </a:p>
          <a:p>
            <a:pPr marL="755650" marR="12192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AND and </a:t>
            </a:r>
            <a:r>
              <a:rPr sz="2000" spc="-5" dirty="0" smtClean="0">
                <a:latin typeface="Trebuchet MS"/>
                <a:cs typeface="Trebuchet MS"/>
              </a:rPr>
              <a:t>OR</a:t>
            </a:r>
            <a:r>
              <a:rPr lang="en-US" sz="2000" spc="-5" dirty="0" smtClean="0">
                <a:latin typeface="Trebuchet MS"/>
                <a:cs typeface="Trebuchet MS"/>
              </a:rPr>
              <a:t>R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need the new value of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in their </a:t>
            </a:r>
            <a:r>
              <a:rPr sz="2000" spc="-5" dirty="0">
                <a:solidFill>
                  <a:srgbClr val="00CE00"/>
                </a:solidFill>
                <a:latin typeface="Trebuchet MS"/>
                <a:cs typeface="Trebuchet MS"/>
              </a:rPr>
              <a:t>EX </a:t>
            </a:r>
            <a:r>
              <a:rPr sz="2000" spc="-5" dirty="0">
                <a:latin typeface="Trebuchet MS"/>
                <a:cs typeface="Trebuchet MS"/>
              </a:rPr>
              <a:t>stages, </a:t>
            </a:r>
            <a:r>
              <a:rPr sz="2000" spc="-10" dirty="0">
                <a:latin typeface="Trebuchet MS"/>
                <a:cs typeface="Trebuchet MS"/>
              </a:rPr>
              <a:t>during  </a:t>
            </a:r>
            <a:r>
              <a:rPr sz="2000" spc="-5" dirty="0">
                <a:latin typeface="Trebuchet MS"/>
                <a:cs typeface="Trebuchet MS"/>
              </a:rPr>
              <a:t>clock cycles 4-5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here.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/>
        </p:nvGraphicFramePr>
        <p:xfrm>
          <a:off x="1476438" y="4185418"/>
          <a:ext cx="6969061" cy="2192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8461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70253">
                <a:tc gridSpan="8">
                  <a:txBody>
                    <a:bodyPr/>
                    <a:lstStyle/>
                    <a:p>
                      <a:pPr marL="3991610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Clock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cycle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6349"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5081">
                <a:tc>
                  <a:txBody>
                    <a:bodyPr/>
                    <a:lstStyle/>
                    <a:p>
                      <a:pPr marL="127000">
                        <a:lnSpc>
                          <a:spcPts val="2110"/>
                        </a:lnSpc>
                        <a:tabLst>
                          <a:tab pos="643890" algn="l"/>
                        </a:tabLst>
                      </a:pPr>
                      <a:r>
                        <a:rPr lang="en-US" sz="1800" spc="-5" dirty="0" smtClean="0">
                          <a:latin typeface="Trebuchet MS"/>
                          <a:cs typeface="Trebuchet MS"/>
                        </a:rPr>
                        <a:t>SUB</a:t>
                      </a:r>
                      <a:r>
                        <a:rPr sz="1800" spc="-5" dirty="0" smtClean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lang="en-US" sz="1800" spc="-5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1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1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3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127000">
                        <a:lnSpc>
                          <a:spcPts val="2110"/>
                        </a:lnSpc>
                        <a:tabLst>
                          <a:tab pos="643890" algn="l"/>
                        </a:tabLst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8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85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5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00CE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75081">
                <a:tc>
                  <a:txBody>
                    <a:bodyPr/>
                    <a:lstStyle/>
                    <a:p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0">
                        <a:lnSpc>
                          <a:spcPts val="2105"/>
                        </a:lnSpc>
                        <a:tabLst>
                          <a:tab pos="644525" algn="l"/>
                        </a:tabLst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ORR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13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9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9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solidFill>
                            <a:srgbClr val="00CE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782" y="487171"/>
            <a:ext cx="4185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Bypassing the register</a:t>
            </a:r>
            <a:r>
              <a:rPr spc="-60" dirty="0"/>
              <a:t> </a:t>
            </a:r>
            <a:r>
              <a:rPr dirty="0"/>
              <a:t>file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791575" cy="197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actual </a:t>
            </a:r>
            <a:r>
              <a:rPr sz="2000" spc="-5" dirty="0">
                <a:latin typeface="Trebuchet MS"/>
                <a:cs typeface="Trebuchet MS"/>
              </a:rPr>
              <a:t>result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1 </a:t>
            </a:r>
            <a:r>
              <a:rPr sz="2000" spc="45" dirty="0" smtClean="0">
                <a:latin typeface="Lucida Grande"/>
                <a:cs typeface="Lucida Grande"/>
              </a:rPr>
              <a:t>– </a:t>
            </a:r>
            <a:r>
              <a:rPr lang="en-US" sz="2000" spc="-5" dirty="0" smtClean="0">
                <a:latin typeface="Trebuchet MS"/>
                <a:cs typeface="Trebuchet MS"/>
              </a:rPr>
              <a:t>X3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is </a:t>
            </a:r>
            <a:r>
              <a:rPr sz="2000" spc="-10" dirty="0">
                <a:latin typeface="Trebuchet MS"/>
                <a:cs typeface="Trebuchet MS"/>
              </a:rPr>
              <a:t>computed </a:t>
            </a:r>
            <a:r>
              <a:rPr sz="2000" spc="-5" dirty="0">
                <a:latin typeface="Trebuchet MS"/>
                <a:cs typeface="Trebuchet MS"/>
              </a:rPr>
              <a:t>in clock cycle 3, </a:t>
            </a:r>
            <a:r>
              <a:rPr sz="2000" i="1" spc="-5" dirty="0">
                <a:latin typeface="Trebuchet MS"/>
                <a:cs typeface="Trebuchet MS"/>
              </a:rPr>
              <a:t>before </a:t>
            </a:r>
            <a:r>
              <a:rPr sz="2000" spc="-5" dirty="0">
                <a:latin typeface="Trebuchet MS"/>
                <a:cs typeface="Trebuchet MS"/>
              </a:rPr>
              <a:t>it’s </a:t>
            </a:r>
            <a:r>
              <a:rPr sz="2000" spc="-10" dirty="0">
                <a:latin typeface="Trebuchet MS"/>
                <a:cs typeface="Trebuchet MS"/>
              </a:rPr>
              <a:t>needed  </a:t>
            </a:r>
            <a:r>
              <a:rPr sz="2000" spc="-5" dirty="0">
                <a:latin typeface="Trebuchet MS"/>
                <a:cs typeface="Trebuchet MS"/>
              </a:rPr>
              <a:t>in cycles 4 and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5.</a:t>
            </a:r>
            <a:endParaRPr sz="2000" dirty="0">
              <a:latin typeface="Trebuchet MS"/>
              <a:cs typeface="Trebuchet MS"/>
            </a:endParaRPr>
          </a:p>
          <a:p>
            <a:pPr marL="355600" marR="7239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If we could somehow </a:t>
            </a:r>
            <a:r>
              <a:rPr sz="2000" spc="-10" dirty="0">
                <a:latin typeface="Trebuchet MS"/>
                <a:cs typeface="Trebuchet MS"/>
              </a:rPr>
              <a:t>bypass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writeback </a:t>
            </a:r>
            <a:r>
              <a:rPr sz="2000" spc="-5" dirty="0">
                <a:latin typeface="Trebuchet MS"/>
                <a:cs typeface="Trebuchet MS"/>
              </a:rPr>
              <a:t>and register read stages </a:t>
            </a:r>
            <a:r>
              <a:rPr sz="2000" spc="-10" dirty="0">
                <a:latin typeface="Trebuchet MS"/>
                <a:cs typeface="Trebuchet MS"/>
              </a:rPr>
              <a:t>when  needed, </a:t>
            </a:r>
            <a:r>
              <a:rPr sz="2000" spc="-5" dirty="0">
                <a:latin typeface="Trebuchet MS"/>
                <a:cs typeface="Trebuchet MS"/>
              </a:rPr>
              <a:t>then we can </a:t>
            </a:r>
            <a:r>
              <a:rPr sz="2000" spc="-10" dirty="0">
                <a:latin typeface="Trebuchet MS"/>
                <a:cs typeface="Trebuchet MS"/>
              </a:rPr>
              <a:t>eliminate </a:t>
            </a:r>
            <a:r>
              <a:rPr sz="2000" spc="-5" dirty="0">
                <a:latin typeface="Trebuchet MS"/>
                <a:cs typeface="Trebuchet MS"/>
              </a:rPr>
              <a:t>these data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hazards.</a:t>
            </a:r>
            <a:endParaRPr sz="2000" dirty="0" smtClean="0">
              <a:latin typeface="Trebuchet MS"/>
              <a:cs typeface="Trebuchet MS"/>
            </a:endParaRPr>
          </a:p>
          <a:p>
            <a:pPr marL="355600" marR="13843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5600" algn="l"/>
                <a:tab pos="356235" algn="l"/>
              </a:tabLst>
            </a:pPr>
            <a:r>
              <a:rPr sz="2000" spc="-5" dirty="0" smtClean="0">
                <a:latin typeface="Trebuchet MS"/>
                <a:cs typeface="Trebuchet MS"/>
              </a:rPr>
              <a:t>Essentially </a:t>
            </a:r>
            <a:r>
              <a:rPr sz="2000" spc="-5" dirty="0">
                <a:latin typeface="Trebuchet MS"/>
                <a:cs typeface="Trebuchet MS"/>
              </a:rPr>
              <a:t>we need to pass the ALU output from SUB </a:t>
            </a:r>
            <a:r>
              <a:rPr sz="2000" spc="-10" dirty="0">
                <a:latin typeface="Trebuchet MS"/>
                <a:cs typeface="Trebuchet MS"/>
              </a:rPr>
              <a:t>directly </a:t>
            </a:r>
            <a:r>
              <a:rPr sz="2000" spc="-5" dirty="0">
                <a:latin typeface="Trebuchet MS"/>
                <a:cs typeface="Trebuchet MS"/>
              </a:rPr>
              <a:t>to the AND  and </a:t>
            </a:r>
            <a:r>
              <a:rPr sz="2000" spc="-5" dirty="0" smtClean="0">
                <a:latin typeface="Trebuchet MS"/>
                <a:cs typeface="Trebuchet MS"/>
              </a:rPr>
              <a:t>OR</a:t>
            </a:r>
            <a:r>
              <a:rPr lang="en-US" sz="2000" spc="-5" dirty="0" smtClean="0">
                <a:latin typeface="Trebuchet MS"/>
                <a:cs typeface="Trebuchet MS"/>
              </a:rPr>
              <a:t>R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instructions, without </a:t>
            </a:r>
            <a:r>
              <a:rPr sz="2000" spc="-5" dirty="0">
                <a:latin typeface="Trebuchet MS"/>
                <a:cs typeface="Trebuchet MS"/>
              </a:rPr>
              <a:t>going </a:t>
            </a:r>
            <a:r>
              <a:rPr sz="2000" spc="-10" dirty="0">
                <a:latin typeface="Trebuchet MS"/>
                <a:cs typeface="Trebuchet MS"/>
              </a:rPr>
              <a:t>through </a:t>
            </a:r>
            <a:r>
              <a:rPr sz="2000" spc="-5" dirty="0">
                <a:latin typeface="Trebuchet MS"/>
                <a:cs typeface="Trebuchet MS"/>
              </a:rPr>
              <a:t>the register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file.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8" name="object 4"/>
          <p:cNvGraphicFramePr>
            <a:graphicFrameLocks noGrp="1"/>
          </p:cNvGraphicFramePr>
          <p:nvPr/>
        </p:nvGraphicFramePr>
        <p:xfrm>
          <a:off x="1476438" y="4185418"/>
          <a:ext cx="6969061" cy="2192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8461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70253">
                <a:tc gridSpan="8">
                  <a:txBody>
                    <a:bodyPr/>
                    <a:lstStyle/>
                    <a:p>
                      <a:pPr marL="3991610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Clock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cycle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6349"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5081">
                <a:tc>
                  <a:txBody>
                    <a:bodyPr/>
                    <a:lstStyle/>
                    <a:p>
                      <a:pPr marL="127000">
                        <a:lnSpc>
                          <a:spcPts val="2110"/>
                        </a:lnSpc>
                        <a:tabLst>
                          <a:tab pos="643890" algn="l"/>
                        </a:tabLst>
                      </a:pPr>
                      <a:r>
                        <a:rPr lang="en-US" sz="1800" spc="-5" dirty="0" smtClean="0">
                          <a:latin typeface="Trebuchet MS"/>
                          <a:cs typeface="Trebuchet MS"/>
                        </a:rPr>
                        <a:t>SUB</a:t>
                      </a:r>
                      <a:r>
                        <a:rPr sz="1800" spc="-5" dirty="0" smtClean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lang="en-US" sz="1800" spc="-5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1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1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3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127000">
                        <a:lnSpc>
                          <a:spcPts val="2110"/>
                        </a:lnSpc>
                        <a:tabLst>
                          <a:tab pos="643890" algn="l"/>
                        </a:tabLst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8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85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5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00CE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75081">
                <a:tc>
                  <a:txBody>
                    <a:bodyPr/>
                    <a:lstStyle/>
                    <a:p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27000">
                        <a:lnSpc>
                          <a:spcPts val="2105"/>
                        </a:lnSpc>
                        <a:tabLst>
                          <a:tab pos="644525" algn="l"/>
                        </a:tabLst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ORR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13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9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9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solidFill>
                            <a:srgbClr val="00CE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WB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323" y="487171"/>
            <a:ext cx="46551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Where </a:t>
            </a:r>
            <a:r>
              <a:rPr spc="-5" dirty="0"/>
              <a:t>to </a:t>
            </a:r>
            <a:r>
              <a:rPr dirty="0"/>
              <a:t>find </a:t>
            </a:r>
            <a:r>
              <a:rPr spc="-5" dirty="0"/>
              <a:t>the ALU</a:t>
            </a:r>
            <a:r>
              <a:rPr spc="-90" dirty="0"/>
              <a:t> </a:t>
            </a:r>
            <a:r>
              <a:rPr spc="-5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7195819" y="4219447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3020" y="4435094"/>
            <a:ext cx="1257300" cy="86360"/>
          </a:xfrm>
          <a:custGeom>
            <a:avLst/>
            <a:gdLst/>
            <a:ahLst/>
            <a:cxnLst/>
            <a:rect l="l" t="t" r="r" b="b"/>
            <a:pathLst>
              <a:path w="1257300" h="86360">
                <a:moveTo>
                  <a:pt x="1214627" y="57150"/>
                </a:moveTo>
                <a:lnTo>
                  <a:pt x="1214627" y="28955"/>
                </a:lnTo>
                <a:lnTo>
                  <a:pt x="0" y="28955"/>
                </a:lnTo>
                <a:lnTo>
                  <a:pt x="0" y="57150"/>
                </a:lnTo>
                <a:lnTo>
                  <a:pt x="1214627" y="57150"/>
                </a:lnTo>
                <a:close/>
              </a:path>
              <a:path w="1257300" h="86360">
                <a:moveTo>
                  <a:pt x="1257300" y="43433"/>
                </a:moveTo>
                <a:lnTo>
                  <a:pt x="1200150" y="0"/>
                </a:lnTo>
                <a:lnTo>
                  <a:pt x="1200150" y="28955"/>
                </a:lnTo>
                <a:lnTo>
                  <a:pt x="1214627" y="28955"/>
                </a:lnTo>
                <a:lnTo>
                  <a:pt x="1214627" y="75295"/>
                </a:lnTo>
                <a:lnTo>
                  <a:pt x="1257300" y="43433"/>
                </a:lnTo>
                <a:close/>
              </a:path>
              <a:path w="1257300" h="86360">
                <a:moveTo>
                  <a:pt x="1214627" y="75295"/>
                </a:moveTo>
                <a:lnTo>
                  <a:pt x="1214627" y="57150"/>
                </a:lnTo>
                <a:lnTo>
                  <a:pt x="1200150" y="57150"/>
                </a:lnTo>
                <a:lnTo>
                  <a:pt x="1200150" y="86105"/>
                </a:lnTo>
                <a:lnTo>
                  <a:pt x="1214627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2948" y="5476747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5" y="41148"/>
                </a:moveTo>
                <a:lnTo>
                  <a:pt x="1872995" y="35813"/>
                </a:lnTo>
                <a:lnTo>
                  <a:pt x="187147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5" y="42672"/>
                </a:lnTo>
                <a:lnTo>
                  <a:pt x="1871471" y="42672"/>
                </a:lnTo>
                <a:lnTo>
                  <a:pt x="1872995" y="41148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3527"/>
                </a:lnTo>
                <a:lnTo>
                  <a:pt x="1871471" y="33527"/>
                </a:lnTo>
                <a:lnTo>
                  <a:pt x="1872995" y="35813"/>
                </a:lnTo>
                <a:lnTo>
                  <a:pt x="1872995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5" y="67817"/>
                </a:moveTo>
                <a:lnTo>
                  <a:pt x="1872995" y="41148"/>
                </a:lnTo>
                <a:lnTo>
                  <a:pt x="1871471" y="42672"/>
                </a:lnTo>
                <a:lnTo>
                  <a:pt x="1856231" y="42672"/>
                </a:lnTo>
                <a:lnTo>
                  <a:pt x="1856231" y="76200"/>
                </a:lnTo>
                <a:lnTo>
                  <a:pt x="1872995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7520" y="352755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2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7520" y="5514847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7520" y="3958844"/>
            <a:ext cx="0" cy="1556385"/>
          </a:xfrm>
          <a:custGeom>
            <a:avLst/>
            <a:gdLst/>
            <a:ahLst/>
            <a:cxnLst/>
            <a:rect l="l" t="t" r="r" b="b"/>
            <a:pathLst>
              <a:path h="1556385">
                <a:moveTo>
                  <a:pt x="0" y="0"/>
                </a:moveTo>
                <a:lnTo>
                  <a:pt x="0" y="15560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4617" y="2836417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168401" y="0"/>
                </a:moveTo>
                <a:lnTo>
                  <a:pt x="168402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5379" y="2837179"/>
            <a:ext cx="167640" cy="3281679"/>
          </a:xfrm>
          <a:custGeom>
            <a:avLst/>
            <a:gdLst/>
            <a:ahLst/>
            <a:cxnLst/>
            <a:rect l="l" t="t" r="r" b="b"/>
            <a:pathLst>
              <a:path w="167639" h="3281679">
                <a:moveTo>
                  <a:pt x="0" y="0"/>
                </a:moveTo>
                <a:lnTo>
                  <a:pt x="0" y="3281172"/>
                </a:lnTo>
                <a:lnTo>
                  <a:pt x="167640" y="3281172"/>
                </a:lnTo>
                <a:lnTo>
                  <a:pt x="16763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7997" y="3700526"/>
            <a:ext cx="100711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69875" marR="86995" indent="-89535">
              <a:lnSpc>
                <a:spcPct val="100000"/>
              </a:lnSpc>
              <a:spcBef>
                <a:spcPts val="975"/>
              </a:spcBef>
            </a:pPr>
            <a:r>
              <a:rPr sz="1100" b="1" spc="-5" dirty="0">
                <a:latin typeface="Arial"/>
                <a:cs typeface="Arial"/>
              </a:rPr>
              <a:t>Instruction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04580" y="4953253"/>
            <a:ext cx="252729" cy="85725"/>
          </a:xfrm>
          <a:custGeom>
            <a:avLst/>
            <a:gdLst/>
            <a:ahLst/>
            <a:cxnLst/>
            <a:rect l="l" t="t" r="r" b="b"/>
            <a:pathLst>
              <a:path w="252729" h="85725">
                <a:moveTo>
                  <a:pt x="209550" y="57150"/>
                </a:moveTo>
                <a:lnTo>
                  <a:pt x="209550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5725">
                <a:moveTo>
                  <a:pt x="252222" y="42672"/>
                </a:moveTo>
                <a:lnTo>
                  <a:pt x="195072" y="0"/>
                </a:lnTo>
                <a:lnTo>
                  <a:pt x="195072" y="28194"/>
                </a:lnTo>
                <a:lnTo>
                  <a:pt x="209550" y="28194"/>
                </a:lnTo>
                <a:lnTo>
                  <a:pt x="209550" y="74533"/>
                </a:lnTo>
                <a:lnTo>
                  <a:pt x="252222" y="42672"/>
                </a:lnTo>
                <a:close/>
              </a:path>
              <a:path w="252729" h="85725">
                <a:moveTo>
                  <a:pt x="209550" y="74533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5344"/>
                </a:lnTo>
                <a:lnTo>
                  <a:pt x="209550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62697" y="4176776"/>
            <a:ext cx="419100" cy="85725"/>
          </a:xfrm>
          <a:custGeom>
            <a:avLst/>
            <a:gdLst/>
            <a:ahLst/>
            <a:cxnLst/>
            <a:rect l="l" t="t" r="r" b="b"/>
            <a:pathLst>
              <a:path w="419100" h="85725">
                <a:moveTo>
                  <a:pt x="376427" y="57150"/>
                </a:moveTo>
                <a:lnTo>
                  <a:pt x="376427" y="28194"/>
                </a:lnTo>
                <a:lnTo>
                  <a:pt x="0" y="28194"/>
                </a:lnTo>
                <a:lnTo>
                  <a:pt x="0" y="57150"/>
                </a:lnTo>
                <a:lnTo>
                  <a:pt x="376427" y="57150"/>
                </a:lnTo>
                <a:close/>
              </a:path>
              <a:path w="419100" h="85725">
                <a:moveTo>
                  <a:pt x="419100" y="42672"/>
                </a:moveTo>
                <a:lnTo>
                  <a:pt x="361950" y="0"/>
                </a:lnTo>
                <a:lnTo>
                  <a:pt x="361950" y="28194"/>
                </a:lnTo>
                <a:lnTo>
                  <a:pt x="376427" y="28194"/>
                </a:lnTo>
                <a:lnTo>
                  <a:pt x="376427" y="74533"/>
                </a:lnTo>
                <a:lnTo>
                  <a:pt x="419100" y="42672"/>
                </a:lnTo>
                <a:close/>
              </a:path>
              <a:path w="419100" h="85725">
                <a:moveTo>
                  <a:pt x="376427" y="74533"/>
                </a:moveTo>
                <a:lnTo>
                  <a:pt x="376427" y="57150"/>
                </a:lnTo>
                <a:lnTo>
                  <a:pt x="361950" y="57150"/>
                </a:lnTo>
                <a:lnTo>
                  <a:pt x="361950" y="85344"/>
                </a:lnTo>
                <a:lnTo>
                  <a:pt x="376427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62697" y="4219447"/>
            <a:ext cx="0" cy="1209040"/>
          </a:xfrm>
          <a:custGeom>
            <a:avLst/>
            <a:gdLst/>
            <a:ahLst/>
            <a:cxnLst/>
            <a:rect l="l" t="t" r="r" b="b"/>
            <a:pathLst>
              <a:path h="1209039">
                <a:moveTo>
                  <a:pt x="0" y="0"/>
                </a:moveTo>
                <a:lnTo>
                  <a:pt x="0" y="120853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697" y="5384546"/>
            <a:ext cx="1594485" cy="86360"/>
          </a:xfrm>
          <a:custGeom>
            <a:avLst/>
            <a:gdLst/>
            <a:ahLst/>
            <a:cxnLst/>
            <a:rect l="l" t="t" r="r" b="b"/>
            <a:pathLst>
              <a:path w="1594484" h="86360">
                <a:moveTo>
                  <a:pt x="1551431" y="57150"/>
                </a:moveTo>
                <a:lnTo>
                  <a:pt x="1551431" y="28955"/>
                </a:lnTo>
                <a:lnTo>
                  <a:pt x="0" y="28955"/>
                </a:lnTo>
                <a:lnTo>
                  <a:pt x="0" y="57150"/>
                </a:lnTo>
                <a:lnTo>
                  <a:pt x="1551431" y="57150"/>
                </a:lnTo>
                <a:close/>
              </a:path>
              <a:path w="1594484" h="86360">
                <a:moveTo>
                  <a:pt x="1594103" y="43433"/>
                </a:moveTo>
                <a:lnTo>
                  <a:pt x="1536953" y="0"/>
                </a:lnTo>
                <a:lnTo>
                  <a:pt x="1536953" y="28955"/>
                </a:lnTo>
                <a:lnTo>
                  <a:pt x="1551431" y="28955"/>
                </a:lnTo>
                <a:lnTo>
                  <a:pt x="1551431" y="75295"/>
                </a:lnTo>
                <a:lnTo>
                  <a:pt x="1594103" y="43433"/>
                </a:lnTo>
                <a:close/>
              </a:path>
              <a:path w="1594484" h="86360">
                <a:moveTo>
                  <a:pt x="1551431" y="75295"/>
                </a:moveTo>
                <a:lnTo>
                  <a:pt x="1551431" y="57150"/>
                </a:lnTo>
                <a:lnTo>
                  <a:pt x="1536953" y="57150"/>
                </a:lnTo>
                <a:lnTo>
                  <a:pt x="1536953" y="86105"/>
                </a:lnTo>
                <a:lnTo>
                  <a:pt x="1551431" y="75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05547" y="4187444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90" h="87629">
                <a:moveTo>
                  <a:pt x="84581" y="63245"/>
                </a:moveTo>
                <a:lnTo>
                  <a:pt x="84581" y="25145"/>
                </a:lnTo>
                <a:lnTo>
                  <a:pt x="59435" y="0"/>
                </a:lnTo>
                <a:lnTo>
                  <a:pt x="24383" y="0"/>
                </a:lnTo>
                <a:lnTo>
                  <a:pt x="0" y="25145"/>
                </a:lnTo>
                <a:lnTo>
                  <a:pt x="0" y="63245"/>
                </a:lnTo>
                <a:lnTo>
                  <a:pt x="24383" y="87629"/>
                </a:lnTo>
                <a:lnTo>
                  <a:pt x="59435" y="87629"/>
                </a:lnTo>
                <a:lnTo>
                  <a:pt x="84581" y="632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5547" y="4187444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90" h="87629">
                <a:moveTo>
                  <a:pt x="24383" y="0"/>
                </a:moveTo>
                <a:lnTo>
                  <a:pt x="0" y="25145"/>
                </a:lnTo>
                <a:lnTo>
                  <a:pt x="0" y="63245"/>
                </a:lnTo>
                <a:lnTo>
                  <a:pt x="24383" y="87629"/>
                </a:lnTo>
                <a:lnTo>
                  <a:pt x="59435" y="87629"/>
                </a:lnTo>
                <a:lnTo>
                  <a:pt x="84581" y="63245"/>
                </a:lnTo>
                <a:lnTo>
                  <a:pt x="84581" y="25145"/>
                </a:lnTo>
                <a:lnTo>
                  <a:pt x="59435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26600" y="516890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95002" y="5168900"/>
            <a:ext cx="0" cy="1641475"/>
          </a:xfrm>
          <a:custGeom>
            <a:avLst/>
            <a:gdLst/>
            <a:ahLst/>
            <a:cxnLst/>
            <a:rect l="l" t="t" r="r" b="b"/>
            <a:pathLst>
              <a:path h="1641475">
                <a:moveTo>
                  <a:pt x="0" y="0"/>
                </a:moveTo>
                <a:lnTo>
                  <a:pt x="0" y="1641348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4398" y="6810247"/>
            <a:ext cx="7880984" cy="0"/>
          </a:xfrm>
          <a:custGeom>
            <a:avLst/>
            <a:gdLst/>
            <a:ahLst/>
            <a:cxnLst/>
            <a:rect l="l" t="t" r="r" b="b"/>
            <a:pathLst>
              <a:path w="7880984">
                <a:moveTo>
                  <a:pt x="7880604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81797" y="3958844"/>
            <a:ext cx="92329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0975" marR="179705" indent="118745">
              <a:lnSpc>
                <a:spcPct val="100000"/>
              </a:lnSpc>
              <a:spcBef>
                <a:spcPts val="980"/>
              </a:spcBef>
            </a:pPr>
            <a:r>
              <a:rPr sz="1100" b="1" spc="-5" dirty="0">
                <a:latin typeface="Arial"/>
                <a:cs typeface="Arial"/>
              </a:rPr>
              <a:t>Data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4547" y="4957571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64547" y="5360668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75902" y="4909820"/>
            <a:ext cx="250825" cy="691515"/>
          </a:xfrm>
          <a:custGeom>
            <a:avLst/>
            <a:gdLst/>
            <a:ahLst/>
            <a:cxnLst/>
            <a:rect l="l" t="t" r="r" b="b"/>
            <a:pathLst>
              <a:path w="250825" h="691514">
                <a:moveTo>
                  <a:pt x="124968" y="0"/>
                </a:moveTo>
                <a:lnTo>
                  <a:pt x="76188" y="9894"/>
                </a:lnTo>
                <a:lnTo>
                  <a:pt x="36480" y="36861"/>
                </a:lnTo>
                <a:lnTo>
                  <a:pt x="9775" y="76831"/>
                </a:lnTo>
                <a:lnTo>
                  <a:pt x="0" y="125729"/>
                </a:lnTo>
                <a:lnTo>
                  <a:pt x="0" y="565403"/>
                </a:lnTo>
                <a:lnTo>
                  <a:pt x="9775" y="614302"/>
                </a:lnTo>
                <a:lnTo>
                  <a:pt x="36480" y="654272"/>
                </a:lnTo>
                <a:lnTo>
                  <a:pt x="76188" y="681239"/>
                </a:lnTo>
                <a:lnTo>
                  <a:pt x="124968" y="691133"/>
                </a:lnTo>
                <a:lnTo>
                  <a:pt x="173866" y="681239"/>
                </a:lnTo>
                <a:lnTo>
                  <a:pt x="213836" y="654272"/>
                </a:lnTo>
                <a:lnTo>
                  <a:pt x="240803" y="614302"/>
                </a:lnTo>
                <a:lnTo>
                  <a:pt x="250698" y="565403"/>
                </a:lnTo>
                <a:lnTo>
                  <a:pt x="250698" y="125729"/>
                </a:lnTo>
                <a:lnTo>
                  <a:pt x="240803" y="76831"/>
                </a:lnTo>
                <a:lnTo>
                  <a:pt x="213836" y="36861"/>
                </a:lnTo>
                <a:lnTo>
                  <a:pt x="173866" y="9894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3579" y="4478528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51739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71670" y="4428997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89" h="87629">
                <a:moveTo>
                  <a:pt x="84581" y="62484"/>
                </a:moveTo>
                <a:lnTo>
                  <a:pt x="84581" y="24384"/>
                </a:lnTo>
                <a:lnTo>
                  <a:pt x="59435" y="0"/>
                </a:lnTo>
                <a:lnTo>
                  <a:pt x="25145" y="0"/>
                </a:lnTo>
                <a:lnTo>
                  <a:pt x="0" y="24384"/>
                </a:lnTo>
                <a:lnTo>
                  <a:pt x="0" y="62484"/>
                </a:lnTo>
                <a:lnTo>
                  <a:pt x="25145" y="87629"/>
                </a:lnTo>
                <a:lnTo>
                  <a:pt x="59435" y="87629"/>
                </a:lnTo>
                <a:lnTo>
                  <a:pt x="84581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1670" y="4428997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89" h="87629">
                <a:moveTo>
                  <a:pt x="25145" y="0"/>
                </a:moveTo>
                <a:lnTo>
                  <a:pt x="0" y="24384"/>
                </a:lnTo>
                <a:lnTo>
                  <a:pt x="0" y="62484"/>
                </a:lnTo>
                <a:lnTo>
                  <a:pt x="25145" y="87629"/>
                </a:lnTo>
                <a:lnTo>
                  <a:pt x="59435" y="87629"/>
                </a:lnTo>
                <a:lnTo>
                  <a:pt x="84581" y="62484"/>
                </a:lnTo>
                <a:lnTo>
                  <a:pt x="84581" y="24384"/>
                </a:lnTo>
                <a:lnTo>
                  <a:pt x="59435" y="0"/>
                </a:lnTo>
                <a:lnTo>
                  <a:pt x="251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7997" y="3095498"/>
            <a:ext cx="530860" cy="2609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35"/>
              </a:spcBef>
            </a:pPr>
            <a:r>
              <a:rPr sz="1100" b="1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7548" y="3356102"/>
            <a:ext cx="86360" cy="344805"/>
          </a:xfrm>
          <a:custGeom>
            <a:avLst/>
            <a:gdLst/>
            <a:ahLst/>
            <a:cxnLst/>
            <a:rect l="l" t="t" r="r" b="b"/>
            <a:pathLst>
              <a:path w="86359" h="344804">
                <a:moveTo>
                  <a:pt x="86106" y="287274"/>
                </a:moveTo>
                <a:lnTo>
                  <a:pt x="0" y="287274"/>
                </a:lnTo>
                <a:lnTo>
                  <a:pt x="28956" y="326054"/>
                </a:lnTo>
                <a:lnTo>
                  <a:pt x="28956" y="301751"/>
                </a:lnTo>
                <a:lnTo>
                  <a:pt x="57150" y="301751"/>
                </a:lnTo>
                <a:lnTo>
                  <a:pt x="57150" y="325374"/>
                </a:lnTo>
                <a:lnTo>
                  <a:pt x="86106" y="287274"/>
                </a:lnTo>
                <a:close/>
              </a:path>
              <a:path w="86359" h="344804">
                <a:moveTo>
                  <a:pt x="57150" y="287274"/>
                </a:moveTo>
                <a:lnTo>
                  <a:pt x="57150" y="0"/>
                </a:lnTo>
                <a:lnTo>
                  <a:pt x="28956" y="0"/>
                </a:lnTo>
                <a:lnTo>
                  <a:pt x="28956" y="287274"/>
                </a:lnTo>
                <a:lnTo>
                  <a:pt x="57150" y="287274"/>
                </a:lnTo>
                <a:close/>
              </a:path>
              <a:path w="86359" h="344804">
                <a:moveTo>
                  <a:pt x="57150" y="325374"/>
                </a:moveTo>
                <a:lnTo>
                  <a:pt x="57150" y="301751"/>
                </a:lnTo>
                <a:lnTo>
                  <a:pt x="28956" y="301751"/>
                </a:lnTo>
                <a:lnTo>
                  <a:pt x="28956" y="326054"/>
                </a:lnTo>
                <a:lnTo>
                  <a:pt x="42672" y="344424"/>
                </a:lnTo>
                <a:lnTo>
                  <a:pt x="57150" y="325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70879" y="4176776"/>
            <a:ext cx="1257300" cy="85725"/>
          </a:xfrm>
          <a:custGeom>
            <a:avLst/>
            <a:gdLst/>
            <a:ahLst/>
            <a:cxnLst/>
            <a:rect l="l" t="t" r="r" b="b"/>
            <a:pathLst>
              <a:path w="1257300" h="85725">
                <a:moveTo>
                  <a:pt x="1213865" y="57150"/>
                </a:moveTo>
                <a:lnTo>
                  <a:pt x="1213865" y="28194"/>
                </a:lnTo>
                <a:lnTo>
                  <a:pt x="0" y="28194"/>
                </a:lnTo>
                <a:lnTo>
                  <a:pt x="0" y="57150"/>
                </a:lnTo>
                <a:lnTo>
                  <a:pt x="1213865" y="57150"/>
                </a:lnTo>
                <a:close/>
              </a:path>
              <a:path w="1257300" h="85725">
                <a:moveTo>
                  <a:pt x="1257299" y="42672"/>
                </a:moveTo>
                <a:lnTo>
                  <a:pt x="1200149" y="0"/>
                </a:lnTo>
                <a:lnTo>
                  <a:pt x="1200149" y="28194"/>
                </a:lnTo>
                <a:lnTo>
                  <a:pt x="1213865" y="28194"/>
                </a:lnTo>
                <a:lnTo>
                  <a:pt x="1213865" y="75102"/>
                </a:lnTo>
                <a:lnTo>
                  <a:pt x="1257299" y="42672"/>
                </a:lnTo>
                <a:close/>
              </a:path>
              <a:path w="1257300" h="85725">
                <a:moveTo>
                  <a:pt x="1213865" y="75102"/>
                </a:moveTo>
                <a:lnTo>
                  <a:pt x="1213865" y="57150"/>
                </a:lnTo>
                <a:lnTo>
                  <a:pt x="1200149" y="57150"/>
                </a:lnTo>
                <a:lnTo>
                  <a:pt x="1200149" y="85344"/>
                </a:lnTo>
                <a:lnTo>
                  <a:pt x="1213865" y="751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63700" y="395884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83819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00320" y="3268471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4">
                <a:moveTo>
                  <a:pt x="0" y="0"/>
                </a:moveTo>
                <a:lnTo>
                  <a:pt x="0" y="605027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00320" y="4219447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503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00320" y="3873500"/>
            <a:ext cx="251460" cy="173355"/>
          </a:xfrm>
          <a:custGeom>
            <a:avLst/>
            <a:gdLst/>
            <a:ahLst/>
            <a:cxnLst/>
            <a:rect l="l" t="t" r="r" b="b"/>
            <a:pathLst>
              <a:path w="251460" h="173354">
                <a:moveTo>
                  <a:pt x="0" y="0"/>
                </a:moveTo>
                <a:lnTo>
                  <a:pt x="251459" y="172974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0320" y="4046473"/>
            <a:ext cx="251460" cy="173355"/>
          </a:xfrm>
          <a:custGeom>
            <a:avLst/>
            <a:gdLst/>
            <a:ahLst/>
            <a:cxnLst/>
            <a:rect l="l" t="t" r="r" b="b"/>
            <a:pathLst>
              <a:path w="251460" h="173354">
                <a:moveTo>
                  <a:pt x="0" y="172974"/>
                </a:moveTo>
                <a:lnTo>
                  <a:pt x="251459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0320" y="3268471"/>
            <a:ext cx="670560" cy="1037590"/>
          </a:xfrm>
          <a:custGeom>
            <a:avLst/>
            <a:gdLst/>
            <a:ahLst/>
            <a:cxnLst/>
            <a:rect l="l" t="t" r="r" b="b"/>
            <a:pathLst>
              <a:path w="670560" h="1037589">
                <a:moveTo>
                  <a:pt x="0" y="0"/>
                </a:moveTo>
                <a:lnTo>
                  <a:pt x="670559" y="518922"/>
                </a:lnTo>
                <a:lnTo>
                  <a:pt x="670559" y="1037081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0320" y="4305553"/>
            <a:ext cx="670560" cy="517525"/>
          </a:xfrm>
          <a:custGeom>
            <a:avLst/>
            <a:gdLst/>
            <a:ahLst/>
            <a:cxnLst/>
            <a:rect l="l" t="t" r="r" b="b"/>
            <a:pathLst>
              <a:path w="670560" h="517525">
                <a:moveTo>
                  <a:pt x="0" y="517398"/>
                </a:moveTo>
                <a:lnTo>
                  <a:pt x="670559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40426" y="4006596"/>
            <a:ext cx="3143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42948" y="3489452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60" h="76200">
                <a:moveTo>
                  <a:pt x="281177" y="40386"/>
                </a:moveTo>
                <a:lnTo>
                  <a:pt x="281177" y="35051"/>
                </a:lnTo>
                <a:lnTo>
                  <a:pt x="278891" y="33527"/>
                </a:lnTo>
                <a:lnTo>
                  <a:pt x="2285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5" y="42672"/>
                </a:lnTo>
                <a:lnTo>
                  <a:pt x="278891" y="42672"/>
                </a:lnTo>
                <a:lnTo>
                  <a:pt x="281177" y="40386"/>
                </a:lnTo>
                <a:close/>
              </a:path>
              <a:path w="340360" h="76200">
                <a:moveTo>
                  <a:pt x="339851" y="38100"/>
                </a:moveTo>
                <a:lnTo>
                  <a:pt x="263651" y="0"/>
                </a:lnTo>
                <a:lnTo>
                  <a:pt x="263651" y="33527"/>
                </a:lnTo>
                <a:lnTo>
                  <a:pt x="278891" y="33527"/>
                </a:lnTo>
                <a:lnTo>
                  <a:pt x="281177" y="35051"/>
                </a:lnTo>
                <a:lnTo>
                  <a:pt x="281177" y="67437"/>
                </a:lnTo>
                <a:lnTo>
                  <a:pt x="339851" y="38100"/>
                </a:lnTo>
                <a:close/>
              </a:path>
              <a:path w="340360" h="76200">
                <a:moveTo>
                  <a:pt x="281177" y="67437"/>
                </a:moveTo>
                <a:lnTo>
                  <a:pt x="281177" y="40386"/>
                </a:lnTo>
                <a:lnTo>
                  <a:pt x="278891" y="42672"/>
                </a:lnTo>
                <a:lnTo>
                  <a:pt x="263651" y="42672"/>
                </a:lnTo>
                <a:lnTo>
                  <a:pt x="263651" y="76200"/>
                </a:lnTo>
                <a:lnTo>
                  <a:pt x="281177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42948" y="3920744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60" h="76200">
                <a:moveTo>
                  <a:pt x="281177" y="41147"/>
                </a:moveTo>
                <a:lnTo>
                  <a:pt x="281177" y="35813"/>
                </a:lnTo>
                <a:lnTo>
                  <a:pt x="27889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3433"/>
                </a:lnTo>
                <a:lnTo>
                  <a:pt x="278891" y="43433"/>
                </a:lnTo>
                <a:lnTo>
                  <a:pt x="281177" y="41147"/>
                </a:lnTo>
                <a:close/>
              </a:path>
              <a:path w="340360" h="76200">
                <a:moveTo>
                  <a:pt x="339851" y="38100"/>
                </a:moveTo>
                <a:lnTo>
                  <a:pt x="263651" y="0"/>
                </a:lnTo>
                <a:lnTo>
                  <a:pt x="263651" y="33527"/>
                </a:lnTo>
                <a:lnTo>
                  <a:pt x="278891" y="33527"/>
                </a:lnTo>
                <a:lnTo>
                  <a:pt x="281177" y="35813"/>
                </a:lnTo>
                <a:lnTo>
                  <a:pt x="281177" y="67437"/>
                </a:lnTo>
                <a:lnTo>
                  <a:pt x="339851" y="38100"/>
                </a:lnTo>
                <a:close/>
              </a:path>
              <a:path w="340360" h="76200">
                <a:moveTo>
                  <a:pt x="281177" y="67437"/>
                </a:moveTo>
                <a:lnTo>
                  <a:pt x="281177" y="41147"/>
                </a:lnTo>
                <a:lnTo>
                  <a:pt x="278891" y="43433"/>
                </a:lnTo>
                <a:lnTo>
                  <a:pt x="263651" y="43433"/>
                </a:lnTo>
                <a:lnTo>
                  <a:pt x="263651" y="76200"/>
                </a:lnTo>
                <a:lnTo>
                  <a:pt x="281177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13229" y="3924553"/>
            <a:ext cx="69850" cy="71120"/>
          </a:xfrm>
          <a:custGeom>
            <a:avLst/>
            <a:gdLst/>
            <a:ahLst/>
            <a:cxnLst/>
            <a:rect l="l" t="t" r="r" b="b"/>
            <a:pathLst>
              <a:path w="69850" h="71120">
                <a:moveTo>
                  <a:pt x="69342" y="51054"/>
                </a:moveTo>
                <a:lnTo>
                  <a:pt x="69342" y="19812"/>
                </a:lnTo>
                <a:lnTo>
                  <a:pt x="48768" y="0"/>
                </a:lnTo>
                <a:lnTo>
                  <a:pt x="19812" y="0"/>
                </a:lnTo>
                <a:lnTo>
                  <a:pt x="0" y="19812"/>
                </a:lnTo>
                <a:lnTo>
                  <a:pt x="0" y="51054"/>
                </a:lnTo>
                <a:lnTo>
                  <a:pt x="19812" y="70866"/>
                </a:lnTo>
                <a:lnTo>
                  <a:pt x="48768" y="70866"/>
                </a:lnTo>
                <a:lnTo>
                  <a:pt x="69342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3229" y="3924553"/>
            <a:ext cx="69850" cy="71120"/>
          </a:xfrm>
          <a:custGeom>
            <a:avLst/>
            <a:gdLst/>
            <a:ahLst/>
            <a:cxnLst/>
            <a:rect l="l" t="t" r="r" b="b"/>
            <a:pathLst>
              <a:path w="69850" h="71120">
                <a:moveTo>
                  <a:pt x="19812" y="0"/>
                </a:moveTo>
                <a:lnTo>
                  <a:pt x="0" y="19812"/>
                </a:lnTo>
                <a:lnTo>
                  <a:pt x="0" y="51054"/>
                </a:lnTo>
                <a:lnTo>
                  <a:pt x="19812" y="70866"/>
                </a:lnTo>
                <a:lnTo>
                  <a:pt x="48768" y="70866"/>
                </a:lnTo>
                <a:lnTo>
                  <a:pt x="69342" y="51054"/>
                </a:lnTo>
                <a:lnTo>
                  <a:pt x="69342" y="19812"/>
                </a:lnTo>
                <a:lnTo>
                  <a:pt x="48768" y="0"/>
                </a:lnTo>
                <a:lnTo>
                  <a:pt x="1981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82800" y="3356102"/>
            <a:ext cx="1341120" cy="172720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23680" y="5384546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3433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295"/>
                </a:lnTo>
                <a:lnTo>
                  <a:pt x="252222" y="43433"/>
                </a:lnTo>
                <a:close/>
              </a:path>
              <a:path w="252729" h="86360">
                <a:moveTo>
                  <a:pt x="209550" y="75295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14398" y="4822952"/>
            <a:ext cx="0" cy="1987550"/>
          </a:xfrm>
          <a:custGeom>
            <a:avLst/>
            <a:gdLst/>
            <a:ahLst/>
            <a:cxnLst/>
            <a:rect l="l" t="t" r="r" b="b"/>
            <a:pathLst>
              <a:path h="1987550">
                <a:moveTo>
                  <a:pt x="0" y="1987296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14398" y="4780279"/>
            <a:ext cx="168910" cy="85725"/>
          </a:xfrm>
          <a:custGeom>
            <a:avLst/>
            <a:gdLst/>
            <a:ahLst/>
            <a:cxnLst/>
            <a:rect l="l" t="t" r="r" b="b"/>
            <a:pathLst>
              <a:path w="168910" h="85725">
                <a:moveTo>
                  <a:pt x="125730" y="57150"/>
                </a:moveTo>
                <a:lnTo>
                  <a:pt x="125730" y="28194"/>
                </a:lnTo>
                <a:lnTo>
                  <a:pt x="0" y="28194"/>
                </a:lnTo>
                <a:lnTo>
                  <a:pt x="0" y="57150"/>
                </a:lnTo>
                <a:lnTo>
                  <a:pt x="125730" y="57150"/>
                </a:lnTo>
                <a:close/>
              </a:path>
              <a:path w="168910" h="85725">
                <a:moveTo>
                  <a:pt x="168402" y="42672"/>
                </a:moveTo>
                <a:lnTo>
                  <a:pt x="111252" y="0"/>
                </a:lnTo>
                <a:lnTo>
                  <a:pt x="111252" y="28194"/>
                </a:lnTo>
                <a:lnTo>
                  <a:pt x="125730" y="28194"/>
                </a:lnTo>
                <a:lnTo>
                  <a:pt x="125730" y="74533"/>
                </a:lnTo>
                <a:lnTo>
                  <a:pt x="168402" y="42672"/>
                </a:lnTo>
                <a:close/>
              </a:path>
              <a:path w="168910" h="85725">
                <a:moveTo>
                  <a:pt x="125730" y="74533"/>
                </a:moveTo>
                <a:lnTo>
                  <a:pt x="125730" y="57150"/>
                </a:lnTo>
                <a:lnTo>
                  <a:pt x="111252" y="57150"/>
                </a:lnTo>
                <a:lnTo>
                  <a:pt x="111252" y="85344"/>
                </a:lnTo>
                <a:lnTo>
                  <a:pt x="125730" y="74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23920" y="3484879"/>
            <a:ext cx="251460" cy="85725"/>
          </a:xfrm>
          <a:custGeom>
            <a:avLst/>
            <a:gdLst/>
            <a:ahLst/>
            <a:cxnLst/>
            <a:rect l="l" t="t" r="r" b="b"/>
            <a:pathLst>
              <a:path w="251460" h="85725">
                <a:moveTo>
                  <a:pt x="208025" y="57150"/>
                </a:moveTo>
                <a:lnTo>
                  <a:pt x="208025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1460" h="85725">
                <a:moveTo>
                  <a:pt x="251459" y="42672"/>
                </a:moveTo>
                <a:lnTo>
                  <a:pt x="194309" y="0"/>
                </a:lnTo>
                <a:lnTo>
                  <a:pt x="194309" y="28194"/>
                </a:lnTo>
                <a:lnTo>
                  <a:pt x="208025" y="28194"/>
                </a:lnTo>
                <a:lnTo>
                  <a:pt x="208025" y="75102"/>
                </a:lnTo>
                <a:lnTo>
                  <a:pt x="251459" y="42672"/>
                </a:lnTo>
                <a:close/>
              </a:path>
              <a:path w="251460" h="85725">
                <a:moveTo>
                  <a:pt x="208025" y="75102"/>
                </a:moveTo>
                <a:lnTo>
                  <a:pt x="208025" y="57150"/>
                </a:lnTo>
                <a:lnTo>
                  <a:pt x="194309" y="57150"/>
                </a:lnTo>
                <a:lnTo>
                  <a:pt x="194309" y="85344"/>
                </a:lnTo>
                <a:lnTo>
                  <a:pt x="208025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23920" y="4435094"/>
            <a:ext cx="251460" cy="86360"/>
          </a:xfrm>
          <a:custGeom>
            <a:avLst/>
            <a:gdLst/>
            <a:ahLst/>
            <a:cxnLst/>
            <a:rect l="l" t="t" r="r" b="b"/>
            <a:pathLst>
              <a:path w="251460" h="86360">
                <a:moveTo>
                  <a:pt x="208025" y="57150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1460" h="86360">
                <a:moveTo>
                  <a:pt x="251459" y="43433"/>
                </a:moveTo>
                <a:lnTo>
                  <a:pt x="194309" y="0"/>
                </a:lnTo>
                <a:lnTo>
                  <a:pt x="194309" y="28955"/>
                </a:lnTo>
                <a:lnTo>
                  <a:pt x="208025" y="28955"/>
                </a:lnTo>
                <a:lnTo>
                  <a:pt x="208025" y="75864"/>
                </a:lnTo>
                <a:lnTo>
                  <a:pt x="251459" y="43433"/>
                </a:lnTo>
                <a:close/>
              </a:path>
              <a:path w="251460" h="86360">
                <a:moveTo>
                  <a:pt x="208025" y="75864"/>
                </a:moveTo>
                <a:lnTo>
                  <a:pt x="208025" y="57150"/>
                </a:lnTo>
                <a:lnTo>
                  <a:pt x="194309" y="57150"/>
                </a:lnTo>
                <a:lnTo>
                  <a:pt x="194309" y="86105"/>
                </a:lnTo>
                <a:lnTo>
                  <a:pt x="208025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23680" y="4953253"/>
            <a:ext cx="252729" cy="85725"/>
          </a:xfrm>
          <a:custGeom>
            <a:avLst/>
            <a:gdLst/>
            <a:ahLst/>
            <a:cxnLst/>
            <a:rect l="l" t="t" r="r" b="b"/>
            <a:pathLst>
              <a:path w="252729" h="85725">
                <a:moveTo>
                  <a:pt x="209550" y="57150"/>
                </a:moveTo>
                <a:lnTo>
                  <a:pt x="209550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5725">
                <a:moveTo>
                  <a:pt x="252222" y="42672"/>
                </a:moveTo>
                <a:lnTo>
                  <a:pt x="195072" y="0"/>
                </a:lnTo>
                <a:lnTo>
                  <a:pt x="195072" y="28194"/>
                </a:lnTo>
                <a:lnTo>
                  <a:pt x="209550" y="28194"/>
                </a:lnTo>
                <a:lnTo>
                  <a:pt x="209550" y="74533"/>
                </a:lnTo>
                <a:lnTo>
                  <a:pt x="252222" y="42672"/>
                </a:lnTo>
                <a:close/>
              </a:path>
              <a:path w="252729" h="85725">
                <a:moveTo>
                  <a:pt x="209550" y="74533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5344"/>
                </a:lnTo>
                <a:lnTo>
                  <a:pt x="209550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42948" y="5735828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5" y="40386"/>
                </a:moveTo>
                <a:lnTo>
                  <a:pt x="1872995" y="35051"/>
                </a:lnTo>
                <a:lnTo>
                  <a:pt x="1871471" y="32766"/>
                </a:lnTo>
                <a:lnTo>
                  <a:pt x="2285" y="32766"/>
                </a:lnTo>
                <a:lnTo>
                  <a:pt x="0" y="35051"/>
                </a:lnTo>
                <a:lnTo>
                  <a:pt x="0" y="40386"/>
                </a:lnTo>
                <a:lnTo>
                  <a:pt x="2285" y="42672"/>
                </a:lnTo>
                <a:lnTo>
                  <a:pt x="1871471" y="42672"/>
                </a:lnTo>
                <a:lnTo>
                  <a:pt x="1872995" y="40386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2766"/>
                </a:lnTo>
                <a:lnTo>
                  <a:pt x="1871471" y="32766"/>
                </a:lnTo>
                <a:lnTo>
                  <a:pt x="1872995" y="35051"/>
                </a:lnTo>
                <a:lnTo>
                  <a:pt x="1872995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5" y="67817"/>
                </a:moveTo>
                <a:lnTo>
                  <a:pt x="1872995" y="40386"/>
                </a:lnTo>
                <a:lnTo>
                  <a:pt x="1871471" y="42672"/>
                </a:lnTo>
                <a:lnTo>
                  <a:pt x="1856231" y="42672"/>
                </a:lnTo>
                <a:lnTo>
                  <a:pt x="1856231" y="76200"/>
                </a:lnTo>
                <a:lnTo>
                  <a:pt x="1872995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171445" y="5208949"/>
            <a:ext cx="20383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500"/>
              </a:lnSpc>
            </a:pPr>
            <a:r>
              <a:rPr sz="1100" spc="-10" dirty="0">
                <a:latin typeface="Arial"/>
                <a:cs typeface="Arial"/>
              </a:rPr>
              <a:t>Rt  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13229" y="5481320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69342" y="52577"/>
                </a:move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13229" y="5481320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19812" y="0"/>
                </a:move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65546" y="3920744"/>
            <a:ext cx="1263015" cy="76200"/>
          </a:xfrm>
          <a:custGeom>
            <a:avLst/>
            <a:gdLst/>
            <a:ahLst/>
            <a:cxnLst/>
            <a:rect l="l" t="t" r="r" b="b"/>
            <a:pathLst>
              <a:path w="1263015" h="76200">
                <a:moveTo>
                  <a:pt x="1203198" y="41147"/>
                </a:moveTo>
                <a:lnTo>
                  <a:pt x="1203198" y="35813"/>
                </a:lnTo>
                <a:lnTo>
                  <a:pt x="1201674" y="33527"/>
                </a:lnTo>
                <a:lnTo>
                  <a:pt x="2286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6" y="43434"/>
                </a:lnTo>
                <a:lnTo>
                  <a:pt x="1201674" y="43433"/>
                </a:lnTo>
                <a:lnTo>
                  <a:pt x="1203198" y="41147"/>
                </a:lnTo>
                <a:close/>
              </a:path>
              <a:path w="1263015" h="76200">
                <a:moveTo>
                  <a:pt x="1262633" y="38100"/>
                </a:moveTo>
                <a:lnTo>
                  <a:pt x="1186433" y="0"/>
                </a:lnTo>
                <a:lnTo>
                  <a:pt x="1186433" y="33527"/>
                </a:lnTo>
                <a:lnTo>
                  <a:pt x="1201674" y="33527"/>
                </a:lnTo>
                <a:lnTo>
                  <a:pt x="1203198" y="35813"/>
                </a:lnTo>
                <a:lnTo>
                  <a:pt x="1203198" y="67817"/>
                </a:lnTo>
                <a:lnTo>
                  <a:pt x="1262633" y="38100"/>
                </a:lnTo>
                <a:close/>
              </a:path>
              <a:path w="1263015" h="76200">
                <a:moveTo>
                  <a:pt x="1203198" y="67817"/>
                </a:moveTo>
                <a:lnTo>
                  <a:pt x="1203198" y="41147"/>
                </a:lnTo>
                <a:lnTo>
                  <a:pt x="1201674" y="43433"/>
                </a:lnTo>
                <a:lnTo>
                  <a:pt x="1186433" y="43433"/>
                </a:lnTo>
                <a:lnTo>
                  <a:pt x="1186433" y="76200"/>
                </a:lnTo>
                <a:lnTo>
                  <a:pt x="1203198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13579" y="4953253"/>
            <a:ext cx="2514600" cy="85725"/>
          </a:xfrm>
          <a:custGeom>
            <a:avLst/>
            <a:gdLst/>
            <a:ahLst/>
            <a:cxnLst/>
            <a:rect l="l" t="t" r="r" b="b"/>
            <a:pathLst>
              <a:path w="2514600" h="85725">
                <a:moveTo>
                  <a:pt x="2471166" y="57150"/>
                </a:moveTo>
                <a:lnTo>
                  <a:pt x="2471166" y="28194"/>
                </a:lnTo>
                <a:lnTo>
                  <a:pt x="0" y="28194"/>
                </a:lnTo>
                <a:lnTo>
                  <a:pt x="0" y="57150"/>
                </a:lnTo>
                <a:lnTo>
                  <a:pt x="2471166" y="57150"/>
                </a:lnTo>
                <a:close/>
              </a:path>
              <a:path w="2514600" h="85725">
                <a:moveTo>
                  <a:pt x="2514600" y="42672"/>
                </a:moveTo>
                <a:lnTo>
                  <a:pt x="2457450" y="0"/>
                </a:lnTo>
                <a:lnTo>
                  <a:pt x="2457450" y="28194"/>
                </a:lnTo>
                <a:lnTo>
                  <a:pt x="2471166" y="28194"/>
                </a:lnTo>
                <a:lnTo>
                  <a:pt x="2471166" y="75102"/>
                </a:lnTo>
                <a:lnTo>
                  <a:pt x="2514600" y="42672"/>
                </a:lnTo>
                <a:close/>
              </a:path>
              <a:path w="2514600" h="85725">
                <a:moveTo>
                  <a:pt x="2471166" y="75102"/>
                </a:moveTo>
                <a:lnTo>
                  <a:pt x="2471166" y="57150"/>
                </a:lnTo>
                <a:lnTo>
                  <a:pt x="2457450" y="57150"/>
                </a:lnTo>
                <a:lnTo>
                  <a:pt x="2457450" y="85344"/>
                </a:lnTo>
                <a:lnTo>
                  <a:pt x="2471166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44600" y="3916171"/>
            <a:ext cx="250825" cy="86360"/>
          </a:xfrm>
          <a:custGeom>
            <a:avLst/>
            <a:gdLst/>
            <a:ahLst/>
            <a:cxnLst/>
            <a:rect l="l" t="t" r="r" b="b"/>
            <a:pathLst>
              <a:path w="250825" h="86360">
                <a:moveTo>
                  <a:pt x="208025" y="57150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6360">
                <a:moveTo>
                  <a:pt x="250697" y="42672"/>
                </a:moveTo>
                <a:lnTo>
                  <a:pt x="193547" y="0"/>
                </a:lnTo>
                <a:lnTo>
                  <a:pt x="193547" y="28955"/>
                </a:lnTo>
                <a:lnTo>
                  <a:pt x="208025" y="28955"/>
                </a:lnTo>
                <a:lnTo>
                  <a:pt x="208025" y="75102"/>
                </a:lnTo>
                <a:lnTo>
                  <a:pt x="250697" y="42672"/>
                </a:lnTo>
                <a:close/>
              </a:path>
              <a:path w="250825" h="86360">
                <a:moveTo>
                  <a:pt x="208025" y="75102"/>
                </a:moveTo>
                <a:lnTo>
                  <a:pt x="208025" y="57150"/>
                </a:lnTo>
                <a:lnTo>
                  <a:pt x="193547" y="57150"/>
                </a:lnTo>
                <a:lnTo>
                  <a:pt x="193547" y="86105"/>
                </a:lnTo>
                <a:lnTo>
                  <a:pt x="208025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273547" y="5401817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73547" y="5705099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197094" y="5341873"/>
            <a:ext cx="238760" cy="605155"/>
          </a:xfrm>
          <a:custGeom>
            <a:avLst/>
            <a:gdLst/>
            <a:ahLst/>
            <a:cxnLst/>
            <a:rect l="l" t="t" r="r" b="b"/>
            <a:pathLst>
              <a:path w="238760" h="605154">
                <a:moveTo>
                  <a:pt x="119633" y="0"/>
                </a:moveTo>
                <a:lnTo>
                  <a:pt x="72973" y="9358"/>
                </a:lnTo>
                <a:lnTo>
                  <a:pt x="34956" y="34861"/>
                </a:lnTo>
                <a:lnTo>
                  <a:pt x="9370" y="72651"/>
                </a:lnTo>
                <a:lnTo>
                  <a:pt x="0" y="118872"/>
                </a:lnTo>
                <a:lnTo>
                  <a:pt x="0" y="486155"/>
                </a:lnTo>
                <a:lnTo>
                  <a:pt x="9370" y="532376"/>
                </a:lnTo>
                <a:lnTo>
                  <a:pt x="34956" y="570166"/>
                </a:lnTo>
                <a:lnTo>
                  <a:pt x="72973" y="595669"/>
                </a:lnTo>
                <a:lnTo>
                  <a:pt x="119634" y="605027"/>
                </a:lnTo>
                <a:lnTo>
                  <a:pt x="165854" y="595669"/>
                </a:lnTo>
                <a:lnTo>
                  <a:pt x="203644" y="570166"/>
                </a:lnTo>
                <a:lnTo>
                  <a:pt x="229147" y="532376"/>
                </a:lnTo>
                <a:lnTo>
                  <a:pt x="238505" y="486155"/>
                </a:lnTo>
                <a:lnTo>
                  <a:pt x="238505" y="118872"/>
                </a:lnTo>
                <a:lnTo>
                  <a:pt x="229147" y="72651"/>
                </a:lnTo>
                <a:lnTo>
                  <a:pt x="203644" y="34861"/>
                </a:lnTo>
                <a:lnTo>
                  <a:pt x="165854" y="9358"/>
                </a:lnTo>
                <a:lnTo>
                  <a:pt x="1196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38447" y="5735828"/>
            <a:ext cx="1346835" cy="76200"/>
          </a:xfrm>
          <a:custGeom>
            <a:avLst/>
            <a:gdLst/>
            <a:ahLst/>
            <a:cxnLst/>
            <a:rect l="l" t="t" r="r" b="b"/>
            <a:pathLst>
              <a:path w="1346835" h="76200">
                <a:moveTo>
                  <a:pt x="1287779" y="40386"/>
                </a:moveTo>
                <a:lnTo>
                  <a:pt x="1287779" y="35051"/>
                </a:lnTo>
                <a:lnTo>
                  <a:pt x="1285493" y="32766"/>
                </a:lnTo>
                <a:lnTo>
                  <a:pt x="2286" y="32766"/>
                </a:lnTo>
                <a:lnTo>
                  <a:pt x="0" y="35051"/>
                </a:lnTo>
                <a:lnTo>
                  <a:pt x="0" y="40386"/>
                </a:lnTo>
                <a:lnTo>
                  <a:pt x="2286" y="42672"/>
                </a:lnTo>
                <a:lnTo>
                  <a:pt x="1285493" y="42672"/>
                </a:lnTo>
                <a:lnTo>
                  <a:pt x="1287779" y="40386"/>
                </a:lnTo>
                <a:close/>
              </a:path>
              <a:path w="1346835" h="76200">
                <a:moveTo>
                  <a:pt x="1346453" y="38100"/>
                </a:moveTo>
                <a:lnTo>
                  <a:pt x="1270253" y="0"/>
                </a:lnTo>
                <a:lnTo>
                  <a:pt x="1270253" y="32766"/>
                </a:lnTo>
                <a:lnTo>
                  <a:pt x="1285493" y="32766"/>
                </a:lnTo>
                <a:lnTo>
                  <a:pt x="1287779" y="35051"/>
                </a:lnTo>
                <a:lnTo>
                  <a:pt x="1287779" y="67437"/>
                </a:lnTo>
                <a:lnTo>
                  <a:pt x="1346453" y="38100"/>
                </a:lnTo>
                <a:close/>
              </a:path>
              <a:path w="1346835" h="76200">
                <a:moveTo>
                  <a:pt x="1287779" y="67437"/>
                </a:moveTo>
                <a:lnTo>
                  <a:pt x="1287779" y="40386"/>
                </a:lnTo>
                <a:lnTo>
                  <a:pt x="1285493" y="42672"/>
                </a:lnTo>
                <a:lnTo>
                  <a:pt x="1270253" y="42672"/>
                </a:lnTo>
                <a:lnTo>
                  <a:pt x="1270253" y="76200"/>
                </a:lnTo>
                <a:lnTo>
                  <a:pt x="128777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38447" y="5476747"/>
            <a:ext cx="1346835" cy="76200"/>
          </a:xfrm>
          <a:custGeom>
            <a:avLst/>
            <a:gdLst/>
            <a:ahLst/>
            <a:cxnLst/>
            <a:rect l="l" t="t" r="r" b="b"/>
            <a:pathLst>
              <a:path w="1346835" h="76200">
                <a:moveTo>
                  <a:pt x="1287779" y="41148"/>
                </a:moveTo>
                <a:lnTo>
                  <a:pt x="1287779" y="35813"/>
                </a:lnTo>
                <a:lnTo>
                  <a:pt x="1285493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2672"/>
                </a:lnTo>
                <a:lnTo>
                  <a:pt x="1285493" y="42672"/>
                </a:lnTo>
                <a:lnTo>
                  <a:pt x="1287779" y="41148"/>
                </a:lnTo>
                <a:close/>
              </a:path>
              <a:path w="1346835" h="76200">
                <a:moveTo>
                  <a:pt x="1346453" y="38100"/>
                </a:moveTo>
                <a:lnTo>
                  <a:pt x="1270253" y="0"/>
                </a:lnTo>
                <a:lnTo>
                  <a:pt x="1270253" y="33527"/>
                </a:lnTo>
                <a:lnTo>
                  <a:pt x="1285493" y="33527"/>
                </a:lnTo>
                <a:lnTo>
                  <a:pt x="1287779" y="35813"/>
                </a:lnTo>
                <a:lnTo>
                  <a:pt x="1287779" y="67437"/>
                </a:lnTo>
                <a:lnTo>
                  <a:pt x="1346453" y="38100"/>
                </a:lnTo>
                <a:close/>
              </a:path>
              <a:path w="1346835" h="76200">
                <a:moveTo>
                  <a:pt x="1287779" y="67437"/>
                </a:moveTo>
                <a:lnTo>
                  <a:pt x="1287779" y="41148"/>
                </a:lnTo>
                <a:lnTo>
                  <a:pt x="1285493" y="42672"/>
                </a:lnTo>
                <a:lnTo>
                  <a:pt x="1270253" y="42672"/>
                </a:lnTo>
                <a:lnTo>
                  <a:pt x="1270253" y="76200"/>
                </a:lnTo>
                <a:lnTo>
                  <a:pt x="128777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31028" y="5648197"/>
            <a:ext cx="1597660" cy="76200"/>
          </a:xfrm>
          <a:custGeom>
            <a:avLst/>
            <a:gdLst/>
            <a:ahLst/>
            <a:cxnLst/>
            <a:rect l="l" t="t" r="r" b="b"/>
            <a:pathLst>
              <a:path w="1597659" h="76200">
                <a:moveTo>
                  <a:pt x="1537716" y="41148"/>
                </a:moveTo>
                <a:lnTo>
                  <a:pt x="1537716" y="35813"/>
                </a:lnTo>
                <a:lnTo>
                  <a:pt x="1536192" y="33527"/>
                </a:lnTo>
                <a:lnTo>
                  <a:pt x="2286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6" y="42672"/>
                </a:lnTo>
                <a:lnTo>
                  <a:pt x="1536192" y="42672"/>
                </a:lnTo>
                <a:lnTo>
                  <a:pt x="1537716" y="41148"/>
                </a:lnTo>
                <a:close/>
              </a:path>
              <a:path w="1597659" h="76200">
                <a:moveTo>
                  <a:pt x="1597152" y="38100"/>
                </a:moveTo>
                <a:lnTo>
                  <a:pt x="1520952" y="0"/>
                </a:lnTo>
                <a:lnTo>
                  <a:pt x="1520952" y="33527"/>
                </a:lnTo>
                <a:lnTo>
                  <a:pt x="1536192" y="33527"/>
                </a:lnTo>
                <a:lnTo>
                  <a:pt x="1537716" y="35813"/>
                </a:lnTo>
                <a:lnTo>
                  <a:pt x="1537716" y="67817"/>
                </a:lnTo>
                <a:lnTo>
                  <a:pt x="1597152" y="38100"/>
                </a:lnTo>
                <a:close/>
              </a:path>
              <a:path w="1597659" h="76200">
                <a:moveTo>
                  <a:pt x="1537716" y="67817"/>
                </a:moveTo>
                <a:lnTo>
                  <a:pt x="1537716" y="41148"/>
                </a:lnTo>
                <a:lnTo>
                  <a:pt x="1536192" y="42672"/>
                </a:lnTo>
                <a:lnTo>
                  <a:pt x="1520952" y="42672"/>
                </a:lnTo>
                <a:lnTo>
                  <a:pt x="1520952" y="76200"/>
                </a:lnTo>
                <a:lnTo>
                  <a:pt x="153771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95819" y="4953253"/>
            <a:ext cx="586105" cy="85725"/>
          </a:xfrm>
          <a:custGeom>
            <a:avLst/>
            <a:gdLst/>
            <a:ahLst/>
            <a:cxnLst/>
            <a:rect l="l" t="t" r="r" b="b"/>
            <a:pathLst>
              <a:path w="586104" h="85725">
                <a:moveTo>
                  <a:pt x="543305" y="57150"/>
                </a:moveTo>
                <a:lnTo>
                  <a:pt x="543305" y="28194"/>
                </a:lnTo>
                <a:lnTo>
                  <a:pt x="0" y="28194"/>
                </a:lnTo>
                <a:lnTo>
                  <a:pt x="0" y="57150"/>
                </a:lnTo>
                <a:lnTo>
                  <a:pt x="543305" y="57150"/>
                </a:lnTo>
                <a:close/>
              </a:path>
              <a:path w="586104" h="85725">
                <a:moveTo>
                  <a:pt x="585977" y="42672"/>
                </a:moveTo>
                <a:lnTo>
                  <a:pt x="528827" y="0"/>
                </a:lnTo>
                <a:lnTo>
                  <a:pt x="528827" y="28194"/>
                </a:lnTo>
                <a:lnTo>
                  <a:pt x="543305" y="28194"/>
                </a:lnTo>
                <a:lnTo>
                  <a:pt x="543305" y="74533"/>
                </a:lnTo>
                <a:lnTo>
                  <a:pt x="585977" y="42672"/>
                </a:lnTo>
                <a:close/>
              </a:path>
              <a:path w="586104" h="85725">
                <a:moveTo>
                  <a:pt x="543305" y="74533"/>
                </a:moveTo>
                <a:lnTo>
                  <a:pt x="543305" y="57150"/>
                </a:lnTo>
                <a:lnTo>
                  <a:pt x="528827" y="57150"/>
                </a:lnTo>
                <a:lnTo>
                  <a:pt x="528827" y="85344"/>
                </a:lnTo>
                <a:lnTo>
                  <a:pt x="54330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91247" y="5648197"/>
            <a:ext cx="1765935" cy="76200"/>
          </a:xfrm>
          <a:custGeom>
            <a:avLst/>
            <a:gdLst/>
            <a:ahLst/>
            <a:cxnLst/>
            <a:rect l="l" t="t" r="r" b="b"/>
            <a:pathLst>
              <a:path w="1765934" h="76200">
                <a:moveTo>
                  <a:pt x="1706879" y="41148"/>
                </a:moveTo>
                <a:lnTo>
                  <a:pt x="1706879" y="35813"/>
                </a:lnTo>
                <a:lnTo>
                  <a:pt x="1704594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5" y="42672"/>
                </a:lnTo>
                <a:lnTo>
                  <a:pt x="1704594" y="42672"/>
                </a:lnTo>
                <a:lnTo>
                  <a:pt x="1706879" y="41148"/>
                </a:lnTo>
                <a:close/>
              </a:path>
              <a:path w="1765934" h="76200">
                <a:moveTo>
                  <a:pt x="1765553" y="38100"/>
                </a:moveTo>
                <a:lnTo>
                  <a:pt x="1689353" y="0"/>
                </a:lnTo>
                <a:lnTo>
                  <a:pt x="1689353" y="33527"/>
                </a:lnTo>
                <a:lnTo>
                  <a:pt x="1704594" y="33527"/>
                </a:lnTo>
                <a:lnTo>
                  <a:pt x="1706879" y="35813"/>
                </a:lnTo>
                <a:lnTo>
                  <a:pt x="1706879" y="67437"/>
                </a:lnTo>
                <a:lnTo>
                  <a:pt x="1765553" y="38100"/>
                </a:lnTo>
                <a:close/>
              </a:path>
              <a:path w="1765934" h="76200">
                <a:moveTo>
                  <a:pt x="1706879" y="67437"/>
                </a:moveTo>
                <a:lnTo>
                  <a:pt x="1706879" y="41148"/>
                </a:lnTo>
                <a:lnTo>
                  <a:pt x="1704594" y="42672"/>
                </a:lnTo>
                <a:lnTo>
                  <a:pt x="1689353" y="42672"/>
                </a:lnTo>
                <a:lnTo>
                  <a:pt x="1689353" y="76200"/>
                </a:lnTo>
                <a:lnTo>
                  <a:pt x="170687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23680" y="5686297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75902" y="5686297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77800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09345" y="1173479"/>
            <a:ext cx="8820150" cy="163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ALU result </a:t>
            </a:r>
            <a:r>
              <a:rPr sz="2000" spc="-10" dirty="0">
                <a:latin typeface="Trebuchet MS"/>
                <a:cs typeface="Trebuchet MS"/>
              </a:rPr>
              <a:t>generated </a:t>
            </a:r>
            <a:r>
              <a:rPr sz="2000" spc="-5" dirty="0">
                <a:latin typeface="Trebuchet MS"/>
                <a:cs typeface="Trebuchet MS"/>
              </a:rPr>
              <a:t>in the EX stage is </a:t>
            </a:r>
            <a:r>
              <a:rPr sz="2000" spc="-10" dirty="0">
                <a:latin typeface="Trebuchet MS"/>
                <a:cs typeface="Trebuchet MS"/>
              </a:rPr>
              <a:t>normally passed through the  </a:t>
            </a:r>
            <a:r>
              <a:rPr sz="2000" spc="-5" dirty="0">
                <a:latin typeface="Trebuchet MS"/>
                <a:cs typeface="Trebuchet MS"/>
              </a:rPr>
              <a:t>pipeline registers to the MEM and WB stages, </a:t>
            </a:r>
            <a:r>
              <a:rPr sz="2000" spc="-10" dirty="0">
                <a:latin typeface="Trebuchet MS"/>
                <a:cs typeface="Trebuchet MS"/>
              </a:rPr>
              <a:t>before </a:t>
            </a:r>
            <a:r>
              <a:rPr sz="2000" spc="-5" dirty="0">
                <a:latin typeface="Trebuchet MS"/>
                <a:cs typeface="Trebuchet MS"/>
              </a:rPr>
              <a:t>it is finally </a:t>
            </a:r>
            <a:r>
              <a:rPr sz="2000" spc="-10" dirty="0">
                <a:latin typeface="Trebuchet MS"/>
                <a:cs typeface="Trebuchet MS"/>
              </a:rPr>
              <a:t>written to  </a:t>
            </a:r>
            <a:r>
              <a:rPr sz="2000" spc="-5" dirty="0">
                <a:latin typeface="Trebuchet MS"/>
                <a:cs typeface="Trebuchet MS"/>
              </a:rPr>
              <a:t>the register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file.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This is an </a:t>
            </a:r>
            <a:r>
              <a:rPr sz="2000" spc="-10" dirty="0">
                <a:latin typeface="Trebuchet MS"/>
                <a:cs typeface="Trebuchet MS"/>
              </a:rPr>
              <a:t>abridged diagram </a:t>
            </a:r>
            <a:r>
              <a:rPr sz="2000" spc="-5" dirty="0">
                <a:latin typeface="Trebuchet MS"/>
                <a:cs typeface="Trebuchet MS"/>
              </a:rPr>
              <a:t>of our </a:t>
            </a:r>
            <a:r>
              <a:rPr sz="2000" spc="-10" dirty="0">
                <a:latin typeface="Trebuchet MS"/>
                <a:cs typeface="Trebuchet MS"/>
              </a:rPr>
              <a:t>pipelined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datapath.</a:t>
            </a:r>
            <a:endParaRPr sz="2000">
              <a:latin typeface="Trebuchet MS"/>
              <a:cs typeface="Trebuchet MS"/>
            </a:endParaRPr>
          </a:p>
          <a:p>
            <a:pPr marL="821055">
              <a:lnSpc>
                <a:spcPct val="100000"/>
              </a:lnSpc>
              <a:spcBef>
                <a:spcPts val="1355"/>
              </a:spcBef>
              <a:tabLst>
                <a:tab pos="2916555" algn="l"/>
                <a:tab pos="6269355" algn="l"/>
                <a:tab pos="8112125" algn="l"/>
              </a:tabLst>
            </a:pPr>
            <a:r>
              <a:rPr sz="1100" spc="-5" dirty="0">
                <a:latin typeface="Arial"/>
                <a:cs typeface="Arial"/>
              </a:rPr>
              <a:t>IF/ID	ID/EX	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EX/MEM	MEM/WB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843020" y="3484879"/>
            <a:ext cx="1257300" cy="85725"/>
          </a:xfrm>
          <a:custGeom>
            <a:avLst/>
            <a:gdLst/>
            <a:ahLst/>
            <a:cxnLst/>
            <a:rect l="l" t="t" r="r" b="b"/>
            <a:pathLst>
              <a:path w="1257300" h="85725">
                <a:moveTo>
                  <a:pt x="1214627" y="57150"/>
                </a:moveTo>
                <a:lnTo>
                  <a:pt x="1214627" y="28194"/>
                </a:lnTo>
                <a:lnTo>
                  <a:pt x="0" y="28194"/>
                </a:lnTo>
                <a:lnTo>
                  <a:pt x="0" y="57150"/>
                </a:lnTo>
                <a:lnTo>
                  <a:pt x="1214627" y="57150"/>
                </a:lnTo>
                <a:close/>
              </a:path>
              <a:path w="1257300" h="85725">
                <a:moveTo>
                  <a:pt x="1257300" y="42672"/>
                </a:moveTo>
                <a:lnTo>
                  <a:pt x="1200150" y="0"/>
                </a:lnTo>
                <a:lnTo>
                  <a:pt x="1200150" y="28194"/>
                </a:lnTo>
                <a:lnTo>
                  <a:pt x="1214627" y="28194"/>
                </a:lnTo>
                <a:lnTo>
                  <a:pt x="1214627" y="74533"/>
                </a:lnTo>
                <a:lnTo>
                  <a:pt x="1257300" y="42672"/>
                </a:lnTo>
                <a:close/>
              </a:path>
              <a:path w="1257300" h="85725">
                <a:moveTo>
                  <a:pt x="1214627" y="74533"/>
                </a:moveTo>
                <a:lnTo>
                  <a:pt x="1214627" y="57150"/>
                </a:lnTo>
                <a:lnTo>
                  <a:pt x="1200150" y="57150"/>
                </a:lnTo>
                <a:lnTo>
                  <a:pt x="1200150" y="85344"/>
                </a:lnTo>
                <a:lnTo>
                  <a:pt x="1214627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95297" y="2836417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168401" y="0"/>
                </a:moveTo>
                <a:lnTo>
                  <a:pt x="168402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95297" y="2837179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0" y="0"/>
                </a:moveTo>
                <a:lnTo>
                  <a:pt x="0" y="3281172"/>
                </a:lnTo>
                <a:lnTo>
                  <a:pt x="168402" y="3281172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56040" y="2836417"/>
            <a:ext cx="166877" cy="3281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56802" y="2837179"/>
            <a:ext cx="167005" cy="3281679"/>
          </a:xfrm>
          <a:custGeom>
            <a:avLst/>
            <a:gdLst/>
            <a:ahLst/>
            <a:cxnLst/>
            <a:rect l="l" t="t" r="r" b="b"/>
            <a:pathLst>
              <a:path w="167004" h="3281679">
                <a:moveTo>
                  <a:pt x="0" y="0"/>
                </a:moveTo>
                <a:lnTo>
                  <a:pt x="0" y="3281171"/>
                </a:lnTo>
                <a:lnTo>
                  <a:pt x="166877" y="3281171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32101" y="6464300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32101" y="4390897"/>
            <a:ext cx="0" cy="2073910"/>
          </a:xfrm>
          <a:custGeom>
            <a:avLst/>
            <a:gdLst/>
            <a:ahLst/>
            <a:cxnLst/>
            <a:rect l="l" t="t" r="r" b="b"/>
            <a:pathLst>
              <a:path h="2073910">
                <a:moveTo>
                  <a:pt x="0" y="0"/>
                </a:moveTo>
                <a:lnTo>
                  <a:pt x="0" y="20734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27529" y="4352797"/>
            <a:ext cx="255270" cy="76200"/>
          </a:xfrm>
          <a:custGeom>
            <a:avLst/>
            <a:gdLst/>
            <a:ahLst/>
            <a:cxnLst/>
            <a:rect l="l" t="t" r="r" b="b"/>
            <a:pathLst>
              <a:path w="255269" h="76200">
                <a:moveTo>
                  <a:pt x="196595" y="41148"/>
                </a:moveTo>
                <a:lnTo>
                  <a:pt x="196595" y="35813"/>
                </a:lnTo>
                <a:lnTo>
                  <a:pt x="194309" y="33527"/>
                </a:lnTo>
                <a:lnTo>
                  <a:pt x="1524" y="33527"/>
                </a:lnTo>
                <a:lnTo>
                  <a:pt x="0" y="35813"/>
                </a:lnTo>
                <a:lnTo>
                  <a:pt x="0" y="41148"/>
                </a:lnTo>
                <a:lnTo>
                  <a:pt x="1524" y="42672"/>
                </a:lnTo>
                <a:lnTo>
                  <a:pt x="194309" y="42672"/>
                </a:lnTo>
                <a:lnTo>
                  <a:pt x="196595" y="41148"/>
                </a:lnTo>
                <a:close/>
              </a:path>
              <a:path w="255269" h="76200">
                <a:moveTo>
                  <a:pt x="255269" y="38100"/>
                </a:moveTo>
                <a:lnTo>
                  <a:pt x="179069" y="0"/>
                </a:lnTo>
                <a:lnTo>
                  <a:pt x="179069" y="33527"/>
                </a:lnTo>
                <a:lnTo>
                  <a:pt x="194309" y="33527"/>
                </a:lnTo>
                <a:lnTo>
                  <a:pt x="196595" y="35813"/>
                </a:lnTo>
                <a:lnTo>
                  <a:pt x="196595" y="67437"/>
                </a:lnTo>
                <a:lnTo>
                  <a:pt x="255269" y="38100"/>
                </a:lnTo>
                <a:close/>
              </a:path>
              <a:path w="255269" h="76200">
                <a:moveTo>
                  <a:pt x="196595" y="67437"/>
                </a:moveTo>
                <a:lnTo>
                  <a:pt x="196595" y="41148"/>
                </a:lnTo>
                <a:lnTo>
                  <a:pt x="194309" y="42672"/>
                </a:lnTo>
                <a:lnTo>
                  <a:pt x="179069" y="42672"/>
                </a:lnTo>
                <a:lnTo>
                  <a:pt x="179069" y="76200"/>
                </a:lnTo>
                <a:lnTo>
                  <a:pt x="196595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27418" y="2836417"/>
            <a:ext cx="168401" cy="3281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28180" y="2837179"/>
            <a:ext cx="167640" cy="3281679"/>
          </a:xfrm>
          <a:custGeom>
            <a:avLst/>
            <a:gdLst/>
            <a:ahLst/>
            <a:cxnLst/>
            <a:rect l="l" t="t" r="r" b="b"/>
            <a:pathLst>
              <a:path w="167640" h="3281679">
                <a:moveTo>
                  <a:pt x="0" y="0"/>
                </a:moveTo>
                <a:lnTo>
                  <a:pt x="0" y="3281171"/>
                </a:lnTo>
                <a:lnTo>
                  <a:pt x="167640" y="3281171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pc="-5" dirty="0"/>
              <a:t>Forwarding</a:t>
            </a:r>
          </a:p>
        </p:txBody>
      </p:sp>
      <p:sp>
        <p:nvSpPr>
          <p:cNvPr id="3" name="object 3"/>
          <p:cNvSpPr/>
          <p:nvPr/>
        </p:nvSpPr>
        <p:spPr>
          <a:xfrm>
            <a:off x="4597400" y="3873500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10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2679" y="3958844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32679" y="4392421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2679" y="4305553"/>
            <a:ext cx="167640" cy="86995"/>
          </a:xfrm>
          <a:custGeom>
            <a:avLst/>
            <a:gdLst/>
            <a:ahLst/>
            <a:cxnLst/>
            <a:rect l="l" t="t" r="r" b="b"/>
            <a:pathLst>
              <a:path w="167639" h="86995">
                <a:moveTo>
                  <a:pt x="0" y="86868"/>
                </a:moveTo>
                <a:lnTo>
                  <a:pt x="16764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32679" y="4219447"/>
            <a:ext cx="167640" cy="86360"/>
          </a:xfrm>
          <a:custGeom>
            <a:avLst/>
            <a:gdLst/>
            <a:ahLst/>
            <a:cxnLst/>
            <a:rect l="l" t="t" r="r" b="b"/>
            <a:pathLst>
              <a:path w="167639" h="86360">
                <a:moveTo>
                  <a:pt x="167640" y="8610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2679" y="4478528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172974"/>
                </a:moveTo>
                <a:lnTo>
                  <a:pt x="3345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2679" y="3958844"/>
            <a:ext cx="334645" cy="173990"/>
          </a:xfrm>
          <a:custGeom>
            <a:avLst/>
            <a:gdLst/>
            <a:ahLst/>
            <a:cxnLst/>
            <a:rect l="l" t="t" r="r" b="b"/>
            <a:pathLst>
              <a:path w="334645" h="173989">
                <a:moveTo>
                  <a:pt x="0" y="0"/>
                </a:moveTo>
                <a:lnTo>
                  <a:pt x="334518" y="17373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7197" y="4132579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33617" y="4182617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94479" y="4046473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7" y="517398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38167" y="4182617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2838" y="4182617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6279" y="4046473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7" y="517398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44926" y="4182617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35600" y="3873500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10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9200" y="3873500"/>
            <a:ext cx="167005" cy="863600"/>
          </a:xfrm>
          <a:custGeom>
            <a:avLst/>
            <a:gdLst/>
            <a:ahLst/>
            <a:cxnLst/>
            <a:rect l="l" t="t" r="r" b="b"/>
            <a:pathLst>
              <a:path w="167004" h="863600">
                <a:moveTo>
                  <a:pt x="0" y="0"/>
                </a:moveTo>
                <a:lnTo>
                  <a:pt x="0" y="863346"/>
                </a:lnTo>
                <a:lnTo>
                  <a:pt x="166877" y="863346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0797" y="43055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6078" y="43055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8997" y="413257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8997" y="447852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5802" y="4132579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5802" y="447852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67197" y="43055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04002" y="430555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70879" y="4046473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0" y="0"/>
                </a:moveTo>
                <a:lnTo>
                  <a:pt x="0" y="517398"/>
                </a:lnTo>
                <a:lnTo>
                  <a:pt x="336041" y="517398"/>
                </a:lnTo>
                <a:lnTo>
                  <a:pt x="336041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06921" y="430555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73800" y="3873500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10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42202" y="430555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09080" y="4046473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0" y="0"/>
                </a:moveTo>
                <a:lnTo>
                  <a:pt x="0" y="517398"/>
                </a:lnTo>
                <a:lnTo>
                  <a:pt x="336042" y="517398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86297" y="430555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86297" y="465150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89979" y="447852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89979" y="447852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35600" y="4909820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10" h="864235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70879" y="4995926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70879" y="5429503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70879" y="5341873"/>
            <a:ext cx="167640" cy="87630"/>
          </a:xfrm>
          <a:custGeom>
            <a:avLst/>
            <a:gdLst/>
            <a:ahLst/>
            <a:cxnLst/>
            <a:rect l="l" t="t" r="r" b="b"/>
            <a:pathLst>
              <a:path w="167639" h="87629">
                <a:moveTo>
                  <a:pt x="0" y="8763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70879" y="5256529"/>
            <a:ext cx="167640" cy="85725"/>
          </a:xfrm>
          <a:custGeom>
            <a:avLst/>
            <a:gdLst/>
            <a:ahLst/>
            <a:cxnLst/>
            <a:rect l="l" t="t" r="r" b="b"/>
            <a:pathLst>
              <a:path w="167639" h="85725">
                <a:moveTo>
                  <a:pt x="167640" y="853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70879" y="5514847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172974"/>
                </a:moveTo>
                <a:lnTo>
                  <a:pt x="33451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70879" y="4995926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0"/>
                </a:moveTo>
                <a:lnTo>
                  <a:pt x="334518" y="1729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5397" y="5168900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671818" y="5219700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32679" y="5082794"/>
            <a:ext cx="334645" cy="518159"/>
          </a:xfrm>
          <a:custGeom>
            <a:avLst/>
            <a:gdLst/>
            <a:ahLst/>
            <a:cxnLst/>
            <a:rect l="l" t="t" r="r" b="b"/>
            <a:pathLst>
              <a:path w="334645" h="518160">
                <a:moveTo>
                  <a:pt x="0" y="0"/>
                </a:moveTo>
                <a:lnTo>
                  <a:pt x="0" y="518160"/>
                </a:lnTo>
                <a:lnTo>
                  <a:pt x="334517" y="518160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976367" y="5219700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91038" y="5219700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094479" y="5082794"/>
            <a:ext cx="334645" cy="518159"/>
          </a:xfrm>
          <a:custGeom>
            <a:avLst/>
            <a:gdLst/>
            <a:ahLst/>
            <a:cxnLst/>
            <a:rect l="l" t="t" r="r" b="b"/>
            <a:pathLst>
              <a:path w="334645" h="518160">
                <a:moveTo>
                  <a:pt x="0" y="0"/>
                </a:moveTo>
                <a:lnTo>
                  <a:pt x="0" y="518160"/>
                </a:lnTo>
                <a:lnTo>
                  <a:pt x="334517" y="518160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183126" y="5219700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273800" y="4909820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10" h="864235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97400" y="4909820"/>
            <a:ext cx="167005" cy="864235"/>
          </a:xfrm>
          <a:custGeom>
            <a:avLst/>
            <a:gdLst/>
            <a:ahLst/>
            <a:cxnLst/>
            <a:rect l="l" t="t" r="r" b="b"/>
            <a:pathLst>
              <a:path w="167004" h="864235">
                <a:moveTo>
                  <a:pt x="0" y="0"/>
                </a:moveTo>
                <a:lnTo>
                  <a:pt x="0" y="864108"/>
                </a:lnTo>
                <a:lnTo>
                  <a:pt x="166877" y="864108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28997" y="53418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64278" y="53418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67197" y="516890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67197" y="551484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04002" y="516890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2857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04002" y="5514847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05397" y="53418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42202" y="534187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09080" y="5082794"/>
            <a:ext cx="336550" cy="518159"/>
          </a:xfrm>
          <a:custGeom>
            <a:avLst/>
            <a:gdLst/>
            <a:ahLst/>
            <a:cxnLst/>
            <a:rect l="l" t="t" r="r" b="b"/>
            <a:pathLst>
              <a:path w="336550" h="518160">
                <a:moveTo>
                  <a:pt x="0" y="0"/>
                </a:moveTo>
                <a:lnTo>
                  <a:pt x="0" y="518160"/>
                </a:lnTo>
                <a:lnTo>
                  <a:pt x="336042" y="51816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45121" y="534187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12000" y="4909820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09" h="864235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80402" y="534187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47280" y="5082794"/>
            <a:ext cx="336550" cy="518159"/>
          </a:xfrm>
          <a:custGeom>
            <a:avLst/>
            <a:gdLst/>
            <a:ahLst/>
            <a:cxnLst/>
            <a:rect l="l" t="t" r="r" b="b"/>
            <a:pathLst>
              <a:path w="336550" h="518160">
                <a:moveTo>
                  <a:pt x="0" y="0"/>
                </a:moveTo>
                <a:lnTo>
                  <a:pt x="0" y="518160"/>
                </a:lnTo>
                <a:lnTo>
                  <a:pt x="336042" y="51816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24497" y="534187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24497" y="568782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28180" y="551484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28180" y="551484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73800" y="5946902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10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09080" y="6032246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09080" y="6465823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09080" y="6378194"/>
            <a:ext cx="167640" cy="87630"/>
          </a:xfrm>
          <a:custGeom>
            <a:avLst/>
            <a:gdLst/>
            <a:ahLst/>
            <a:cxnLst/>
            <a:rect l="l" t="t" r="r" b="b"/>
            <a:pathLst>
              <a:path w="167640" h="87629">
                <a:moveTo>
                  <a:pt x="0" y="87629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09080" y="6292850"/>
            <a:ext cx="167640" cy="85725"/>
          </a:xfrm>
          <a:custGeom>
            <a:avLst/>
            <a:gdLst/>
            <a:ahLst/>
            <a:cxnLst/>
            <a:rect l="l" t="t" r="r" b="b"/>
            <a:pathLst>
              <a:path w="167640" h="85725">
                <a:moveTo>
                  <a:pt x="167640" y="85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09080" y="6551930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172974"/>
                </a:moveTo>
                <a:lnTo>
                  <a:pt x="3345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09080" y="6032246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0"/>
                </a:moveTo>
                <a:lnTo>
                  <a:pt x="334518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43597" y="6205220"/>
            <a:ext cx="0" cy="346710"/>
          </a:xfrm>
          <a:custGeom>
            <a:avLst/>
            <a:gdLst/>
            <a:ahLst/>
            <a:cxnLst/>
            <a:rect l="l" t="t" r="r" b="b"/>
            <a:pathLst>
              <a:path h="346709">
                <a:moveTo>
                  <a:pt x="0" y="0"/>
                </a:moveTo>
                <a:lnTo>
                  <a:pt x="0" y="3467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510018" y="6256018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770879" y="6119876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7" y="517398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814567" y="6256018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329238" y="6256018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932679" y="6119876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7" y="517398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021326" y="6256018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112000" y="5946902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09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35600" y="5946902"/>
            <a:ext cx="167005" cy="863600"/>
          </a:xfrm>
          <a:custGeom>
            <a:avLst/>
            <a:gdLst/>
            <a:ahLst/>
            <a:cxnLst/>
            <a:rect l="l" t="t" r="r" b="b"/>
            <a:pathLst>
              <a:path w="167004" h="863600">
                <a:moveTo>
                  <a:pt x="0" y="0"/>
                </a:moveTo>
                <a:lnTo>
                  <a:pt x="0" y="863346"/>
                </a:lnTo>
                <a:lnTo>
                  <a:pt x="166877" y="863346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67197" y="637819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02478" y="637819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05397" y="620522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05397" y="655193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42202" y="620522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42202" y="655193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28575">
            <a:solidFill>
              <a:srgbClr val="00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43597" y="637819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80402" y="6378194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47280" y="6119876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0" y="0"/>
                </a:moveTo>
                <a:lnTo>
                  <a:pt x="0" y="517398"/>
                </a:lnTo>
                <a:lnTo>
                  <a:pt x="336042" y="517398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83321" y="6378194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50200" y="5946902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09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18602" y="6378194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85480" y="6119876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0" y="0"/>
                </a:moveTo>
                <a:lnTo>
                  <a:pt x="0" y="517398"/>
                </a:lnTo>
                <a:lnTo>
                  <a:pt x="336042" y="517398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62697" y="6378194"/>
            <a:ext cx="0" cy="346710"/>
          </a:xfrm>
          <a:custGeom>
            <a:avLst/>
            <a:gdLst/>
            <a:ahLst/>
            <a:cxnLst/>
            <a:rect l="l" t="t" r="r" b="b"/>
            <a:pathLst>
              <a:path h="346709">
                <a:moveTo>
                  <a:pt x="0" y="0"/>
                </a:moveTo>
                <a:lnTo>
                  <a:pt x="0" y="3467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62697" y="672490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66380" y="655193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66380" y="655193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2082" y="4268037"/>
            <a:ext cx="227329" cy="901065"/>
          </a:xfrm>
          <a:custGeom>
            <a:avLst/>
            <a:gdLst/>
            <a:ahLst/>
            <a:cxnLst/>
            <a:rect l="l" t="t" r="r" b="b"/>
            <a:pathLst>
              <a:path w="227329" h="901064">
                <a:moveTo>
                  <a:pt x="74854" y="44958"/>
                </a:moveTo>
                <a:lnTo>
                  <a:pt x="74675" y="29896"/>
                </a:lnTo>
                <a:lnTo>
                  <a:pt x="69056" y="15930"/>
                </a:lnTo>
                <a:lnTo>
                  <a:pt x="58864" y="5607"/>
                </a:lnTo>
                <a:lnTo>
                  <a:pt x="45529" y="0"/>
                </a:lnTo>
                <a:lnTo>
                  <a:pt x="30479" y="178"/>
                </a:lnTo>
                <a:lnTo>
                  <a:pt x="16502" y="5798"/>
                </a:lnTo>
                <a:lnTo>
                  <a:pt x="6095" y="15990"/>
                </a:lnTo>
                <a:lnTo>
                  <a:pt x="261" y="29325"/>
                </a:lnTo>
                <a:lnTo>
                  <a:pt x="0" y="44374"/>
                </a:lnTo>
                <a:lnTo>
                  <a:pt x="6060" y="58352"/>
                </a:lnTo>
                <a:lnTo>
                  <a:pt x="16502" y="68768"/>
                </a:lnTo>
                <a:lnTo>
                  <a:pt x="25145" y="72527"/>
                </a:lnTo>
                <a:lnTo>
                  <a:pt x="25145" y="39802"/>
                </a:lnTo>
                <a:lnTo>
                  <a:pt x="50291" y="34468"/>
                </a:lnTo>
                <a:lnTo>
                  <a:pt x="57070" y="69598"/>
                </a:lnTo>
                <a:lnTo>
                  <a:pt x="58924" y="68794"/>
                </a:lnTo>
                <a:lnTo>
                  <a:pt x="69246" y="58376"/>
                </a:lnTo>
                <a:lnTo>
                  <a:pt x="74854" y="44958"/>
                </a:lnTo>
                <a:close/>
              </a:path>
              <a:path w="227329" h="901064">
                <a:moveTo>
                  <a:pt x="57070" y="69598"/>
                </a:moveTo>
                <a:lnTo>
                  <a:pt x="50291" y="34468"/>
                </a:lnTo>
                <a:lnTo>
                  <a:pt x="25145" y="39802"/>
                </a:lnTo>
                <a:lnTo>
                  <a:pt x="31872" y="74627"/>
                </a:lnTo>
                <a:lnTo>
                  <a:pt x="44957" y="74854"/>
                </a:lnTo>
                <a:lnTo>
                  <a:pt x="57070" y="69598"/>
                </a:lnTo>
                <a:close/>
              </a:path>
              <a:path w="227329" h="901064">
                <a:moveTo>
                  <a:pt x="31872" y="74627"/>
                </a:moveTo>
                <a:lnTo>
                  <a:pt x="25145" y="39802"/>
                </a:lnTo>
                <a:lnTo>
                  <a:pt x="25145" y="72527"/>
                </a:lnTo>
                <a:lnTo>
                  <a:pt x="29896" y="74592"/>
                </a:lnTo>
                <a:lnTo>
                  <a:pt x="31872" y="74627"/>
                </a:lnTo>
                <a:close/>
              </a:path>
              <a:path w="227329" h="901064">
                <a:moveTo>
                  <a:pt x="202514" y="823328"/>
                </a:moveTo>
                <a:lnTo>
                  <a:pt x="57070" y="69598"/>
                </a:lnTo>
                <a:lnTo>
                  <a:pt x="44957" y="74854"/>
                </a:lnTo>
                <a:lnTo>
                  <a:pt x="31872" y="74627"/>
                </a:lnTo>
                <a:lnTo>
                  <a:pt x="177423" y="828193"/>
                </a:lnTo>
                <a:lnTo>
                  <a:pt x="202514" y="823328"/>
                </a:lnTo>
                <a:close/>
              </a:path>
              <a:path w="227329" h="901064">
                <a:moveTo>
                  <a:pt x="204977" y="898119"/>
                </a:moveTo>
                <a:lnTo>
                  <a:pt x="204977" y="836092"/>
                </a:lnTo>
                <a:lnTo>
                  <a:pt x="179831" y="840664"/>
                </a:lnTo>
                <a:lnTo>
                  <a:pt x="177423" y="828193"/>
                </a:lnTo>
                <a:lnTo>
                  <a:pt x="152400" y="833044"/>
                </a:lnTo>
                <a:lnTo>
                  <a:pt x="204215" y="900862"/>
                </a:lnTo>
                <a:lnTo>
                  <a:pt x="204977" y="898119"/>
                </a:lnTo>
                <a:close/>
              </a:path>
              <a:path w="227329" h="901064">
                <a:moveTo>
                  <a:pt x="204977" y="836092"/>
                </a:moveTo>
                <a:lnTo>
                  <a:pt x="202514" y="823328"/>
                </a:lnTo>
                <a:lnTo>
                  <a:pt x="177423" y="828193"/>
                </a:lnTo>
                <a:lnTo>
                  <a:pt x="179831" y="840664"/>
                </a:lnTo>
                <a:lnTo>
                  <a:pt x="204977" y="836092"/>
                </a:lnTo>
                <a:close/>
              </a:path>
              <a:path w="227329" h="901064">
                <a:moveTo>
                  <a:pt x="227075" y="818566"/>
                </a:moveTo>
                <a:lnTo>
                  <a:pt x="202514" y="823328"/>
                </a:lnTo>
                <a:lnTo>
                  <a:pt x="204977" y="836092"/>
                </a:lnTo>
                <a:lnTo>
                  <a:pt x="204977" y="898119"/>
                </a:lnTo>
                <a:lnTo>
                  <a:pt x="227075" y="818566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20282" y="4440428"/>
            <a:ext cx="236220" cy="2109470"/>
          </a:xfrm>
          <a:custGeom>
            <a:avLst/>
            <a:gdLst/>
            <a:ahLst/>
            <a:cxnLst/>
            <a:rect l="l" t="t" r="r" b="b"/>
            <a:pathLst>
              <a:path w="236220" h="2109470">
                <a:moveTo>
                  <a:pt x="75437" y="35051"/>
                </a:moveTo>
                <a:lnTo>
                  <a:pt x="71366" y="20359"/>
                </a:lnTo>
                <a:lnTo>
                  <a:pt x="62293" y="8953"/>
                </a:lnTo>
                <a:lnTo>
                  <a:pt x="49506" y="1833"/>
                </a:lnTo>
                <a:lnTo>
                  <a:pt x="34289" y="0"/>
                </a:lnTo>
                <a:lnTo>
                  <a:pt x="19931" y="4071"/>
                </a:lnTo>
                <a:lnTo>
                  <a:pt x="8572" y="13144"/>
                </a:lnTo>
                <a:lnTo>
                  <a:pt x="1500" y="25931"/>
                </a:lnTo>
                <a:lnTo>
                  <a:pt x="0" y="41148"/>
                </a:lnTo>
                <a:lnTo>
                  <a:pt x="4060" y="55518"/>
                </a:lnTo>
                <a:lnTo>
                  <a:pt x="13049" y="66960"/>
                </a:lnTo>
                <a:lnTo>
                  <a:pt x="25145" y="73989"/>
                </a:lnTo>
                <a:lnTo>
                  <a:pt x="25145" y="38862"/>
                </a:lnTo>
                <a:lnTo>
                  <a:pt x="50291" y="36575"/>
                </a:lnTo>
                <a:lnTo>
                  <a:pt x="53163" y="72285"/>
                </a:lnTo>
                <a:lnTo>
                  <a:pt x="55078" y="71699"/>
                </a:lnTo>
                <a:lnTo>
                  <a:pt x="66484" y="62484"/>
                </a:lnTo>
                <a:lnTo>
                  <a:pt x="73604" y="49839"/>
                </a:lnTo>
                <a:lnTo>
                  <a:pt x="75437" y="35051"/>
                </a:lnTo>
                <a:close/>
              </a:path>
              <a:path w="236220" h="2109470">
                <a:moveTo>
                  <a:pt x="53163" y="72285"/>
                </a:moveTo>
                <a:lnTo>
                  <a:pt x="50291" y="36575"/>
                </a:lnTo>
                <a:lnTo>
                  <a:pt x="25145" y="38862"/>
                </a:lnTo>
                <a:lnTo>
                  <a:pt x="28018" y="74575"/>
                </a:lnTo>
                <a:lnTo>
                  <a:pt x="40385" y="76200"/>
                </a:lnTo>
                <a:lnTo>
                  <a:pt x="53163" y="72285"/>
                </a:lnTo>
                <a:close/>
              </a:path>
              <a:path w="236220" h="2109470">
                <a:moveTo>
                  <a:pt x="28018" y="74575"/>
                </a:moveTo>
                <a:lnTo>
                  <a:pt x="25145" y="38862"/>
                </a:lnTo>
                <a:lnTo>
                  <a:pt x="25145" y="73989"/>
                </a:lnTo>
                <a:lnTo>
                  <a:pt x="25610" y="74259"/>
                </a:lnTo>
                <a:lnTo>
                  <a:pt x="28018" y="74575"/>
                </a:lnTo>
                <a:close/>
              </a:path>
              <a:path w="236220" h="2109470">
                <a:moveTo>
                  <a:pt x="210834" y="2032760"/>
                </a:moveTo>
                <a:lnTo>
                  <a:pt x="53163" y="72285"/>
                </a:lnTo>
                <a:lnTo>
                  <a:pt x="40385" y="76200"/>
                </a:lnTo>
                <a:lnTo>
                  <a:pt x="28018" y="74575"/>
                </a:lnTo>
                <a:lnTo>
                  <a:pt x="185667" y="2034774"/>
                </a:lnTo>
                <a:lnTo>
                  <a:pt x="210834" y="2032760"/>
                </a:lnTo>
                <a:close/>
              </a:path>
              <a:path w="236220" h="2109470">
                <a:moveTo>
                  <a:pt x="211836" y="2090528"/>
                </a:moveTo>
                <a:lnTo>
                  <a:pt x="211836" y="2045208"/>
                </a:lnTo>
                <a:lnTo>
                  <a:pt x="186689" y="2047494"/>
                </a:lnTo>
                <a:lnTo>
                  <a:pt x="185667" y="2034774"/>
                </a:lnTo>
                <a:lnTo>
                  <a:pt x="160020" y="2036826"/>
                </a:lnTo>
                <a:lnTo>
                  <a:pt x="204215" y="2109216"/>
                </a:lnTo>
                <a:lnTo>
                  <a:pt x="211836" y="2090528"/>
                </a:lnTo>
                <a:close/>
              </a:path>
              <a:path w="236220" h="2109470">
                <a:moveTo>
                  <a:pt x="211836" y="2045208"/>
                </a:moveTo>
                <a:lnTo>
                  <a:pt x="210834" y="2032760"/>
                </a:lnTo>
                <a:lnTo>
                  <a:pt x="185667" y="2034774"/>
                </a:lnTo>
                <a:lnTo>
                  <a:pt x="186689" y="2047494"/>
                </a:lnTo>
                <a:lnTo>
                  <a:pt x="211836" y="2045208"/>
                </a:lnTo>
                <a:close/>
              </a:path>
              <a:path w="236220" h="2109470">
                <a:moveTo>
                  <a:pt x="236219" y="2030730"/>
                </a:moveTo>
                <a:lnTo>
                  <a:pt x="210834" y="2032760"/>
                </a:lnTo>
                <a:lnTo>
                  <a:pt x="211836" y="2045208"/>
                </a:lnTo>
                <a:lnTo>
                  <a:pt x="211836" y="2090528"/>
                </a:lnTo>
                <a:lnTo>
                  <a:pt x="236219" y="2030730"/>
                </a:lnTo>
                <a:close/>
              </a:path>
            </a:pathLst>
          </a:custGeom>
          <a:solidFill>
            <a:srgbClr val="00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43020" y="3700526"/>
            <a:ext cx="0" cy="3369310"/>
          </a:xfrm>
          <a:custGeom>
            <a:avLst/>
            <a:gdLst/>
            <a:ahLst/>
            <a:cxnLst/>
            <a:rect l="l" t="t" r="r" b="b"/>
            <a:pathLst>
              <a:path h="3369309">
                <a:moveTo>
                  <a:pt x="0" y="0"/>
                </a:moveTo>
                <a:lnTo>
                  <a:pt x="0" y="336880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81220" y="3700526"/>
            <a:ext cx="0" cy="3369310"/>
          </a:xfrm>
          <a:custGeom>
            <a:avLst/>
            <a:gdLst/>
            <a:ahLst/>
            <a:cxnLst/>
            <a:rect l="l" t="t" r="r" b="b"/>
            <a:pathLst>
              <a:path h="3369309">
                <a:moveTo>
                  <a:pt x="0" y="0"/>
                </a:moveTo>
                <a:lnTo>
                  <a:pt x="0" y="336880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519420" y="3700526"/>
            <a:ext cx="0" cy="3369310"/>
          </a:xfrm>
          <a:custGeom>
            <a:avLst/>
            <a:gdLst/>
            <a:ahLst/>
            <a:cxnLst/>
            <a:rect l="l" t="t" r="r" b="b"/>
            <a:pathLst>
              <a:path h="3369309">
                <a:moveTo>
                  <a:pt x="0" y="0"/>
                </a:moveTo>
                <a:lnTo>
                  <a:pt x="0" y="336880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357620" y="3700526"/>
            <a:ext cx="0" cy="3369310"/>
          </a:xfrm>
          <a:custGeom>
            <a:avLst/>
            <a:gdLst/>
            <a:ahLst/>
            <a:cxnLst/>
            <a:rect l="l" t="t" r="r" b="b"/>
            <a:pathLst>
              <a:path h="3369309">
                <a:moveTo>
                  <a:pt x="0" y="0"/>
                </a:moveTo>
                <a:lnTo>
                  <a:pt x="0" y="336880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95819" y="3700526"/>
            <a:ext cx="0" cy="3369310"/>
          </a:xfrm>
          <a:custGeom>
            <a:avLst/>
            <a:gdLst/>
            <a:ahLst/>
            <a:cxnLst/>
            <a:rect l="l" t="t" r="r" b="b"/>
            <a:pathLst>
              <a:path h="3369309">
                <a:moveTo>
                  <a:pt x="0" y="0"/>
                </a:moveTo>
                <a:lnTo>
                  <a:pt x="0" y="336880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034019" y="3700526"/>
            <a:ext cx="0" cy="3369310"/>
          </a:xfrm>
          <a:custGeom>
            <a:avLst/>
            <a:gdLst/>
            <a:ahLst/>
            <a:cxnLst/>
            <a:rect l="l" t="t" r="r" b="b"/>
            <a:pathLst>
              <a:path h="3369309">
                <a:moveTo>
                  <a:pt x="0" y="0"/>
                </a:moveTo>
                <a:lnTo>
                  <a:pt x="0" y="336880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09345" y="1173479"/>
            <a:ext cx="8709025" cy="257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Since the </a:t>
            </a:r>
            <a:r>
              <a:rPr sz="2000" spc="-10" dirty="0">
                <a:latin typeface="Trebuchet MS"/>
                <a:cs typeface="Trebuchet MS"/>
              </a:rPr>
              <a:t>pipeline registers already contain </a:t>
            </a:r>
            <a:r>
              <a:rPr sz="2000" spc="-5" dirty="0">
                <a:latin typeface="Trebuchet MS"/>
                <a:cs typeface="Trebuchet MS"/>
              </a:rPr>
              <a:t>the ALU result, we could just 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forward </a:t>
            </a:r>
            <a:r>
              <a:rPr sz="2000" spc="-5" dirty="0">
                <a:latin typeface="Trebuchet MS"/>
                <a:cs typeface="Trebuchet MS"/>
              </a:rPr>
              <a:t>that value to </a:t>
            </a:r>
            <a:r>
              <a:rPr sz="2000" spc="-10" dirty="0">
                <a:latin typeface="Trebuchet MS"/>
                <a:cs typeface="Trebuchet MS"/>
              </a:rPr>
              <a:t>subsequent </a:t>
            </a:r>
            <a:r>
              <a:rPr sz="2000" spc="-5" dirty="0">
                <a:latin typeface="Trebuchet MS"/>
                <a:cs typeface="Trebuchet MS"/>
              </a:rPr>
              <a:t>instructions, to </a:t>
            </a:r>
            <a:r>
              <a:rPr sz="2000" spc="-10" dirty="0">
                <a:latin typeface="Trebuchet MS"/>
                <a:cs typeface="Trebuchet MS"/>
              </a:rPr>
              <a:t>prevent </a:t>
            </a:r>
            <a:r>
              <a:rPr sz="2000" spc="-5" dirty="0">
                <a:latin typeface="Trebuchet MS"/>
                <a:cs typeface="Trebuchet MS"/>
              </a:rPr>
              <a:t>data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hazards.</a:t>
            </a:r>
            <a:endParaRPr sz="2000" dirty="0">
              <a:latin typeface="Trebuchet MS"/>
              <a:cs typeface="Trebuchet MS"/>
            </a:endParaRPr>
          </a:p>
          <a:p>
            <a:pPr marL="755650" marR="22479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In clock cycle 4, the AND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can get the value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1 </a:t>
            </a:r>
            <a:r>
              <a:rPr sz="2000" spc="45" dirty="0">
                <a:latin typeface="Lucida Grande"/>
                <a:cs typeface="Lucida Grande"/>
              </a:rPr>
              <a:t>-</a:t>
            </a:r>
            <a:r>
              <a:rPr sz="2000" spc="45" dirty="0" smtClean="0">
                <a:latin typeface="Lucida Grande"/>
                <a:cs typeface="Lucida Grande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3 </a:t>
            </a:r>
            <a:r>
              <a:rPr sz="2000" spc="-5" dirty="0">
                <a:latin typeface="Trebuchet MS"/>
                <a:cs typeface="Trebuchet MS"/>
              </a:rPr>
              <a:t>from  the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EX/MEM </a:t>
            </a:r>
            <a:r>
              <a:rPr sz="2000" spc="-10" dirty="0">
                <a:latin typeface="Trebuchet MS"/>
                <a:cs typeface="Trebuchet MS"/>
              </a:rPr>
              <a:t>pipeline </a:t>
            </a:r>
            <a:r>
              <a:rPr sz="2000" spc="-5" dirty="0">
                <a:latin typeface="Trebuchet MS"/>
                <a:cs typeface="Trebuchet MS"/>
              </a:rPr>
              <a:t>register used by sub.</a:t>
            </a:r>
            <a:endParaRPr sz="2000" dirty="0">
              <a:latin typeface="Trebuchet MS"/>
              <a:cs typeface="Trebuchet MS"/>
            </a:endParaRPr>
          </a:p>
          <a:p>
            <a:pPr marL="755650" marR="29083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Then in cycle 5, the </a:t>
            </a:r>
            <a:r>
              <a:rPr sz="2000" spc="-5" dirty="0" smtClean="0">
                <a:latin typeface="Trebuchet MS"/>
                <a:cs typeface="Trebuchet MS"/>
              </a:rPr>
              <a:t>OR</a:t>
            </a:r>
            <a:r>
              <a:rPr lang="en-US" sz="2000" spc="-5" dirty="0" smtClean="0">
                <a:latin typeface="Trebuchet MS"/>
                <a:cs typeface="Trebuchet MS"/>
              </a:rPr>
              <a:t>R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can get that same result from the </a:t>
            </a:r>
            <a:r>
              <a:rPr sz="2000" spc="-5" dirty="0">
                <a:solidFill>
                  <a:srgbClr val="00CE00"/>
                </a:solidFill>
                <a:latin typeface="Trebuchet MS"/>
                <a:cs typeface="Trebuchet MS"/>
              </a:rPr>
              <a:t>MEM/WB  </a:t>
            </a:r>
            <a:r>
              <a:rPr sz="2000" spc="-10" dirty="0">
                <a:latin typeface="Trebuchet MS"/>
                <a:cs typeface="Trebuchet MS"/>
              </a:rPr>
              <a:t>pipeline </a:t>
            </a:r>
            <a:r>
              <a:rPr sz="2000" spc="-5" dirty="0">
                <a:latin typeface="Trebuchet MS"/>
                <a:cs typeface="Trebuchet MS"/>
              </a:rPr>
              <a:t>register being used by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SUB.</a:t>
            </a:r>
            <a:endParaRPr sz="2000" dirty="0">
              <a:latin typeface="Trebuchet MS"/>
              <a:cs typeface="Trebuchet MS"/>
            </a:endParaRPr>
          </a:p>
          <a:p>
            <a:pPr marL="1463675" algn="ctr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Trebuchet MS"/>
                <a:cs typeface="Trebuchet MS"/>
              </a:rPr>
              <a:t>Clock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cycle</a:t>
            </a:r>
            <a:endParaRPr sz="1800" dirty="0">
              <a:latin typeface="Trebuchet MS"/>
              <a:cs typeface="Trebuchet MS"/>
            </a:endParaRPr>
          </a:p>
          <a:p>
            <a:pPr marL="2799080">
              <a:lnSpc>
                <a:spcPct val="100000"/>
              </a:lnSpc>
              <a:spcBef>
                <a:spcPts val="5"/>
              </a:spcBef>
              <a:tabLst>
                <a:tab pos="3629660" algn="l"/>
                <a:tab pos="4457700" algn="l"/>
                <a:tab pos="5288280" algn="l"/>
                <a:tab pos="6176645" algn="l"/>
                <a:tab pos="7007225" algn="l"/>
                <a:tab pos="7826375" algn="l"/>
              </a:tabLst>
            </a:pPr>
            <a:r>
              <a:rPr sz="1800" dirty="0">
                <a:latin typeface="Trebuchet MS"/>
                <a:cs typeface="Trebuchet MS"/>
              </a:rPr>
              <a:t>1	2	3	4	5	6	7</a:t>
            </a:r>
          </a:p>
        </p:txBody>
      </p:sp>
      <p:sp>
        <p:nvSpPr>
          <p:cNvPr id="112" name="object 1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26</a:t>
            </a:fld>
            <a:endParaRPr dirty="0"/>
          </a:p>
        </p:txBody>
      </p:sp>
      <p:graphicFrame>
        <p:nvGraphicFramePr>
          <p:cNvPr id="111" name="object 111"/>
          <p:cNvGraphicFramePr>
            <a:graphicFrameLocks noGrp="1"/>
          </p:cNvGraphicFramePr>
          <p:nvPr/>
        </p:nvGraphicFramePr>
        <p:xfrm>
          <a:off x="1276096" y="4211302"/>
          <a:ext cx="1785474" cy="2348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706"/>
                <a:gridCol w="1280768"/>
              </a:tblGrid>
              <a:tr h="647833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lang="en-US" sz="1800" spc="-5" dirty="0" smtClean="0">
                          <a:latin typeface="Trebuchet MS"/>
                          <a:cs typeface="Trebuchet MS"/>
                        </a:rPr>
                        <a:t>SUB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050"/>
                        </a:lnSpc>
                      </a:pPr>
                      <a:r>
                        <a:rPr lang="en-US"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1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1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3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041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00" dirty="0" smtClean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AND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00" dirty="0" smtClean="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8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85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5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/>
                </a:tc>
              </a:tr>
              <a:tr h="659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 smtClean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ORR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 smtClean="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13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9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9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5295" y="487171"/>
            <a:ext cx="51034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Outline of </a:t>
            </a:r>
            <a:r>
              <a:rPr dirty="0"/>
              <a:t>forwarding</a:t>
            </a:r>
            <a:r>
              <a:rPr spc="-110" dirty="0"/>
              <a:t> </a:t>
            </a:r>
            <a:r>
              <a:rPr spc="-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2" y="1173479"/>
            <a:ext cx="8633460" cy="233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forwarding unit </a:t>
            </a:r>
            <a:r>
              <a:rPr sz="2000" spc="-5" dirty="0">
                <a:latin typeface="Trebuchet MS"/>
                <a:cs typeface="Trebuchet MS"/>
              </a:rPr>
              <a:t>selects the </a:t>
            </a:r>
            <a:r>
              <a:rPr sz="2000" spc="-10" dirty="0">
                <a:latin typeface="Trebuchet MS"/>
                <a:cs typeface="Trebuchet MS"/>
              </a:rPr>
              <a:t>correct </a:t>
            </a:r>
            <a:r>
              <a:rPr sz="2000" spc="-5" dirty="0">
                <a:latin typeface="Trebuchet MS"/>
                <a:cs typeface="Trebuchet MS"/>
              </a:rPr>
              <a:t>ALU inputs for the EX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stage.</a:t>
            </a:r>
            <a:endParaRPr sz="2000"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If there is no </a:t>
            </a:r>
            <a:r>
              <a:rPr sz="2000" spc="-10" dirty="0">
                <a:latin typeface="Trebuchet MS"/>
                <a:cs typeface="Trebuchet MS"/>
              </a:rPr>
              <a:t>hazard, </a:t>
            </a:r>
            <a:r>
              <a:rPr sz="2000" spc="-5" dirty="0">
                <a:latin typeface="Trebuchet MS"/>
                <a:cs typeface="Trebuchet MS"/>
              </a:rPr>
              <a:t>the ALU’s operands will come from the </a:t>
            </a:r>
            <a:r>
              <a:rPr sz="2000" spc="-10" dirty="0">
                <a:solidFill>
                  <a:srgbClr val="FF00FF"/>
                </a:solidFill>
                <a:latin typeface="Trebuchet MS"/>
                <a:cs typeface="Trebuchet MS"/>
              </a:rPr>
              <a:t>register  </a:t>
            </a:r>
            <a:r>
              <a:rPr sz="2000" spc="-5" dirty="0">
                <a:solidFill>
                  <a:srgbClr val="FF00FF"/>
                </a:solidFill>
                <a:latin typeface="Trebuchet MS"/>
                <a:cs typeface="Trebuchet MS"/>
              </a:rPr>
              <a:t>file</a:t>
            </a:r>
            <a:r>
              <a:rPr sz="2000" spc="-5" dirty="0">
                <a:latin typeface="Trebuchet MS"/>
                <a:cs typeface="Trebuchet MS"/>
              </a:rPr>
              <a:t>, just like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before.</a:t>
            </a:r>
            <a:endParaRPr sz="2000">
              <a:latin typeface="Trebuchet MS"/>
              <a:cs typeface="Trebuchet MS"/>
            </a:endParaRPr>
          </a:p>
          <a:p>
            <a:pPr marL="755650" marR="6858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If there is a </a:t>
            </a:r>
            <a:r>
              <a:rPr sz="2000" spc="-10" dirty="0">
                <a:latin typeface="Trebuchet MS"/>
                <a:cs typeface="Trebuchet MS"/>
              </a:rPr>
              <a:t>hazard, </a:t>
            </a:r>
            <a:r>
              <a:rPr sz="2000" spc="-5" dirty="0">
                <a:latin typeface="Trebuchet MS"/>
                <a:cs typeface="Trebuchet MS"/>
              </a:rPr>
              <a:t>the operands will come from either the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EX/MEM  </a:t>
            </a:r>
            <a:r>
              <a:rPr sz="2000" spc="-5" dirty="0">
                <a:latin typeface="Trebuchet MS"/>
                <a:cs typeface="Trebuchet MS"/>
              </a:rPr>
              <a:t>or </a:t>
            </a:r>
            <a:r>
              <a:rPr sz="2000" spc="-5" dirty="0">
                <a:solidFill>
                  <a:srgbClr val="00CE00"/>
                </a:solidFill>
                <a:latin typeface="Trebuchet MS"/>
                <a:cs typeface="Trebuchet MS"/>
              </a:rPr>
              <a:t>MEM/WB </a:t>
            </a:r>
            <a:r>
              <a:rPr sz="2000" spc="-10" dirty="0">
                <a:latin typeface="Trebuchet MS"/>
                <a:cs typeface="Trebuchet MS"/>
              </a:rPr>
              <a:t>pipeline </a:t>
            </a:r>
            <a:r>
              <a:rPr sz="2000" spc="-5" dirty="0">
                <a:latin typeface="Trebuchet MS"/>
                <a:cs typeface="Trebuchet MS"/>
              </a:rPr>
              <a:t>registers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instead.</a:t>
            </a:r>
            <a:endParaRPr sz="2000">
              <a:latin typeface="Trebuchet MS"/>
              <a:cs typeface="Trebuchet MS"/>
            </a:endParaRPr>
          </a:p>
          <a:p>
            <a:pPr marL="355600" marR="94615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ALU sources will be selected by two new </a:t>
            </a:r>
            <a:r>
              <a:rPr sz="2000" spc="-10" dirty="0">
                <a:latin typeface="Trebuchet MS"/>
                <a:cs typeface="Trebuchet MS"/>
              </a:rPr>
              <a:t>multiplexers, </a:t>
            </a:r>
            <a:r>
              <a:rPr sz="2000" spc="-5" dirty="0">
                <a:latin typeface="Trebuchet MS"/>
                <a:cs typeface="Trebuchet MS"/>
              </a:rPr>
              <a:t>with </a:t>
            </a:r>
            <a:r>
              <a:rPr sz="2000" spc="-10" dirty="0">
                <a:latin typeface="Trebuchet MS"/>
                <a:cs typeface="Trebuchet MS"/>
              </a:rPr>
              <a:t>control  </a:t>
            </a:r>
            <a:r>
              <a:rPr sz="2000" spc="-5" dirty="0">
                <a:latin typeface="Trebuchet MS"/>
                <a:cs typeface="Trebuchet MS"/>
              </a:rPr>
              <a:t>signals </a:t>
            </a:r>
            <a:r>
              <a:rPr sz="2000" spc="-10" dirty="0">
                <a:latin typeface="Trebuchet MS"/>
                <a:cs typeface="Trebuchet MS"/>
              </a:rPr>
              <a:t>named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ForwardA </a:t>
            </a:r>
            <a:r>
              <a:rPr sz="2000" spc="-5" dirty="0">
                <a:latin typeface="Trebuchet MS"/>
                <a:cs typeface="Trebuchet MS"/>
              </a:rPr>
              <a:t>and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ForwardB</a:t>
            </a:r>
            <a:r>
              <a:rPr sz="2000" spc="-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7400" y="3873500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10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32679" y="3958844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2679" y="4392421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32679" y="4305553"/>
            <a:ext cx="167640" cy="86995"/>
          </a:xfrm>
          <a:custGeom>
            <a:avLst/>
            <a:gdLst/>
            <a:ahLst/>
            <a:cxnLst/>
            <a:rect l="l" t="t" r="r" b="b"/>
            <a:pathLst>
              <a:path w="167639" h="86995">
                <a:moveTo>
                  <a:pt x="0" y="86868"/>
                </a:moveTo>
                <a:lnTo>
                  <a:pt x="16764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2679" y="4219447"/>
            <a:ext cx="167640" cy="86360"/>
          </a:xfrm>
          <a:custGeom>
            <a:avLst/>
            <a:gdLst/>
            <a:ahLst/>
            <a:cxnLst/>
            <a:rect l="l" t="t" r="r" b="b"/>
            <a:pathLst>
              <a:path w="167639" h="86360">
                <a:moveTo>
                  <a:pt x="167640" y="8610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2679" y="4478528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172974"/>
                </a:moveTo>
                <a:lnTo>
                  <a:pt x="3345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2679" y="3958844"/>
            <a:ext cx="334645" cy="173990"/>
          </a:xfrm>
          <a:custGeom>
            <a:avLst/>
            <a:gdLst/>
            <a:ahLst/>
            <a:cxnLst/>
            <a:rect l="l" t="t" r="r" b="b"/>
            <a:pathLst>
              <a:path w="334645" h="173989">
                <a:moveTo>
                  <a:pt x="0" y="0"/>
                </a:moveTo>
                <a:lnTo>
                  <a:pt x="334518" y="17373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7197" y="4132579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33617" y="4182617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4479" y="4046473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7" y="517398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38167" y="4182617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FF"/>
                </a:solidFill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2769" y="4182617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56279" y="4046473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7" y="517398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44926" y="4182617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35600" y="3873500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10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59200" y="3873500"/>
            <a:ext cx="167005" cy="863600"/>
          </a:xfrm>
          <a:custGeom>
            <a:avLst/>
            <a:gdLst/>
            <a:ahLst/>
            <a:cxnLst/>
            <a:rect l="l" t="t" r="r" b="b"/>
            <a:pathLst>
              <a:path w="167004" h="863600">
                <a:moveTo>
                  <a:pt x="0" y="0"/>
                </a:moveTo>
                <a:lnTo>
                  <a:pt x="0" y="863346"/>
                </a:lnTo>
                <a:lnTo>
                  <a:pt x="166877" y="863346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0797" y="43055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6078" y="43055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8997" y="413257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2857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8997" y="447852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5802" y="4132579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2857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5802" y="447852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7197" y="43055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04002" y="430555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0879" y="4046473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0" y="0"/>
                </a:moveTo>
                <a:lnTo>
                  <a:pt x="0" y="517398"/>
                </a:lnTo>
                <a:lnTo>
                  <a:pt x="336041" y="517398"/>
                </a:lnTo>
                <a:lnTo>
                  <a:pt x="336041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06921" y="430555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73800" y="3873500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10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42202" y="430555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09080" y="4046473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0" y="0"/>
                </a:moveTo>
                <a:lnTo>
                  <a:pt x="0" y="517398"/>
                </a:lnTo>
                <a:lnTo>
                  <a:pt x="336042" y="517398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86297" y="430555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86297" y="465150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89979" y="447852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89979" y="447852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35600" y="4909820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10" h="864235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70879" y="4995926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70879" y="5429503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70879" y="5341873"/>
            <a:ext cx="167640" cy="87630"/>
          </a:xfrm>
          <a:custGeom>
            <a:avLst/>
            <a:gdLst/>
            <a:ahLst/>
            <a:cxnLst/>
            <a:rect l="l" t="t" r="r" b="b"/>
            <a:pathLst>
              <a:path w="167639" h="87629">
                <a:moveTo>
                  <a:pt x="0" y="8763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70879" y="5256529"/>
            <a:ext cx="167640" cy="85725"/>
          </a:xfrm>
          <a:custGeom>
            <a:avLst/>
            <a:gdLst/>
            <a:ahLst/>
            <a:cxnLst/>
            <a:rect l="l" t="t" r="r" b="b"/>
            <a:pathLst>
              <a:path w="167639" h="85725">
                <a:moveTo>
                  <a:pt x="167640" y="853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70879" y="5514847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172974"/>
                </a:moveTo>
                <a:lnTo>
                  <a:pt x="33451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70879" y="4995926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0"/>
                </a:moveTo>
                <a:lnTo>
                  <a:pt x="334518" y="1729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05397" y="5168900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671818" y="5219700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32679" y="5082794"/>
            <a:ext cx="334645" cy="518159"/>
          </a:xfrm>
          <a:custGeom>
            <a:avLst/>
            <a:gdLst/>
            <a:ahLst/>
            <a:cxnLst/>
            <a:rect l="l" t="t" r="r" b="b"/>
            <a:pathLst>
              <a:path w="334645" h="518160">
                <a:moveTo>
                  <a:pt x="0" y="0"/>
                </a:moveTo>
                <a:lnTo>
                  <a:pt x="0" y="518160"/>
                </a:lnTo>
                <a:lnTo>
                  <a:pt x="334517" y="518160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976367" y="5219700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91038" y="5219700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94479" y="5082794"/>
            <a:ext cx="334645" cy="518159"/>
          </a:xfrm>
          <a:custGeom>
            <a:avLst/>
            <a:gdLst/>
            <a:ahLst/>
            <a:cxnLst/>
            <a:rect l="l" t="t" r="r" b="b"/>
            <a:pathLst>
              <a:path w="334645" h="518160">
                <a:moveTo>
                  <a:pt x="0" y="0"/>
                </a:moveTo>
                <a:lnTo>
                  <a:pt x="0" y="518160"/>
                </a:lnTo>
                <a:lnTo>
                  <a:pt x="334517" y="518160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183126" y="5219700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73800" y="4909820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10" h="864235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97400" y="4909820"/>
            <a:ext cx="167005" cy="864235"/>
          </a:xfrm>
          <a:custGeom>
            <a:avLst/>
            <a:gdLst/>
            <a:ahLst/>
            <a:cxnLst/>
            <a:rect l="l" t="t" r="r" b="b"/>
            <a:pathLst>
              <a:path w="167004" h="864235">
                <a:moveTo>
                  <a:pt x="0" y="0"/>
                </a:moveTo>
                <a:lnTo>
                  <a:pt x="0" y="864108"/>
                </a:lnTo>
                <a:lnTo>
                  <a:pt x="166877" y="864108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28997" y="53418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64278" y="53418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67197" y="516890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67197" y="551484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04002" y="516890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2857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04002" y="5514847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05397" y="53418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42202" y="534187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09080" y="5082794"/>
            <a:ext cx="336550" cy="518159"/>
          </a:xfrm>
          <a:custGeom>
            <a:avLst/>
            <a:gdLst/>
            <a:ahLst/>
            <a:cxnLst/>
            <a:rect l="l" t="t" r="r" b="b"/>
            <a:pathLst>
              <a:path w="336550" h="518160">
                <a:moveTo>
                  <a:pt x="0" y="0"/>
                </a:moveTo>
                <a:lnTo>
                  <a:pt x="0" y="518160"/>
                </a:lnTo>
                <a:lnTo>
                  <a:pt x="336042" y="51816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45121" y="534187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12000" y="4909820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09" h="864235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80402" y="534187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47280" y="5082794"/>
            <a:ext cx="336550" cy="518159"/>
          </a:xfrm>
          <a:custGeom>
            <a:avLst/>
            <a:gdLst/>
            <a:ahLst/>
            <a:cxnLst/>
            <a:rect l="l" t="t" r="r" b="b"/>
            <a:pathLst>
              <a:path w="336550" h="518160">
                <a:moveTo>
                  <a:pt x="0" y="0"/>
                </a:moveTo>
                <a:lnTo>
                  <a:pt x="0" y="518160"/>
                </a:lnTo>
                <a:lnTo>
                  <a:pt x="336042" y="518160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24497" y="534187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24497" y="5687821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28180" y="551484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28180" y="551484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73800" y="5946902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10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09080" y="6032246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09080" y="6465823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09080" y="6378194"/>
            <a:ext cx="167640" cy="87630"/>
          </a:xfrm>
          <a:custGeom>
            <a:avLst/>
            <a:gdLst/>
            <a:ahLst/>
            <a:cxnLst/>
            <a:rect l="l" t="t" r="r" b="b"/>
            <a:pathLst>
              <a:path w="167640" h="87629">
                <a:moveTo>
                  <a:pt x="0" y="87629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09080" y="6292850"/>
            <a:ext cx="167640" cy="85725"/>
          </a:xfrm>
          <a:custGeom>
            <a:avLst/>
            <a:gdLst/>
            <a:ahLst/>
            <a:cxnLst/>
            <a:rect l="l" t="t" r="r" b="b"/>
            <a:pathLst>
              <a:path w="167640" h="85725">
                <a:moveTo>
                  <a:pt x="167640" y="85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09080" y="6551930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172974"/>
                </a:moveTo>
                <a:lnTo>
                  <a:pt x="3345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09080" y="6032246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0"/>
                </a:moveTo>
                <a:lnTo>
                  <a:pt x="334518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43597" y="6205220"/>
            <a:ext cx="0" cy="346710"/>
          </a:xfrm>
          <a:custGeom>
            <a:avLst/>
            <a:gdLst/>
            <a:ahLst/>
            <a:cxnLst/>
            <a:rect l="l" t="t" r="r" b="b"/>
            <a:pathLst>
              <a:path h="346709">
                <a:moveTo>
                  <a:pt x="0" y="0"/>
                </a:moveTo>
                <a:lnTo>
                  <a:pt x="0" y="3467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510018" y="6256018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770879" y="6119876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7" y="517398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814567" y="6256018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329238" y="6256018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932679" y="6119876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7" y="517398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021326" y="6256018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112000" y="5946902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09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35600" y="5946902"/>
            <a:ext cx="167005" cy="863600"/>
          </a:xfrm>
          <a:custGeom>
            <a:avLst/>
            <a:gdLst/>
            <a:ahLst/>
            <a:cxnLst/>
            <a:rect l="l" t="t" r="r" b="b"/>
            <a:pathLst>
              <a:path w="167004" h="863600">
                <a:moveTo>
                  <a:pt x="0" y="0"/>
                </a:moveTo>
                <a:lnTo>
                  <a:pt x="0" y="863346"/>
                </a:lnTo>
                <a:lnTo>
                  <a:pt x="166877" y="863346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67197" y="637819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02478" y="637819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05397" y="620522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05397" y="655193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42202" y="620522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42202" y="655193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28575">
            <a:solidFill>
              <a:srgbClr val="00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43597" y="637819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80402" y="6378194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47280" y="6119876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0" y="0"/>
                </a:moveTo>
                <a:lnTo>
                  <a:pt x="0" y="517398"/>
                </a:lnTo>
                <a:lnTo>
                  <a:pt x="336042" y="517398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83321" y="6378194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50200" y="5946902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09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18602" y="6378194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85480" y="6119876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0" y="0"/>
                </a:moveTo>
                <a:lnTo>
                  <a:pt x="0" y="517398"/>
                </a:lnTo>
                <a:lnTo>
                  <a:pt x="336042" y="517398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62697" y="6378194"/>
            <a:ext cx="0" cy="346710"/>
          </a:xfrm>
          <a:custGeom>
            <a:avLst/>
            <a:gdLst/>
            <a:ahLst/>
            <a:cxnLst/>
            <a:rect l="l" t="t" r="r" b="b"/>
            <a:pathLst>
              <a:path h="346709">
                <a:moveTo>
                  <a:pt x="0" y="0"/>
                </a:moveTo>
                <a:lnTo>
                  <a:pt x="0" y="3467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62697" y="6724904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66380" y="655193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66380" y="655193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2082" y="4268037"/>
            <a:ext cx="227329" cy="901065"/>
          </a:xfrm>
          <a:custGeom>
            <a:avLst/>
            <a:gdLst/>
            <a:ahLst/>
            <a:cxnLst/>
            <a:rect l="l" t="t" r="r" b="b"/>
            <a:pathLst>
              <a:path w="227329" h="901064">
                <a:moveTo>
                  <a:pt x="74854" y="44958"/>
                </a:moveTo>
                <a:lnTo>
                  <a:pt x="74675" y="29896"/>
                </a:lnTo>
                <a:lnTo>
                  <a:pt x="69056" y="15930"/>
                </a:lnTo>
                <a:lnTo>
                  <a:pt x="58864" y="5607"/>
                </a:lnTo>
                <a:lnTo>
                  <a:pt x="45529" y="0"/>
                </a:lnTo>
                <a:lnTo>
                  <a:pt x="30479" y="178"/>
                </a:lnTo>
                <a:lnTo>
                  <a:pt x="16502" y="5798"/>
                </a:lnTo>
                <a:lnTo>
                  <a:pt x="6095" y="15990"/>
                </a:lnTo>
                <a:lnTo>
                  <a:pt x="261" y="29325"/>
                </a:lnTo>
                <a:lnTo>
                  <a:pt x="0" y="44374"/>
                </a:lnTo>
                <a:lnTo>
                  <a:pt x="6060" y="58352"/>
                </a:lnTo>
                <a:lnTo>
                  <a:pt x="16502" y="68768"/>
                </a:lnTo>
                <a:lnTo>
                  <a:pt x="25145" y="72527"/>
                </a:lnTo>
                <a:lnTo>
                  <a:pt x="25145" y="39802"/>
                </a:lnTo>
                <a:lnTo>
                  <a:pt x="50291" y="34468"/>
                </a:lnTo>
                <a:lnTo>
                  <a:pt x="57070" y="69598"/>
                </a:lnTo>
                <a:lnTo>
                  <a:pt x="58924" y="68794"/>
                </a:lnTo>
                <a:lnTo>
                  <a:pt x="69246" y="58376"/>
                </a:lnTo>
                <a:lnTo>
                  <a:pt x="74854" y="44958"/>
                </a:lnTo>
                <a:close/>
              </a:path>
              <a:path w="227329" h="901064">
                <a:moveTo>
                  <a:pt x="57070" y="69598"/>
                </a:moveTo>
                <a:lnTo>
                  <a:pt x="50291" y="34468"/>
                </a:lnTo>
                <a:lnTo>
                  <a:pt x="25145" y="39802"/>
                </a:lnTo>
                <a:lnTo>
                  <a:pt x="31872" y="74627"/>
                </a:lnTo>
                <a:lnTo>
                  <a:pt x="44957" y="74854"/>
                </a:lnTo>
                <a:lnTo>
                  <a:pt x="57070" y="69598"/>
                </a:lnTo>
                <a:close/>
              </a:path>
              <a:path w="227329" h="901064">
                <a:moveTo>
                  <a:pt x="31872" y="74627"/>
                </a:moveTo>
                <a:lnTo>
                  <a:pt x="25145" y="39802"/>
                </a:lnTo>
                <a:lnTo>
                  <a:pt x="25145" y="72527"/>
                </a:lnTo>
                <a:lnTo>
                  <a:pt x="29896" y="74592"/>
                </a:lnTo>
                <a:lnTo>
                  <a:pt x="31872" y="74627"/>
                </a:lnTo>
                <a:close/>
              </a:path>
              <a:path w="227329" h="901064">
                <a:moveTo>
                  <a:pt x="202514" y="823328"/>
                </a:moveTo>
                <a:lnTo>
                  <a:pt x="57070" y="69598"/>
                </a:lnTo>
                <a:lnTo>
                  <a:pt x="44957" y="74854"/>
                </a:lnTo>
                <a:lnTo>
                  <a:pt x="31872" y="74627"/>
                </a:lnTo>
                <a:lnTo>
                  <a:pt x="177423" y="828193"/>
                </a:lnTo>
                <a:lnTo>
                  <a:pt x="202514" y="823328"/>
                </a:lnTo>
                <a:close/>
              </a:path>
              <a:path w="227329" h="901064">
                <a:moveTo>
                  <a:pt x="204977" y="898119"/>
                </a:moveTo>
                <a:lnTo>
                  <a:pt x="204977" y="836092"/>
                </a:lnTo>
                <a:lnTo>
                  <a:pt x="179831" y="840664"/>
                </a:lnTo>
                <a:lnTo>
                  <a:pt x="177423" y="828193"/>
                </a:lnTo>
                <a:lnTo>
                  <a:pt x="152400" y="833044"/>
                </a:lnTo>
                <a:lnTo>
                  <a:pt x="204215" y="900862"/>
                </a:lnTo>
                <a:lnTo>
                  <a:pt x="204977" y="898119"/>
                </a:lnTo>
                <a:close/>
              </a:path>
              <a:path w="227329" h="901064">
                <a:moveTo>
                  <a:pt x="204977" y="836092"/>
                </a:moveTo>
                <a:lnTo>
                  <a:pt x="202514" y="823328"/>
                </a:lnTo>
                <a:lnTo>
                  <a:pt x="177423" y="828193"/>
                </a:lnTo>
                <a:lnTo>
                  <a:pt x="179831" y="840664"/>
                </a:lnTo>
                <a:lnTo>
                  <a:pt x="204977" y="836092"/>
                </a:lnTo>
                <a:close/>
              </a:path>
              <a:path w="227329" h="901064">
                <a:moveTo>
                  <a:pt x="227075" y="818566"/>
                </a:moveTo>
                <a:lnTo>
                  <a:pt x="202514" y="823328"/>
                </a:lnTo>
                <a:lnTo>
                  <a:pt x="204977" y="836092"/>
                </a:lnTo>
                <a:lnTo>
                  <a:pt x="204977" y="898119"/>
                </a:lnTo>
                <a:lnTo>
                  <a:pt x="227075" y="818566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17996" y="4292600"/>
            <a:ext cx="238760" cy="2257425"/>
          </a:xfrm>
          <a:custGeom>
            <a:avLst/>
            <a:gdLst/>
            <a:ahLst/>
            <a:cxnLst/>
            <a:rect l="l" t="t" r="r" b="b"/>
            <a:pathLst>
              <a:path w="238759" h="2257425">
                <a:moveTo>
                  <a:pt x="76200" y="35051"/>
                </a:moveTo>
                <a:lnTo>
                  <a:pt x="72139" y="20681"/>
                </a:lnTo>
                <a:lnTo>
                  <a:pt x="63150" y="9239"/>
                </a:lnTo>
                <a:lnTo>
                  <a:pt x="50589" y="1940"/>
                </a:lnTo>
                <a:lnTo>
                  <a:pt x="35813" y="0"/>
                </a:lnTo>
                <a:lnTo>
                  <a:pt x="21002" y="4071"/>
                </a:lnTo>
                <a:lnTo>
                  <a:pt x="9334" y="13144"/>
                </a:lnTo>
                <a:lnTo>
                  <a:pt x="1952" y="25931"/>
                </a:lnTo>
                <a:lnTo>
                  <a:pt x="0" y="41148"/>
                </a:lnTo>
                <a:lnTo>
                  <a:pt x="4500" y="55518"/>
                </a:lnTo>
                <a:lnTo>
                  <a:pt x="13715" y="66960"/>
                </a:lnTo>
                <a:lnTo>
                  <a:pt x="25907" y="73998"/>
                </a:lnTo>
                <a:lnTo>
                  <a:pt x="25907" y="38862"/>
                </a:lnTo>
                <a:lnTo>
                  <a:pt x="51053" y="37337"/>
                </a:lnTo>
                <a:lnTo>
                  <a:pt x="53729" y="72712"/>
                </a:lnTo>
                <a:lnTo>
                  <a:pt x="55840" y="72128"/>
                </a:lnTo>
                <a:lnTo>
                  <a:pt x="67246" y="63055"/>
                </a:lnTo>
                <a:lnTo>
                  <a:pt x="74366" y="50268"/>
                </a:lnTo>
                <a:lnTo>
                  <a:pt x="76200" y="35051"/>
                </a:lnTo>
                <a:close/>
              </a:path>
              <a:path w="238759" h="2257425">
                <a:moveTo>
                  <a:pt x="53729" y="72712"/>
                </a:moveTo>
                <a:lnTo>
                  <a:pt x="51053" y="37337"/>
                </a:lnTo>
                <a:lnTo>
                  <a:pt x="25907" y="38862"/>
                </a:lnTo>
                <a:lnTo>
                  <a:pt x="28606" y="74554"/>
                </a:lnTo>
                <a:lnTo>
                  <a:pt x="41148" y="76200"/>
                </a:lnTo>
                <a:lnTo>
                  <a:pt x="53729" y="72712"/>
                </a:lnTo>
                <a:close/>
              </a:path>
              <a:path w="238759" h="2257425">
                <a:moveTo>
                  <a:pt x="28606" y="74554"/>
                </a:moveTo>
                <a:lnTo>
                  <a:pt x="25907" y="38862"/>
                </a:lnTo>
                <a:lnTo>
                  <a:pt x="25907" y="73998"/>
                </a:lnTo>
                <a:lnTo>
                  <a:pt x="26360" y="74259"/>
                </a:lnTo>
                <a:lnTo>
                  <a:pt x="28606" y="74554"/>
                </a:lnTo>
                <a:close/>
              </a:path>
              <a:path w="238759" h="2257425">
                <a:moveTo>
                  <a:pt x="213181" y="2180604"/>
                </a:moveTo>
                <a:lnTo>
                  <a:pt x="53729" y="72712"/>
                </a:lnTo>
                <a:lnTo>
                  <a:pt x="41148" y="76200"/>
                </a:lnTo>
                <a:lnTo>
                  <a:pt x="28606" y="74554"/>
                </a:lnTo>
                <a:lnTo>
                  <a:pt x="188016" y="2182637"/>
                </a:lnTo>
                <a:lnTo>
                  <a:pt x="213181" y="2180604"/>
                </a:lnTo>
                <a:close/>
              </a:path>
              <a:path w="238759" h="2257425">
                <a:moveTo>
                  <a:pt x="214122" y="2238356"/>
                </a:moveTo>
                <a:lnTo>
                  <a:pt x="214122" y="2193036"/>
                </a:lnTo>
                <a:lnTo>
                  <a:pt x="188975" y="2195322"/>
                </a:lnTo>
                <a:lnTo>
                  <a:pt x="188016" y="2182637"/>
                </a:lnTo>
                <a:lnTo>
                  <a:pt x="163068" y="2184654"/>
                </a:lnTo>
                <a:lnTo>
                  <a:pt x="206501" y="2257044"/>
                </a:lnTo>
                <a:lnTo>
                  <a:pt x="214122" y="2238356"/>
                </a:lnTo>
                <a:close/>
              </a:path>
              <a:path w="238759" h="2257425">
                <a:moveTo>
                  <a:pt x="214122" y="2193036"/>
                </a:moveTo>
                <a:lnTo>
                  <a:pt x="213181" y="2180604"/>
                </a:lnTo>
                <a:lnTo>
                  <a:pt x="188016" y="2182637"/>
                </a:lnTo>
                <a:lnTo>
                  <a:pt x="188975" y="2195322"/>
                </a:lnTo>
                <a:lnTo>
                  <a:pt x="214122" y="2193036"/>
                </a:lnTo>
                <a:close/>
              </a:path>
              <a:path w="238759" h="2257425">
                <a:moveTo>
                  <a:pt x="238505" y="2178558"/>
                </a:moveTo>
                <a:lnTo>
                  <a:pt x="213181" y="2180604"/>
                </a:lnTo>
                <a:lnTo>
                  <a:pt x="214122" y="2193036"/>
                </a:lnTo>
                <a:lnTo>
                  <a:pt x="214122" y="2238356"/>
                </a:lnTo>
                <a:lnTo>
                  <a:pt x="238505" y="2178558"/>
                </a:lnTo>
                <a:close/>
              </a:path>
            </a:pathLst>
          </a:custGeom>
          <a:solidFill>
            <a:srgbClr val="00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43020" y="3700526"/>
            <a:ext cx="0" cy="3369310"/>
          </a:xfrm>
          <a:custGeom>
            <a:avLst/>
            <a:gdLst/>
            <a:ahLst/>
            <a:cxnLst/>
            <a:rect l="l" t="t" r="r" b="b"/>
            <a:pathLst>
              <a:path h="3369309">
                <a:moveTo>
                  <a:pt x="0" y="0"/>
                </a:moveTo>
                <a:lnTo>
                  <a:pt x="0" y="336880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681220" y="3700526"/>
            <a:ext cx="0" cy="3369310"/>
          </a:xfrm>
          <a:custGeom>
            <a:avLst/>
            <a:gdLst/>
            <a:ahLst/>
            <a:cxnLst/>
            <a:rect l="l" t="t" r="r" b="b"/>
            <a:pathLst>
              <a:path h="3369309">
                <a:moveTo>
                  <a:pt x="0" y="0"/>
                </a:moveTo>
                <a:lnTo>
                  <a:pt x="0" y="336880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19420" y="3700526"/>
            <a:ext cx="0" cy="3369310"/>
          </a:xfrm>
          <a:custGeom>
            <a:avLst/>
            <a:gdLst/>
            <a:ahLst/>
            <a:cxnLst/>
            <a:rect l="l" t="t" r="r" b="b"/>
            <a:pathLst>
              <a:path h="3369309">
                <a:moveTo>
                  <a:pt x="0" y="0"/>
                </a:moveTo>
                <a:lnTo>
                  <a:pt x="0" y="336880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357620" y="3700526"/>
            <a:ext cx="0" cy="3369310"/>
          </a:xfrm>
          <a:custGeom>
            <a:avLst/>
            <a:gdLst/>
            <a:ahLst/>
            <a:cxnLst/>
            <a:rect l="l" t="t" r="r" b="b"/>
            <a:pathLst>
              <a:path h="3369309">
                <a:moveTo>
                  <a:pt x="0" y="0"/>
                </a:moveTo>
                <a:lnTo>
                  <a:pt x="0" y="336880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95819" y="3700526"/>
            <a:ext cx="0" cy="3369310"/>
          </a:xfrm>
          <a:custGeom>
            <a:avLst/>
            <a:gdLst/>
            <a:ahLst/>
            <a:cxnLst/>
            <a:rect l="l" t="t" r="r" b="b"/>
            <a:pathLst>
              <a:path h="3369309">
                <a:moveTo>
                  <a:pt x="0" y="0"/>
                </a:moveTo>
                <a:lnTo>
                  <a:pt x="0" y="336880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34019" y="3700526"/>
            <a:ext cx="0" cy="3369310"/>
          </a:xfrm>
          <a:custGeom>
            <a:avLst/>
            <a:gdLst/>
            <a:ahLst/>
            <a:cxnLst/>
            <a:rect l="l" t="t" r="r" b="b"/>
            <a:pathLst>
              <a:path h="3369309">
                <a:moveTo>
                  <a:pt x="0" y="0"/>
                </a:moveTo>
                <a:lnTo>
                  <a:pt x="0" y="336880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27</a:t>
            </a:fld>
            <a:endParaRPr dirty="0"/>
          </a:p>
        </p:txBody>
      </p:sp>
      <p:graphicFrame>
        <p:nvGraphicFramePr>
          <p:cNvPr id="115" name="object 111"/>
          <p:cNvGraphicFramePr>
            <a:graphicFrameLocks noGrp="1"/>
          </p:cNvGraphicFramePr>
          <p:nvPr/>
        </p:nvGraphicFramePr>
        <p:xfrm>
          <a:off x="1276096" y="4211302"/>
          <a:ext cx="1785474" cy="2348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706"/>
                <a:gridCol w="1280768"/>
              </a:tblGrid>
              <a:tr h="647833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lang="en-US" sz="1800" spc="-5" dirty="0" smtClean="0">
                          <a:latin typeface="Trebuchet MS"/>
                          <a:cs typeface="Trebuchet MS"/>
                        </a:rPr>
                        <a:t>SUB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050"/>
                        </a:lnSpc>
                      </a:pPr>
                      <a:r>
                        <a:rPr lang="en-US"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1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1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3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041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00" dirty="0" smtClean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AND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00" dirty="0" smtClean="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8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85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5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175" marB="0"/>
                </a:tc>
              </a:tr>
              <a:tr h="659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 smtClean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ORR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 smtClean="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13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9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9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324" y="487171"/>
            <a:ext cx="69405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Simplified </a:t>
            </a:r>
            <a:r>
              <a:rPr dirty="0"/>
              <a:t>datapath with forwarding</a:t>
            </a:r>
            <a:r>
              <a:rPr spc="-125" dirty="0"/>
              <a:t> </a:t>
            </a:r>
            <a:r>
              <a:rPr spc="-5" dirty="0"/>
              <a:t>muxes</a:t>
            </a:r>
          </a:p>
        </p:txBody>
      </p:sp>
      <p:sp>
        <p:nvSpPr>
          <p:cNvPr id="3" name="object 3"/>
          <p:cNvSpPr/>
          <p:nvPr/>
        </p:nvSpPr>
        <p:spPr>
          <a:xfrm>
            <a:off x="7172197" y="326390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8872" y="0"/>
                </a:lnTo>
              </a:path>
            </a:pathLst>
          </a:custGeom>
          <a:ln w="2857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2100" y="6692900"/>
            <a:ext cx="5671185" cy="0"/>
          </a:xfrm>
          <a:custGeom>
            <a:avLst/>
            <a:gdLst/>
            <a:ahLst/>
            <a:cxnLst/>
            <a:rect l="l" t="t" r="r" b="b"/>
            <a:pathLst>
              <a:path w="5671184">
                <a:moveTo>
                  <a:pt x="5670803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5422" y="236550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2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5422" y="4351273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5422" y="2796794"/>
            <a:ext cx="0" cy="1554480"/>
          </a:xfrm>
          <a:custGeom>
            <a:avLst/>
            <a:gdLst/>
            <a:ahLst/>
            <a:cxnLst/>
            <a:rect l="l" t="t" r="r" b="b"/>
            <a:pathLst>
              <a:path h="1554479">
                <a:moveTo>
                  <a:pt x="0" y="0"/>
                </a:moveTo>
                <a:lnTo>
                  <a:pt x="0" y="15544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2520" y="1847342"/>
            <a:ext cx="168401" cy="3281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2520" y="1848104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0" y="0"/>
                </a:moveTo>
                <a:lnTo>
                  <a:pt x="0" y="3281172"/>
                </a:lnTo>
                <a:lnTo>
                  <a:pt x="168401" y="3281172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5900" y="2538476"/>
            <a:ext cx="100711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69240" marR="86995" indent="-88900">
              <a:lnSpc>
                <a:spcPct val="100000"/>
              </a:lnSpc>
              <a:spcBef>
                <a:spcPts val="975"/>
              </a:spcBef>
            </a:pPr>
            <a:r>
              <a:rPr sz="1100" b="1" spc="-5" dirty="0">
                <a:latin typeface="Arial"/>
                <a:cs typeface="Arial"/>
              </a:rPr>
              <a:t>Instruction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81719" y="3964178"/>
            <a:ext cx="253365" cy="85725"/>
          </a:xfrm>
          <a:custGeom>
            <a:avLst/>
            <a:gdLst/>
            <a:ahLst/>
            <a:cxnLst/>
            <a:rect l="l" t="t" r="r" b="b"/>
            <a:pathLst>
              <a:path w="253365" h="85725">
                <a:moveTo>
                  <a:pt x="209550" y="57150"/>
                </a:moveTo>
                <a:lnTo>
                  <a:pt x="209550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3365" h="85725">
                <a:moveTo>
                  <a:pt x="252983" y="42672"/>
                </a:moveTo>
                <a:lnTo>
                  <a:pt x="195833" y="0"/>
                </a:lnTo>
                <a:lnTo>
                  <a:pt x="195833" y="28194"/>
                </a:lnTo>
                <a:lnTo>
                  <a:pt x="209550" y="28194"/>
                </a:lnTo>
                <a:lnTo>
                  <a:pt x="209550" y="75102"/>
                </a:lnTo>
                <a:lnTo>
                  <a:pt x="252983" y="42672"/>
                </a:lnTo>
                <a:close/>
              </a:path>
              <a:path w="253365" h="85725">
                <a:moveTo>
                  <a:pt x="209550" y="75102"/>
                </a:moveTo>
                <a:lnTo>
                  <a:pt x="209550" y="57150"/>
                </a:lnTo>
                <a:lnTo>
                  <a:pt x="195833" y="57150"/>
                </a:lnTo>
                <a:lnTo>
                  <a:pt x="195833" y="85344"/>
                </a:lnTo>
                <a:lnTo>
                  <a:pt x="209550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02500" y="3221227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414527" y="57149"/>
                </a:moveTo>
                <a:lnTo>
                  <a:pt x="414527" y="28193"/>
                </a:lnTo>
                <a:lnTo>
                  <a:pt x="0" y="28193"/>
                </a:lnTo>
                <a:lnTo>
                  <a:pt x="0" y="57149"/>
                </a:lnTo>
                <a:lnTo>
                  <a:pt x="414527" y="57149"/>
                </a:lnTo>
                <a:close/>
              </a:path>
              <a:path w="457200" h="85725">
                <a:moveTo>
                  <a:pt x="457200" y="42671"/>
                </a:moveTo>
                <a:lnTo>
                  <a:pt x="400050" y="0"/>
                </a:lnTo>
                <a:lnTo>
                  <a:pt x="400050" y="28193"/>
                </a:lnTo>
                <a:lnTo>
                  <a:pt x="414527" y="28193"/>
                </a:lnTo>
                <a:lnTo>
                  <a:pt x="414527" y="74533"/>
                </a:lnTo>
                <a:lnTo>
                  <a:pt x="457200" y="42671"/>
                </a:lnTo>
                <a:close/>
              </a:path>
              <a:path w="457200" h="85725">
                <a:moveTo>
                  <a:pt x="414527" y="74533"/>
                </a:moveTo>
                <a:lnTo>
                  <a:pt x="414527" y="57149"/>
                </a:lnTo>
                <a:lnTo>
                  <a:pt x="400050" y="57149"/>
                </a:lnTo>
                <a:lnTo>
                  <a:pt x="400050" y="85343"/>
                </a:lnTo>
                <a:lnTo>
                  <a:pt x="414527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0600" y="4395470"/>
            <a:ext cx="1594485" cy="86360"/>
          </a:xfrm>
          <a:custGeom>
            <a:avLst/>
            <a:gdLst/>
            <a:ahLst/>
            <a:cxnLst/>
            <a:rect l="l" t="t" r="r" b="b"/>
            <a:pathLst>
              <a:path w="1594484" h="86360">
                <a:moveTo>
                  <a:pt x="1550670" y="57150"/>
                </a:moveTo>
                <a:lnTo>
                  <a:pt x="155067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550670" y="57150"/>
                </a:lnTo>
                <a:close/>
              </a:path>
              <a:path w="1594484" h="86360">
                <a:moveTo>
                  <a:pt x="1594103" y="43433"/>
                </a:moveTo>
                <a:lnTo>
                  <a:pt x="1536953" y="0"/>
                </a:lnTo>
                <a:lnTo>
                  <a:pt x="1536953" y="28955"/>
                </a:lnTo>
                <a:lnTo>
                  <a:pt x="1550670" y="28955"/>
                </a:lnTo>
                <a:lnTo>
                  <a:pt x="1550670" y="75864"/>
                </a:lnTo>
                <a:lnTo>
                  <a:pt x="1594103" y="43433"/>
                </a:lnTo>
                <a:close/>
              </a:path>
              <a:path w="1594484" h="86360">
                <a:moveTo>
                  <a:pt x="1550670" y="75864"/>
                </a:moveTo>
                <a:lnTo>
                  <a:pt x="1550670" y="57150"/>
                </a:lnTo>
                <a:lnTo>
                  <a:pt x="1536953" y="57150"/>
                </a:lnTo>
                <a:lnTo>
                  <a:pt x="1536953" y="86105"/>
                </a:lnTo>
                <a:lnTo>
                  <a:pt x="1550670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92593" y="3209798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90" h="86360">
                <a:moveTo>
                  <a:pt x="84581" y="60959"/>
                </a:moveTo>
                <a:lnTo>
                  <a:pt x="84581" y="24383"/>
                </a:lnTo>
                <a:lnTo>
                  <a:pt x="60198" y="0"/>
                </a:lnTo>
                <a:lnTo>
                  <a:pt x="25146" y="0"/>
                </a:lnTo>
                <a:lnTo>
                  <a:pt x="0" y="24383"/>
                </a:lnTo>
                <a:lnTo>
                  <a:pt x="0" y="60959"/>
                </a:lnTo>
                <a:lnTo>
                  <a:pt x="25146" y="86105"/>
                </a:lnTo>
                <a:lnTo>
                  <a:pt x="60198" y="86105"/>
                </a:lnTo>
                <a:lnTo>
                  <a:pt x="84581" y="60959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92593" y="3209798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90" h="86360">
                <a:moveTo>
                  <a:pt x="25146" y="0"/>
                </a:moveTo>
                <a:lnTo>
                  <a:pt x="0" y="24383"/>
                </a:lnTo>
                <a:lnTo>
                  <a:pt x="0" y="60959"/>
                </a:lnTo>
                <a:lnTo>
                  <a:pt x="25146" y="86105"/>
                </a:lnTo>
                <a:lnTo>
                  <a:pt x="60198" y="86105"/>
                </a:lnTo>
                <a:lnTo>
                  <a:pt x="84581" y="60959"/>
                </a:lnTo>
                <a:lnTo>
                  <a:pt x="84581" y="24383"/>
                </a:lnTo>
                <a:lnTo>
                  <a:pt x="60198" y="0"/>
                </a:lnTo>
                <a:lnTo>
                  <a:pt x="25146" y="0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04502" y="417830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28575">
            <a:solidFill>
              <a:srgbClr val="00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72904" y="4178300"/>
            <a:ext cx="0" cy="2505075"/>
          </a:xfrm>
          <a:custGeom>
            <a:avLst/>
            <a:gdLst/>
            <a:ahLst/>
            <a:cxnLst/>
            <a:rect l="l" t="t" r="r" b="b"/>
            <a:pathLst>
              <a:path h="2505075">
                <a:moveTo>
                  <a:pt x="0" y="0"/>
                </a:moveTo>
                <a:lnTo>
                  <a:pt x="0" y="2504694"/>
                </a:lnTo>
              </a:path>
            </a:pathLst>
          </a:custGeom>
          <a:ln w="28575">
            <a:solidFill>
              <a:srgbClr val="00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2300" y="6692900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22098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59700" y="2970529"/>
            <a:ext cx="922019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0975" marR="179070" indent="118745">
              <a:lnSpc>
                <a:spcPct val="100000"/>
              </a:lnSpc>
              <a:spcBef>
                <a:spcPts val="975"/>
              </a:spcBef>
            </a:pPr>
            <a:r>
              <a:rPr sz="1100" b="1" spc="-5" dirty="0">
                <a:latin typeface="Arial"/>
                <a:cs typeface="Arial"/>
              </a:rPr>
              <a:t>Data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42450" y="3966971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42450" y="4370068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353804" y="3919220"/>
            <a:ext cx="250825" cy="691515"/>
          </a:xfrm>
          <a:custGeom>
            <a:avLst/>
            <a:gdLst/>
            <a:ahLst/>
            <a:cxnLst/>
            <a:rect l="l" t="t" r="r" b="b"/>
            <a:pathLst>
              <a:path w="250825" h="691514">
                <a:moveTo>
                  <a:pt x="124968" y="0"/>
                </a:moveTo>
                <a:lnTo>
                  <a:pt x="76188" y="9894"/>
                </a:lnTo>
                <a:lnTo>
                  <a:pt x="36480" y="36861"/>
                </a:lnTo>
                <a:lnTo>
                  <a:pt x="9775" y="76831"/>
                </a:lnTo>
                <a:lnTo>
                  <a:pt x="0" y="125729"/>
                </a:lnTo>
                <a:lnTo>
                  <a:pt x="0" y="565403"/>
                </a:lnTo>
                <a:lnTo>
                  <a:pt x="9775" y="614302"/>
                </a:lnTo>
                <a:lnTo>
                  <a:pt x="36480" y="654272"/>
                </a:lnTo>
                <a:lnTo>
                  <a:pt x="76188" y="681239"/>
                </a:lnTo>
                <a:lnTo>
                  <a:pt x="124968" y="691133"/>
                </a:lnTo>
                <a:lnTo>
                  <a:pt x="173866" y="681239"/>
                </a:lnTo>
                <a:lnTo>
                  <a:pt x="213836" y="654272"/>
                </a:lnTo>
                <a:lnTo>
                  <a:pt x="240803" y="614302"/>
                </a:lnTo>
                <a:lnTo>
                  <a:pt x="250698" y="565403"/>
                </a:lnTo>
                <a:lnTo>
                  <a:pt x="250698" y="125729"/>
                </a:lnTo>
                <a:lnTo>
                  <a:pt x="240803" y="76831"/>
                </a:lnTo>
                <a:lnTo>
                  <a:pt x="213836" y="36861"/>
                </a:lnTo>
                <a:lnTo>
                  <a:pt x="173866" y="9894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7321" y="3487928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51892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45100" y="3444494"/>
            <a:ext cx="838200" cy="86360"/>
          </a:xfrm>
          <a:custGeom>
            <a:avLst/>
            <a:gdLst/>
            <a:ahLst/>
            <a:cxnLst/>
            <a:rect l="l" t="t" r="r" b="b"/>
            <a:pathLst>
              <a:path w="838200" h="86360">
                <a:moveTo>
                  <a:pt x="795527" y="57150"/>
                </a:moveTo>
                <a:lnTo>
                  <a:pt x="795527" y="28955"/>
                </a:lnTo>
                <a:lnTo>
                  <a:pt x="0" y="28956"/>
                </a:lnTo>
                <a:lnTo>
                  <a:pt x="0" y="57150"/>
                </a:lnTo>
                <a:lnTo>
                  <a:pt x="795527" y="57150"/>
                </a:lnTo>
                <a:close/>
              </a:path>
              <a:path w="838200" h="86360">
                <a:moveTo>
                  <a:pt x="838200" y="43433"/>
                </a:moveTo>
                <a:lnTo>
                  <a:pt x="781050" y="0"/>
                </a:lnTo>
                <a:lnTo>
                  <a:pt x="781050" y="28955"/>
                </a:lnTo>
                <a:lnTo>
                  <a:pt x="795527" y="28955"/>
                </a:lnTo>
                <a:lnTo>
                  <a:pt x="795527" y="75295"/>
                </a:lnTo>
                <a:lnTo>
                  <a:pt x="838200" y="43433"/>
                </a:lnTo>
                <a:close/>
              </a:path>
              <a:path w="838200" h="86360">
                <a:moveTo>
                  <a:pt x="795527" y="75295"/>
                </a:moveTo>
                <a:lnTo>
                  <a:pt x="795527" y="57150"/>
                </a:lnTo>
                <a:lnTo>
                  <a:pt x="781050" y="57150"/>
                </a:lnTo>
                <a:lnTo>
                  <a:pt x="781050" y="86105"/>
                </a:lnTo>
                <a:lnTo>
                  <a:pt x="795527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50078" y="3439921"/>
            <a:ext cx="83820" cy="86360"/>
          </a:xfrm>
          <a:custGeom>
            <a:avLst/>
            <a:gdLst/>
            <a:ahLst/>
            <a:cxnLst/>
            <a:rect l="l" t="t" r="r" b="b"/>
            <a:pathLst>
              <a:path w="83820" h="86360">
                <a:moveTo>
                  <a:pt x="83820" y="60960"/>
                </a:moveTo>
                <a:lnTo>
                  <a:pt x="83820" y="25145"/>
                </a:lnTo>
                <a:lnTo>
                  <a:pt x="59436" y="0"/>
                </a:lnTo>
                <a:lnTo>
                  <a:pt x="24384" y="0"/>
                </a:lnTo>
                <a:lnTo>
                  <a:pt x="0" y="25145"/>
                </a:lnTo>
                <a:lnTo>
                  <a:pt x="0" y="60960"/>
                </a:lnTo>
                <a:lnTo>
                  <a:pt x="24384" y="86105"/>
                </a:lnTo>
                <a:lnTo>
                  <a:pt x="59436" y="86105"/>
                </a:lnTo>
                <a:lnTo>
                  <a:pt x="8382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50078" y="3439921"/>
            <a:ext cx="83820" cy="86360"/>
          </a:xfrm>
          <a:custGeom>
            <a:avLst/>
            <a:gdLst/>
            <a:ahLst/>
            <a:cxnLst/>
            <a:rect l="l" t="t" r="r" b="b"/>
            <a:pathLst>
              <a:path w="83820" h="86360">
                <a:moveTo>
                  <a:pt x="24384" y="0"/>
                </a:moveTo>
                <a:lnTo>
                  <a:pt x="0" y="25145"/>
                </a:lnTo>
                <a:lnTo>
                  <a:pt x="0" y="60960"/>
                </a:lnTo>
                <a:lnTo>
                  <a:pt x="24384" y="86105"/>
                </a:lnTo>
                <a:lnTo>
                  <a:pt x="59436" y="86105"/>
                </a:lnTo>
                <a:lnTo>
                  <a:pt x="83820" y="60960"/>
                </a:lnTo>
                <a:lnTo>
                  <a:pt x="83820" y="25145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5900" y="1933448"/>
            <a:ext cx="530860" cy="25907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100" b="1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5450" y="2192527"/>
            <a:ext cx="85725" cy="346075"/>
          </a:xfrm>
          <a:custGeom>
            <a:avLst/>
            <a:gdLst/>
            <a:ahLst/>
            <a:cxnLst/>
            <a:rect l="l" t="t" r="r" b="b"/>
            <a:pathLst>
              <a:path w="85725" h="346075">
                <a:moveTo>
                  <a:pt x="85343" y="288798"/>
                </a:moveTo>
                <a:lnTo>
                  <a:pt x="0" y="288798"/>
                </a:lnTo>
                <a:lnTo>
                  <a:pt x="28193" y="326557"/>
                </a:lnTo>
                <a:lnTo>
                  <a:pt x="28193" y="303275"/>
                </a:lnTo>
                <a:lnTo>
                  <a:pt x="57150" y="303275"/>
                </a:lnTo>
                <a:lnTo>
                  <a:pt x="57150" y="326557"/>
                </a:lnTo>
                <a:lnTo>
                  <a:pt x="85343" y="288798"/>
                </a:lnTo>
                <a:close/>
              </a:path>
              <a:path w="85725" h="346075">
                <a:moveTo>
                  <a:pt x="57150" y="288798"/>
                </a:moveTo>
                <a:lnTo>
                  <a:pt x="57149" y="0"/>
                </a:lnTo>
                <a:lnTo>
                  <a:pt x="28193" y="0"/>
                </a:lnTo>
                <a:lnTo>
                  <a:pt x="28193" y="288798"/>
                </a:lnTo>
                <a:lnTo>
                  <a:pt x="57150" y="288798"/>
                </a:lnTo>
                <a:close/>
              </a:path>
              <a:path w="85725" h="346075">
                <a:moveTo>
                  <a:pt x="57150" y="326557"/>
                </a:moveTo>
                <a:lnTo>
                  <a:pt x="57150" y="303275"/>
                </a:lnTo>
                <a:lnTo>
                  <a:pt x="28193" y="303275"/>
                </a:lnTo>
                <a:lnTo>
                  <a:pt x="28193" y="326557"/>
                </a:lnTo>
                <a:lnTo>
                  <a:pt x="42671" y="345948"/>
                </a:lnTo>
                <a:lnTo>
                  <a:pt x="57150" y="326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54621" y="3186176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49"/>
                </a:moveTo>
                <a:lnTo>
                  <a:pt x="208025" y="28193"/>
                </a:lnTo>
                <a:lnTo>
                  <a:pt x="0" y="28193"/>
                </a:lnTo>
                <a:lnTo>
                  <a:pt x="0" y="57149"/>
                </a:lnTo>
                <a:lnTo>
                  <a:pt x="208025" y="57149"/>
                </a:lnTo>
                <a:close/>
              </a:path>
              <a:path w="250825" h="85725">
                <a:moveTo>
                  <a:pt x="250698" y="42671"/>
                </a:moveTo>
                <a:lnTo>
                  <a:pt x="193548" y="0"/>
                </a:lnTo>
                <a:lnTo>
                  <a:pt x="193548" y="28193"/>
                </a:lnTo>
                <a:lnTo>
                  <a:pt x="208025" y="28193"/>
                </a:lnTo>
                <a:lnTo>
                  <a:pt x="208025" y="74533"/>
                </a:lnTo>
                <a:lnTo>
                  <a:pt x="250698" y="42671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49"/>
                </a:lnTo>
                <a:lnTo>
                  <a:pt x="193548" y="57149"/>
                </a:lnTo>
                <a:lnTo>
                  <a:pt x="193548" y="85343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41601" y="279679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8382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45100" y="2495804"/>
            <a:ext cx="838200" cy="85725"/>
          </a:xfrm>
          <a:custGeom>
            <a:avLst/>
            <a:gdLst/>
            <a:ahLst/>
            <a:cxnLst/>
            <a:rect l="l" t="t" r="r" b="b"/>
            <a:pathLst>
              <a:path w="838200" h="85725">
                <a:moveTo>
                  <a:pt x="795527" y="57150"/>
                </a:moveTo>
                <a:lnTo>
                  <a:pt x="795527" y="28193"/>
                </a:lnTo>
                <a:lnTo>
                  <a:pt x="0" y="28193"/>
                </a:lnTo>
                <a:lnTo>
                  <a:pt x="0" y="57150"/>
                </a:lnTo>
                <a:lnTo>
                  <a:pt x="795527" y="57150"/>
                </a:lnTo>
                <a:close/>
              </a:path>
              <a:path w="838200" h="85725">
                <a:moveTo>
                  <a:pt x="838200" y="42671"/>
                </a:moveTo>
                <a:lnTo>
                  <a:pt x="781050" y="0"/>
                </a:lnTo>
                <a:lnTo>
                  <a:pt x="781050" y="28193"/>
                </a:lnTo>
                <a:lnTo>
                  <a:pt x="795527" y="28193"/>
                </a:lnTo>
                <a:lnTo>
                  <a:pt x="795527" y="74533"/>
                </a:lnTo>
                <a:lnTo>
                  <a:pt x="838200" y="42671"/>
                </a:lnTo>
                <a:close/>
              </a:path>
              <a:path w="838200" h="85725">
                <a:moveTo>
                  <a:pt x="795527" y="74533"/>
                </a:moveTo>
                <a:lnTo>
                  <a:pt x="795527" y="57150"/>
                </a:lnTo>
                <a:lnTo>
                  <a:pt x="781050" y="57150"/>
                </a:lnTo>
                <a:lnTo>
                  <a:pt x="781050" y="85343"/>
                </a:lnTo>
                <a:lnTo>
                  <a:pt x="795527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3300" y="2279395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5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83300" y="3228848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4">
                <a:moveTo>
                  <a:pt x="0" y="0"/>
                </a:moveTo>
                <a:lnTo>
                  <a:pt x="0" y="6050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83300" y="2882900"/>
            <a:ext cx="252729" cy="173355"/>
          </a:xfrm>
          <a:custGeom>
            <a:avLst/>
            <a:gdLst/>
            <a:ahLst/>
            <a:cxnLst/>
            <a:rect l="l" t="t" r="r" b="b"/>
            <a:pathLst>
              <a:path w="252729" h="173355">
                <a:moveTo>
                  <a:pt x="0" y="0"/>
                </a:moveTo>
                <a:lnTo>
                  <a:pt x="252222" y="1729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83300" y="3055873"/>
            <a:ext cx="252729" cy="173355"/>
          </a:xfrm>
          <a:custGeom>
            <a:avLst/>
            <a:gdLst/>
            <a:ahLst/>
            <a:cxnLst/>
            <a:rect l="l" t="t" r="r" b="b"/>
            <a:pathLst>
              <a:path w="252729" h="173355">
                <a:moveTo>
                  <a:pt x="0" y="172973"/>
                </a:moveTo>
                <a:lnTo>
                  <a:pt x="2522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83300" y="2279395"/>
            <a:ext cx="671830" cy="1035685"/>
          </a:xfrm>
          <a:custGeom>
            <a:avLst/>
            <a:gdLst/>
            <a:ahLst/>
            <a:cxnLst/>
            <a:rect l="l" t="t" r="r" b="b"/>
            <a:pathLst>
              <a:path w="671829" h="1035685">
                <a:moveTo>
                  <a:pt x="0" y="0"/>
                </a:moveTo>
                <a:lnTo>
                  <a:pt x="671322" y="517398"/>
                </a:lnTo>
                <a:lnTo>
                  <a:pt x="671322" y="103555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83300" y="3314953"/>
            <a:ext cx="671830" cy="519430"/>
          </a:xfrm>
          <a:custGeom>
            <a:avLst/>
            <a:gdLst/>
            <a:ahLst/>
            <a:cxnLst/>
            <a:rect l="l" t="t" r="r" b="b"/>
            <a:pathLst>
              <a:path w="671829" h="519429">
                <a:moveTo>
                  <a:pt x="0" y="518922"/>
                </a:moveTo>
                <a:lnTo>
                  <a:pt x="6713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424929" y="3017520"/>
            <a:ext cx="3143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20850" y="2327401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60" h="76200">
                <a:moveTo>
                  <a:pt x="281177" y="40386"/>
                </a:moveTo>
                <a:lnTo>
                  <a:pt x="281177" y="35052"/>
                </a:lnTo>
                <a:lnTo>
                  <a:pt x="278892" y="33528"/>
                </a:lnTo>
                <a:lnTo>
                  <a:pt x="2286" y="33528"/>
                </a:lnTo>
                <a:lnTo>
                  <a:pt x="0" y="35052"/>
                </a:lnTo>
                <a:lnTo>
                  <a:pt x="0" y="40386"/>
                </a:lnTo>
                <a:lnTo>
                  <a:pt x="2286" y="42672"/>
                </a:lnTo>
                <a:lnTo>
                  <a:pt x="278892" y="42672"/>
                </a:lnTo>
                <a:lnTo>
                  <a:pt x="281177" y="40386"/>
                </a:lnTo>
                <a:close/>
              </a:path>
              <a:path w="340360" h="76200">
                <a:moveTo>
                  <a:pt x="339851" y="38100"/>
                </a:moveTo>
                <a:lnTo>
                  <a:pt x="263651" y="0"/>
                </a:lnTo>
                <a:lnTo>
                  <a:pt x="263651" y="33528"/>
                </a:lnTo>
                <a:lnTo>
                  <a:pt x="278892" y="33528"/>
                </a:lnTo>
                <a:lnTo>
                  <a:pt x="281177" y="35052"/>
                </a:lnTo>
                <a:lnTo>
                  <a:pt x="281177" y="67437"/>
                </a:lnTo>
                <a:lnTo>
                  <a:pt x="339851" y="38100"/>
                </a:lnTo>
                <a:close/>
              </a:path>
              <a:path w="340360" h="76200">
                <a:moveTo>
                  <a:pt x="281177" y="67437"/>
                </a:moveTo>
                <a:lnTo>
                  <a:pt x="281177" y="40386"/>
                </a:lnTo>
                <a:lnTo>
                  <a:pt x="278892" y="42672"/>
                </a:lnTo>
                <a:lnTo>
                  <a:pt x="263651" y="42672"/>
                </a:lnTo>
                <a:lnTo>
                  <a:pt x="263651" y="76200"/>
                </a:lnTo>
                <a:lnTo>
                  <a:pt x="281177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20850" y="2758694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60" h="76200">
                <a:moveTo>
                  <a:pt x="281177" y="41147"/>
                </a:moveTo>
                <a:lnTo>
                  <a:pt x="281177" y="35813"/>
                </a:lnTo>
                <a:lnTo>
                  <a:pt x="278892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6" y="43433"/>
                </a:lnTo>
                <a:lnTo>
                  <a:pt x="278892" y="43433"/>
                </a:lnTo>
                <a:lnTo>
                  <a:pt x="281177" y="41147"/>
                </a:lnTo>
                <a:close/>
              </a:path>
              <a:path w="340360" h="76200">
                <a:moveTo>
                  <a:pt x="339851" y="38099"/>
                </a:moveTo>
                <a:lnTo>
                  <a:pt x="263651" y="0"/>
                </a:lnTo>
                <a:lnTo>
                  <a:pt x="263651" y="33527"/>
                </a:lnTo>
                <a:lnTo>
                  <a:pt x="278892" y="33527"/>
                </a:lnTo>
                <a:lnTo>
                  <a:pt x="281177" y="35813"/>
                </a:lnTo>
                <a:lnTo>
                  <a:pt x="281177" y="67436"/>
                </a:lnTo>
                <a:lnTo>
                  <a:pt x="339851" y="38099"/>
                </a:lnTo>
                <a:close/>
              </a:path>
              <a:path w="340360" h="76200">
                <a:moveTo>
                  <a:pt x="281177" y="67436"/>
                </a:moveTo>
                <a:lnTo>
                  <a:pt x="281177" y="41147"/>
                </a:lnTo>
                <a:lnTo>
                  <a:pt x="278892" y="43433"/>
                </a:lnTo>
                <a:lnTo>
                  <a:pt x="263651" y="43433"/>
                </a:lnTo>
                <a:lnTo>
                  <a:pt x="263651" y="76199"/>
                </a:lnTo>
                <a:lnTo>
                  <a:pt x="281177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90370" y="2760979"/>
            <a:ext cx="70485" cy="72390"/>
          </a:xfrm>
          <a:custGeom>
            <a:avLst/>
            <a:gdLst/>
            <a:ahLst/>
            <a:cxnLst/>
            <a:rect l="l" t="t" r="r" b="b"/>
            <a:pathLst>
              <a:path w="70485" h="72389">
                <a:moveTo>
                  <a:pt x="70104" y="52578"/>
                </a:moveTo>
                <a:lnTo>
                  <a:pt x="70104" y="19812"/>
                </a:lnTo>
                <a:lnTo>
                  <a:pt x="49530" y="0"/>
                </a:lnTo>
                <a:lnTo>
                  <a:pt x="20574" y="0"/>
                </a:lnTo>
                <a:lnTo>
                  <a:pt x="0" y="19812"/>
                </a:lnTo>
                <a:lnTo>
                  <a:pt x="0" y="52578"/>
                </a:lnTo>
                <a:lnTo>
                  <a:pt x="20574" y="72390"/>
                </a:lnTo>
                <a:lnTo>
                  <a:pt x="49530" y="72390"/>
                </a:lnTo>
                <a:lnTo>
                  <a:pt x="70104" y="52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90370" y="2760979"/>
            <a:ext cx="70485" cy="72390"/>
          </a:xfrm>
          <a:custGeom>
            <a:avLst/>
            <a:gdLst/>
            <a:ahLst/>
            <a:cxnLst/>
            <a:rect l="l" t="t" r="r" b="b"/>
            <a:pathLst>
              <a:path w="70485" h="72389">
                <a:moveTo>
                  <a:pt x="20574" y="0"/>
                </a:moveTo>
                <a:lnTo>
                  <a:pt x="0" y="19812"/>
                </a:lnTo>
                <a:lnTo>
                  <a:pt x="0" y="52578"/>
                </a:lnTo>
                <a:lnTo>
                  <a:pt x="20574" y="72390"/>
                </a:lnTo>
                <a:lnTo>
                  <a:pt x="49530" y="72390"/>
                </a:lnTo>
                <a:lnTo>
                  <a:pt x="70104" y="52578"/>
                </a:lnTo>
                <a:lnTo>
                  <a:pt x="70104" y="19812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60701" y="2192527"/>
            <a:ext cx="3828415" cy="172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  <a:tabLst>
                <a:tab pos="3204210" algn="l"/>
              </a:tabLst>
            </a:pPr>
            <a:r>
              <a:rPr sz="1100" b="1" spc="-5" dirty="0">
                <a:latin typeface="Arial"/>
                <a:cs typeface="Arial"/>
              </a:rPr>
              <a:t>Registers	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ForwardA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00819" y="4395470"/>
            <a:ext cx="253365" cy="86360"/>
          </a:xfrm>
          <a:custGeom>
            <a:avLst/>
            <a:gdLst/>
            <a:ahLst/>
            <a:cxnLst/>
            <a:rect l="l" t="t" r="r" b="b"/>
            <a:pathLst>
              <a:path w="253365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3365" h="86360">
                <a:moveTo>
                  <a:pt x="252983" y="43433"/>
                </a:moveTo>
                <a:lnTo>
                  <a:pt x="195833" y="0"/>
                </a:lnTo>
                <a:lnTo>
                  <a:pt x="195833" y="28955"/>
                </a:lnTo>
                <a:lnTo>
                  <a:pt x="209550" y="28955"/>
                </a:lnTo>
                <a:lnTo>
                  <a:pt x="209550" y="75864"/>
                </a:lnTo>
                <a:lnTo>
                  <a:pt x="252983" y="43433"/>
                </a:lnTo>
                <a:close/>
              </a:path>
              <a:path w="253365" h="86360">
                <a:moveTo>
                  <a:pt x="209550" y="75864"/>
                </a:moveTo>
                <a:lnTo>
                  <a:pt x="209550" y="57150"/>
                </a:lnTo>
                <a:lnTo>
                  <a:pt x="195833" y="57150"/>
                </a:lnTo>
                <a:lnTo>
                  <a:pt x="195833" y="86105"/>
                </a:lnTo>
                <a:lnTo>
                  <a:pt x="209550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92300" y="3660902"/>
            <a:ext cx="0" cy="3022600"/>
          </a:xfrm>
          <a:custGeom>
            <a:avLst/>
            <a:gdLst/>
            <a:ahLst/>
            <a:cxnLst/>
            <a:rect l="l" t="t" r="r" b="b"/>
            <a:pathLst>
              <a:path h="3022600">
                <a:moveTo>
                  <a:pt x="0" y="302209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92300" y="3618229"/>
            <a:ext cx="168910" cy="85725"/>
          </a:xfrm>
          <a:custGeom>
            <a:avLst/>
            <a:gdLst/>
            <a:ahLst/>
            <a:cxnLst/>
            <a:rect l="l" t="t" r="r" b="b"/>
            <a:pathLst>
              <a:path w="168910" h="85725">
                <a:moveTo>
                  <a:pt x="125730" y="57150"/>
                </a:moveTo>
                <a:lnTo>
                  <a:pt x="125730" y="28194"/>
                </a:lnTo>
                <a:lnTo>
                  <a:pt x="0" y="28194"/>
                </a:lnTo>
                <a:lnTo>
                  <a:pt x="0" y="57150"/>
                </a:lnTo>
                <a:lnTo>
                  <a:pt x="125730" y="57150"/>
                </a:lnTo>
                <a:close/>
              </a:path>
              <a:path w="168910" h="85725">
                <a:moveTo>
                  <a:pt x="168401" y="42672"/>
                </a:moveTo>
                <a:lnTo>
                  <a:pt x="111251" y="0"/>
                </a:lnTo>
                <a:lnTo>
                  <a:pt x="111251" y="28194"/>
                </a:lnTo>
                <a:lnTo>
                  <a:pt x="125730" y="28194"/>
                </a:lnTo>
                <a:lnTo>
                  <a:pt x="125730" y="74533"/>
                </a:lnTo>
                <a:lnTo>
                  <a:pt x="168401" y="42672"/>
                </a:lnTo>
                <a:close/>
              </a:path>
              <a:path w="168910" h="85725">
                <a:moveTo>
                  <a:pt x="125730" y="74533"/>
                </a:moveTo>
                <a:lnTo>
                  <a:pt x="125730" y="57150"/>
                </a:lnTo>
                <a:lnTo>
                  <a:pt x="111251" y="57150"/>
                </a:lnTo>
                <a:lnTo>
                  <a:pt x="111251" y="85344"/>
                </a:lnTo>
                <a:lnTo>
                  <a:pt x="125730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01821" y="2322829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50"/>
                </a:moveTo>
                <a:lnTo>
                  <a:pt x="208025" y="28193"/>
                </a:lnTo>
                <a:lnTo>
                  <a:pt x="0" y="28193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5725">
                <a:moveTo>
                  <a:pt x="250698" y="42671"/>
                </a:moveTo>
                <a:lnTo>
                  <a:pt x="193548" y="0"/>
                </a:lnTo>
                <a:lnTo>
                  <a:pt x="193548" y="28193"/>
                </a:lnTo>
                <a:lnTo>
                  <a:pt x="208025" y="28193"/>
                </a:lnTo>
                <a:lnTo>
                  <a:pt x="208025" y="74533"/>
                </a:lnTo>
                <a:lnTo>
                  <a:pt x="250698" y="42671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50"/>
                </a:lnTo>
                <a:lnTo>
                  <a:pt x="193548" y="57150"/>
                </a:lnTo>
                <a:lnTo>
                  <a:pt x="193548" y="85343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01821" y="3271520"/>
            <a:ext cx="250825" cy="86360"/>
          </a:xfrm>
          <a:custGeom>
            <a:avLst/>
            <a:gdLst/>
            <a:ahLst/>
            <a:cxnLst/>
            <a:rect l="l" t="t" r="r" b="b"/>
            <a:pathLst>
              <a:path w="250825" h="86360">
                <a:moveTo>
                  <a:pt x="208025" y="57150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6360">
                <a:moveTo>
                  <a:pt x="250698" y="43433"/>
                </a:moveTo>
                <a:lnTo>
                  <a:pt x="193548" y="0"/>
                </a:lnTo>
                <a:lnTo>
                  <a:pt x="193548" y="28955"/>
                </a:lnTo>
                <a:lnTo>
                  <a:pt x="208025" y="28955"/>
                </a:lnTo>
                <a:lnTo>
                  <a:pt x="208025" y="75295"/>
                </a:lnTo>
                <a:lnTo>
                  <a:pt x="250698" y="43433"/>
                </a:lnTo>
                <a:close/>
              </a:path>
              <a:path w="250825" h="86360">
                <a:moveTo>
                  <a:pt x="208025" y="75295"/>
                </a:moveTo>
                <a:lnTo>
                  <a:pt x="208025" y="57150"/>
                </a:lnTo>
                <a:lnTo>
                  <a:pt x="193548" y="57150"/>
                </a:lnTo>
                <a:lnTo>
                  <a:pt x="193548" y="86105"/>
                </a:lnTo>
                <a:lnTo>
                  <a:pt x="208025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00819" y="3964178"/>
            <a:ext cx="253365" cy="85725"/>
          </a:xfrm>
          <a:custGeom>
            <a:avLst/>
            <a:gdLst/>
            <a:ahLst/>
            <a:cxnLst/>
            <a:rect l="l" t="t" r="r" b="b"/>
            <a:pathLst>
              <a:path w="253365" h="85725">
                <a:moveTo>
                  <a:pt x="209550" y="57150"/>
                </a:moveTo>
                <a:lnTo>
                  <a:pt x="209550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3365" h="85725">
                <a:moveTo>
                  <a:pt x="252983" y="42672"/>
                </a:moveTo>
                <a:lnTo>
                  <a:pt x="195833" y="0"/>
                </a:lnTo>
                <a:lnTo>
                  <a:pt x="195833" y="28194"/>
                </a:lnTo>
                <a:lnTo>
                  <a:pt x="209550" y="28194"/>
                </a:lnTo>
                <a:lnTo>
                  <a:pt x="209550" y="75102"/>
                </a:lnTo>
                <a:lnTo>
                  <a:pt x="252983" y="42672"/>
                </a:lnTo>
                <a:close/>
              </a:path>
              <a:path w="253365" h="85725">
                <a:moveTo>
                  <a:pt x="209550" y="75102"/>
                </a:moveTo>
                <a:lnTo>
                  <a:pt x="209550" y="57150"/>
                </a:lnTo>
                <a:lnTo>
                  <a:pt x="195833" y="57150"/>
                </a:lnTo>
                <a:lnTo>
                  <a:pt x="195833" y="85344"/>
                </a:lnTo>
                <a:lnTo>
                  <a:pt x="209550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20850" y="4745228"/>
            <a:ext cx="1931670" cy="76200"/>
          </a:xfrm>
          <a:custGeom>
            <a:avLst/>
            <a:gdLst/>
            <a:ahLst/>
            <a:cxnLst/>
            <a:rect l="l" t="t" r="r" b="b"/>
            <a:pathLst>
              <a:path w="1931670" h="76200">
                <a:moveTo>
                  <a:pt x="1872995" y="40386"/>
                </a:moveTo>
                <a:lnTo>
                  <a:pt x="1872995" y="35051"/>
                </a:lnTo>
                <a:lnTo>
                  <a:pt x="1871471" y="32766"/>
                </a:lnTo>
                <a:lnTo>
                  <a:pt x="2286" y="32766"/>
                </a:lnTo>
                <a:lnTo>
                  <a:pt x="0" y="35051"/>
                </a:lnTo>
                <a:lnTo>
                  <a:pt x="0" y="40386"/>
                </a:lnTo>
                <a:lnTo>
                  <a:pt x="2286" y="42672"/>
                </a:lnTo>
                <a:lnTo>
                  <a:pt x="1871471" y="42672"/>
                </a:lnTo>
                <a:lnTo>
                  <a:pt x="1872995" y="40386"/>
                </a:lnTo>
                <a:close/>
              </a:path>
              <a:path w="1931670" h="76200">
                <a:moveTo>
                  <a:pt x="1931670" y="38100"/>
                </a:moveTo>
                <a:lnTo>
                  <a:pt x="1855470" y="0"/>
                </a:lnTo>
                <a:lnTo>
                  <a:pt x="1855470" y="32766"/>
                </a:lnTo>
                <a:lnTo>
                  <a:pt x="1871471" y="32766"/>
                </a:lnTo>
                <a:lnTo>
                  <a:pt x="1872995" y="35051"/>
                </a:lnTo>
                <a:lnTo>
                  <a:pt x="1872995" y="67437"/>
                </a:lnTo>
                <a:lnTo>
                  <a:pt x="1931670" y="38100"/>
                </a:lnTo>
                <a:close/>
              </a:path>
              <a:path w="1931670" h="76200">
                <a:moveTo>
                  <a:pt x="1872995" y="67437"/>
                </a:moveTo>
                <a:lnTo>
                  <a:pt x="1872995" y="40386"/>
                </a:lnTo>
                <a:lnTo>
                  <a:pt x="1871471" y="42672"/>
                </a:lnTo>
                <a:lnTo>
                  <a:pt x="1855470" y="42672"/>
                </a:lnTo>
                <a:lnTo>
                  <a:pt x="1855470" y="76200"/>
                </a:lnTo>
                <a:lnTo>
                  <a:pt x="1872995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149348" y="4221560"/>
            <a:ext cx="20383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4500"/>
              </a:lnSpc>
            </a:pPr>
            <a:r>
              <a:rPr sz="1100" spc="-10" dirty="0">
                <a:latin typeface="Arial"/>
                <a:cs typeface="Arial"/>
              </a:rPr>
              <a:t>Rt  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90370" y="4468621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70104" y="51053"/>
                </a:moveTo>
                <a:lnTo>
                  <a:pt x="70104" y="20574"/>
                </a:lnTo>
                <a:lnTo>
                  <a:pt x="49530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30" y="71627"/>
                </a:lnTo>
                <a:lnTo>
                  <a:pt x="7010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0370" y="4468621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20574" y="0"/>
                </a:move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30" y="71627"/>
                </a:lnTo>
                <a:lnTo>
                  <a:pt x="70104" y="51053"/>
                </a:lnTo>
                <a:lnTo>
                  <a:pt x="70104" y="20574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50050" y="2932429"/>
            <a:ext cx="255270" cy="76200"/>
          </a:xfrm>
          <a:custGeom>
            <a:avLst/>
            <a:gdLst/>
            <a:ahLst/>
            <a:cxnLst/>
            <a:rect l="l" t="t" r="r" b="b"/>
            <a:pathLst>
              <a:path w="255270" h="76200">
                <a:moveTo>
                  <a:pt x="196596" y="40386"/>
                </a:moveTo>
                <a:lnTo>
                  <a:pt x="196596" y="35051"/>
                </a:lnTo>
                <a:lnTo>
                  <a:pt x="195072" y="32765"/>
                </a:lnTo>
                <a:lnTo>
                  <a:pt x="2285" y="32765"/>
                </a:lnTo>
                <a:lnTo>
                  <a:pt x="0" y="35051"/>
                </a:lnTo>
                <a:lnTo>
                  <a:pt x="0" y="40386"/>
                </a:lnTo>
                <a:lnTo>
                  <a:pt x="2285" y="42671"/>
                </a:lnTo>
                <a:lnTo>
                  <a:pt x="195072" y="42671"/>
                </a:lnTo>
                <a:lnTo>
                  <a:pt x="196596" y="40386"/>
                </a:lnTo>
                <a:close/>
              </a:path>
              <a:path w="255270" h="76200">
                <a:moveTo>
                  <a:pt x="255270" y="38100"/>
                </a:moveTo>
                <a:lnTo>
                  <a:pt x="179070" y="0"/>
                </a:lnTo>
                <a:lnTo>
                  <a:pt x="179070" y="32765"/>
                </a:lnTo>
                <a:lnTo>
                  <a:pt x="195072" y="32765"/>
                </a:lnTo>
                <a:lnTo>
                  <a:pt x="196596" y="35051"/>
                </a:lnTo>
                <a:lnTo>
                  <a:pt x="196596" y="67437"/>
                </a:lnTo>
                <a:lnTo>
                  <a:pt x="255270" y="38100"/>
                </a:lnTo>
                <a:close/>
              </a:path>
              <a:path w="255270" h="76200">
                <a:moveTo>
                  <a:pt x="196596" y="67437"/>
                </a:moveTo>
                <a:lnTo>
                  <a:pt x="196596" y="40386"/>
                </a:lnTo>
                <a:lnTo>
                  <a:pt x="195072" y="42671"/>
                </a:lnTo>
                <a:lnTo>
                  <a:pt x="179070" y="42671"/>
                </a:lnTo>
                <a:lnTo>
                  <a:pt x="179070" y="76200"/>
                </a:lnTo>
                <a:lnTo>
                  <a:pt x="19659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97321" y="3964178"/>
            <a:ext cx="1508125" cy="85725"/>
          </a:xfrm>
          <a:custGeom>
            <a:avLst/>
            <a:gdLst/>
            <a:ahLst/>
            <a:cxnLst/>
            <a:rect l="l" t="t" r="r" b="b"/>
            <a:pathLst>
              <a:path w="1508125" h="85725">
                <a:moveTo>
                  <a:pt x="1465326" y="57150"/>
                </a:moveTo>
                <a:lnTo>
                  <a:pt x="1465326" y="28194"/>
                </a:lnTo>
                <a:lnTo>
                  <a:pt x="0" y="28194"/>
                </a:lnTo>
                <a:lnTo>
                  <a:pt x="0" y="57150"/>
                </a:lnTo>
                <a:lnTo>
                  <a:pt x="1465326" y="57150"/>
                </a:lnTo>
                <a:close/>
              </a:path>
              <a:path w="1508125" h="85725">
                <a:moveTo>
                  <a:pt x="1507998" y="42672"/>
                </a:moveTo>
                <a:lnTo>
                  <a:pt x="1450848" y="0"/>
                </a:lnTo>
                <a:lnTo>
                  <a:pt x="1450848" y="28194"/>
                </a:lnTo>
                <a:lnTo>
                  <a:pt x="1465326" y="28194"/>
                </a:lnTo>
                <a:lnTo>
                  <a:pt x="1465326" y="74533"/>
                </a:lnTo>
                <a:lnTo>
                  <a:pt x="1507998" y="42672"/>
                </a:lnTo>
                <a:close/>
              </a:path>
              <a:path w="1508125" h="85725">
                <a:moveTo>
                  <a:pt x="1465326" y="74533"/>
                </a:moveTo>
                <a:lnTo>
                  <a:pt x="1465326" y="57150"/>
                </a:lnTo>
                <a:lnTo>
                  <a:pt x="1450848" y="57150"/>
                </a:lnTo>
                <a:lnTo>
                  <a:pt x="1450848" y="85344"/>
                </a:lnTo>
                <a:lnTo>
                  <a:pt x="1465326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2502" y="2754122"/>
            <a:ext cx="250825" cy="86360"/>
          </a:xfrm>
          <a:custGeom>
            <a:avLst/>
            <a:gdLst/>
            <a:ahLst/>
            <a:cxnLst/>
            <a:rect l="l" t="t" r="r" b="b"/>
            <a:pathLst>
              <a:path w="250825" h="86360">
                <a:moveTo>
                  <a:pt x="208025" y="57149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49"/>
                </a:lnTo>
                <a:lnTo>
                  <a:pt x="208025" y="57149"/>
                </a:lnTo>
                <a:close/>
              </a:path>
              <a:path w="250825" h="86360">
                <a:moveTo>
                  <a:pt x="250697" y="42671"/>
                </a:moveTo>
                <a:lnTo>
                  <a:pt x="193547" y="0"/>
                </a:lnTo>
                <a:lnTo>
                  <a:pt x="193547" y="28955"/>
                </a:lnTo>
                <a:lnTo>
                  <a:pt x="208025" y="28955"/>
                </a:lnTo>
                <a:lnTo>
                  <a:pt x="208025" y="75102"/>
                </a:lnTo>
                <a:lnTo>
                  <a:pt x="250697" y="42671"/>
                </a:lnTo>
                <a:close/>
              </a:path>
              <a:path w="250825" h="86360">
                <a:moveTo>
                  <a:pt x="208025" y="75102"/>
                </a:moveTo>
                <a:lnTo>
                  <a:pt x="208025" y="57149"/>
                </a:lnTo>
                <a:lnTo>
                  <a:pt x="193547" y="57149"/>
                </a:lnTo>
                <a:lnTo>
                  <a:pt x="193547" y="86105"/>
                </a:lnTo>
                <a:lnTo>
                  <a:pt x="208025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424929" y="4411217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424929" y="4714499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48476" y="4351273"/>
            <a:ext cx="238125" cy="605155"/>
          </a:xfrm>
          <a:custGeom>
            <a:avLst/>
            <a:gdLst/>
            <a:ahLst/>
            <a:cxnLst/>
            <a:rect l="l" t="t" r="r" b="b"/>
            <a:pathLst>
              <a:path w="238125" h="605154">
                <a:moveTo>
                  <a:pt x="118872" y="0"/>
                </a:move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0" y="486155"/>
                </a:lnTo>
                <a:lnTo>
                  <a:pt x="9358" y="532376"/>
                </a:lnTo>
                <a:lnTo>
                  <a:pt x="34861" y="570166"/>
                </a:lnTo>
                <a:lnTo>
                  <a:pt x="72651" y="595669"/>
                </a:lnTo>
                <a:lnTo>
                  <a:pt x="118872" y="605027"/>
                </a:lnTo>
                <a:lnTo>
                  <a:pt x="165092" y="595669"/>
                </a:lnTo>
                <a:lnTo>
                  <a:pt x="202882" y="570166"/>
                </a:lnTo>
                <a:lnTo>
                  <a:pt x="228385" y="532376"/>
                </a:lnTo>
                <a:lnTo>
                  <a:pt x="237744" y="486155"/>
                </a:lnTo>
                <a:lnTo>
                  <a:pt x="237744" y="118872"/>
                </a:ln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4745228"/>
            <a:ext cx="2519680" cy="76200"/>
          </a:xfrm>
          <a:custGeom>
            <a:avLst/>
            <a:gdLst/>
            <a:ahLst/>
            <a:cxnLst/>
            <a:rect l="l" t="t" r="r" b="b"/>
            <a:pathLst>
              <a:path w="2519679" h="76200">
                <a:moveTo>
                  <a:pt x="2460498" y="40386"/>
                </a:moveTo>
                <a:lnTo>
                  <a:pt x="2460498" y="35051"/>
                </a:lnTo>
                <a:lnTo>
                  <a:pt x="2458212" y="32766"/>
                </a:lnTo>
                <a:lnTo>
                  <a:pt x="2286" y="32766"/>
                </a:lnTo>
                <a:lnTo>
                  <a:pt x="0" y="35052"/>
                </a:lnTo>
                <a:lnTo>
                  <a:pt x="0" y="40386"/>
                </a:lnTo>
                <a:lnTo>
                  <a:pt x="2286" y="42672"/>
                </a:lnTo>
                <a:lnTo>
                  <a:pt x="2458212" y="42672"/>
                </a:lnTo>
                <a:lnTo>
                  <a:pt x="2460498" y="40386"/>
                </a:lnTo>
                <a:close/>
              </a:path>
              <a:path w="2519679" h="76200">
                <a:moveTo>
                  <a:pt x="2519172" y="38100"/>
                </a:moveTo>
                <a:lnTo>
                  <a:pt x="2442972" y="0"/>
                </a:lnTo>
                <a:lnTo>
                  <a:pt x="2442972" y="32766"/>
                </a:lnTo>
                <a:lnTo>
                  <a:pt x="2458212" y="32766"/>
                </a:lnTo>
                <a:lnTo>
                  <a:pt x="2460498" y="35051"/>
                </a:lnTo>
                <a:lnTo>
                  <a:pt x="2460498" y="67437"/>
                </a:lnTo>
                <a:lnTo>
                  <a:pt x="2519172" y="38100"/>
                </a:lnTo>
                <a:close/>
              </a:path>
              <a:path w="2519679" h="76200">
                <a:moveTo>
                  <a:pt x="2460498" y="67437"/>
                </a:moveTo>
                <a:lnTo>
                  <a:pt x="2460498" y="40386"/>
                </a:lnTo>
                <a:lnTo>
                  <a:pt x="2458212" y="42672"/>
                </a:lnTo>
                <a:lnTo>
                  <a:pt x="2442972" y="42672"/>
                </a:lnTo>
                <a:lnTo>
                  <a:pt x="2442972" y="76200"/>
                </a:lnTo>
                <a:lnTo>
                  <a:pt x="2460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16350" y="4486147"/>
            <a:ext cx="2519680" cy="76200"/>
          </a:xfrm>
          <a:custGeom>
            <a:avLst/>
            <a:gdLst/>
            <a:ahLst/>
            <a:cxnLst/>
            <a:rect l="l" t="t" r="r" b="b"/>
            <a:pathLst>
              <a:path w="2519679" h="76200">
                <a:moveTo>
                  <a:pt x="2460498" y="41148"/>
                </a:moveTo>
                <a:lnTo>
                  <a:pt x="2460498" y="35813"/>
                </a:lnTo>
                <a:lnTo>
                  <a:pt x="2458212" y="33527"/>
                </a:lnTo>
                <a:lnTo>
                  <a:pt x="2286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6" y="42672"/>
                </a:lnTo>
                <a:lnTo>
                  <a:pt x="2458212" y="42672"/>
                </a:lnTo>
                <a:lnTo>
                  <a:pt x="2460498" y="41148"/>
                </a:lnTo>
                <a:close/>
              </a:path>
              <a:path w="2519679" h="76200">
                <a:moveTo>
                  <a:pt x="2519172" y="38100"/>
                </a:moveTo>
                <a:lnTo>
                  <a:pt x="2442972" y="0"/>
                </a:lnTo>
                <a:lnTo>
                  <a:pt x="2442972" y="33527"/>
                </a:lnTo>
                <a:lnTo>
                  <a:pt x="2458212" y="33527"/>
                </a:lnTo>
                <a:lnTo>
                  <a:pt x="2460498" y="35813"/>
                </a:lnTo>
                <a:lnTo>
                  <a:pt x="2460498" y="67437"/>
                </a:lnTo>
                <a:lnTo>
                  <a:pt x="2519172" y="38100"/>
                </a:lnTo>
                <a:close/>
              </a:path>
              <a:path w="2519679" h="76200">
                <a:moveTo>
                  <a:pt x="2460498" y="67437"/>
                </a:moveTo>
                <a:lnTo>
                  <a:pt x="2460498" y="41148"/>
                </a:lnTo>
                <a:lnTo>
                  <a:pt x="2458212" y="42672"/>
                </a:lnTo>
                <a:lnTo>
                  <a:pt x="2442972" y="42672"/>
                </a:lnTo>
                <a:lnTo>
                  <a:pt x="2442972" y="76200"/>
                </a:lnTo>
                <a:lnTo>
                  <a:pt x="2460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81647" y="4659121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64998" y="41148"/>
                </a:moveTo>
                <a:lnTo>
                  <a:pt x="364998" y="35813"/>
                </a:lnTo>
                <a:lnTo>
                  <a:pt x="363474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5" y="42672"/>
                </a:lnTo>
                <a:lnTo>
                  <a:pt x="363474" y="42672"/>
                </a:lnTo>
                <a:lnTo>
                  <a:pt x="364998" y="41148"/>
                </a:lnTo>
                <a:close/>
              </a:path>
              <a:path w="424179" h="76200">
                <a:moveTo>
                  <a:pt x="423672" y="38100"/>
                </a:moveTo>
                <a:lnTo>
                  <a:pt x="347472" y="0"/>
                </a:lnTo>
                <a:lnTo>
                  <a:pt x="347472" y="33527"/>
                </a:lnTo>
                <a:lnTo>
                  <a:pt x="363474" y="33527"/>
                </a:lnTo>
                <a:lnTo>
                  <a:pt x="364998" y="35813"/>
                </a:lnTo>
                <a:lnTo>
                  <a:pt x="364998" y="67437"/>
                </a:lnTo>
                <a:lnTo>
                  <a:pt x="423672" y="38100"/>
                </a:lnTo>
                <a:close/>
              </a:path>
              <a:path w="424179" h="76200">
                <a:moveTo>
                  <a:pt x="364998" y="67437"/>
                </a:moveTo>
                <a:lnTo>
                  <a:pt x="364998" y="41148"/>
                </a:lnTo>
                <a:lnTo>
                  <a:pt x="363474" y="42672"/>
                </a:lnTo>
                <a:lnTo>
                  <a:pt x="347472" y="42672"/>
                </a:lnTo>
                <a:lnTo>
                  <a:pt x="347472" y="76200"/>
                </a:lnTo>
                <a:lnTo>
                  <a:pt x="3649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73721" y="3964178"/>
            <a:ext cx="586105" cy="85725"/>
          </a:xfrm>
          <a:custGeom>
            <a:avLst/>
            <a:gdLst/>
            <a:ahLst/>
            <a:cxnLst/>
            <a:rect l="l" t="t" r="r" b="b"/>
            <a:pathLst>
              <a:path w="586104" h="85725">
                <a:moveTo>
                  <a:pt x="543305" y="57150"/>
                </a:moveTo>
                <a:lnTo>
                  <a:pt x="543305" y="28194"/>
                </a:lnTo>
                <a:lnTo>
                  <a:pt x="0" y="28194"/>
                </a:lnTo>
                <a:lnTo>
                  <a:pt x="0" y="57150"/>
                </a:lnTo>
                <a:lnTo>
                  <a:pt x="543305" y="57150"/>
                </a:lnTo>
                <a:close/>
              </a:path>
              <a:path w="586104" h="85725">
                <a:moveTo>
                  <a:pt x="585977" y="42672"/>
                </a:moveTo>
                <a:lnTo>
                  <a:pt x="528827" y="0"/>
                </a:lnTo>
                <a:lnTo>
                  <a:pt x="528827" y="28194"/>
                </a:lnTo>
                <a:lnTo>
                  <a:pt x="543305" y="28194"/>
                </a:lnTo>
                <a:lnTo>
                  <a:pt x="543305" y="74533"/>
                </a:lnTo>
                <a:lnTo>
                  <a:pt x="585977" y="42672"/>
                </a:lnTo>
                <a:close/>
              </a:path>
              <a:path w="586104" h="85725">
                <a:moveTo>
                  <a:pt x="543305" y="74533"/>
                </a:moveTo>
                <a:lnTo>
                  <a:pt x="543305" y="57150"/>
                </a:lnTo>
                <a:lnTo>
                  <a:pt x="528827" y="57150"/>
                </a:lnTo>
                <a:lnTo>
                  <a:pt x="528827" y="85344"/>
                </a:lnTo>
                <a:lnTo>
                  <a:pt x="54330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69150" y="4659121"/>
            <a:ext cx="1765935" cy="76200"/>
          </a:xfrm>
          <a:custGeom>
            <a:avLst/>
            <a:gdLst/>
            <a:ahLst/>
            <a:cxnLst/>
            <a:rect l="l" t="t" r="r" b="b"/>
            <a:pathLst>
              <a:path w="1765934" h="76200">
                <a:moveTo>
                  <a:pt x="1706879" y="41148"/>
                </a:moveTo>
                <a:lnTo>
                  <a:pt x="1706879" y="35813"/>
                </a:lnTo>
                <a:lnTo>
                  <a:pt x="1704594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5" y="42672"/>
                </a:lnTo>
                <a:lnTo>
                  <a:pt x="1704594" y="42672"/>
                </a:lnTo>
                <a:lnTo>
                  <a:pt x="1706879" y="41148"/>
                </a:lnTo>
                <a:close/>
              </a:path>
              <a:path w="1765934" h="76200">
                <a:moveTo>
                  <a:pt x="1765553" y="38100"/>
                </a:moveTo>
                <a:lnTo>
                  <a:pt x="1689353" y="0"/>
                </a:lnTo>
                <a:lnTo>
                  <a:pt x="1689353" y="33527"/>
                </a:lnTo>
                <a:lnTo>
                  <a:pt x="1704594" y="33527"/>
                </a:lnTo>
                <a:lnTo>
                  <a:pt x="1706879" y="35813"/>
                </a:lnTo>
                <a:lnTo>
                  <a:pt x="1706879" y="67437"/>
                </a:lnTo>
                <a:lnTo>
                  <a:pt x="1765553" y="38100"/>
                </a:lnTo>
                <a:close/>
              </a:path>
              <a:path w="1765934" h="76200">
                <a:moveTo>
                  <a:pt x="1706879" y="67437"/>
                </a:moveTo>
                <a:lnTo>
                  <a:pt x="1706879" y="41148"/>
                </a:lnTo>
                <a:lnTo>
                  <a:pt x="1704594" y="42672"/>
                </a:lnTo>
                <a:lnTo>
                  <a:pt x="1689353" y="42672"/>
                </a:lnTo>
                <a:lnTo>
                  <a:pt x="1689353" y="76200"/>
                </a:lnTo>
                <a:lnTo>
                  <a:pt x="170687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0819" y="4697221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53804" y="4697221"/>
            <a:ext cx="0" cy="1037590"/>
          </a:xfrm>
          <a:custGeom>
            <a:avLst/>
            <a:gdLst/>
            <a:ahLst/>
            <a:cxnLst/>
            <a:rect l="l" t="t" r="r" b="b"/>
            <a:pathLst>
              <a:path h="1037589">
                <a:moveTo>
                  <a:pt x="0" y="10370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395730" y="1635252"/>
            <a:ext cx="32829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91857" y="1635252"/>
            <a:ext cx="3911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/EX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44393" y="1635252"/>
            <a:ext cx="5759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spc="-5" dirty="0">
                <a:latin typeface="Arial"/>
                <a:cs typeface="Arial"/>
              </a:rPr>
              <a:t>/M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686939" y="1635252"/>
            <a:ext cx="61468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MEM</a:t>
            </a:r>
            <a:r>
              <a:rPr sz="1100" spc="-5" dirty="0">
                <a:latin typeface="Arial"/>
                <a:cs typeface="Arial"/>
              </a:rPr>
              <a:t>/WB</a:t>
            </a:r>
            <a:endParaRPr sz="11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720850" y="4486147"/>
            <a:ext cx="1931670" cy="76200"/>
          </a:xfrm>
          <a:custGeom>
            <a:avLst/>
            <a:gdLst/>
            <a:ahLst/>
            <a:cxnLst/>
            <a:rect l="l" t="t" r="r" b="b"/>
            <a:pathLst>
              <a:path w="1931670" h="76200">
                <a:moveTo>
                  <a:pt x="1872995" y="41148"/>
                </a:moveTo>
                <a:lnTo>
                  <a:pt x="1872995" y="35813"/>
                </a:lnTo>
                <a:lnTo>
                  <a:pt x="1871471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2672"/>
                </a:lnTo>
                <a:lnTo>
                  <a:pt x="1871471" y="42672"/>
                </a:lnTo>
                <a:lnTo>
                  <a:pt x="1872995" y="41148"/>
                </a:lnTo>
                <a:close/>
              </a:path>
              <a:path w="1931670" h="76200">
                <a:moveTo>
                  <a:pt x="1931670" y="38100"/>
                </a:moveTo>
                <a:lnTo>
                  <a:pt x="1855470" y="0"/>
                </a:lnTo>
                <a:lnTo>
                  <a:pt x="1855470" y="33527"/>
                </a:lnTo>
                <a:lnTo>
                  <a:pt x="1871471" y="33527"/>
                </a:lnTo>
                <a:lnTo>
                  <a:pt x="1872995" y="35813"/>
                </a:lnTo>
                <a:lnTo>
                  <a:pt x="1872995" y="67437"/>
                </a:lnTo>
                <a:lnTo>
                  <a:pt x="1931670" y="38100"/>
                </a:lnTo>
                <a:close/>
              </a:path>
              <a:path w="1931670" h="76200">
                <a:moveTo>
                  <a:pt x="1872995" y="67437"/>
                </a:moveTo>
                <a:lnTo>
                  <a:pt x="1872995" y="41148"/>
                </a:lnTo>
                <a:lnTo>
                  <a:pt x="1871471" y="42672"/>
                </a:lnTo>
                <a:lnTo>
                  <a:pt x="1855470" y="42672"/>
                </a:lnTo>
                <a:lnTo>
                  <a:pt x="1855470" y="76200"/>
                </a:lnTo>
                <a:lnTo>
                  <a:pt x="1872995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94402" y="2192527"/>
            <a:ext cx="250825" cy="690880"/>
          </a:xfrm>
          <a:custGeom>
            <a:avLst/>
            <a:gdLst/>
            <a:ahLst/>
            <a:cxnLst/>
            <a:rect l="l" t="t" r="r" b="b"/>
            <a:pathLst>
              <a:path w="250825" h="690880">
                <a:moveTo>
                  <a:pt x="124968" y="0"/>
                </a:moveTo>
                <a:lnTo>
                  <a:pt x="76188" y="9775"/>
                </a:lnTo>
                <a:lnTo>
                  <a:pt x="36480" y="36480"/>
                </a:lnTo>
                <a:lnTo>
                  <a:pt x="9775" y="76188"/>
                </a:lnTo>
                <a:lnTo>
                  <a:pt x="0" y="124967"/>
                </a:lnTo>
                <a:lnTo>
                  <a:pt x="0" y="564641"/>
                </a:lnTo>
                <a:lnTo>
                  <a:pt x="9775" y="613540"/>
                </a:lnTo>
                <a:lnTo>
                  <a:pt x="36480" y="653510"/>
                </a:lnTo>
                <a:lnTo>
                  <a:pt x="76188" y="680477"/>
                </a:lnTo>
                <a:lnTo>
                  <a:pt x="124968" y="690371"/>
                </a:lnTo>
                <a:lnTo>
                  <a:pt x="173866" y="680477"/>
                </a:lnTo>
                <a:lnTo>
                  <a:pt x="213836" y="653510"/>
                </a:lnTo>
                <a:lnTo>
                  <a:pt x="240803" y="613540"/>
                </a:lnTo>
                <a:lnTo>
                  <a:pt x="250698" y="564641"/>
                </a:lnTo>
                <a:lnTo>
                  <a:pt x="250698" y="124967"/>
                </a:lnTo>
                <a:lnTo>
                  <a:pt x="240803" y="76188"/>
                </a:lnTo>
                <a:lnTo>
                  <a:pt x="213836" y="36480"/>
                </a:lnTo>
                <a:lnTo>
                  <a:pt x="173866" y="9775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063997" y="2239517"/>
            <a:ext cx="1035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820921" y="2322829"/>
            <a:ext cx="1173480" cy="85725"/>
          </a:xfrm>
          <a:custGeom>
            <a:avLst/>
            <a:gdLst/>
            <a:ahLst/>
            <a:cxnLst/>
            <a:rect l="l" t="t" r="r" b="b"/>
            <a:pathLst>
              <a:path w="1173479" h="85725">
                <a:moveTo>
                  <a:pt x="1130808" y="57150"/>
                </a:moveTo>
                <a:lnTo>
                  <a:pt x="1130808" y="28193"/>
                </a:lnTo>
                <a:lnTo>
                  <a:pt x="0" y="28193"/>
                </a:lnTo>
                <a:lnTo>
                  <a:pt x="0" y="57150"/>
                </a:lnTo>
                <a:lnTo>
                  <a:pt x="1130808" y="57150"/>
                </a:lnTo>
                <a:close/>
              </a:path>
              <a:path w="1173479" h="85725">
                <a:moveTo>
                  <a:pt x="1173480" y="42671"/>
                </a:moveTo>
                <a:lnTo>
                  <a:pt x="1116330" y="0"/>
                </a:lnTo>
                <a:lnTo>
                  <a:pt x="1116330" y="28193"/>
                </a:lnTo>
                <a:lnTo>
                  <a:pt x="1130808" y="28193"/>
                </a:lnTo>
                <a:lnTo>
                  <a:pt x="1130808" y="74533"/>
                </a:lnTo>
                <a:lnTo>
                  <a:pt x="1173480" y="42671"/>
                </a:lnTo>
                <a:close/>
              </a:path>
              <a:path w="1173479" h="85725">
                <a:moveTo>
                  <a:pt x="1130808" y="74533"/>
                </a:moveTo>
                <a:lnTo>
                  <a:pt x="1130808" y="57150"/>
                </a:lnTo>
                <a:lnTo>
                  <a:pt x="1116330" y="57150"/>
                </a:lnTo>
                <a:lnTo>
                  <a:pt x="1116330" y="85343"/>
                </a:lnTo>
                <a:lnTo>
                  <a:pt x="1130808" y="7453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71620" y="2495804"/>
            <a:ext cx="923290" cy="85725"/>
          </a:xfrm>
          <a:custGeom>
            <a:avLst/>
            <a:gdLst/>
            <a:ahLst/>
            <a:cxnLst/>
            <a:rect l="l" t="t" r="r" b="b"/>
            <a:pathLst>
              <a:path w="923289" h="85725">
                <a:moveTo>
                  <a:pt x="880110" y="57150"/>
                </a:moveTo>
                <a:lnTo>
                  <a:pt x="880110" y="28193"/>
                </a:lnTo>
                <a:lnTo>
                  <a:pt x="0" y="28193"/>
                </a:lnTo>
                <a:lnTo>
                  <a:pt x="0" y="57150"/>
                </a:lnTo>
                <a:lnTo>
                  <a:pt x="880110" y="57150"/>
                </a:lnTo>
                <a:close/>
              </a:path>
              <a:path w="923289" h="85725">
                <a:moveTo>
                  <a:pt x="922782" y="42671"/>
                </a:moveTo>
                <a:lnTo>
                  <a:pt x="865632" y="0"/>
                </a:lnTo>
                <a:lnTo>
                  <a:pt x="865632" y="28193"/>
                </a:lnTo>
                <a:lnTo>
                  <a:pt x="880110" y="28193"/>
                </a:lnTo>
                <a:lnTo>
                  <a:pt x="880110" y="74533"/>
                </a:lnTo>
                <a:lnTo>
                  <a:pt x="922782" y="42671"/>
                </a:lnTo>
                <a:close/>
              </a:path>
              <a:path w="923289" h="85725">
                <a:moveTo>
                  <a:pt x="880110" y="74533"/>
                </a:moveTo>
                <a:lnTo>
                  <a:pt x="880110" y="57150"/>
                </a:lnTo>
                <a:lnTo>
                  <a:pt x="865632" y="57150"/>
                </a:lnTo>
                <a:lnTo>
                  <a:pt x="865632" y="85343"/>
                </a:lnTo>
                <a:lnTo>
                  <a:pt x="880110" y="74533"/>
                </a:lnTo>
                <a:close/>
              </a:path>
            </a:pathLst>
          </a:custGeom>
          <a:solidFill>
            <a:srgbClr val="00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24603" y="2668777"/>
            <a:ext cx="669925" cy="85725"/>
          </a:xfrm>
          <a:custGeom>
            <a:avLst/>
            <a:gdLst/>
            <a:ahLst/>
            <a:cxnLst/>
            <a:rect l="l" t="t" r="r" b="b"/>
            <a:pathLst>
              <a:path w="669925" h="85725">
                <a:moveTo>
                  <a:pt x="627126" y="57150"/>
                </a:moveTo>
                <a:lnTo>
                  <a:pt x="627126" y="28193"/>
                </a:lnTo>
                <a:lnTo>
                  <a:pt x="0" y="28193"/>
                </a:lnTo>
                <a:lnTo>
                  <a:pt x="0" y="57150"/>
                </a:lnTo>
                <a:lnTo>
                  <a:pt x="627126" y="57150"/>
                </a:lnTo>
                <a:close/>
              </a:path>
              <a:path w="669925" h="85725">
                <a:moveTo>
                  <a:pt x="669798" y="42671"/>
                </a:moveTo>
                <a:lnTo>
                  <a:pt x="612648" y="0"/>
                </a:lnTo>
                <a:lnTo>
                  <a:pt x="612648" y="28193"/>
                </a:lnTo>
                <a:lnTo>
                  <a:pt x="627126" y="28193"/>
                </a:lnTo>
                <a:lnTo>
                  <a:pt x="627126" y="74533"/>
                </a:lnTo>
                <a:lnTo>
                  <a:pt x="669798" y="42671"/>
                </a:lnTo>
                <a:close/>
              </a:path>
              <a:path w="669925" h="85725">
                <a:moveTo>
                  <a:pt x="627126" y="74533"/>
                </a:moveTo>
                <a:lnTo>
                  <a:pt x="627126" y="57150"/>
                </a:lnTo>
                <a:lnTo>
                  <a:pt x="612648" y="57150"/>
                </a:lnTo>
                <a:lnTo>
                  <a:pt x="612648" y="85343"/>
                </a:lnTo>
                <a:lnTo>
                  <a:pt x="627126" y="74533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94402" y="3143504"/>
            <a:ext cx="250825" cy="690880"/>
          </a:xfrm>
          <a:custGeom>
            <a:avLst/>
            <a:gdLst/>
            <a:ahLst/>
            <a:cxnLst/>
            <a:rect l="l" t="t" r="r" b="b"/>
            <a:pathLst>
              <a:path w="250825" h="690879">
                <a:moveTo>
                  <a:pt x="124968" y="0"/>
                </a:moveTo>
                <a:lnTo>
                  <a:pt x="76188" y="9775"/>
                </a:lnTo>
                <a:lnTo>
                  <a:pt x="36480" y="36480"/>
                </a:lnTo>
                <a:lnTo>
                  <a:pt x="9775" y="76188"/>
                </a:lnTo>
                <a:lnTo>
                  <a:pt x="0" y="124968"/>
                </a:lnTo>
                <a:lnTo>
                  <a:pt x="0" y="564642"/>
                </a:lnTo>
                <a:lnTo>
                  <a:pt x="9775" y="613540"/>
                </a:lnTo>
                <a:lnTo>
                  <a:pt x="36480" y="653510"/>
                </a:lnTo>
                <a:lnTo>
                  <a:pt x="76188" y="680477"/>
                </a:lnTo>
                <a:lnTo>
                  <a:pt x="124968" y="690372"/>
                </a:lnTo>
                <a:lnTo>
                  <a:pt x="173866" y="680477"/>
                </a:lnTo>
                <a:lnTo>
                  <a:pt x="213836" y="653510"/>
                </a:lnTo>
                <a:lnTo>
                  <a:pt x="240803" y="613540"/>
                </a:lnTo>
                <a:lnTo>
                  <a:pt x="250698" y="564642"/>
                </a:lnTo>
                <a:lnTo>
                  <a:pt x="250698" y="124968"/>
                </a:lnTo>
                <a:lnTo>
                  <a:pt x="240803" y="76188"/>
                </a:lnTo>
                <a:lnTo>
                  <a:pt x="213836" y="36480"/>
                </a:lnTo>
                <a:lnTo>
                  <a:pt x="173866" y="9775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063997" y="3184397"/>
            <a:ext cx="1035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324603" y="3618229"/>
            <a:ext cx="669925" cy="85725"/>
          </a:xfrm>
          <a:custGeom>
            <a:avLst/>
            <a:gdLst/>
            <a:ahLst/>
            <a:cxnLst/>
            <a:rect l="l" t="t" r="r" b="b"/>
            <a:pathLst>
              <a:path w="669925" h="85725">
                <a:moveTo>
                  <a:pt x="627126" y="57150"/>
                </a:moveTo>
                <a:lnTo>
                  <a:pt x="627126" y="28194"/>
                </a:lnTo>
                <a:lnTo>
                  <a:pt x="0" y="28194"/>
                </a:lnTo>
                <a:lnTo>
                  <a:pt x="0" y="57150"/>
                </a:lnTo>
                <a:lnTo>
                  <a:pt x="627126" y="57150"/>
                </a:lnTo>
                <a:close/>
              </a:path>
              <a:path w="669925" h="85725">
                <a:moveTo>
                  <a:pt x="669798" y="42672"/>
                </a:moveTo>
                <a:lnTo>
                  <a:pt x="612648" y="0"/>
                </a:lnTo>
                <a:lnTo>
                  <a:pt x="612648" y="28194"/>
                </a:lnTo>
                <a:lnTo>
                  <a:pt x="627126" y="28194"/>
                </a:lnTo>
                <a:lnTo>
                  <a:pt x="627126" y="74533"/>
                </a:lnTo>
                <a:lnTo>
                  <a:pt x="669798" y="42672"/>
                </a:lnTo>
                <a:close/>
              </a:path>
              <a:path w="669925" h="85725">
                <a:moveTo>
                  <a:pt x="627126" y="74533"/>
                </a:moveTo>
                <a:lnTo>
                  <a:pt x="627126" y="57150"/>
                </a:lnTo>
                <a:lnTo>
                  <a:pt x="612648" y="57150"/>
                </a:lnTo>
                <a:lnTo>
                  <a:pt x="612648" y="85344"/>
                </a:lnTo>
                <a:lnTo>
                  <a:pt x="627126" y="74533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40600" y="4438903"/>
            <a:ext cx="0" cy="1898650"/>
          </a:xfrm>
          <a:custGeom>
            <a:avLst/>
            <a:gdLst/>
            <a:ahLst/>
            <a:cxnLst/>
            <a:rect l="l" t="t" r="r" b="b"/>
            <a:pathLst>
              <a:path h="1898650">
                <a:moveTo>
                  <a:pt x="0" y="0"/>
                </a:moveTo>
                <a:lnTo>
                  <a:pt x="0" y="1898142"/>
                </a:lnTo>
              </a:path>
            </a:pathLst>
          </a:custGeom>
          <a:ln w="2857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24603" y="6337046"/>
            <a:ext cx="3016250" cy="0"/>
          </a:xfrm>
          <a:custGeom>
            <a:avLst/>
            <a:gdLst/>
            <a:ahLst/>
            <a:cxnLst/>
            <a:rect l="l" t="t" r="r" b="b"/>
            <a:pathLst>
              <a:path w="3016250">
                <a:moveTo>
                  <a:pt x="0" y="0"/>
                </a:moveTo>
                <a:lnTo>
                  <a:pt x="3015995" y="0"/>
                </a:lnTo>
              </a:path>
            </a:pathLst>
          </a:custGeom>
          <a:ln w="2857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02500" y="4393946"/>
            <a:ext cx="83820" cy="86360"/>
          </a:xfrm>
          <a:custGeom>
            <a:avLst/>
            <a:gdLst/>
            <a:ahLst/>
            <a:cxnLst/>
            <a:rect l="l" t="t" r="r" b="b"/>
            <a:pathLst>
              <a:path w="83820" h="86360">
                <a:moveTo>
                  <a:pt x="83820" y="60959"/>
                </a:moveTo>
                <a:lnTo>
                  <a:pt x="83820" y="25145"/>
                </a:lnTo>
                <a:lnTo>
                  <a:pt x="59435" y="0"/>
                </a:lnTo>
                <a:lnTo>
                  <a:pt x="24383" y="0"/>
                </a:lnTo>
                <a:lnTo>
                  <a:pt x="0" y="25145"/>
                </a:lnTo>
                <a:lnTo>
                  <a:pt x="0" y="60959"/>
                </a:lnTo>
                <a:lnTo>
                  <a:pt x="24383" y="86105"/>
                </a:lnTo>
                <a:lnTo>
                  <a:pt x="59435" y="86105"/>
                </a:lnTo>
                <a:lnTo>
                  <a:pt x="83820" y="60959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02500" y="4393946"/>
            <a:ext cx="83820" cy="86360"/>
          </a:xfrm>
          <a:custGeom>
            <a:avLst/>
            <a:gdLst/>
            <a:ahLst/>
            <a:cxnLst/>
            <a:rect l="l" t="t" r="r" b="b"/>
            <a:pathLst>
              <a:path w="83820" h="86360">
                <a:moveTo>
                  <a:pt x="24383" y="0"/>
                </a:moveTo>
                <a:lnTo>
                  <a:pt x="0" y="25145"/>
                </a:lnTo>
                <a:lnTo>
                  <a:pt x="0" y="60959"/>
                </a:lnTo>
                <a:lnTo>
                  <a:pt x="24383" y="86105"/>
                </a:lnTo>
                <a:lnTo>
                  <a:pt x="59435" y="86105"/>
                </a:lnTo>
                <a:lnTo>
                  <a:pt x="83820" y="60959"/>
                </a:lnTo>
                <a:lnTo>
                  <a:pt x="83820" y="25145"/>
                </a:lnTo>
                <a:lnTo>
                  <a:pt x="59435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24603" y="3660902"/>
            <a:ext cx="0" cy="2676525"/>
          </a:xfrm>
          <a:custGeom>
            <a:avLst/>
            <a:gdLst/>
            <a:ahLst/>
            <a:cxnLst/>
            <a:rect l="l" t="t" r="r" b="b"/>
            <a:pathLst>
              <a:path h="2676525">
                <a:moveTo>
                  <a:pt x="0" y="0"/>
                </a:moveTo>
                <a:lnTo>
                  <a:pt x="0" y="2676144"/>
                </a:lnTo>
              </a:path>
            </a:pathLst>
          </a:custGeom>
          <a:ln w="2857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24603" y="271145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51"/>
                </a:lnTo>
              </a:path>
            </a:pathLst>
          </a:custGeom>
          <a:ln w="2857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71620" y="3487928"/>
            <a:ext cx="0" cy="3195320"/>
          </a:xfrm>
          <a:custGeom>
            <a:avLst/>
            <a:gdLst/>
            <a:ahLst/>
            <a:cxnLst/>
            <a:rect l="l" t="t" r="r" b="b"/>
            <a:pathLst>
              <a:path h="3195320">
                <a:moveTo>
                  <a:pt x="0" y="0"/>
                </a:moveTo>
                <a:lnTo>
                  <a:pt x="0" y="3195066"/>
                </a:lnTo>
              </a:path>
            </a:pathLst>
          </a:custGeom>
          <a:ln w="28575">
            <a:solidFill>
              <a:srgbClr val="00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71620" y="2538476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51"/>
                </a:lnTo>
              </a:path>
            </a:pathLst>
          </a:custGeom>
          <a:ln w="28575">
            <a:solidFill>
              <a:srgbClr val="00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71620" y="3444494"/>
            <a:ext cx="923290" cy="86360"/>
          </a:xfrm>
          <a:custGeom>
            <a:avLst/>
            <a:gdLst/>
            <a:ahLst/>
            <a:cxnLst/>
            <a:rect l="l" t="t" r="r" b="b"/>
            <a:pathLst>
              <a:path w="923289" h="86360">
                <a:moveTo>
                  <a:pt x="880110" y="57150"/>
                </a:moveTo>
                <a:lnTo>
                  <a:pt x="880110" y="28955"/>
                </a:lnTo>
                <a:lnTo>
                  <a:pt x="0" y="28955"/>
                </a:lnTo>
                <a:lnTo>
                  <a:pt x="0" y="57150"/>
                </a:lnTo>
                <a:lnTo>
                  <a:pt x="880110" y="57150"/>
                </a:lnTo>
                <a:close/>
              </a:path>
              <a:path w="923289" h="86360">
                <a:moveTo>
                  <a:pt x="922782" y="43433"/>
                </a:moveTo>
                <a:lnTo>
                  <a:pt x="865632" y="0"/>
                </a:lnTo>
                <a:lnTo>
                  <a:pt x="865632" y="28955"/>
                </a:lnTo>
                <a:lnTo>
                  <a:pt x="880110" y="28955"/>
                </a:lnTo>
                <a:lnTo>
                  <a:pt x="880110" y="75295"/>
                </a:lnTo>
                <a:lnTo>
                  <a:pt x="922782" y="43433"/>
                </a:lnTo>
                <a:close/>
              </a:path>
              <a:path w="923289" h="86360">
                <a:moveTo>
                  <a:pt x="880110" y="75295"/>
                </a:moveTo>
                <a:lnTo>
                  <a:pt x="880110" y="57150"/>
                </a:lnTo>
                <a:lnTo>
                  <a:pt x="865632" y="57150"/>
                </a:lnTo>
                <a:lnTo>
                  <a:pt x="865632" y="86105"/>
                </a:lnTo>
                <a:lnTo>
                  <a:pt x="880110" y="75295"/>
                </a:lnTo>
                <a:close/>
              </a:path>
            </a:pathLst>
          </a:custGeom>
          <a:solidFill>
            <a:srgbClr val="00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20921" y="3271520"/>
            <a:ext cx="1173480" cy="86360"/>
          </a:xfrm>
          <a:custGeom>
            <a:avLst/>
            <a:gdLst/>
            <a:ahLst/>
            <a:cxnLst/>
            <a:rect l="l" t="t" r="r" b="b"/>
            <a:pathLst>
              <a:path w="1173479" h="86360">
                <a:moveTo>
                  <a:pt x="1130808" y="57150"/>
                </a:moveTo>
                <a:lnTo>
                  <a:pt x="1130808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30808" y="57150"/>
                </a:lnTo>
                <a:close/>
              </a:path>
              <a:path w="1173479" h="86360">
                <a:moveTo>
                  <a:pt x="1173480" y="43433"/>
                </a:moveTo>
                <a:lnTo>
                  <a:pt x="1116330" y="0"/>
                </a:lnTo>
                <a:lnTo>
                  <a:pt x="1116330" y="28955"/>
                </a:lnTo>
                <a:lnTo>
                  <a:pt x="1130808" y="28955"/>
                </a:lnTo>
                <a:lnTo>
                  <a:pt x="1130808" y="75295"/>
                </a:lnTo>
                <a:lnTo>
                  <a:pt x="1173480" y="43433"/>
                </a:lnTo>
                <a:close/>
              </a:path>
              <a:path w="1173479" h="86360">
                <a:moveTo>
                  <a:pt x="1130808" y="75295"/>
                </a:moveTo>
                <a:lnTo>
                  <a:pt x="1130808" y="57150"/>
                </a:lnTo>
                <a:lnTo>
                  <a:pt x="1116330" y="57150"/>
                </a:lnTo>
                <a:lnTo>
                  <a:pt x="1116330" y="86105"/>
                </a:lnTo>
                <a:lnTo>
                  <a:pt x="1130808" y="7529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281170" y="3618229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84581" y="60960"/>
                </a:moveTo>
                <a:lnTo>
                  <a:pt x="84581" y="24384"/>
                </a:lnTo>
                <a:lnTo>
                  <a:pt x="59435" y="0"/>
                </a:lnTo>
                <a:lnTo>
                  <a:pt x="25145" y="0"/>
                </a:lnTo>
                <a:lnTo>
                  <a:pt x="0" y="24384"/>
                </a:lnTo>
                <a:lnTo>
                  <a:pt x="0" y="60960"/>
                </a:lnTo>
                <a:lnTo>
                  <a:pt x="25145" y="85344"/>
                </a:lnTo>
                <a:lnTo>
                  <a:pt x="59435" y="85344"/>
                </a:lnTo>
                <a:lnTo>
                  <a:pt x="84581" y="60960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81170" y="3618229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25145" y="0"/>
                </a:moveTo>
                <a:lnTo>
                  <a:pt x="0" y="24384"/>
                </a:lnTo>
                <a:lnTo>
                  <a:pt x="0" y="60960"/>
                </a:lnTo>
                <a:lnTo>
                  <a:pt x="25145" y="85344"/>
                </a:lnTo>
                <a:lnTo>
                  <a:pt x="59435" y="85344"/>
                </a:lnTo>
                <a:lnTo>
                  <a:pt x="84581" y="60960"/>
                </a:lnTo>
                <a:lnTo>
                  <a:pt x="84581" y="24384"/>
                </a:lnTo>
                <a:lnTo>
                  <a:pt x="59435" y="0"/>
                </a:lnTo>
                <a:lnTo>
                  <a:pt x="25145" y="0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28947" y="344297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84581" y="61721"/>
                </a:moveTo>
                <a:lnTo>
                  <a:pt x="84581" y="25145"/>
                </a:lnTo>
                <a:lnTo>
                  <a:pt x="59436" y="0"/>
                </a:lnTo>
                <a:lnTo>
                  <a:pt x="24384" y="0"/>
                </a:lnTo>
                <a:lnTo>
                  <a:pt x="0" y="25145"/>
                </a:lnTo>
                <a:lnTo>
                  <a:pt x="0" y="61721"/>
                </a:lnTo>
                <a:lnTo>
                  <a:pt x="24384" y="86105"/>
                </a:lnTo>
                <a:lnTo>
                  <a:pt x="59436" y="86105"/>
                </a:lnTo>
                <a:lnTo>
                  <a:pt x="84581" y="61721"/>
                </a:lnTo>
                <a:close/>
              </a:path>
            </a:pathLst>
          </a:custGeom>
          <a:solidFill>
            <a:srgbClr val="00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28947" y="344297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24384" y="0"/>
                </a:moveTo>
                <a:lnTo>
                  <a:pt x="0" y="25145"/>
                </a:lnTo>
                <a:lnTo>
                  <a:pt x="0" y="61721"/>
                </a:lnTo>
                <a:lnTo>
                  <a:pt x="24384" y="86105"/>
                </a:lnTo>
                <a:lnTo>
                  <a:pt x="59436" y="86105"/>
                </a:lnTo>
                <a:lnTo>
                  <a:pt x="84581" y="61721"/>
                </a:lnTo>
                <a:lnTo>
                  <a:pt x="84581" y="25145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27423" y="6632702"/>
            <a:ext cx="82550" cy="86995"/>
          </a:xfrm>
          <a:custGeom>
            <a:avLst/>
            <a:gdLst/>
            <a:ahLst/>
            <a:cxnLst/>
            <a:rect l="l" t="t" r="r" b="b"/>
            <a:pathLst>
              <a:path w="82550" h="86995">
                <a:moveTo>
                  <a:pt x="82296" y="63246"/>
                </a:moveTo>
                <a:lnTo>
                  <a:pt x="82296" y="24383"/>
                </a:lnTo>
                <a:lnTo>
                  <a:pt x="58674" y="0"/>
                </a:lnTo>
                <a:lnTo>
                  <a:pt x="24384" y="0"/>
                </a:lnTo>
                <a:lnTo>
                  <a:pt x="0" y="24383"/>
                </a:lnTo>
                <a:lnTo>
                  <a:pt x="0" y="63246"/>
                </a:lnTo>
                <a:lnTo>
                  <a:pt x="24384" y="86868"/>
                </a:lnTo>
                <a:lnTo>
                  <a:pt x="58674" y="86868"/>
                </a:lnTo>
                <a:lnTo>
                  <a:pt x="82296" y="63246"/>
                </a:lnTo>
                <a:close/>
              </a:path>
            </a:pathLst>
          </a:custGeom>
          <a:solidFill>
            <a:srgbClr val="00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27423" y="6632702"/>
            <a:ext cx="82550" cy="86995"/>
          </a:xfrm>
          <a:custGeom>
            <a:avLst/>
            <a:gdLst/>
            <a:ahLst/>
            <a:cxnLst/>
            <a:rect l="l" t="t" r="r" b="b"/>
            <a:pathLst>
              <a:path w="82550" h="86995">
                <a:moveTo>
                  <a:pt x="24384" y="0"/>
                </a:moveTo>
                <a:lnTo>
                  <a:pt x="0" y="24383"/>
                </a:lnTo>
                <a:lnTo>
                  <a:pt x="0" y="63246"/>
                </a:lnTo>
                <a:lnTo>
                  <a:pt x="24384" y="86868"/>
                </a:lnTo>
                <a:lnTo>
                  <a:pt x="58674" y="86868"/>
                </a:lnTo>
                <a:lnTo>
                  <a:pt x="82296" y="63246"/>
                </a:lnTo>
                <a:lnTo>
                  <a:pt x="82296" y="24383"/>
                </a:lnTo>
                <a:lnTo>
                  <a:pt x="58674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C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85079" y="3839971"/>
            <a:ext cx="76200" cy="349885"/>
          </a:xfrm>
          <a:custGeom>
            <a:avLst/>
            <a:gdLst/>
            <a:ahLst/>
            <a:cxnLst/>
            <a:rect l="l" t="t" r="r" b="b"/>
            <a:pathLst>
              <a:path w="76200" h="34988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0960"/>
                </a:lnTo>
                <a:lnTo>
                  <a:pt x="35052" y="58674"/>
                </a:lnTo>
                <a:lnTo>
                  <a:pt x="40386" y="58674"/>
                </a:lnTo>
                <a:lnTo>
                  <a:pt x="42672" y="60960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49885">
                <a:moveTo>
                  <a:pt x="42672" y="76200"/>
                </a:moveTo>
                <a:lnTo>
                  <a:pt x="42672" y="60960"/>
                </a:lnTo>
                <a:lnTo>
                  <a:pt x="40386" y="58674"/>
                </a:lnTo>
                <a:lnTo>
                  <a:pt x="35052" y="58674"/>
                </a:lnTo>
                <a:lnTo>
                  <a:pt x="32766" y="60960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349885">
                <a:moveTo>
                  <a:pt x="42672" y="3474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347472"/>
                </a:lnTo>
                <a:lnTo>
                  <a:pt x="35052" y="349757"/>
                </a:lnTo>
                <a:lnTo>
                  <a:pt x="40386" y="349757"/>
                </a:lnTo>
                <a:lnTo>
                  <a:pt x="42672" y="347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85079" y="2888995"/>
            <a:ext cx="76200" cy="178435"/>
          </a:xfrm>
          <a:custGeom>
            <a:avLst/>
            <a:gdLst/>
            <a:ahLst/>
            <a:cxnLst/>
            <a:rect l="l" t="t" r="r" b="b"/>
            <a:pathLst>
              <a:path w="76200" h="17843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0960"/>
                </a:lnTo>
                <a:lnTo>
                  <a:pt x="35052" y="58674"/>
                </a:lnTo>
                <a:lnTo>
                  <a:pt x="40386" y="58674"/>
                </a:lnTo>
                <a:lnTo>
                  <a:pt x="42672" y="60960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78435">
                <a:moveTo>
                  <a:pt x="42672" y="76200"/>
                </a:moveTo>
                <a:lnTo>
                  <a:pt x="42672" y="60960"/>
                </a:lnTo>
                <a:lnTo>
                  <a:pt x="40386" y="58674"/>
                </a:lnTo>
                <a:lnTo>
                  <a:pt x="35052" y="58674"/>
                </a:lnTo>
                <a:lnTo>
                  <a:pt x="32766" y="60960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78435">
                <a:moveTo>
                  <a:pt x="42672" y="17602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76022"/>
                </a:lnTo>
                <a:lnTo>
                  <a:pt x="35052" y="178308"/>
                </a:lnTo>
                <a:lnTo>
                  <a:pt x="40386" y="178308"/>
                </a:lnTo>
                <a:lnTo>
                  <a:pt x="42672" y="1760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73200" y="1847342"/>
            <a:ext cx="167640" cy="3281679"/>
          </a:xfrm>
          <a:custGeom>
            <a:avLst/>
            <a:gdLst/>
            <a:ahLst/>
            <a:cxnLst/>
            <a:rect l="l" t="t" r="r" b="b"/>
            <a:pathLst>
              <a:path w="167639" h="3281679">
                <a:moveTo>
                  <a:pt x="167639" y="0"/>
                </a:moveTo>
                <a:lnTo>
                  <a:pt x="167640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763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73200" y="1848104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0" y="0"/>
                </a:moveTo>
                <a:lnTo>
                  <a:pt x="0" y="3281172"/>
                </a:lnTo>
                <a:lnTo>
                  <a:pt x="168402" y="3281172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05319" y="1847342"/>
            <a:ext cx="168401" cy="3281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05319" y="1848104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09" h="3281679">
                <a:moveTo>
                  <a:pt x="0" y="0"/>
                </a:moveTo>
                <a:lnTo>
                  <a:pt x="0" y="3281171"/>
                </a:lnTo>
                <a:lnTo>
                  <a:pt x="168401" y="3281171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933942" y="1847342"/>
            <a:ext cx="166877" cy="3281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934704" y="1848104"/>
            <a:ext cx="166370" cy="3281679"/>
          </a:xfrm>
          <a:custGeom>
            <a:avLst/>
            <a:gdLst/>
            <a:ahLst/>
            <a:cxnLst/>
            <a:rect l="l" t="t" r="r" b="b"/>
            <a:pathLst>
              <a:path w="166370" h="3281679">
                <a:moveTo>
                  <a:pt x="0" y="0"/>
                </a:moveTo>
                <a:lnTo>
                  <a:pt x="0" y="3281171"/>
                </a:lnTo>
                <a:lnTo>
                  <a:pt x="166116" y="3281171"/>
                </a:lnTo>
                <a:lnTo>
                  <a:pt x="16611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800346" y="4226052"/>
            <a:ext cx="63119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ForwardB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9353804" y="5734303"/>
            <a:ext cx="0" cy="775970"/>
          </a:xfrm>
          <a:custGeom>
            <a:avLst/>
            <a:gdLst/>
            <a:ahLst/>
            <a:cxnLst/>
            <a:rect l="l" t="t" r="r" b="b"/>
            <a:pathLst>
              <a:path h="775970">
                <a:moveTo>
                  <a:pt x="0" y="77571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10004" y="6510019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10004" y="3228848"/>
            <a:ext cx="0" cy="3281679"/>
          </a:xfrm>
          <a:custGeom>
            <a:avLst/>
            <a:gdLst/>
            <a:ahLst/>
            <a:cxnLst/>
            <a:rect l="l" t="t" r="r" b="b"/>
            <a:pathLst>
              <a:path h="3281679">
                <a:moveTo>
                  <a:pt x="0" y="0"/>
                </a:moveTo>
                <a:lnTo>
                  <a:pt x="0" y="32811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04670" y="3190748"/>
            <a:ext cx="256540" cy="76200"/>
          </a:xfrm>
          <a:custGeom>
            <a:avLst/>
            <a:gdLst/>
            <a:ahLst/>
            <a:cxnLst/>
            <a:rect l="l" t="t" r="r" b="b"/>
            <a:pathLst>
              <a:path w="256539" h="76200">
                <a:moveTo>
                  <a:pt x="197357" y="41147"/>
                </a:moveTo>
                <a:lnTo>
                  <a:pt x="197357" y="35813"/>
                </a:lnTo>
                <a:lnTo>
                  <a:pt x="195072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6" y="42671"/>
                </a:lnTo>
                <a:lnTo>
                  <a:pt x="195072" y="42671"/>
                </a:lnTo>
                <a:lnTo>
                  <a:pt x="197357" y="41147"/>
                </a:lnTo>
                <a:close/>
              </a:path>
              <a:path w="256539" h="76200">
                <a:moveTo>
                  <a:pt x="256031" y="38100"/>
                </a:moveTo>
                <a:lnTo>
                  <a:pt x="179831" y="0"/>
                </a:lnTo>
                <a:lnTo>
                  <a:pt x="179831" y="33527"/>
                </a:lnTo>
                <a:lnTo>
                  <a:pt x="195072" y="33527"/>
                </a:lnTo>
                <a:lnTo>
                  <a:pt x="197357" y="35813"/>
                </a:lnTo>
                <a:lnTo>
                  <a:pt x="197357" y="67437"/>
                </a:lnTo>
                <a:lnTo>
                  <a:pt x="256031" y="38100"/>
                </a:lnTo>
                <a:close/>
              </a:path>
              <a:path w="256539" h="76200">
                <a:moveTo>
                  <a:pt x="197357" y="67437"/>
                </a:moveTo>
                <a:lnTo>
                  <a:pt x="197357" y="41147"/>
                </a:lnTo>
                <a:lnTo>
                  <a:pt x="195072" y="42671"/>
                </a:lnTo>
                <a:lnTo>
                  <a:pt x="179831" y="42671"/>
                </a:lnTo>
                <a:lnTo>
                  <a:pt x="179831" y="76200"/>
                </a:lnTo>
                <a:lnTo>
                  <a:pt x="197357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340600" y="3228848"/>
            <a:ext cx="0" cy="1210310"/>
          </a:xfrm>
          <a:custGeom>
            <a:avLst/>
            <a:gdLst/>
            <a:ahLst/>
            <a:cxnLst/>
            <a:rect l="l" t="t" r="r" b="b"/>
            <a:pathLst>
              <a:path h="1210310">
                <a:moveTo>
                  <a:pt x="0" y="0"/>
                </a:moveTo>
                <a:lnTo>
                  <a:pt x="0" y="1210055"/>
                </a:lnTo>
              </a:path>
            </a:pathLst>
          </a:custGeom>
          <a:ln w="2857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111" name="object 1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112" name="object 1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394" y="487171"/>
            <a:ext cx="50590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Detecting EX/MEM data</a:t>
            </a:r>
            <a:r>
              <a:rPr spc="-130" dirty="0"/>
              <a:t> </a:t>
            </a:r>
            <a:r>
              <a:rPr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354059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buFont typeface="Wingdings"/>
              <a:buChar char="•"/>
              <a:tabLst>
                <a:tab pos="358140" algn="l"/>
                <a:tab pos="358775" algn="l"/>
              </a:tabLst>
            </a:pPr>
            <a:r>
              <a:rPr sz="2000" spc="-5" dirty="0">
                <a:latin typeface="Trebuchet MS"/>
                <a:cs typeface="Trebuchet MS"/>
              </a:rPr>
              <a:t>So how can the </a:t>
            </a:r>
            <a:r>
              <a:rPr sz="2000" spc="-10" dirty="0">
                <a:latin typeface="Trebuchet MS"/>
                <a:cs typeface="Trebuchet MS"/>
              </a:rPr>
              <a:t>hardware determine </a:t>
            </a:r>
            <a:r>
              <a:rPr sz="2000" spc="-5" dirty="0">
                <a:latin typeface="Trebuchet MS"/>
                <a:cs typeface="Trebuchet MS"/>
              </a:rPr>
              <a:t>if a </a:t>
            </a:r>
            <a:r>
              <a:rPr sz="2000" spc="-10" dirty="0">
                <a:latin typeface="Trebuchet MS"/>
                <a:cs typeface="Trebuchet MS"/>
              </a:rPr>
              <a:t>hazard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exists?</a:t>
            </a:r>
            <a:endParaRPr sz="2000">
              <a:latin typeface="Trebuchet MS"/>
              <a:cs typeface="Trebuchet MS"/>
            </a:endParaRPr>
          </a:p>
          <a:p>
            <a:pPr marL="358140" marR="154305" indent="-34544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8140" algn="l"/>
                <a:tab pos="358775" algn="l"/>
              </a:tabLst>
            </a:pPr>
            <a:r>
              <a:rPr sz="2000" spc="-5" dirty="0">
                <a:latin typeface="Trebuchet MS"/>
                <a:cs typeface="Trebuchet MS"/>
              </a:rPr>
              <a:t>An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EX/MEM hazard </a:t>
            </a:r>
            <a:r>
              <a:rPr sz="2000" spc="-5" dirty="0">
                <a:latin typeface="Trebuchet MS"/>
                <a:cs typeface="Trebuchet MS"/>
              </a:rPr>
              <a:t>occurs </a:t>
            </a:r>
            <a:r>
              <a:rPr sz="2000" spc="-10" dirty="0">
                <a:latin typeface="Trebuchet MS"/>
                <a:cs typeface="Trebuchet MS"/>
              </a:rPr>
              <a:t>between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instruction currently </a:t>
            </a:r>
            <a:r>
              <a:rPr sz="2000" spc="-5" dirty="0">
                <a:latin typeface="Trebuchet MS"/>
                <a:cs typeface="Trebuchet MS"/>
              </a:rPr>
              <a:t>in its EX  stage and the </a:t>
            </a:r>
            <a:r>
              <a:rPr sz="2000" spc="-10" dirty="0">
                <a:latin typeface="Trebuchet MS"/>
                <a:cs typeface="Trebuchet MS"/>
              </a:rPr>
              <a:t>previous instruction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if:</a:t>
            </a:r>
            <a:endParaRPr sz="2000">
              <a:latin typeface="Trebuchet MS"/>
              <a:cs typeface="Trebuchet MS"/>
            </a:endParaRPr>
          </a:p>
          <a:p>
            <a:pPr marL="810895" lvl="1" indent="-33655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810895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previous instruction </a:t>
            </a:r>
            <a:r>
              <a:rPr sz="2000" spc="-5" dirty="0">
                <a:latin typeface="Trebuchet MS"/>
                <a:cs typeface="Trebuchet MS"/>
              </a:rPr>
              <a:t>will write to the register file,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810895" lvl="1" indent="-33655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810895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destination </a:t>
            </a:r>
            <a:r>
              <a:rPr sz="2000" spc="-5" dirty="0">
                <a:latin typeface="Trebuchet MS"/>
                <a:cs typeface="Trebuchet MS"/>
              </a:rPr>
              <a:t>is one of the ALU source registers in the EX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stage.</a:t>
            </a:r>
            <a:endParaRPr sz="2000">
              <a:latin typeface="Trebuchet MS"/>
              <a:cs typeface="Trebuchet MS"/>
            </a:endParaRPr>
          </a:p>
          <a:p>
            <a:pPr marL="358140" indent="-34544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8140" algn="l"/>
                <a:tab pos="358775" algn="l"/>
              </a:tabLst>
            </a:pPr>
            <a:r>
              <a:rPr sz="2000" spc="-5" dirty="0">
                <a:latin typeface="Trebuchet MS"/>
                <a:cs typeface="Trebuchet MS"/>
              </a:rPr>
              <a:t>There is an EX/MEM </a:t>
            </a:r>
            <a:r>
              <a:rPr sz="2000" spc="-10" dirty="0">
                <a:latin typeface="Trebuchet MS"/>
                <a:cs typeface="Trebuchet MS"/>
              </a:rPr>
              <a:t>hazard between </a:t>
            </a:r>
            <a:r>
              <a:rPr sz="2000" spc="-5" dirty="0">
                <a:latin typeface="Trebuchet MS"/>
                <a:cs typeface="Trebuchet MS"/>
              </a:rPr>
              <a:t>the two </a:t>
            </a:r>
            <a:r>
              <a:rPr sz="2000" spc="-10" dirty="0">
                <a:latin typeface="Trebuchet MS"/>
                <a:cs typeface="Trebuchet MS"/>
              </a:rPr>
              <a:t>instructions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below.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368" y="5859738"/>
            <a:ext cx="8482330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marR="5080" indent="-345440">
              <a:lnSpc>
                <a:spcPct val="100000"/>
              </a:lnSpc>
              <a:buFont typeface="Wingdings"/>
              <a:buChar char="•"/>
              <a:tabLst>
                <a:tab pos="358140" algn="l"/>
                <a:tab pos="358775" algn="l"/>
              </a:tabLst>
            </a:pPr>
            <a:r>
              <a:rPr sz="2000" spc="-5" dirty="0">
                <a:latin typeface="Trebuchet MS"/>
                <a:cs typeface="Trebuchet MS"/>
              </a:rPr>
              <a:t>Data in a </a:t>
            </a:r>
            <a:r>
              <a:rPr sz="2000" spc="-10" dirty="0">
                <a:latin typeface="Trebuchet MS"/>
                <a:cs typeface="Trebuchet MS"/>
              </a:rPr>
              <a:t>pipeline </a:t>
            </a:r>
            <a:r>
              <a:rPr sz="2000" spc="-5" dirty="0">
                <a:latin typeface="Trebuchet MS"/>
                <a:cs typeface="Trebuchet MS"/>
              </a:rPr>
              <a:t>register can be referenced using a </a:t>
            </a:r>
            <a:r>
              <a:rPr sz="2000" spc="-10" dirty="0">
                <a:latin typeface="Trebuchet MS"/>
                <a:cs typeface="Trebuchet MS"/>
              </a:rPr>
              <a:t>class-like </a:t>
            </a:r>
            <a:r>
              <a:rPr sz="2000" spc="-5" dirty="0">
                <a:latin typeface="Trebuchet MS"/>
                <a:cs typeface="Trebuchet MS"/>
              </a:rPr>
              <a:t>syntax.  For </a:t>
            </a:r>
            <a:r>
              <a:rPr sz="2000" spc="-10" dirty="0">
                <a:latin typeface="Trebuchet MS"/>
                <a:cs typeface="Trebuchet MS"/>
              </a:rPr>
              <a:t>example,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ID/EX.RegisterRt </a:t>
            </a:r>
            <a:r>
              <a:rPr sz="2000" spc="-5" dirty="0">
                <a:latin typeface="Trebuchet MS"/>
                <a:cs typeface="Trebuchet MS"/>
              </a:rPr>
              <a:t>refers to the rt field stored in the </a:t>
            </a:r>
            <a:r>
              <a:rPr sz="2000" spc="-10" dirty="0">
                <a:latin typeface="Trebuchet MS"/>
                <a:cs typeface="Trebuchet MS"/>
              </a:rPr>
              <a:t>ID/EX  </a:t>
            </a:r>
            <a:r>
              <a:rPr sz="2000" spc="-5" dirty="0">
                <a:latin typeface="Trebuchet MS"/>
                <a:cs typeface="Trebuchet MS"/>
              </a:rPr>
              <a:t>pipeline.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16321" y="3513073"/>
            <a:ext cx="167005" cy="863600"/>
          </a:xfrm>
          <a:custGeom>
            <a:avLst/>
            <a:gdLst/>
            <a:ahLst/>
            <a:cxnLst/>
            <a:rect l="l" t="t" r="r" b="b"/>
            <a:pathLst>
              <a:path w="167004" h="863600">
                <a:moveTo>
                  <a:pt x="0" y="0"/>
                </a:moveTo>
                <a:lnTo>
                  <a:pt x="0" y="863346"/>
                </a:lnTo>
                <a:lnTo>
                  <a:pt x="166877" y="863346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1602" y="3599179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598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1602" y="4031996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1602" y="3945128"/>
            <a:ext cx="168910" cy="86995"/>
          </a:xfrm>
          <a:custGeom>
            <a:avLst/>
            <a:gdLst/>
            <a:ahLst/>
            <a:cxnLst/>
            <a:rect l="l" t="t" r="r" b="b"/>
            <a:pathLst>
              <a:path w="168910" h="86995">
                <a:moveTo>
                  <a:pt x="0" y="86868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1602" y="3859021"/>
            <a:ext cx="168910" cy="86360"/>
          </a:xfrm>
          <a:custGeom>
            <a:avLst/>
            <a:gdLst/>
            <a:ahLst/>
            <a:cxnLst/>
            <a:rect l="l" t="t" r="r" b="b"/>
            <a:pathLst>
              <a:path w="168910" h="86360">
                <a:moveTo>
                  <a:pt x="168401" y="8610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51602" y="4118102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172974"/>
                </a:moveTo>
                <a:lnTo>
                  <a:pt x="3345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1602" y="3599179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0"/>
                </a:moveTo>
                <a:lnTo>
                  <a:pt x="334518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6120" y="377215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51015" y="3822191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13402" y="3686047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7" y="517398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5565" y="3822191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70236" y="3822191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75202" y="3686047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7" y="517398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63847" y="3822191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52997" y="3513073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10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8121" y="3513073"/>
            <a:ext cx="167005" cy="863600"/>
          </a:xfrm>
          <a:custGeom>
            <a:avLst/>
            <a:gdLst/>
            <a:ahLst/>
            <a:cxnLst/>
            <a:rect l="l" t="t" r="r" b="b"/>
            <a:pathLst>
              <a:path w="167004" h="863600">
                <a:moveTo>
                  <a:pt x="0" y="0"/>
                </a:moveTo>
                <a:lnTo>
                  <a:pt x="0" y="863346"/>
                </a:lnTo>
                <a:lnTo>
                  <a:pt x="166877" y="863346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9720" y="394512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45000" y="394512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7920" y="37721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47920" y="4118102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83200" y="37721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3200" y="4118102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86120" y="394512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21400" y="394512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89802" y="3686047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8" y="517398"/>
                </a:lnTo>
                <a:lnTo>
                  <a:pt x="3345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4319" y="394512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91197" y="3513073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09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59600" y="394512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6478" y="3686047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0" y="0"/>
                </a:moveTo>
                <a:lnTo>
                  <a:pt x="0" y="517398"/>
                </a:lnTo>
                <a:lnTo>
                  <a:pt x="336042" y="517398"/>
                </a:lnTo>
                <a:lnTo>
                  <a:pt x="33604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05220" y="3945128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05220" y="4291076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4">
                <a:moveTo>
                  <a:pt x="0" y="0"/>
                </a:moveTo>
                <a:lnTo>
                  <a:pt x="5021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07378" y="4118102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07378" y="411810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52997" y="4549394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10" h="864235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88278" y="4635500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88278" y="5069078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88278" y="4981447"/>
            <a:ext cx="168910" cy="87630"/>
          </a:xfrm>
          <a:custGeom>
            <a:avLst/>
            <a:gdLst/>
            <a:ahLst/>
            <a:cxnLst/>
            <a:rect l="l" t="t" r="r" b="b"/>
            <a:pathLst>
              <a:path w="168910" h="87629">
                <a:moveTo>
                  <a:pt x="0" y="87629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88278" y="4896103"/>
            <a:ext cx="168910" cy="85725"/>
          </a:xfrm>
          <a:custGeom>
            <a:avLst/>
            <a:gdLst/>
            <a:ahLst/>
            <a:cxnLst/>
            <a:rect l="l" t="t" r="r" b="b"/>
            <a:pathLst>
              <a:path w="168910" h="85725">
                <a:moveTo>
                  <a:pt x="168401" y="85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88278" y="5154421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172974"/>
                </a:moveTo>
                <a:lnTo>
                  <a:pt x="33451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88278" y="4635500"/>
            <a:ext cx="334645" cy="173355"/>
          </a:xfrm>
          <a:custGeom>
            <a:avLst/>
            <a:gdLst/>
            <a:ahLst/>
            <a:cxnLst/>
            <a:rect l="l" t="t" r="r" b="b"/>
            <a:pathLst>
              <a:path w="334645" h="173354">
                <a:moveTo>
                  <a:pt x="0" y="0"/>
                </a:moveTo>
                <a:lnTo>
                  <a:pt x="334518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2795" y="480847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189216" y="4859273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50078" y="4723129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7" y="517398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93765" y="4859273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08436" y="4859273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11878" y="4723129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7" y="517398"/>
                </a:lnTo>
                <a:lnTo>
                  <a:pt x="33451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700523" y="4859273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791197" y="4549394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09" h="864235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14797" y="4549394"/>
            <a:ext cx="167005" cy="864235"/>
          </a:xfrm>
          <a:custGeom>
            <a:avLst/>
            <a:gdLst/>
            <a:ahLst/>
            <a:cxnLst/>
            <a:rect l="l" t="t" r="r" b="b"/>
            <a:pathLst>
              <a:path w="167004" h="864235">
                <a:moveTo>
                  <a:pt x="0" y="0"/>
                </a:moveTo>
                <a:lnTo>
                  <a:pt x="0" y="864108"/>
                </a:lnTo>
                <a:lnTo>
                  <a:pt x="166877" y="864108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46396" y="498144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81676" y="498144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84596" y="48084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84596" y="5154421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21400" y="480847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21400" y="5154421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22795" y="498144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59600" y="4981447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6478" y="4723129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8" y="517398"/>
                </a:lnTo>
                <a:lnTo>
                  <a:pt x="3345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60995" y="498144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29397" y="4549394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09" h="864235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97800" y="4981447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64678" y="4723129"/>
            <a:ext cx="334645" cy="517525"/>
          </a:xfrm>
          <a:custGeom>
            <a:avLst/>
            <a:gdLst/>
            <a:ahLst/>
            <a:cxnLst/>
            <a:rect l="l" t="t" r="r" b="b"/>
            <a:pathLst>
              <a:path w="334645" h="517525">
                <a:moveTo>
                  <a:pt x="0" y="0"/>
                </a:moveTo>
                <a:lnTo>
                  <a:pt x="0" y="517398"/>
                </a:lnTo>
                <a:lnTo>
                  <a:pt x="334518" y="517398"/>
                </a:lnTo>
                <a:lnTo>
                  <a:pt x="334518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41895" y="4981447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41895" y="532739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45578" y="5154421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45578" y="5154421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599946" y="3918203"/>
            <a:ext cx="1736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5470" algn="l"/>
              </a:tabLst>
            </a:pPr>
            <a:r>
              <a:rPr lang="en-US" sz="2000" spc="-5" dirty="0" smtClean="0">
                <a:latin typeface="Trebuchet MS"/>
                <a:cs typeface="Trebuchet MS"/>
              </a:rPr>
              <a:t>SUB</a:t>
            </a:r>
            <a:r>
              <a:rPr sz="2000" spc="-5" dirty="0" smtClean="0">
                <a:latin typeface="Trebuchet MS"/>
                <a:cs typeface="Trebuchet MS"/>
              </a:rPr>
              <a:t>	</a:t>
            </a:r>
            <a:r>
              <a:rPr lang="en-US" sz="2000" spc="-5" dirty="0" smtClean="0">
                <a:solidFill>
                  <a:srgbClr val="2F2FFF"/>
                </a:solidFill>
                <a:latin typeface="Trebuchet MS"/>
                <a:cs typeface="Trebuchet MS"/>
              </a:rPr>
              <a:t>X</a:t>
            </a:r>
            <a:r>
              <a:rPr sz="2000" spc="-5" dirty="0" smtClean="0">
                <a:solidFill>
                  <a:srgbClr val="2F2FFF"/>
                </a:solidFill>
                <a:latin typeface="Trebuchet MS"/>
                <a:cs typeface="Trebuchet MS"/>
              </a:rPr>
              <a:t>2</a:t>
            </a:r>
            <a:r>
              <a:rPr sz="2000" spc="-5" dirty="0">
                <a:latin typeface="Trebuchet MS"/>
                <a:cs typeface="Trebuchet MS"/>
              </a:rPr>
              <a:t>,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1</a:t>
            </a:r>
            <a:r>
              <a:rPr sz="2000" spc="-5" dirty="0">
                <a:latin typeface="Trebuchet MS"/>
                <a:cs typeface="Trebuchet MS"/>
              </a:rPr>
              <a:t>,</a:t>
            </a:r>
            <a:r>
              <a:rPr sz="2000" spc="-8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3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99972" y="4888223"/>
            <a:ext cx="18707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5470" algn="l"/>
              </a:tabLst>
            </a:pPr>
            <a:r>
              <a:rPr lang="en-US" sz="2000" spc="-5" dirty="0" smtClean="0">
                <a:latin typeface="Trebuchet MS"/>
                <a:cs typeface="Trebuchet MS"/>
              </a:rPr>
              <a:t>AND</a:t>
            </a:r>
            <a:r>
              <a:rPr sz="2000" spc="-5" dirty="0" smtClean="0">
                <a:latin typeface="Trebuchet MS"/>
                <a:cs typeface="Trebuchet MS"/>
              </a:rPr>
              <a:t>	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12</a:t>
            </a:r>
            <a:r>
              <a:rPr sz="2000" spc="-5" dirty="0">
                <a:latin typeface="Trebuchet MS"/>
                <a:cs typeface="Trebuchet MS"/>
              </a:rPr>
              <a:t>,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solidFill>
                  <a:srgbClr val="2F2FFF"/>
                </a:solidFill>
                <a:latin typeface="Trebuchet MS"/>
                <a:cs typeface="Trebuchet MS"/>
              </a:rPr>
              <a:t>X</a:t>
            </a:r>
            <a:r>
              <a:rPr sz="2000" dirty="0" smtClean="0">
                <a:solidFill>
                  <a:srgbClr val="2F2FFF"/>
                </a:solidFill>
                <a:latin typeface="Trebuchet MS"/>
                <a:cs typeface="Trebuchet MS"/>
              </a:rPr>
              <a:t>2</a:t>
            </a:r>
            <a:r>
              <a:rPr sz="2000" dirty="0">
                <a:latin typeface="Trebuchet MS"/>
                <a:cs typeface="Trebuchet MS"/>
              </a:rPr>
              <a:t>,</a:t>
            </a:r>
            <a:r>
              <a:rPr sz="2000" spc="-90" dirty="0" smtClean="0">
                <a:latin typeface="Trebuchet MS"/>
                <a:cs typeface="Trebuchet MS"/>
              </a:rPr>
              <a:t> </a:t>
            </a:r>
            <a:r>
              <a:rPr lang="en-US" sz="2000" spc="-10" dirty="0" smtClean="0">
                <a:latin typeface="Trebuchet MS"/>
                <a:cs typeface="Trebuchet MS"/>
              </a:rPr>
              <a:t>X</a:t>
            </a:r>
            <a:r>
              <a:rPr sz="2000" spc="-10" dirty="0" smtClean="0">
                <a:latin typeface="Trebuchet MS"/>
                <a:cs typeface="Trebuchet MS"/>
              </a:rPr>
              <a:t>5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999479" y="3907611"/>
            <a:ext cx="228600" cy="901065"/>
          </a:xfrm>
          <a:custGeom>
            <a:avLst/>
            <a:gdLst/>
            <a:ahLst/>
            <a:cxnLst/>
            <a:rect l="l" t="t" r="r" b="b"/>
            <a:pathLst>
              <a:path w="228600" h="901064">
                <a:moveTo>
                  <a:pt x="75437" y="29896"/>
                </a:moveTo>
                <a:lnTo>
                  <a:pt x="69377" y="15930"/>
                </a:lnTo>
                <a:lnTo>
                  <a:pt x="58935" y="5597"/>
                </a:lnTo>
                <a:lnTo>
                  <a:pt x="45541" y="0"/>
                </a:lnTo>
                <a:lnTo>
                  <a:pt x="30480" y="178"/>
                </a:lnTo>
                <a:lnTo>
                  <a:pt x="16502" y="5798"/>
                </a:lnTo>
                <a:lnTo>
                  <a:pt x="6096" y="15990"/>
                </a:lnTo>
                <a:lnTo>
                  <a:pt x="261" y="29325"/>
                </a:lnTo>
                <a:lnTo>
                  <a:pt x="0" y="44374"/>
                </a:lnTo>
                <a:lnTo>
                  <a:pt x="6060" y="58352"/>
                </a:lnTo>
                <a:lnTo>
                  <a:pt x="16502" y="68768"/>
                </a:lnTo>
                <a:lnTo>
                  <a:pt x="25146" y="72527"/>
                </a:lnTo>
                <a:lnTo>
                  <a:pt x="25146" y="39802"/>
                </a:lnTo>
                <a:lnTo>
                  <a:pt x="50292" y="35230"/>
                </a:lnTo>
                <a:lnTo>
                  <a:pt x="57052" y="69889"/>
                </a:lnTo>
                <a:lnTo>
                  <a:pt x="58935" y="69115"/>
                </a:lnTo>
                <a:lnTo>
                  <a:pt x="69342" y="58662"/>
                </a:lnTo>
                <a:lnTo>
                  <a:pt x="75176" y="45065"/>
                </a:lnTo>
                <a:lnTo>
                  <a:pt x="75437" y="29896"/>
                </a:lnTo>
                <a:close/>
              </a:path>
              <a:path w="228600" h="901064">
                <a:moveTo>
                  <a:pt x="57052" y="69889"/>
                </a:moveTo>
                <a:lnTo>
                  <a:pt x="50292" y="35230"/>
                </a:lnTo>
                <a:lnTo>
                  <a:pt x="25146" y="39802"/>
                </a:lnTo>
                <a:lnTo>
                  <a:pt x="31938" y="74628"/>
                </a:lnTo>
                <a:lnTo>
                  <a:pt x="44958" y="74854"/>
                </a:lnTo>
                <a:lnTo>
                  <a:pt x="57052" y="69889"/>
                </a:lnTo>
                <a:close/>
              </a:path>
              <a:path w="228600" h="901064">
                <a:moveTo>
                  <a:pt x="31938" y="74628"/>
                </a:moveTo>
                <a:lnTo>
                  <a:pt x="25146" y="39802"/>
                </a:lnTo>
                <a:lnTo>
                  <a:pt x="25146" y="72527"/>
                </a:lnTo>
                <a:lnTo>
                  <a:pt x="29896" y="74592"/>
                </a:lnTo>
                <a:lnTo>
                  <a:pt x="31938" y="74628"/>
                </a:lnTo>
                <a:close/>
              </a:path>
              <a:path w="228600" h="901064">
                <a:moveTo>
                  <a:pt x="204013" y="823333"/>
                </a:moveTo>
                <a:lnTo>
                  <a:pt x="57052" y="69889"/>
                </a:lnTo>
                <a:lnTo>
                  <a:pt x="44958" y="74854"/>
                </a:lnTo>
                <a:lnTo>
                  <a:pt x="31938" y="74628"/>
                </a:lnTo>
                <a:lnTo>
                  <a:pt x="178924" y="828197"/>
                </a:lnTo>
                <a:lnTo>
                  <a:pt x="204013" y="823333"/>
                </a:lnTo>
                <a:close/>
              </a:path>
              <a:path w="228600" h="901064">
                <a:moveTo>
                  <a:pt x="206502" y="898119"/>
                </a:moveTo>
                <a:lnTo>
                  <a:pt x="206502" y="836092"/>
                </a:lnTo>
                <a:lnTo>
                  <a:pt x="181356" y="840664"/>
                </a:lnTo>
                <a:lnTo>
                  <a:pt x="178924" y="828197"/>
                </a:lnTo>
                <a:lnTo>
                  <a:pt x="153924" y="833044"/>
                </a:lnTo>
                <a:lnTo>
                  <a:pt x="205740" y="900862"/>
                </a:lnTo>
                <a:lnTo>
                  <a:pt x="206502" y="898119"/>
                </a:lnTo>
                <a:close/>
              </a:path>
              <a:path w="228600" h="901064">
                <a:moveTo>
                  <a:pt x="206502" y="836092"/>
                </a:moveTo>
                <a:lnTo>
                  <a:pt x="204013" y="823333"/>
                </a:lnTo>
                <a:lnTo>
                  <a:pt x="178924" y="828197"/>
                </a:lnTo>
                <a:lnTo>
                  <a:pt x="181356" y="840664"/>
                </a:lnTo>
                <a:lnTo>
                  <a:pt x="206502" y="836092"/>
                </a:lnTo>
                <a:close/>
              </a:path>
              <a:path w="228600" h="901064">
                <a:moveTo>
                  <a:pt x="228600" y="818566"/>
                </a:moveTo>
                <a:lnTo>
                  <a:pt x="204013" y="823333"/>
                </a:lnTo>
                <a:lnTo>
                  <a:pt x="206502" y="836092"/>
                </a:lnTo>
                <a:lnTo>
                  <a:pt x="206502" y="898119"/>
                </a:lnTo>
                <a:lnTo>
                  <a:pt x="228600" y="818566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61179" y="3340100"/>
            <a:ext cx="0" cy="2246630"/>
          </a:xfrm>
          <a:custGeom>
            <a:avLst/>
            <a:gdLst/>
            <a:ahLst/>
            <a:cxnLst/>
            <a:rect l="l" t="t" r="r" b="b"/>
            <a:pathLst>
              <a:path h="2246629">
                <a:moveTo>
                  <a:pt x="0" y="0"/>
                </a:moveTo>
                <a:lnTo>
                  <a:pt x="0" y="2246376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99379" y="3340100"/>
            <a:ext cx="0" cy="2331720"/>
          </a:xfrm>
          <a:custGeom>
            <a:avLst/>
            <a:gdLst/>
            <a:ahLst/>
            <a:cxnLst/>
            <a:rect l="l" t="t" r="r" b="b"/>
            <a:pathLst>
              <a:path h="2331720">
                <a:moveTo>
                  <a:pt x="0" y="0"/>
                </a:moveTo>
                <a:lnTo>
                  <a:pt x="0" y="2331720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37579" y="3340100"/>
            <a:ext cx="0" cy="2331720"/>
          </a:xfrm>
          <a:custGeom>
            <a:avLst/>
            <a:gdLst/>
            <a:ahLst/>
            <a:cxnLst/>
            <a:rect l="l" t="t" r="r" b="b"/>
            <a:pathLst>
              <a:path h="2331720">
                <a:moveTo>
                  <a:pt x="0" y="0"/>
                </a:moveTo>
                <a:lnTo>
                  <a:pt x="0" y="2331720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75780" y="3340100"/>
            <a:ext cx="0" cy="2331720"/>
          </a:xfrm>
          <a:custGeom>
            <a:avLst/>
            <a:gdLst/>
            <a:ahLst/>
            <a:cxnLst/>
            <a:rect l="l" t="t" r="r" b="b"/>
            <a:pathLst>
              <a:path h="2331720">
                <a:moveTo>
                  <a:pt x="0" y="0"/>
                </a:moveTo>
                <a:lnTo>
                  <a:pt x="0" y="2331720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13980" y="3340100"/>
            <a:ext cx="0" cy="2331720"/>
          </a:xfrm>
          <a:custGeom>
            <a:avLst/>
            <a:gdLst/>
            <a:ahLst/>
            <a:cxnLst/>
            <a:rect l="l" t="t" r="r" b="b"/>
            <a:pathLst>
              <a:path h="2331720">
                <a:moveTo>
                  <a:pt x="0" y="0"/>
                </a:moveTo>
                <a:lnTo>
                  <a:pt x="0" y="2331720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prizes for slides !</a:t>
            </a:r>
          </a:p>
          <a:p>
            <a:r>
              <a:rPr lang="en-US" dirty="0" smtClean="0"/>
              <a:t>Next homework out on 15</a:t>
            </a:r>
            <a:r>
              <a:rPr lang="en-US" baseline="30000" dirty="0" smtClean="0"/>
              <a:t>th</a:t>
            </a:r>
            <a:r>
              <a:rPr lang="en-US" dirty="0" smtClean="0"/>
              <a:t> due 29</a:t>
            </a:r>
          </a:p>
          <a:p>
            <a:pPr lvl="1"/>
            <a:r>
              <a:rPr lang="en-US" dirty="0" smtClean="0"/>
              <a:t>Cover pipeline and cache</a:t>
            </a:r>
          </a:p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Most are done</a:t>
            </a:r>
          </a:p>
          <a:p>
            <a:pPr lvl="1"/>
            <a:r>
              <a:rPr lang="en-US" dirty="0" smtClean="0"/>
              <a:t>Three are in process</a:t>
            </a:r>
          </a:p>
          <a:p>
            <a:pPr lvl="1"/>
            <a:r>
              <a:rPr lang="en-US" dirty="0" smtClean="0"/>
              <a:t>Project 2 is out with first simple file</a:t>
            </a:r>
          </a:p>
          <a:p>
            <a:pPr lvl="1"/>
            <a:r>
              <a:rPr lang="en-US" dirty="0" smtClean="0"/>
              <a:t>I will be adding files – maybe one tonight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116" y="487171"/>
            <a:ext cx="49371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EX/MEM data hazard</a:t>
            </a:r>
            <a:r>
              <a:rPr spc="-114" dirty="0"/>
              <a:t> </a:t>
            </a:r>
            <a:r>
              <a:rPr dirty="0"/>
              <a:t>equations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23" y="991514"/>
            <a:ext cx="8427720" cy="33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1175" marR="5080" indent="-1768475">
              <a:lnSpc>
                <a:spcPct val="159700"/>
              </a:lnSpc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The first ALU source </a:t>
            </a:r>
            <a:r>
              <a:rPr sz="2000" spc="-10" dirty="0">
                <a:latin typeface="Trebuchet MS"/>
                <a:cs typeface="Trebuchet MS"/>
              </a:rPr>
              <a:t>comes </a:t>
            </a:r>
            <a:r>
              <a:rPr sz="2000" spc="-5" dirty="0">
                <a:latin typeface="Trebuchet MS"/>
                <a:cs typeface="Trebuchet MS"/>
              </a:rPr>
              <a:t>from the </a:t>
            </a:r>
            <a:r>
              <a:rPr sz="2000" spc="-10" dirty="0">
                <a:latin typeface="Trebuchet MS"/>
                <a:cs typeface="Trebuchet MS"/>
              </a:rPr>
              <a:t>pipeline </a:t>
            </a:r>
            <a:r>
              <a:rPr sz="2000" spc="-5" dirty="0">
                <a:latin typeface="Trebuchet MS"/>
                <a:cs typeface="Trebuchet MS"/>
              </a:rPr>
              <a:t>register when </a:t>
            </a:r>
            <a:r>
              <a:rPr sz="2000" spc="-10" dirty="0">
                <a:latin typeface="Trebuchet MS"/>
                <a:cs typeface="Trebuchet MS"/>
              </a:rPr>
              <a:t>necessary.  </a:t>
            </a:r>
            <a:r>
              <a:rPr sz="2000" spc="-5" dirty="0">
                <a:latin typeface="Trebuchet MS"/>
                <a:cs typeface="Trebuchet MS"/>
              </a:rPr>
              <a:t>if (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EX/MEM.RegWrite =</a:t>
            </a:r>
            <a:r>
              <a:rPr sz="2000" spc="-3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781175" marR="1299845" indent="344170">
              <a:lnSpc>
                <a:spcPct val="1097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EX/MEM.RegisterRd = ID/EX.RegisterRs</a:t>
            </a:r>
            <a:r>
              <a:rPr sz="2000" spc="-5" dirty="0">
                <a:latin typeface="Trebuchet MS"/>
                <a:cs typeface="Trebuchet MS"/>
              </a:rPr>
              <a:t>)  then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ForwardA =</a:t>
            </a:r>
            <a:r>
              <a:rPr sz="2000" spc="-6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second ALU source is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similar.</a:t>
            </a:r>
            <a:endParaRPr sz="2000">
              <a:latin typeface="Trebuchet MS"/>
              <a:cs typeface="Trebuchet MS"/>
            </a:endParaRPr>
          </a:p>
          <a:p>
            <a:pPr marL="1781175">
              <a:lnSpc>
                <a:spcPct val="100000"/>
              </a:lnSpc>
              <a:spcBef>
                <a:spcPts val="1435"/>
              </a:spcBef>
            </a:pPr>
            <a:r>
              <a:rPr sz="2000" spc="-5" dirty="0">
                <a:latin typeface="Trebuchet MS"/>
                <a:cs typeface="Trebuchet MS"/>
              </a:rPr>
              <a:t>if (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EX/MEM.RegWrite =</a:t>
            </a:r>
            <a:r>
              <a:rPr sz="2000" spc="-3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781175" marR="1301750" indent="344170">
              <a:lnSpc>
                <a:spcPts val="2640"/>
              </a:lnSpc>
              <a:spcBef>
                <a:spcPts val="120"/>
              </a:spcBef>
            </a:pP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EX/MEM.RegisterRd = ID/EX.RegisterRt</a:t>
            </a:r>
            <a:r>
              <a:rPr sz="2000" spc="-5" dirty="0">
                <a:latin typeface="Trebuchet MS"/>
                <a:cs typeface="Trebuchet MS"/>
              </a:rPr>
              <a:t>)  then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ForwardB =</a:t>
            </a:r>
            <a:r>
              <a:rPr sz="2000" spc="-6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4902" y="4736846"/>
            <a:ext cx="167005" cy="864235"/>
          </a:xfrm>
          <a:custGeom>
            <a:avLst/>
            <a:gdLst/>
            <a:ahLst/>
            <a:cxnLst/>
            <a:rect l="l" t="t" r="r" b="b"/>
            <a:pathLst>
              <a:path w="167004" h="864235">
                <a:moveTo>
                  <a:pt x="0" y="0"/>
                </a:moveTo>
                <a:lnTo>
                  <a:pt x="0" y="864108"/>
                </a:lnTo>
                <a:lnTo>
                  <a:pt x="166877" y="864108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9420" y="4822952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598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9420" y="5256529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9420" y="5168900"/>
            <a:ext cx="168910" cy="87630"/>
          </a:xfrm>
          <a:custGeom>
            <a:avLst/>
            <a:gdLst/>
            <a:ahLst/>
            <a:cxnLst/>
            <a:rect l="l" t="t" r="r" b="b"/>
            <a:pathLst>
              <a:path w="168910" h="87629">
                <a:moveTo>
                  <a:pt x="0" y="87629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19420" y="5082794"/>
            <a:ext cx="168910" cy="86360"/>
          </a:xfrm>
          <a:custGeom>
            <a:avLst/>
            <a:gdLst/>
            <a:ahLst/>
            <a:cxnLst/>
            <a:rect l="l" t="t" r="r" b="b"/>
            <a:pathLst>
              <a:path w="168910" h="86360">
                <a:moveTo>
                  <a:pt x="168401" y="8610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19420" y="5341873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172974"/>
                </a:moveTo>
                <a:lnTo>
                  <a:pt x="3352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19420" y="4822952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0"/>
                </a:moveTo>
                <a:lnTo>
                  <a:pt x="335279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54700" y="4995926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20358" y="5046726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81220" y="4909820"/>
            <a:ext cx="335280" cy="518159"/>
          </a:xfrm>
          <a:custGeom>
            <a:avLst/>
            <a:gdLst/>
            <a:ahLst/>
            <a:cxnLst/>
            <a:rect l="l" t="t" r="r" b="b"/>
            <a:pathLst>
              <a:path w="335279" h="518160">
                <a:moveTo>
                  <a:pt x="0" y="0"/>
                </a:moveTo>
                <a:lnTo>
                  <a:pt x="0" y="518160"/>
                </a:lnTo>
                <a:lnTo>
                  <a:pt x="335279" y="518160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3384" y="5046726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38055" y="5046726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43020" y="4909820"/>
            <a:ext cx="335280" cy="518159"/>
          </a:xfrm>
          <a:custGeom>
            <a:avLst/>
            <a:gdLst/>
            <a:ahLst/>
            <a:cxnLst/>
            <a:rect l="l" t="t" r="r" b="b"/>
            <a:pathLst>
              <a:path w="335279" h="518160">
                <a:moveTo>
                  <a:pt x="0" y="0"/>
                </a:moveTo>
                <a:lnTo>
                  <a:pt x="0" y="518160"/>
                </a:lnTo>
                <a:lnTo>
                  <a:pt x="335279" y="518160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32428" y="5046726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21578" y="4736846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10" h="864235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6702" y="4736846"/>
            <a:ext cx="167005" cy="864235"/>
          </a:xfrm>
          <a:custGeom>
            <a:avLst/>
            <a:gdLst/>
            <a:ahLst/>
            <a:cxnLst/>
            <a:rect l="l" t="t" r="r" b="b"/>
            <a:pathLst>
              <a:path w="167004" h="864235">
                <a:moveTo>
                  <a:pt x="0" y="0"/>
                </a:moveTo>
                <a:lnTo>
                  <a:pt x="0" y="864108"/>
                </a:lnTo>
                <a:lnTo>
                  <a:pt x="166877" y="864108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8300" y="516890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3579" y="5168900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16500" y="4995926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6500" y="53418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51779" y="4995926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1779" y="5341873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4700" y="516890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89979" y="5168900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57620" y="4909820"/>
            <a:ext cx="335280" cy="518159"/>
          </a:xfrm>
          <a:custGeom>
            <a:avLst/>
            <a:gdLst/>
            <a:ahLst/>
            <a:cxnLst/>
            <a:rect l="l" t="t" r="r" b="b"/>
            <a:pathLst>
              <a:path w="335279" h="518160">
                <a:moveTo>
                  <a:pt x="0" y="0"/>
                </a:moveTo>
                <a:lnTo>
                  <a:pt x="0" y="518160"/>
                </a:lnTo>
                <a:lnTo>
                  <a:pt x="335279" y="518160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92900" y="516890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9778" y="4736846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09" h="864235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28180" y="5168900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94295" y="4909820"/>
            <a:ext cx="337185" cy="518159"/>
          </a:xfrm>
          <a:custGeom>
            <a:avLst/>
            <a:gdLst/>
            <a:ahLst/>
            <a:cxnLst/>
            <a:rect l="l" t="t" r="r" b="b"/>
            <a:pathLst>
              <a:path w="337184" h="518160">
                <a:moveTo>
                  <a:pt x="0" y="0"/>
                </a:moveTo>
                <a:lnTo>
                  <a:pt x="0" y="518160"/>
                </a:lnTo>
                <a:lnTo>
                  <a:pt x="336803" y="518160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73800" y="5168900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73800" y="5514847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76719" y="5341873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30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6719" y="5341873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23102" y="5773928"/>
            <a:ext cx="167005" cy="863600"/>
          </a:xfrm>
          <a:custGeom>
            <a:avLst/>
            <a:gdLst/>
            <a:ahLst/>
            <a:cxnLst/>
            <a:rect l="l" t="t" r="r" b="b"/>
            <a:pathLst>
              <a:path w="167004" h="863600">
                <a:moveTo>
                  <a:pt x="0" y="0"/>
                </a:moveTo>
                <a:lnTo>
                  <a:pt x="0" y="863346"/>
                </a:lnTo>
                <a:lnTo>
                  <a:pt x="166878" y="863346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57620" y="5859271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57620" y="6292850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57620" y="6205220"/>
            <a:ext cx="168910" cy="87630"/>
          </a:xfrm>
          <a:custGeom>
            <a:avLst/>
            <a:gdLst/>
            <a:ahLst/>
            <a:cxnLst/>
            <a:rect l="l" t="t" r="r" b="b"/>
            <a:pathLst>
              <a:path w="168909" h="87629">
                <a:moveTo>
                  <a:pt x="0" y="87629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7620" y="6119876"/>
            <a:ext cx="168910" cy="85725"/>
          </a:xfrm>
          <a:custGeom>
            <a:avLst/>
            <a:gdLst/>
            <a:ahLst/>
            <a:cxnLst/>
            <a:rect l="l" t="t" r="r" b="b"/>
            <a:pathLst>
              <a:path w="168909" h="85725">
                <a:moveTo>
                  <a:pt x="168401" y="85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57620" y="6378194"/>
            <a:ext cx="335280" cy="173990"/>
          </a:xfrm>
          <a:custGeom>
            <a:avLst/>
            <a:gdLst/>
            <a:ahLst/>
            <a:cxnLst/>
            <a:rect l="l" t="t" r="r" b="b"/>
            <a:pathLst>
              <a:path w="335279" h="173990">
                <a:moveTo>
                  <a:pt x="0" y="173736"/>
                </a:moveTo>
                <a:lnTo>
                  <a:pt x="3352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57620" y="5859271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0"/>
                </a:moveTo>
                <a:lnTo>
                  <a:pt x="335279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92900" y="6032246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258557" y="6083046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519420" y="5946902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561584" y="6083046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76255" y="6083046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81220" y="5946902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770628" y="6083046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59778" y="5773928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09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84902" y="5773928"/>
            <a:ext cx="167005" cy="863600"/>
          </a:xfrm>
          <a:custGeom>
            <a:avLst/>
            <a:gdLst/>
            <a:ahLst/>
            <a:cxnLst/>
            <a:rect l="l" t="t" r="r" b="b"/>
            <a:pathLst>
              <a:path w="167004" h="863600">
                <a:moveTo>
                  <a:pt x="0" y="0"/>
                </a:moveTo>
                <a:lnTo>
                  <a:pt x="0" y="863346"/>
                </a:lnTo>
                <a:lnTo>
                  <a:pt x="166878" y="863346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16500" y="620522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51779" y="6205220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54700" y="6032246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54700" y="637819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89979" y="6032246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89979" y="637819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92900" y="620522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28180" y="6205220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95819" y="5946902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31100" y="6205220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97978" y="5773928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09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66380" y="6205220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32495" y="5946902"/>
            <a:ext cx="337185" cy="517525"/>
          </a:xfrm>
          <a:custGeom>
            <a:avLst/>
            <a:gdLst/>
            <a:ahLst/>
            <a:cxnLst/>
            <a:rect l="l" t="t" r="r" b="b"/>
            <a:pathLst>
              <a:path w="337184" h="517525">
                <a:moveTo>
                  <a:pt x="0" y="0"/>
                </a:moveTo>
                <a:lnTo>
                  <a:pt x="0" y="517398"/>
                </a:lnTo>
                <a:lnTo>
                  <a:pt x="336803" y="517398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12000" y="6205220"/>
            <a:ext cx="0" cy="346710"/>
          </a:xfrm>
          <a:custGeom>
            <a:avLst/>
            <a:gdLst/>
            <a:ahLst/>
            <a:cxnLst/>
            <a:rect l="l" t="t" r="r" b="b"/>
            <a:pathLst>
              <a:path h="346709">
                <a:moveTo>
                  <a:pt x="0" y="0"/>
                </a:moveTo>
                <a:lnTo>
                  <a:pt x="0" y="3467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2000" y="6551930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14919" y="6378194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30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14919" y="6378194"/>
            <a:ext cx="0" cy="173990"/>
          </a:xfrm>
          <a:custGeom>
            <a:avLst/>
            <a:gdLst/>
            <a:ahLst/>
            <a:cxnLst/>
            <a:rect l="l" t="t" r="r" b="b"/>
            <a:pathLst>
              <a:path h="173990">
                <a:moveTo>
                  <a:pt x="0" y="0"/>
                </a:moveTo>
                <a:lnTo>
                  <a:pt x="0" y="1737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68059" y="5131561"/>
            <a:ext cx="228600" cy="901065"/>
          </a:xfrm>
          <a:custGeom>
            <a:avLst/>
            <a:gdLst/>
            <a:ahLst/>
            <a:cxnLst/>
            <a:rect l="l" t="t" r="r" b="b"/>
            <a:pathLst>
              <a:path w="228600" h="901064">
                <a:moveTo>
                  <a:pt x="74675" y="29717"/>
                </a:moveTo>
                <a:lnTo>
                  <a:pt x="69056" y="15859"/>
                </a:lnTo>
                <a:lnTo>
                  <a:pt x="58864" y="5714"/>
                </a:lnTo>
                <a:lnTo>
                  <a:pt x="45529" y="142"/>
                </a:lnTo>
                <a:lnTo>
                  <a:pt x="30479" y="0"/>
                </a:lnTo>
                <a:lnTo>
                  <a:pt x="16180" y="5631"/>
                </a:lnTo>
                <a:lnTo>
                  <a:pt x="5810" y="15906"/>
                </a:lnTo>
                <a:lnTo>
                  <a:pt x="154" y="29467"/>
                </a:lnTo>
                <a:lnTo>
                  <a:pt x="0" y="44958"/>
                </a:lnTo>
                <a:lnTo>
                  <a:pt x="5738" y="58816"/>
                </a:lnTo>
                <a:lnTo>
                  <a:pt x="16192" y="68961"/>
                </a:lnTo>
                <a:lnTo>
                  <a:pt x="25145" y="72630"/>
                </a:lnTo>
                <a:lnTo>
                  <a:pt x="25145" y="39624"/>
                </a:lnTo>
                <a:lnTo>
                  <a:pt x="49529" y="35051"/>
                </a:lnTo>
                <a:lnTo>
                  <a:pt x="56355" y="70044"/>
                </a:lnTo>
                <a:lnTo>
                  <a:pt x="58816" y="69044"/>
                </a:lnTo>
                <a:lnTo>
                  <a:pt x="68960" y="58769"/>
                </a:lnTo>
                <a:lnTo>
                  <a:pt x="74533" y="45208"/>
                </a:lnTo>
                <a:lnTo>
                  <a:pt x="74675" y="29717"/>
                </a:lnTo>
                <a:close/>
              </a:path>
              <a:path w="228600" h="901064">
                <a:moveTo>
                  <a:pt x="56355" y="70044"/>
                </a:moveTo>
                <a:lnTo>
                  <a:pt x="49529" y="35051"/>
                </a:lnTo>
                <a:lnTo>
                  <a:pt x="25145" y="39624"/>
                </a:lnTo>
                <a:lnTo>
                  <a:pt x="31952" y="74553"/>
                </a:lnTo>
                <a:lnTo>
                  <a:pt x="44957" y="74675"/>
                </a:lnTo>
                <a:lnTo>
                  <a:pt x="56355" y="70044"/>
                </a:lnTo>
                <a:close/>
              </a:path>
              <a:path w="228600" h="901064">
                <a:moveTo>
                  <a:pt x="31952" y="74553"/>
                </a:moveTo>
                <a:lnTo>
                  <a:pt x="25145" y="39624"/>
                </a:lnTo>
                <a:lnTo>
                  <a:pt x="25145" y="72630"/>
                </a:lnTo>
                <a:lnTo>
                  <a:pt x="29789" y="74533"/>
                </a:lnTo>
                <a:lnTo>
                  <a:pt x="31952" y="74553"/>
                </a:lnTo>
                <a:close/>
              </a:path>
              <a:path w="228600" h="901064">
                <a:moveTo>
                  <a:pt x="203422" y="824031"/>
                </a:moveTo>
                <a:lnTo>
                  <a:pt x="56355" y="70044"/>
                </a:lnTo>
                <a:lnTo>
                  <a:pt x="45529" y="74443"/>
                </a:lnTo>
                <a:lnTo>
                  <a:pt x="31952" y="74553"/>
                </a:lnTo>
                <a:lnTo>
                  <a:pt x="178926" y="828780"/>
                </a:lnTo>
                <a:lnTo>
                  <a:pt x="203422" y="824031"/>
                </a:lnTo>
                <a:close/>
              </a:path>
              <a:path w="228600" h="901064">
                <a:moveTo>
                  <a:pt x="205740" y="900684"/>
                </a:moveTo>
                <a:lnTo>
                  <a:pt x="205740" y="835913"/>
                </a:lnTo>
                <a:lnTo>
                  <a:pt x="181356" y="841248"/>
                </a:lnTo>
                <a:lnTo>
                  <a:pt x="178926" y="828780"/>
                </a:lnTo>
                <a:lnTo>
                  <a:pt x="153924" y="833627"/>
                </a:lnTo>
                <a:lnTo>
                  <a:pt x="205740" y="900684"/>
                </a:lnTo>
                <a:close/>
              </a:path>
              <a:path w="228600" h="901064">
                <a:moveTo>
                  <a:pt x="205740" y="835913"/>
                </a:moveTo>
                <a:lnTo>
                  <a:pt x="203422" y="824031"/>
                </a:lnTo>
                <a:lnTo>
                  <a:pt x="178926" y="828780"/>
                </a:lnTo>
                <a:lnTo>
                  <a:pt x="181356" y="841248"/>
                </a:lnTo>
                <a:lnTo>
                  <a:pt x="205740" y="835913"/>
                </a:lnTo>
                <a:close/>
              </a:path>
              <a:path w="228600" h="901064">
                <a:moveTo>
                  <a:pt x="228600" y="819150"/>
                </a:moveTo>
                <a:lnTo>
                  <a:pt x="203422" y="824031"/>
                </a:lnTo>
                <a:lnTo>
                  <a:pt x="205740" y="835913"/>
                </a:lnTo>
                <a:lnTo>
                  <a:pt x="205740" y="900684"/>
                </a:lnTo>
                <a:lnTo>
                  <a:pt x="228600" y="819150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28997" y="4563871"/>
            <a:ext cx="0" cy="2246630"/>
          </a:xfrm>
          <a:custGeom>
            <a:avLst/>
            <a:gdLst/>
            <a:ahLst/>
            <a:cxnLst/>
            <a:rect l="l" t="t" r="r" b="b"/>
            <a:pathLst>
              <a:path h="2246629">
                <a:moveTo>
                  <a:pt x="0" y="0"/>
                </a:moveTo>
                <a:lnTo>
                  <a:pt x="0" y="2246376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67197" y="4563871"/>
            <a:ext cx="0" cy="2332990"/>
          </a:xfrm>
          <a:custGeom>
            <a:avLst/>
            <a:gdLst/>
            <a:ahLst/>
            <a:cxnLst/>
            <a:rect l="l" t="t" r="r" b="b"/>
            <a:pathLst>
              <a:path h="2332990">
                <a:moveTo>
                  <a:pt x="0" y="0"/>
                </a:moveTo>
                <a:lnTo>
                  <a:pt x="0" y="2332481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05397" y="4563871"/>
            <a:ext cx="0" cy="2332990"/>
          </a:xfrm>
          <a:custGeom>
            <a:avLst/>
            <a:gdLst/>
            <a:ahLst/>
            <a:cxnLst/>
            <a:rect l="l" t="t" r="r" b="b"/>
            <a:pathLst>
              <a:path h="2332990">
                <a:moveTo>
                  <a:pt x="0" y="0"/>
                </a:moveTo>
                <a:lnTo>
                  <a:pt x="0" y="233248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43597" y="4563871"/>
            <a:ext cx="0" cy="2332990"/>
          </a:xfrm>
          <a:custGeom>
            <a:avLst/>
            <a:gdLst/>
            <a:ahLst/>
            <a:cxnLst/>
            <a:rect l="l" t="t" r="r" b="b"/>
            <a:pathLst>
              <a:path h="2332990">
                <a:moveTo>
                  <a:pt x="0" y="0"/>
                </a:moveTo>
                <a:lnTo>
                  <a:pt x="0" y="233248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81797" y="4563871"/>
            <a:ext cx="0" cy="2332990"/>
          </a:xfrm>
          <a:custGeom>
            <a:avLst/>
            <a:gdLst/>
            <a:ahLst/>
            <a:cxnLst/>
            <a:rect l="l" t="t" r="r" b="b"/>
            <a:pathLst>
              <a:path h="2332990">
                <a:moveTo>
                  <a:pt x="0" y="0"/>
                </a:moveTo>
                <a:lnTo>
                  <a:pt x="0" y="2332482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30</a:t>
            </a:fld>
            <a:endParaRPr dirty="0"/>
          </a:p>
        </p:txBody>
      </p:sp>
      <p:sp>
        <p:nvSpPr>
          <p:cNvPr id="81" name="object 71"/>
          <p:cNvSpPr txBox="1"/>
          <p:nvPr/>
        </p:nvSpPr>
        <p:spPr>
          <a:xfrm>
            <a:off x="1593850" y="5099050"/>
            <a:ext cx="1736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5470" algn="l"/>
              </a:tabLst>
            </a:pPr>
            <a:r>
              <a:rPr lang="en-US" sz="2000" spc="-5" dirty="0" smtClean="0">
                <a:latin typeface="Trebuchet MS"/>
                <a:cs typeface="Trebuchet MS"/>
              </a:rPr>
              <a:t>SUB</a:t>
            </a:r>
            <a:r>
              <a:rPr sz="2000" spc="-5" dirty="0" smtClean="0">
                <a:latin typeface="Trebuchet MS"/>
                <a:cs typeface="Trebuchet MS"/>
              </a:rPr>
              <a:t>	</a:t>
            </a:r>
            <a:r>
              <a:rPr lang="en-US" sz="2000" spc="-5" dirty="0" smtClean="0">
                <a:solidFill>
                  <a:srgbClr val="2F2FFF"/>
                </a:solidFill>
                <a:latin typeface="Trebuchet MS"/>
                <a:cs typeface="Trebuchet MS"/>
              </a:rPr>
              <a:t>X</a:t>
            </a:r>
            <a:r>
              <a:rPr sz="2000" spc="-5" dirty="0" smtClean="0">
                <a:solidFill>
                  <a:srgbClr val="2F2FFF"/>
                </a:solidFill>
                <a:latin typeface="Trebuchet MS"/>
                <a:cs typeface="Trebuchet MS"/>
              </a:rPr>
              <a:t>2</a:t>
            </a:r>
            <a:r>
              <a:rPr sz="2000" spc="-5" dirty="0">
                <a:latin typeface="Trebuchet MS"/>
                <a:cs typeface="Trebuchet MS"/>
              </a:rPr>
              <a:t>,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1</a:t>
            </a:r>
            <a:r>
              <a:rPr sz="2000" spc="-5" dirty="0">
                <a:latin typeface="Trebuchet MS"/>
                <a:cs typeface="Trebuchet MS"/>
              </a:rPr>
              <a:t>,</a:t>
            </a:r>
            <a:r>
              <a:rPr sz="2000" spc="-8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3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2" name="object 72"/>
          <p:cNvSpPr txBox="1"/>
          <p:nvPr/>
        </p:nvSpPr>
        <p:spPr>
          <a:xfrm>
            <a:off x="1593876" y="6069070"/>
            <a:ext cx="18707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5470" algn="l"/>
              </a:tabLst>
            </a:pPr>
            <a:r>
              <a:rPr lang="en-US" sz="2000" spc="-5" dirty="0" smtClean="0">
                <a:latin typeface="Trebuchet MS"/>
                <a:cs typeface="Trebuchet MS"/>
              </a:rPr>
              <a:t>AND</a:t>
            </a:r>
            <a:r>
              <a:rPr sz="2000" spc="-5" dirty="0" smtClean="0">
                <a:latin typeface="Trebuchet MS"/>
                <a:cs typeface="Trebuchet MS"/>
              </a:rPr>
              <a:t>	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12</a:t>
            </a:r>
            <a:r>
              <a:rPr sz="2000" spc="-5" dirty="0">
                <a:latin typeface="Trebuchet MS"/>
                <a:cs typeface="Trebuchet MS"/>
              </a:rPr>
              <a:t>,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solidFill>
                  <a:srgbClr val="2F2FFF"/>
                </a:solidFill>
                <a:latin typeface="Trebuchet MS"/>
                <a:cs typeface="Trebuchet MS"/>
              </a:rPr>
              <a:t>X</a:t>
            </a:r>
            <a:r>
              <a:rPr sz="2000" dirty="0" smtClean="0">
                <a:solidFill>
                  <a:srgbClr val="2F2FFF"/>
                </a:solidFill>
                <a:latin typeface="Trebuchet MS"/>
                <a:cs typeface="Trebuchet MS"/>
              </a:rPr>
              <a:t>2</a:t>
            </a:r>
            <a:r>
              <a:rPr sz="2000" dirty="0">
                <a:latin typeface="Trebuchet MS"/>
                <a:cs typeface="Trebuchet MS"/>
              </a:rPr>
              <a:t>,</a:t>
            </a:r>
            <a:r>
              <a:rPr sz="2000" spc="-90" dirty="0" smtClean="0">
                <a:latin typeface="Trebuchet MS"/>
                <a:cs typeface="Trebuchet MS"/>
              </a:rPr>
              <a:t> </a:t>
            </a:r>
            <a:r>
              <a:rPr lang="en-US" sz="2000" spc="-10" dirty="0" smtClean="0">
                <a:latin typeface="Trebuchet MS"/>
                <a:cs typeface="Trebuchet MS"/>
              </a:rPr>
              <a:t>X</a:t>
            </a:r>
            <a:r>
              <a:rPr sz="2000" spc="-10" dirty="0" smtClean="0">
                <a:latin typeface="Trebuchet MS"/>
                <a:cs typeface="Trebuchet MS"/>
              </a:rPr>
              <a:t>5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816" y="487171"/>
            <a:ext cx="5164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Detecting </a:t>
            </a:r>
            <a:r>
              <a:rPr spc="-5" dirty="0"/>
              <a:t>MEM/WB </a:t>
            </a:r>
            <a:r>
              <a:rPr dirty="0"/>
              <a:t>data</a:t>
            </a:r>
            <a:r>
              <a:rPr spc="-114" dirty="0"/>
              <a:t> </a:t>
            </a:r>
            <a:r>
              <a:rPr dirty="0"/>
              <a:t>hazards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640445" cy="99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MEM/WB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hazard </a:t>
            </a:r>
            <a:r>
              <a:rPr sz="2000" spc="-5" dirty="0">
                <a:latin typeface="Trebuchet MS"/>
                <a:cs typeface="Trebuchet MS"/>
              </a:rPr>
              <a:t>may occur </a:t>
            </a:r>
            <a:r>
              <a:rPr sz="2000" spc="-10" dirty="0">
                <a:latin typeface="Trebuchet MS"/>
                <a:cs typeface="Trebuchet MS"/>
              </a:rPr>
              <a:t>between </a:t>
            </a:r>
            <a:r>
              <a:rPr sz="2000" spc="-5" dirty="0">
                <a:latin typeface="Trebuchet MS"/>
                <a:cs typeface="Trebuchet MS"/>
              </a:rPr>
              <a:t>an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in the EX stage </a:t>
            </a:r>
            <a:r>
              <a:rPr sz="2000" spc="-10" dirty="0">
                <a:latin typeface="Trebuchet MS"/>
                <a:cs typeface="Trebuchet MS"/>
              </a:rPr>
              <a:t>and 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from </a:t>
            </a:r>
            <a:r>
              <a:rPr sz="2000" i="1" spc="-5" dirty="0">
                <a:latin typeface="Trebuchet MS"/>
                <a:cs typeface="Trebuchet MS"/>
              </a:rPr>
              <a:t>two </a:t>
            </a:r>
            <a:r>
              <a:rPr sz="2000" spc="-5" dirty="0">
                <a:latin typeface="Trebuchet MS"/>
                <a:cs typeface="Trebuchet MS"/>
              </a:rPr>
              <a:t>cycles </a:t>
            </a:r>
            <a:r>
              <a:rPr sz="2000" spc="-10" dirty="0">
                <a:latin typeface="Trebuchet MS"/>
                <a:cs typeface="Trebuchet MS"/>
              </a:rPr>
              <a:t>ago.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One new </a:t>
            </a:r>
            <a:r>
              <a:rPr sz="2000" spc="-10" dirty="0">
                <a:latin typeface="Trebuchet MS"/>
                <a:cs typeface="Trebuchet MS"/>
              </a:rPr>
              <a:t>problem </a:t>
            </a:r>
            <a:r>
              <a:rPr sz="2000" spc="-5" dirty="0">
                <a:latin typeface="Trebuchet MS"/>
                <a:cs typeface="Trebuchet MS"/>
              </a:rPr>
              <a:t>is if a register is </a:t>
            </a:r>
            <a:r>
              <a:rPr sz="2000" spc="-10" dirty="0">
                <a:latin typeface="Trebuchet MS"/>
                <a:cs typeface="Trebuchet MS"/>
              </a:rPr>
              <a:t>updated </a:t>
            </a:r>
            <a:r>
              <a:rPr sz="2000" spc="-5" dirty="0">
                <a:latin typeface="Trebuchet MS"/>
                <a:cs typeface="Trebuchet MS"/>
              </a:rPr>
              <a:t>twice in a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row.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01947" y="2331426"/>
          <a:ext cx="2136032" cy="808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871"/>
                <a:gridCol w="622198"/>
                <a:gridCol w="552391"/>
                <a:gridCol w="376572"/>
              </a:tblGrid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lang="en-US" sz="1800" spc="-5" dirty="0" smtClean="0">
                          <a:latin typeface="Lucida Grande"/>
                          <a:cs typeface="Lucida Grande"/>
                        </a:rPr>
                        <a:t>ADD</a:t>
                      </a:r>
                      <a:endParaRPr sz="1800" dirty="0">
                        <a:latin typeface="Lucida Grande"/>
                        <a:cs typeface="Lucida Gran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780"/>
                        </a:lnSpc>
                      </a:pPr>
                      <a:r>
                        <a:rPr lang="en-US" sz="1800" dirty="0" smtClean="0">
                          <a:solidFill>
                            <a:srgbClr val="2F2FFF"/>
                          </a:solidFill>
                          <a:latin typeface="Lucida Grande"/>
                          <a:cs typeface="Lucida Grande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Lucida Grande"/>
                          <a:cs typeface="Lucida Grande"/>
                        </a:rPr>
                        <a:t>1</a:t>
                      </a:r>
                      <a:r>
                        <a:rPr sz="1800" dirty="0">
                          <a:latin typeface="Lucida Grande"/>
                          <a:cs typeface="Lucida Grande"/>
                        </a:rPr>
                        <a:t>,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lang="en-US" sz="1800" spc="135" dirty="0" smtClean="0">
                          <a:latin typeface="Lucida Grande"/>
                          <a:cs typeface="Lucida Grande"/>
                        </a:rPr>
                        <a:t>X</a:t>
                      </a:r>
                      <a:r>
                        <a:rPr sz="1800" spc="135" dirty="0" smtClean="0">
                          <a:latin typeface="Lucida Grande"/>
                          <a:cs typeface="Lucida Grande"/>
                        </a:rPr>
                        <a:t>2</a:t>
                      </a:r>
                      <a:r>
                        <a:rPr sz="1800" spc="135" dirty="0">
                          <a:latin typeface="Lucida Grande"/>
                          <a:cs typeface="Lucida Grande"/>
                        </a:rPr>
                        <a:t>,</a:t>
                      </a:r>
                      <a:endParaRPr sz="1800" dirty="0">
                        <a:latin typeface="Lucida Grande"/>
                        <a:cs typeface="Lucida Gran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0"/>
                        </a:lnSpc>
                      </a:pPr>
                      <a:r>
                        <a:rPr lang="en-US" sz="1800" dirty="0" smtClean="0">
                          <a:latin typeface="Lucida Grande"/>
                          <a:cs typeface="Lucida Grande"/>
                        </a:rPr>
                        <a:t>X</a:t>
                      </a:r>
                      <a:r>
                        <a:rPr sz="1800" dirty="0" smtClean="0">
                          <a:latin typeface="Lucida Grande"/>
                          <a:cs typeface="Lucida Grande"/>
                        </a:rPr>
                        <a:t>3</a:t>
                      </a:r>
                      <a:endParaRPr sz="1800" dirty="0">
                        <a:latin typeface="Lucida Grande"/>
                        <a:cs typeface="Lucida Grande"/>
                      </a:endParaRPr>
                    </a:p>
                  </a:txBody>
                  <a:tcPr marL="0" marR="0" marT="0" marB="0"/>
                </a:tc>
              </a:tr>
              <a:tr h="274695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lang="en-US" sz="1800" spc="-5" dirty="0" smtClean="0">
                          <a:latin typeface="Lucida Grande"/>
                          <a:cs typeface="Lucida Grande"/>
                        </a:rPr>
                        <a:t>ADD</a:t>
                      </a:r>
                      <a:endParaRPr sz="1800" dirty="0">
                        <a:latin typeface="Lucida Grande"/>
                        <a:cs typeface="Lucida Gran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60"/>
                        </a:lnSpc>
                      </a:pPr>
                      <a:r>
                        <a:rPr lang="en-US" sz="1800" dirty="0" smtClean="0">
                          <a:solidFill>
                            <a:srgbClr val="2F2FFF"/>
                          </a:solidFill>
                          <a:latin typeface="Lucida Grande"/>
                          <a:cs typeface="Lucida Grande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Lucida Grande"/>
                          <a:cs typeface="Lucida Grande"/>
                        </a:rPr>
                        <a:t>1</a:t>
                      </a:r>
                      <a:r>
                        <a:rPr sz="1800" dirty="0">
                          <a:latin typeface="Lucida Grande"/>
                          <a:cs typeface="Lucida Grande"/>
                        </a:rPr>
                        <a:t>,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800" spc="135" dirty="0" smtClean="0">
                          <a:solidFill>
                            <a:srgbClr val="2F2FFF"/>
                          </a:solidFill>
                          <a:latin typeface="Lucida Grande"/>
                          <a:cs typeface="Lucida Grande"/>
                        </a:rPr>
                        <a:t>X</a:t>
                      </a:r>
                      <a:r>
                        <a:rPr sz="1800" spc="135" dirty="0" smtClean="0">
                          <a:solidFill>
                            <a:srgbClr val="2F2FFF"/>
                          </a:solidFill>
                          <a:latin typeface="Lucida Grande"/>
                          <a:cs typeface="Lucida Grande"/>
                        </a:rPr>
                        <a:t>1</a:t>
                      </a:r>
                      <a:r>
                        <a:rPr sz="1800" spc="135" dirty="0">
                          <a:latin typeface="Lucida Grande"/>
                          <a:cs typeface="Lucida Grande"/>
                        </a:rPr>
                        <a:t>,</a:t>
                      </a:r>
                      <a:endParaRPr sz="1800" dirty="0">
                        <a:latin typeface="Lucida Grande"/>
                        <a:cs typeface="Lucida Gran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60"/>
                        </a:lnSpc>
                      </a:pPr>
                      <a:r>
                        <a:rPr lang="en-US" sz="1800" dirty="0" smtClean="0">
                          <a:latin typeface="Lucida Grande"/>
                          <a:cs typeface="Lucida Grande"/>
                        </a:rPr>
                        <a:t>X</a:t>
                      </a:r>
                      <a:r>
                        <a:rPr sz="1800" dirty="0" smtClean="0">
                          <a:latin typeface="Lucida Grande"/>
                          <a:cs typeface="Lucida Grande"/>
                        </a:rPr>
                        <a:t>4</a:t>
                      </a:r>
                      <a:endParaRPr sz="1800" dirty="0">
                        <a:latin typeface="Lucida Grande"/>
                        <a:cs typeface="Lucida Grande"/>
                      </a:endParaRPr>
                    </a:p>
                  </a:txBody>
                  <a:tcPr marL="0" marR="0" marT="0" marB="0"/>
                </a:tc>
              </a:tr>
              <a:tr h="251836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lang="en-US" sz="1800" spc="25" dirty="0" smtClean="0">
                          <a:latin typeface="Lucida Grande"/>
                          <a:cs typeface="Lucida Grande"/>
                        </a:rPr>
                        <a:t>SUB</a:t>
                      </a:r>
                      <a:endParaRPr sz="1800" dirty="0">
                        <a:latin typeface="Lucida Grande"/>
                        <a:cs typeface="Lucida Gran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64"/>
                        </a:lnSpc>
                      </a:pPr>
                      <a:r>
                        <a:rPr lang="en-US" sz="1800" dirty="0" smtClean="0">
                          <a:latin typeface="Lucida Grande"/>
                          <a:cs typeface="Lucida Grande"/>
                        </a:rPr>
                        <a:t>X</a:t>
                      </a:r>
                      <a:r>
                        <a:rPr sz="1800" dirty="0" smtClean="0">
                          <a:latin typeface="Lucida Grande"/>
                          <a:cs typeface="Lucida Grande"/>
                        </a:rPr>
                        <a:t>5</a:t>
                      </a:r>
                      <a:r>
                        <a:rPr sz="1800" dirty="0">
                          <a:latin typeface="Lucida Grande"/>
                          <a:cs typeface="Lucida Grande"/>
                        </a:rPr>
                        <a:t>,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</a:pPr>
                      <a:r>
                        <a:rPr lang="en-US" sz="1800" spc="135" dirty="0" smtClean="0">
                          <a:latin typeface="Lucida Grande"/>
                          <a:cs typeface="Lucida Grande"/>
                        </a:rPr>
                        <a:t>X</a:t>
                      </a:r>
                      <a:r>
                        <a:rPr sz="1800" spc="135" dirty="0" smtClean="0">
                          <a:latin typeface="Lucida Grande"/>
                          <a:cs typeface="Lucida Grande"/>
                        </a:rPr>
                        <a:t>5</a:t>
                      </a:r>
                      <a:r>
                        <a:rPr sz="1800" spc="135" dirty="0">
                          <a:latin typeface="Lucida Grande"/>
                          <a:cs typeface="Lucida Grande"/>
                        </a:rPr>
                        <a:t>,</a:t>
                      </a:r>
                      <a:endParaRPr sz="1800" dirty="0">
                        <a:latin typeface="Lucida Grande"/>
                        <a:cs typeface="Lucida Gran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64"/>
                        </a:lnSpc>
                      </a:pPr>
                      <a:r>
                        <a:rPr lang="en-US" sz="1800" dirty="0" smtClean="0">
                          <a:solidFill>
                            <a:srgbClr val="2F2FFF"/>
                          </a:solidFill>
                          <a:latin typeface="Lucida Grande"/>
                          <a:cs typeface="Lucida Grande"/>
                        </a:rPr>
                        <a:t>X</a:t>
                      </a:r>
                      <a:r>
                        <a:rPr sz="1800" dirty="0" smtClean="0">
                          <a:solidFill>
                            <a:srgbClr val="2F2FFF"/>
                          </a:solidFill>
                          <a:latin typeface="Lucida Grande"/>
                          <a:cs typeface="Lucida Grande"/>
                        </a:rPr>
                        <a:t>1</a:t>
                      </a:r>
                      <a:endParaRPr sz="1800" dirty="0">
                        <a:latin typeface="Lucida Grande"/>
                        <a:cs typeface="Lucida Grande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9345" y="3252978"/>
            <a:ext cx="864171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SUB </a:t>
            </a:r>
            <a:r>
              <a:rPr sz="2000" spc="-10" dirty="0">
                <a:latin typeface="Trebuchet MS"/>
                <a:cs typeface="Trebuchet MS"/>
              </a:rPr>
              <a:t>depends </a:t>
            </a:r>
            <a:r>
              <a:rPr sz="2000" spc="-5" dirty="0">
                <a:latin typeface="Trebuchet MS"/>
                <a:cs typeface="Trebuchet MS"/>
              </a:rPr>
              <a:t>on </a:t>
            </a:r>
            <a:r>
              <a:rPr sz="2000" i="1" spc="-5" dirty="0">
                <a:latin typeface="Trebuchet MS"/>
                <a:cs typeface="Trebuchet MS"/>
              </a:rPr>
              <a:t>both </a:t>
            </a:r>
            <a:r>
              <a:rPr sz="2000" spc="-5" dirty="0">
                <a:latin typeface="Trebuchet MS"/>
                <a:cs typeface="Trebuchet MS"/>
              </a:rPr>
              <a:t>of the </a:t>
            </a:r>
            <a:r>
              <a:rPr sz="2000" spc="-10" dirty="0">
                <a:latin typeface="Trebuchet MS"/>
                <a:cs typeface="Trebuchet MS"/>
              </a:rPr>
              <a:t>previous instructions, </a:t>
            </a:r>
            <a:r>
              <a:rPr sz="2000" spc="-5" dirty="0">
                <a:latin typeface="Trebuchet MS"/>
                <a:cs typeface="Trebuchet MS"/>
              </a:rPr>
              <a:t>but only the </a:t>
            </a:r>
            <a:r>
              <a:rPr sz="2000" spc="-10" dirty="0">
                <a:latin typeface="Trebuchet MS"/>
                <a:cs typeface="Trebuchet MS"/>
              </a:rPr>
              <a:t>most  </a:t>
            </a:r>
            <a:r>
              <a:rPr sz="2000" spc="-5" dirty="0">
                <a:latin typeface="Trebuchet MS"/>
                <a:cs typeface="Trebuchet MS"/>
              </a:rPr>
              <a:t>recent result (from the </a:t>
            </a:r>
            <a:r>
              <a:rPr sz="2000" spc="-10" dirty="0">
                <a:latin typeface="Trebuchet MS"/>
                <a:cs typeface="Trebuchet MS"/>
              </a:rPr>
              <a:t>second </a:t>
            </a:r>
            <a:r>
              <a:rPr sz="2000" spc="-5" dirty="0">
                <a:latin typeface="Trebuchet MS"/>
                <a:cs typeface="Trebuchet MS"/>
              </a:rPr>
              <a:t>ADD) </a:t>
            </a:r>
            <a:r>
              <a:rPr sz="2000" spc="-10" dirty="0">
                <a:latin typeface="Trebuchet MS"/>
                <a:cs typeface="Trebuchet MS"/>
              </a:rPr>
              <a:t>should </a:t>
            </a:r>
            <a:r>
              <a:rPr sz="2000" spc="-5" dirty="0">
                <a:latin typeface="Trebuchet MS"/>
                <a:cs typeface="Trebuchet MS"/>
              </a:rPr>
              <a:t>be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forwarded.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5802" y="4132579"/>
            <a:ext cx="167005" cy="863600"/>
          </a:xfrm>
          <a:custGeom>
            <a:avLst/>
            <a:gdLst/>
            <a:ahLst/>
            <a:cxnLst/>
            <a:rect l="l" t="t" r="r" b="b"/>
            <a:pathLst>
              <a:path w="167004" h="863600">
                <a:moveTo>
                  <a:pt x="0" y="0"/>
                </a:moveTo>
                <a:lnTo>
                  <a:pt x="0" y="863346"/>
                </a:lnTo>
                <a:lnTo>
                  <a:pt x="166877" y="863346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0320" y="4217923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0320" y="4651502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0320" y="4563871"/>
            <a:ext cx="168910" cy="87630"/>
          </a:xfrm>
          <a:custGeom>
            <a:avLst/>
            <a:gdLst/>
            <a:ahLst/>
            <a:cxnLst/>
            <a:rect l="l" t="t" r="r" b="b"/>
            <a:pathLst>
              <a:path w="168910" h="87629">
                <a:moveTo>
                  <a:pt x="0" y="87629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0320" y="4478528"/>
            <a:ext cx="168910" cy="85725"/>
          </a:xfrm>
          <a:custGeom>
            <a:avLst/>
            <a:gdLst/>
            <a:ahLst/>
            <a:cxnLst/>
            <a:rect l="l" t="t" r="r" b="b"/>
            <a:pathLst>
              <a:path w="168910" h="85725">
                <a:moveTo>
                  <a:pt x="168401" y="85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00320" y="4736846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172974"/>
                </a:moveTo>
                <a:lnTo>
                  <a:pt x="3352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0320" y="4217923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0"/>
                </a:moveTo>
                <a:lnTo>
                  <a:pt x="335279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5600" y="4390897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01258" y="4441697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62120" y="4305553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04284" y="4441697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18955" y="4441697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3920" y="4305553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13328" y="4441697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02478" y="4132579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10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7602" y="4132579"/>
            <a:ext cx="167005" cy="863600"/>
          </a:xfrm>
          <a:custGeom>
            <a:avLst/>
            <a:gdLst/>
            <a:ahLst/>
            <a:cxnLst/>
            <a:rect l="l" t="t" r="r" b="b"/>
            <a:pathLst>
              <a:path w="167004" h="863600">
                <a:moveTo>
                  <a:pt x="0" y="0"/>
                </a:moveTo>
                <a:lnTo>
                  <a:pt x="0" y="863346"/>
                </a:lnTo>
                <a:lnTo>
                  <a:pt x="166877" y="863346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59200" y="4563871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94479" y="4563871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97400" y="439089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97400" y="4736846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32679" y="439089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32679" y="4736846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5600" y="4563871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70879" y="4563871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38520" y="4305553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73800" y="4563871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40678" y="4132579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09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09080" y="4563871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75195" y="4305553"/>
            <a:ext cx="337185" cy="517525"/>
          </a:xfrm>
          <a:custGeom>
            <a:avLst/>
            <a:gdLst/>
            <a:ahLst/>
            <a:cxnLst/>
            <a:rect l="l" t="t" r="r" b="b"/>
            <a:pathLst>
              <a:path w="337184" h="517525">
                <a:moveTo>
                  <a:pt x="0" y="0"/>
                </a:moveTo>
                <a:lnTo>
                  <a:pt x="0" y="517398"/>
                </a:lnTo>
                <a:lnTo>
                  <a:pt x="336803" y="517398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54700" y="4563871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54700" y="4909820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57620" y="4736846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0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57620" y="4736846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04002" y="5168900"/>
            <a:ext cx="167005" cy="863600"/>
          </a:xfrm>
          <a:custGeom>
            <a:avLst/>
            <a:gdLst/>
            <a:ahLst/>
            <a:cxnLst/>
            <a:rect l="l" t="t" r="r" b="b"/>
            <a:pathLst>
              <a:path w="167004" h="863600">
                <a:moveTo>
                  <a:pt x="0" y="0"/>
                </a:moveTo>
                <a:lnTo>
                  <a:pt x="0" y="863346"/>
                </a:lnTo>
                <a:lnTo>
                  <a:pt x="166878" y="863346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38520" y="5254244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38520" y="5687821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8520" y="5600953"/>
            <a:ext cx="168910" cy="86995"/>
          </a:xfrm>
          <a:custGeom>
            <a:avLst/>
            <a:gdLst/>
            <a:ahLst/>
            <a:cxnLst/>
            <a:rect l="l" t="t" r="r" b="b"/>
            <a:pathLst>
              <a:path w="168910" h="86995">
                <a:moveTo>
                  <a:pt x="0" y="86868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8520" y="5514847"/>
            <a:ext cx="168910" cy="86360"/>
          </a:xfrm>
          <a:custGeom>
            <a:avLst/>
            <a:gdLst/>
            <a:ahLst/>
            <a:cxnLst/>
            <a:rect l="l" t="t" r="r" b="b"/>
            <a:pathLst>
              <a:path w="168910" h="86360">
                <a:moveTo>
                  <a:pt x="168401" y="8610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38520" y="5773928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172974"/>
                </a:moveTo>
                <a:lnTo>
                  <a:pt x="3352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38520" y="5254244"/>
            <a:ext cx="335280" cy="173990"/>
          </a:xfrm>
          <a:custGeom>
            <a:avLst/>
            <a:gdLst/>
            <a:ahLst/>
            <a:cxnLst/>
            <a:rect l="l" t="t" r="r" b="b"/>
            <a:pathLst>
              <a:path w="335279" h="173989">
                <a:moveTo>
                  <a:pt x="0" y="0"/>
                </a:moveTo>
                <a:lnTo>
                  <a:pt x="335279" y="1737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73800" y="5427979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39457" y="5478017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00320" y="5341873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142484" y="5478017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57155" y="5478017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62120" y="5341873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351528" y="5478017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40678" y="5168900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09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65802" y="5168900"/>
            <a:ext cx="167005" cy="863600"/>
          </a:xfrm>
          <a:custGeom>
            <a:avLst/>
            <a:gdLst/>
            <a:ahLst/>
            <a:cxnLst/>
            <a:rect l="l" t="t" r="r" b="b"/>
            <a:pathLst>
              <a:path w="167004" h="863600">
                <a:moveTo>
                  <a:pt x="0" y="0"/>
                </a:moveTo>
                <a:lnTo>
                  <a:pt x="0" y="863346"/>
                </a:lnTo>
                <a:lnTo>
                  <a:pt x="166878" y="863346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97400" y="560095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32679" y="5600953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35600" y="542797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35600" y="577392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70879" y="5427979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70879" y="577392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73800" y="560095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09080" y="5600953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76719" y="5341873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0"/>
                </a:moveTo>
                <a:lnTo>
                  <a:pt x="0" y="517398"/>
                </a:lnTo>
                <a:lnTo>
                  <a:pt x="335279" y="517398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12000" y="560095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78878" y="5168900"/>
            <a:ext cx="168910" cy="863600"/>
          </a:xfrm>
          <a:custGeom>
            <a:avLst/>
            <a:gdLst/>
            <a:ahLst/>
            <a:cxnLst/>
            <a:rect l="l" t="t" r="r" b="b"/>
            <a:pathLst>
              <a:path w="168909" h="863600">
                <a:moveTo>
                  <a:pt x="0" y="0"/>
                </a:moveTo>
                <a:lnTo>
                  <a:pt x="0" y="863346"/>
                </a:lnTo>
                <a:lnTo>
                  <a:pt x="168401" y="863346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47280" y="5600953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13395" y="5341873"/>
            <a:ext cx="337185" cy="517525"/>
          </a:xfrm>
          <a:custGeom>
            <a:avLst/>
            <a:gdLst/>
            <a:ahLst/>
            <a:cxnLst/>
            <a:rect l="l" t="t" r="r" b="b"/>
            <a:pathLst>
              <a:path w="337184" h="517525">
                <a:moveTo>
                  <a:pt x="0" y="0"/>
                </a:moveTo>
                <a:lnTo>
                  <a:pt x="0" y="517398"/>
                </a:lnTo>
                <a:lnTo>
                  <a:pt x="336803" y="517398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92900" y="560095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92900" y="5946902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95819" y="5773928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30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95819" y="577392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40678" y="6205220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09" h="864234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75195" y="6291326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4">
                <a:moveTo>
                  <a:pt x="0" y="0"/>
                </a:moveTo>
                <a:lnTo>
                  <a:pt x="0" y="2606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75195" y="6724904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75195" y="6637273"/>
            <a:ext cx="168910" cy="87630"/>
          </a:xfrm>
          <a:custGeom>
            <a:avLst/>
            <a:gdLst/>
            <a:ahLst/>
            <a:cxnLst/>
            <a:rect l="l" t="t" r="r" b="b"/>
            <a:pathLst>
              <a:path w="168909" h="87629">
                <a:moveTo>
                  <a:pt x="0" y="87629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75195" y="6551930"/>
            <a:ext cx="168910" cy="85725"/>
          </a:xfrm>
          <a:custGeom>
            <a:avLst/>
            <a:gdLst/>
            <a:ahLst/>
            <a:cxnLst/>
            <a:rect l="l" t="t" r="r" b="b"/>
            <a:pathLst>
              <a:path w="168909" h="85725">
                <a:moveTo>
                  <a:pt x="168401" y="85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75195" y="6810247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172974"/>
                </a:moveTo>
                <a:lnTo>
                  <a:pt x="3352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75195" y="6291326"/>
            <a:ext cx="335280" cy="173355"/>
          </a:xfrm>
          <a:custGeom>
            <a:avLst/>
            <a:gdLst/>
            <a:ahLst/>
            <a:cxnLst/>
            <a:rect l="l" t="t" r="r" b="b"/>
            <a:pathLst>
              <a:path w="335279" h="173354">
                <a:moveTo>
                  <a:pt x="0" y="0"/>
                </a:moveTo>
                <a:lnTo>
                  <a:pt x="335279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10476" y="6464300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676133" y="6515098"/>
            <a:ext cx="2425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936996" y="6378194"/>
            <a:ext cx="335280" cy="518159"/>
          </a:xfrm>
          <a:custGeom>
            <a:avLst/>
            <a:gdLst/>
            <a:ahLst/>
            <a:cxnLst/>
            <a:rect l="l" t="t" r="r" b="b"/>
            <a:pathLst>
              <a:path w="335279" h="518159">
                <a:moveTo>
                  <a:pt x="0" y="0"/>
                </a:moveTo>
                <a:lnTo>
                  <a:pt x="0" y="518160"/>
                </a:lnTo>
                <a:lnTo>
                  <a:pt x="335279" y="518160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980684" y="6515098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495355" y="6515098"/>
            <a:ext cx="281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098796" y="6378194"/>
            <a:ext cx="335280" cy="518159"/>
          </a:xfrm>
          <a:custGeom>
            <a:avLst/>
            <a:gdLst/>
            <a:ahLst/>
            <a:cxnLst/>
            <a:rect l="l" t="t" r="r" b="b"/>
            <a:pathLst>
              <a:path w="335279" h="518159">
                <a:moveTo>
                  <a:pt x="0" y="0"/>
                </a:moveTo>
                <a:lnTo>
                  <a:pt x="0" y="518159"/>
                </a:lnTo>
                <a:lnTo>
                  <a:pt x="335279" y="518159"/>
                </a:lnTo>
                <a:lnTo>
                  <a:pt x="33527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188203" y="6515098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278878" y="6205220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09" h="864234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02478" y="6205220"/>
            <a:ext cx="166370" cy="864235"/>
          </a:xfrm>
          <a:custGeom>
            <a:avLst/>
            <a:gdLst/>
            <a:ahLst/>
            <a:cxnLst/>
            <a:rect l="l" t="t" r="r" b="b"/>
            <a:pathLst>
              <a:path w="166370" h="864234">
                <a:moveTo>
                  <a:pt x="0" y="0"/>
                </a:moveTo>
                <a:lnTo>
                  <a:pt x="0" y="864107"/>
                </a:lnTo>
                <a:lnTo>
                  <a:pt x="166115" y="864107"/>
                </a:lnTo>
                <a:lnTo>
                  <a:pt x="166115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34076" y="66372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68594" y="66372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72276" y="646430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72276" y="6810247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09080" y="6464300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09080" y="681024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10476" y="6637273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47280" y="6637273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13395" y="6378194"/>
            <a:ext cx="337185" cy="518159"/>
          </a:xfrm>
          <a:custGeom>
            <a:avLst/>
            <a:gdLst/>
            <a:ahLst/>
            <a:cxnLst/>
            <a:rect l="l" t="t" r="r" b="b"/>
            <a:pathLst>
              <a:path w="337184" h="518159">
                <a:moveTo>
                  <a:pt x="0" y="0"/>
                </a:moveTo>
                <a:lnTo>
                  <a:pt x="0" y="518160"/>
                </a:lnTo>
                <a:lnTo>
                  <a:pt x="336803" y="518160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50200" y="6637273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17078" y="6205220"/>
            <a:ext cx="168910" cy="864235"/>
          </a:xfrm>
          <a:custGeom>
            <a:avLst/>
            <a:gdLst/>
            <a:ahLst/>
            <a:cxnLst/>
            <a:rect l="l" t="t" r="r" b="b"/>
            <a:pathLst>
              <a:path w="168909" h="864234">
                <a:moveTo>
                  <a:pt x="0" y="0"/>
                </a:moveTo>
                <a:lnTo>
                  <a:pt x="0" y="864108"/>
                </a:lnTo>
                <a:lnTo>
                  <a:pt x="168401" y="864108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85480" y="6637273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51595" y="6378194"/>
            <a:ext cx="337185" cy="518159"/>
          </a:xfrm>
          <a:custGeom>
            <a:avLst/>
            <a:gdLst/>
            <a:ahLst/>
            <a:cxnLst/>
            <a:rect l="l" t="t" r="r" b="b"/>
            <a:pathLst>
              <a:path w="337184" h="518159">
                <a:moveTo>
                  <a:pt x="0" y="0"/>
                </a:moveTo>
                <a:lnTo>
                  <a:pt x="0" y="518160"/>
                </a:lnTo>
                <a:lnTo>
                  <a:pt x="336803" y="518160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29576" y="6637273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29576" y="6983221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32495" y="6810247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32495" y="681024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5" name="object 105"/>
          <p:cNvGraphicFramePr>
            <a:graphicFrameLocks noGrp="1"/>
          </p:cNvGraphicFramePr>
          <p:nvPr/>
        </p:nvGraphicFramePr>
        <p:xfrm>
          <a:off x="1230375" y="4506969"/>
          <a:ext cx="1775576" cy="2325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63"/>
                <a:gridCol w="1249113"/>
              </a:tblGrid>
              <a:tr h="644137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lang="en-US" sz="2000" spc="-5" dirty="0" smtClean="0">
                          <a:latin typeface="Trebuchet MS"/>
                          <a:cs typeface="Trebuchet MS"/>
                        </a:rPr>
                        <a:t>ADD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275"/>
                        </a:lnSpc>
                      </a:pPr>
                      <a:r>
                        <a:rPr lang="en-US" sz="2000" spc="-5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5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2000" spc="-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2000" spc="-5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5" dirty="0" smtClean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2000" spc="-8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2000" spc="-5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5" dirty="0" smtClean="0">
                          <a:latin typeface="Trebuchet MS"/>
                          <a:cs typeface="Trebuchet MS"/>
                        </a:rPr>
                        <a:t>3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101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 dirty="0" smtClean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lang="en-US" sz="2000" spc="-5" dirty="0" smtClean="0">
                          <a:latin typeface="Trebuchet MS"/>
                          <a:cs typeface="Trebuchet MS"/>
                        </a:rPr>
                        <a:t>ADD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 dirty="0" smtClean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en-US" sz="2000" spc="-5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5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2000" spc="-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2000" spc="-5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2000" spc="-8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2000" spc="-10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10" dirty="0" smtClean="0">
                          <a:latin typeface="Trebuchet MS"/>
                          <a:cs typeface="Trebuchet MS"/>
                        </a:rPr>
                        <a:t>4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5080" marB="0"/>
                </a:tc>
              </a:tr>
              <a:tr h="665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 dirty="0" smtClean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2000" spc="-5" dirty="0" smtClean="0">
                          <a:latin typeface="Trebuchet MS"/>
                          <a:cs typeface="Trebuchet MS"/>
                        </a:rPr>
                        <a:t>SUB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 dirty="0" smtClean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2000" spc="-5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5" dirty="0" smtClean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2000" spc="-5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2000" spc="-5" dirty="0" smtClean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5" dirty="0" smtClean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2000" spc="-8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2000" spc="-5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spc="-5" dirty="0" smtClean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4445" marB="0"/>
                </a:tc>
              </a:tr>
            </a:tbl>
          </a:graphicData>
        </a:graphic>
      </p:graphicFrame>
      <p:sp>
        <p:nvSpPr>
          <p:cNvPr id="106" name="object 106"/>
          <p:cNvSpPr/>
          <p:nvPr/>
        </p:nvSpPr>
        <p:spPr>
          <a:xfrm>
            <a:off x="5648959" y="4526534"/>
            <a:ext cx="228600" cy="901700"/>
          </a:xfrm>
          <a:custGeom>
            <a:avLst/>
            <a:gdLst/>
            <a:ahLst/>
            <a:cxnLst/>
            <a:rect l="l" t="t" r="r" b="b"/>
            <a:pathLst>
              <a:path w="228600" h="901700">
                <a:moveTo>
                  <a:pt x="74675" y="30479"/>
                </a:moveTo>
                <a:lnTo>
                  <a:pt x="69056" y="16502"/>
                </a:lnTo>
                <a:lnTo>
                  <a:pt x="58864" y="6095"/>
                </a:lnTo>
                <a:lnTo>
                  <a:pt x="45529" y="261"/>
                </a:lnTo>
                <a:lnTo>
                  <a:pt x="30479" y="0"/>
                </a:lnTo>
                <a:lnTo>
                  <a:pt x="16180" y="5738"/>
                </a:lnTo>
                <a:lnTo>
                  <a:pt x="5810" y="16192"/>
                </a:lnTo>
                <a:lnTo>
                  <a:pt x="154" y="29789"/>
                </a:lnTo>
                <a:lnTo>
                  <a:pt x="0" y="44957"/>
                </a:lnTo>
                <a:lnTo>
                  <a:pt x="5738" y="58924"/>
                </a:lnTo>
                <a:lnTo>
                  <a:pt x="16192" y="69246"/>
                </a:lnTo>
                <a:lnTo>
                  <a:pt x="25145" y="72939"/>
                </a:lnTo>
                <a:lnTo>
                  <a:pt x="25145" y="39624"/>
                </a:lnTo>
                <a:lnTo>
                  <a:pt x="49529" y="35051"/>
                </a:lnTo>
                <a:lnTo>
                  <a:pt x="56351" y="70056"/>
                </a:lnTo>
                <a:lnTo>
                  <a:pt x="58816" y="69056"/>
                </a:lnTo>
                <a:lnTo>
                  <a:pt x="68960" y="58864"/>
                </a:lnTo>
                <a:lnTo>
                  <a:pt x="74533" y="45529"/>
                </a:lnTo>
                <a:lnTo>
                  <a:pt x="74675" y="30479"/>
                </a:lnTo>
                <a:close/>
              </a:path>
              <a:path w="228600" h="901700">
                <a:moveTo>
                  <a:pt x="56351" y="70056"/>
                </a:moveTo>
                <a:lnTo>
                  <a:pt x="49529" y="35051"/>
                </a:lnTo>
                <a:lnTo>
                  <a:pt x="25145" y="39624"/>
                </a:lnTo>
                <a:lnTo>
                  <a:pt x="32006" y="74828"/>
                </a:lnTo>
                <a:lnTo>
                  <a:pt x="44957" y="74675"/>
                </a:lnTo>
                <a:lnTo>
                  <a:pt x="56351" y="70056"/>
                </a:lnTo>
                <a:close/>
              </a:path>
              <a:path w="228600" h="901700">
                <a:moveTo>
                  <a:pt x="32006" y="74828"/>
                </a:moveTo>
                <a:lnTo>
                  <a:pt x="25145" y="39624"/>
                </a:lnTo>
                <a:lnTo>
                  <a:pt x="25145" y="72939"/>
                </a:lnTo>
                <a:lnTo>
                  <a:pt x="29789" y="74854"/>
                </a:lnTo>
                <a:lnTo>
                  <a:pt x="32006" y="74828"/>
                </a:lnTo>
                <a:close/>
              </a:path>
              <a:path w="228600" h="901700">
                <a:moveTo>
                  <a:pt x="203281" y="824058"/>
                </a:moveTo>
                <a:lnTo>
                  <a:pt x="56351" y="70056"/>
                </a:lnTo>
                <a:lnTo>
                  <a:pt x="44957" y="74675"/>
                </a:lnTo>
                <a:lnTo>
                  <a:pt x="32006" y="74828"/>
                </a:lnTo>
                <a:lnTo>
                  <a:pt x="178926" y="828780"/>
                </a:lnTo>
                <a:lnTo>
                  <a:pt x="203281" y="824058"/>
                </a:lnTo>
                <a:close/>
              </a:path>
              <a:path w="228600" h="901700">
                <a:moveTo>
                  <a:pt x="205739" y="901445"/>
                </a:moveTo>
                <a:lnTo>
                  <a:pt x="205739" y="836676"/>
                </a:lnTo>
                <a:lnTo>
                  <a:pt x="181355" y="841248"/>
                </a:lnTo>
                <a:lnTo>
                  <a:pt x="178926" y="828780"/>
                </a:lnTo>
                <a:lnTo>
                  <a:pt x="153924" y="833627"/>
                </a:lnTo>
                <a:lnTo>
                  <a:pt x="205739" y="901445"/>
                </a:lnTo>
                <a:close/>
              </a:path>
              <a:path w="228600" h="901700">
                <a:moveTo>
                  <a:pt x="205739" y="836676"/>
                </a:moveTo>
                <a:lnTo>
                  <a:pt x="203281" y="824058"/>
                </a:lnTo>
                <a:lnTo>
                  <a:pt x="178926" y="828780"/>
                </a:lnTo>
                <a:lnTo>
                  <a:pt x="181355" y="841248"/>
                </a:lnTo>
                <a:lnTo>
                  <a:pt x="205739" y="836676"/>
                </a:lnTo>
                <a:close/>
              </a:path>
              <a:path w="228600" h="901700">
                <a:moveTo>
                  <a:pt x="228600" y="819150"/>
                </a:moveTo>
                <a:lnTo>
                  <a:pt x="203281" y="824058"/>
                </a:lnTo>
                <a:lnTo>
                  <a:pt x="205739" y="836676"/>
                </a:lnTo>
                <a:lnTo>
                  <a:pt x="205739" y="901445"/>
                </a:lnTo>
                <a:lnTo>
                  <a:pt x="228600" y="819150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87159" y="5562853"/>
            <a:ext cx="233679" cy="1245870"/>
          </a:xfrm>
          <a:custGeom>
            <a:avLst/>
            <a:gdLst/>
            <a:ahLst/>
            <a:cxnLst/>
            <a:rect l="l" t="t" r="r" b="b"/>
            <a:pathLst>
              <a:path w="233679" h="1245870">
                <a:moveTo>
                  <a:pt x="75437" y="32766"/>
                </a:moveTo>
                <a:lnTo>
                  <a:pt x="70365" y="18216"/>
                </a:lnTo>
                <a:lnTo>
                  <a:pt x="60579" y="7239"/>
                </a:lnTo>
                <a:lnTo>
                  <a:pt x="47363" y="833"/>
                </a:lnTo>
                <a:lnTo>
                  <a:pt x="32004" y="0"/>
                </a:lnTo>
                <a:lnTo>
                  <a:pt x="17895" y="5072"/>
                </a:lnTo>
                <a:lnTo>
                  <a:pt x="7143" y="14859"/>
                </a:lnTo>
                <a:lnTo>
                  <a:pt x="821" y="28074"/>
                </a:lnTo>
                <a:lnTo>
                  <a:pt x="0" y="43434"/>
                </a:lnTo>
                <a:lnTo>
                  <a:pt x="4738" y="57542"/>
                </a:lnTo>
                <a:lnTo>
                  <a:pt x="14477" y="68294"/>
                </a:lnTo>
                <a:lnTo>
                  <a:pt x="25145" y="73416"/>
                </a:lnTo>
                <a:lnTo>
                  <a:pt x="25145" y="39624"/>
                </a:lnTo>
                <a:lnTo>
                  <a:pt x="50291" y="35813"/>
                </a:lnTo>
                <a:lnTo>
                  <a:pt x="55178" y="70956"/>
                </a:lnTo>
                <a:lnTo>
                  <a:pt x="56792" y="70377"/>
                </a:lnTo>
                <a:lnTo>
                  <a:pt x="67627" y="60674"/>
                </a:lnTo>
                <a:lnTo>
                  <a:pt x="74175" y="47684"/>
                </a:lnTo>
                <a:lnTo>
                  <a:pt x="75437" y="32766"/>
                </a:lnTo>
                <a:close/>
              </a:path>
              <a:path w="233679" h="1245870">
                <a:moveTo>
                  <a:pt x="55178" y="70956"/>
                </a:moveTo>
                <a:lnTo>
                  <a:pt x="50291" y="35813"/>
                </a:lnTo>
                <a:lnTo>
                  <a:pt x="25145" y="39624"/>
                </a:lnTo>
                <a:lnTo>
                  <a:pt x="30030" y="74746"/>
                </a:lnTo>
                <a:lnTo>
                  <a:pt x="42671" y="75437"/>
                </a:lnTo>
                <a:lnTo>
                  <a:pt x="55178" y="70956"/>
                </a:lnTo>
                <a:close/>
              </a:path>
              <a:path w="233679" h="1245870">
                <a:moveTo>
                  <a:pt x="30030" y="74746"/>
                </a:moveTo>
                <a:lnTo>
                  <a:pt x="25145" y="39624"/>
                </a:lnTo>
                <a:lnTo>
                  <a:pt x="25145" y="73416"/>
                </a:lnTo>
                <a:lnTo>
                  <a:pt x="27646" y="74616"/>
                </a:lnTo>
                <a:lnTo>
                  <a:pt x="30030" y="74746"/>
                </a:lnTo>
                <a:close/>
              </a:path>
              <a:path w="233679" h="1245870">
                <a:moveTo>
                  <a:pt x="207823" y="1168682"/>
                </a:moveTo>
                <a:lnTo>
                  <a:pt x="55178" y="70956"/>
                </a:lnTo>
                <a:lnTo>
                  <a:pt x="42671" y="75437"/>
                </a:lnTo>
                <a:lnTo>
                  <a:pt x="30030" y="74746"/>
                </a:lnTo>
                <a:lnTo>
                  <a:pt x="182642" y="1172243"/>
                </a:lnTo>
                <a:lnTo>
                  <a:pt x="207823" y="1168682"/>
                </a:lnTo>
                <a:close/>
              </a:path>
              <a:path w="233679" h="1245870">
                <a:moveTo>
                  <a:pt x="209549" y="1234651"/>
                </a:moveTo>
                <a:lnTo>
                  <a:pt x="209549" y="1181100"/>
                </a:lnTo>
                <a:lnTo>
                  <a:pt x="184404" y="1184910"/>
                </a:lnTo>
                <a:lnTo>
                  <a:pt x="182642" y="1172243"/>
                </a:lnTo>
                <a:lnTo>
                  <a:pt x="157734" y="1175766"/>
                </a:lnTo>
                <a:lnTo>
                  <a:pt x="205739" y="1245870"/>
                </a:lnTo>
                <a:lnTo>
                  <a:pt x="209549" y="1234651"/>
                </a:lnTo>
                <a:close/>
              </a:path>
              <a:path w="233679" h="1245870">
                <a:moveTo>
                  <a:pt x="209549" y="1181100"/>
                </a:moveTo>
                <a:lnTo>
                  <a:pt x="207823" y="1168682"/>
                </a:lnTo>
                <a:lnTo>
                  <a:pt x="182642" y="1172243"/>
                </a:lnTo>
                <a:lnTo>
                  <a:pt x="184404" y="1184910"/>
                </a:lnTo>
                <a:lnTo>
                  <a:pt x="209549" y="1181100"/>
                </a:lnTo>
                <a:close/>
              </a:path>
              <a:path w="233679" h="1245870">
                <a:moveTo>
                  <a:pt x="233171" y="1165098"/>
                </a:moveTo>
                <a:lnTo>
                  <a:pt x="207823" y="1168682"/>
                </a:lnTo>
                <a:lnTo>
                  <a:pt x="209549" y="1181100"/>
                </a:lnTo>
                <a:lnTo>
                  <a:pt x="209549" y="1234651"/>
                </a:lnTo>
                <a:lnTo>
                  <a:pt x="233171" y="1165098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09897" y="3958844"/>
            <a:ext cx="0" cy="3195955"/>
          </a:xfrm>
          <a:custGeom>
            <a:avLst/>
            <a:gdLst/>
            <a:ahLst/>
            <a:cxnLst/>
            <a:rect l="l" t="t" r="r" b="b"/>
            <a:pathLst>
              <a:path h="3195954">
                <a:moveTo>
                  <a:pt x="0" y="0"/>
                </a:moveTo>
                <a:lnTo>
                  <a:pt x="0" y="3195828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48097" y="3958844"/>
            <a:ext cx="0" cy="3195955"/>
          </a:xfrm>
          <a:custGeom>
            <a:avLst/>
            <a:gdLst/>
            <a:ahLst/>
            <a:cxnLst/>
            <a:rect l="l" t="t" r="r" b="b"/>
            <a:pathLst>
              <a:path h="3195954">
                <a:moveTo>
                  <a:pt x="0" y="0"/>
                </a:moveTo>
                <a:lnTo>
                  <a:pt x="0" y="3195828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86297" y="3958844"/>
            <a:ext cx="0" cy="3195955"/>
          </a:xfrm>
          <a:custGeom>
            <a:avLst/>
            <a:gdLst/>
            <a:ahLst/>
            <a:cxnLst/>
            <a:rect l="l" t="t" r="r" b="b"/>
            <a:pathLst>
              <a:path h="3195954">
                <a:moveTo>
                  <a:pt x="0" y="0"/>
                </a:moveTo>
                <a:lnTo>
                  <a:pt x="0" y="3195828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24497" y="3958844"/>
            <a:ext cx="0" cy="3195955"/>
          </a:xfrm>
          <a:custGeom>
            <a:avLst/>
            <a:gdLst/>
            <a:ahLst/>
            <a:cxnLst/>
            <a:rect l="l" t="t" r="r" b="b"/>
            <a:pathLst>
              <a:path h="3195954">
                <a:moveTo>
                  <a:pt x="0" y="0"/>
                </a:moveTo>
                <a:lnTo>
                  <a:pt x="0" y="3195828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362697" y="3958844"/>
            <a:ext cx="0" cy="3195955"/>
          </a:xfrm>
          <a:custGeom>
            <a:avLst/>
            <a:gdLst/>
            <a:ahLst/>
            <a:cxnLst/>
            <a:rect l="l" t="t" r="r" b="b"/>
            <a:pathLst>
              <a:path h="3195954">
                <a:moveTo>
                  <a:pt x="0" y="0"/>
                </a:moveTo>
                <a:lnTo>
                  <a:pt x="0" y="3195828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200897" y="3958844"/>
            <a:ext cx="0" cy="3195955"/>
          </a:xfrm>
          <a:custGeom>
            <a:avLst/>
            <a:gdLst/>
            <a:ahLst/>
            <a:cxnLst/>
            <a:rect l="l" t="t" r="r" b="b"/>
            <a:pathLst>
              <a:path h="3195954">
                <a:moveTo>
                  <a:pt x="0" y="0"/>
                </a:moveTo>
                <a:lnTo>
                  <a:pt x="0" y="3195828"/>
                </a:lnTo>
              </a:path>
            </a:pathLst>
          </a:custGeom>
          <a:ln w="12700">
            <a:solidFill>
              <a:srgbClr val="82828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115" name="object 1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6588" y="487171"/>
            <a:ext cx="42398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MEM/WB </a:t>
            </a:r>
            <a:r>
              <a:rPr dirty="0"/>
              <a:t>hazard</a:t>
            </a:r>
            <a:r>
              <a:rPr spc="-105" dirty="0"/>
              <a:t> </a:t>
            </a:r>
            <a:r>
              <a:rPr dirty="0"/>
              <a:t>equations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326" y="1173479"/>
            <a:ext cx="8543290" cy="428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Here is an </a:t>
            </a:r>
            <a:r>
              <a:rPr sz="2000" spc="-10" dirty="0">
                <a:latin typeface="Trebuchet MS"/>
                <a:cs typeface="Trebuchet MS"/>
              </a:rPr>
              <a:t>equation </a:t>
            </a:r>
            <a:r>
              <a:rPr sz="2000" spc="-5" dirty="0">
                <a:latin typeface="Trebuchet MS"/>
                <a:cs typeface="Trebuchet MS"/>
              </a:rPr>
              <a:t>for </a:t>
            </a:r>
            <a:r>
              <a:rPr sz="2000" spc="-10" dirty="0">
                <a:latin typeface="Trebuchet MS"/>
                <a:cs typeface="Trebuchet MS"/>
              </a:rPr>
              <a:t>detecting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spc="-10" dirty="0">
                <a:latin typeface="Trebuchet MS"/>
                <a:cs typeface="Trebuchet MS"/>
              </a:rPr>
              <a:t>handling MEM/WB hazards </a:t>
            </a:r>
            <a:r>
              <a:rPr sz="2000" spc="-5" dirty="0">
                <a:latin typeface="Trebuchet MS"/>
                <a:cs typeface="Trebuchet MS"/>
              </a:rPr>
              <a:t>for </a:t>
            </a:r>
            <a:r>
              <a:rPr sz="2000" spc="-10" dirty="0">
                <a:latin typeface="Trebuchet MS"/>
                <a:cs typeface="Trebuchet MS"/>
              </a:rPr>
              <a:t>the  </a:t>
            </a:r>
            <a:r>
              <a:rPr sz="2000" spc="-5" dirty="0">
                <a:latin typeface="Trebuchet MS"/>
                <a:cs typeface="Trebuchet MS"/>
              </a:rPr>
              <a:t>first ALU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source.</a:t>
            </a:r>
            <a:endParaRPr sz="2000">
              <a:latin typeface="Trebuchet MS"/>
              <a:cs typeface="Trebuchet MS"/>
            </a:endParaRPr>
          </a:p>
          <a:p>
            <a:pPr marL="1781175">
              <a:lnSpc>
                <a:spcPct val="100000"/>
              </a:lnSpc>
              <a:spcBef>
                <a:spcPts val="1925"/>
              </a:spcBef>
            </a:pPr>
            <a:r>
              <a:rPr sz="2000" spc="-5" dirty="0">
                <a:latin typeface="Trebuchet MS"/>
                <a:cs typeface="Trebuchet MS"/>
              </a:rPr>
              <a:t>if (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MEM/WB.RegWrite =</a:t>
            </a:r>
            <a:r>
              <a:rPr sz="2000" spc="-3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2125345" marR="1399540">
              <a:lnSpc>
                <a:spcPts val="2640"/>
              </a:lnSpc>
              <a:spcBef>
                <a:spcPts val="120"/>
              </a:spcBef>
            </a:pP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MEM/WB.RegisterRd = ID/EX.RegisterRs 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EX/MEM.RegisterRd </a:t>
            </a:r>
            <a:r>
              <a:rPr sz="2000" b="1" spc="-5" dirty="0">
                <a:solidFill>
                  <a:srgbClr val="2F2FFF"/>
                </a:solidFill>
                <a:latin typeface="Trebuchet MS"/>
                <a:cs typeface="Trebuchet MS"/>
              </a:rPr>
              <a:t>≠</a:t>
            </a:r>
            <a:r>
              <a:rPr sz="2000" b="1" spc="30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ID/EX.RegisterRs</a:t>
            </a:r>
            <a:r>
              <a:rPr sz="2000" spc="-5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178117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then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ForwardA =</a:t>
            </a:r>
            <a:r>
              <a:rPr sz="2000" spc="-6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910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second ALU operand is </a:t>
            </a:r>
            <a:r>
              <a:rPr sz="2000" spc="-10" dirty="0">
                <a:latin typeface="Trebuchet MS"/>
                <a:cs typeface="Trebuchet MS"/>
              </a:rPr>
              <a:t>handled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similarly.</a:t>
            </a:r>
            <a:endParaRPr sz="2000">
              <a:latin typeface="Trebuchet MS"/>
              <a:cs typeface="Trebuchet MS"/>
            </a:endParaRPr>
          </a:p>
          <a:p>
            <a:pPr marL="1781175">
              <a:lnSpc>
                <a:spcPct val="100000"/>
              </a:lnSpc>
              <a:spcBef>
                <a:spcPts val="1920"/>
              </a:spcBef>
            </a:pPr>
            <a:r>
              <a:rPr sz="2000" spc="-5" dirty="0">
                <a:latin typeface="Trebuchet MS"/>
                <a:cs typeface="Trebuchet MS"/>
              </a:rPr>
              <a:t>if (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MEM/WB.RegWrite =</a:t>
            </a:r>
            <a:r>
              <a:rPr sz="2000" spc="-3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2125345" marR="1402080">
              <a:lnSpc>
                <a:spcPts val="2640"/>
              </a:lnSpc>
              <a:spcBef>
                <a:spcPts val="120"/>
              </a:spcBef>
            </a:pP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MEM/WB.RegisterRd = ID/EX.RegisterRt 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EX/MEM.RegisterRd </a:t>
            </a:r>
            <a:r>
              <a:rPr sz="2000" b="1" spc="-5" dirty="0">
                <a:solidFill>
                  <a:srgbClr val="2F2FFF"/>
                </a:solidFill>
                <a:latin typeface="Trebuchet MS"/>
                <a:cs typeface="Trebuchet MS"/>
              </a:rPr>
              <a:t>≠</a:t>
            </a:r>
            <a:r>
              <a:rPr sz="2000" b="1" spc="30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ID/EX.RegisterRt</a:t>
            </a:r>
            <a:r>
              <a:rPr sz="2000" spc="-5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1781175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Trebuchet MS"/>
                <a:cs typeface="Trebuchet MS"/>
              </a:rPr>
              <a:t>then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ForwardB =</a:t>
            </a:r>
            <a:r>
              <a:rPr sz="2000" spc="-65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014" y="487171"/>
            <a:ext cx="5807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Simplified </a:t>
            </a:r>
            <a:r>
              <a:rPr dirty="0"/>
              <a:t>datapath with</a:t>
            </a:r>
            <a:r>
              <a:rPr spc="-105" dirty="0"/>
              <a:t> </a:t>
            </a:r>
            <a:r>
              <a:rPr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1450" y="2844546"/>
            <a:ext cx="63119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ForwardA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5422" y="236550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2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32602" y="3055873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2158746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5422" y="4351273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5422" y="2796794"/>
            <a:ext cx="0" cy="1554480"/>
          </a:xfrm>
          <a:custGeom>
            <a:avLst/>
            <a:gdLst/>
            <a:ahLst/>
            <a:cxnLst/>
            <a:rect l="l" t="t" r="r" b="b"/>
            <a:pathLst>
              <a:path h="1554479">
                <a:moveTo>
                  <a:pt x="0" y="0"/>
                </a:moveTo>
                <a:lnTo>
                  <a:pt x="0" y="15544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2520" y="1847342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168401" y="0"/>
                </a:moveTo>
                <a:lnTo>
                  <a:pt x="168401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2520" y="1848104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0" y="0"/>
                </a:moveTo>
                <a:lnTo>
                  <a:pt x="0" y="3281172"/>
                </a:lnTo>
                <a:lnTo>
                  <a:pt x="168401" y="3281172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5900" y="2538476"/>
            <a:ext cx="100711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69240" marR="86995" indent="-88900">
              <a:lnSpc>
                <a:spcPct val="100000"/>
              </a:lnSpc>
              <a:spcBef>
                <a:spcPts val="975"/>
              </a:spcBef>
            </a:pPr>
            <a:r>
              <a:rPr sz="1100" b="1" spc="-5" dirty="0">
                <a:latin typeface="Arial"/>
                <a:cs typeface="Arial"/>
              </a:rPr>
              <a:t>Instruction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81719" y="3964178"/>
            <a:ext cx="253365" cy="85725"/>
          </a:xfrm>
          <a:custGeom>
            <a:avLst/>
            <a:gdLst/>
            <a:ahLst/>
            <a:cxnLst/>
            <a:rect l="l" t="t" r="r" b="b"/>
            <a:pathLst>
              <a:path w="253365" h="85725">
                <a:moveTo>
                  <a:pt x="209550" y="57150"/>
                </a:moveTo>
                <a:lnTo>
                  <a:pt x="209550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3365" h="85725">
                <a:moveTo>
                  <a:pt x="252983" y="42672"/>
                </a:moveTo>
                <a:lnTo>
                  <a:pt x="195833" y="0"/>
                </a:lnTo>
                <a:lnTo>
                  <a:pt x="195833" y="28194"/>
                </a:lnTo>
                <a:lnTo>
                  <a:pt x="209550" y="28194"/>
                </a:lnTo>
                <a:lnTo>
                  <a:pt x="209550" y="75102"/>
                </a:lnTo>
                <a:lnTo>
                  <a:pt x="252983" y="42672"/>
                </a:lnTo>
                <a:close/>
              </a:path>
              <a:path w="253365" h="85725">
                <a:moveTo>
                  <a:pt x="209550" y="75102"/>
                </a:moveTo>
                <a:lnTo>
                  <a:pt x="209550" y="57150"/>
                </a:lnTo>
                <a:lnTo>
                  <a:pt x="195833" y="57150"/>
                </a:lnTo>
                <a:lnTo>
                  <a:pt x="195833" y="85344"/>
                </a:lnTo>
                <a:lnTo>
                  <a:pt x="209550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3721" y="3186176"/>
            <a:ext cx="586105" cy="85725"/>
          </a:xfrm>
          <a:custGeom>
            <a:avLst/>
            <a:gdLst/>
            <a:ahLst/>
            <a:cxnLst/>
            <a:rect l="l" t="t" r="r" b="b"/>
            <a:pathLst>
              <a:path w="586104" h="85725">
                <a:moveTo>
                  <a:pt x="543305" y="57149"/>
                </a:moveTo>
                <a:lnTo>
                  <a:pt x="543305" y="28193"/>
                </a:lnTo>
                <a:lnTo>
                  <a:pt x="0" y="28193"/>
                </a:lnTo>
                <a:lnTo>
                  <a:pt x="0" y="57149"/>
                </a:lnTo>
                <a:lnTo>
                  <a:pt x="543305" y="57149"/>
                </a:lnTo>
                <a:close/>
              </a:path>
              <a:path w="586104" h="85725">
                <a:moveTo>
                  <a:pt x="585977" y="42671"/>
                </a:moveTo>
                <a:lnTo>
                  <a:pt x="528827" y="0"/>
                </a:lnTo>
                <a:lnTo>
                  <a:pt x="528827" y="28193"/>
                </a:lnTo>
                <a:lnTo>
                  <a:pt x="543305" y="28193"/>
                </a:lnTo>
                <a:lnTo>
                  <a:pt x="543305" y="74533"/>
                </a:lnTo>
                <a:lnTo>
                  <a:pt x="585977" y="42671"/>
                </a:lnTo>
                <a:close/>
              </a:path>
              <a:path w="586104" h="85725">
                <a:moveTo>
                  <a:pt x="543305" y="74533"/>
                </a:moveTo>
                <a:lnTo>
                  <a:pt x="543305" y="57149"/>
                </a:lnTo>
                <a:lnTo>
                  <a:pt x="528827" y="57149"/>
                </a:lnTo>
                <a:lnTo>
                  <a:pt x="528827" y="85343"/>
                </a:lnTo>
                <a:lnTo>
                  <a:pt x="54330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0600" y="3228848"/>
            <a:ext cx="0" cy="1210310"/>
          </a:xfrm>
          <a:custGeom>
            <a:avLst/>
            <a:gdLst/>
            <a:ahLst/>
            <a:cxnLst/>
            <a:rect l="l" t="t" r="r" b="b"/>
            <a:pathLst>
              <a:path h="1210310">
                <a:moveTo>
                  <a:pt x="0" y="0"/>
                </a:moveTo>
                <a:lnTo>
                  <a:pt x="0" y="121005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0600" y="4395470"/>
            <a:ext cx="1594485" cy="86360"/>
          </a:xfrm>
          <a:custGeom>
            <a:avLst/>
            <a:gdLst/>
            <a:ahLst/>
            <a:cxnLst/>
            <a:rect l="l" t="t" r="r" b="b"/>
            <a:pathLst>
              <a:path w="1594484" h="86360">
                <a:moveTo>
                  <a:pt x="1550670" y="57150"/>
                </a:moveTo>
                <a:lnTo>
                  <a:pt x="155067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550670" y="57150"/>
                </a:lnTo>
                <a:close/>
              </a:path>
              <a:path w="1594484" h="86360">
                <a:moveTo>
                  <a:pt x="1594103" y="43433"/>
                </a:moveTo>
                <a:lnTo>
                  <a:pt x="1536953" y="0"/>
                </a:lnTo>
                <a:lnTo>
                  <a:pt x="1536953" y="28955"/>
                </a:lnTo>
                <a:lnTo>
                  <a:pt x="1550670" y="28955"/>
                </a:lnTo>
                <a:lnTo>
                  <a:pt x="1550670" y="75864"/>
                </a:lnTo>
                <a:lnTo>
                  <a:pt x="1594103" y="43433"/>
                </a:lnTo>
                <a:close/>
              </a:path>
              <a:path w="1594484" h="86360">
                <a:moveTo>
                  <a:pt x="1550670" y="75864"/>
                </a:moveTo>
                <a:lnTo>
                  <a:pt x="1550670" y="57150"/>
                </a:lnTo>
                <a:lnTo>
                  <a:pt x="1536953" y="57150"/>
                </a:lnTo>
                <a:lnTo>
                  <a:pt x="1536953" y="86105"/>
                </a:lnTo>
                <a:lnTo>
                  <a:pt x="1550670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83450" y="319912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83820" y="60959"/>
                </a:moveTo>
                <a:lnTo>
                  <a:pt x="83820" y="24383"/>
                </a:lnTo>
                <a:lnTo>
                  <a:pt x="59435" y="0"/>
                </a:lnTo>
                <a:lnTo>
                  <a:pt x="24383" y="0"/>
                </a:lnTo>
                <a:lnTo>
                  <a:pt x="0" y="24383"/>
                </a:lnTo>
                <a:lnTo>
                  <a:pt x="0" y="60959"/>
                </a:lnTo>
                <a:lnTo>
                  <a:pt x="24383" y="85343"/>
                </a:lnTo>
                <a:lnTo>
                  <a:pt x="59435" y="85343"/>
                </a:lnTo>
                <a:lnTo>
                  <a:pt x="83820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3450" y="3199129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24383" y="0"/>
                </a:moveTo>
                <a:lnTo>
                  <a:pt x="0" y="24383"/>
                </a:lnTo>
                <a:lnTo>
                  <a:pt x="0" y="60959"/>
                </a:lnTo>
                <a:lnTo>
                  <a:pt x="24383" y="85343"/>
                </a:lnTo>
                <a:lnTo>
                  <a:pt x="59435" y="85343"/>
                </a:lnTo>
                <a:lnTo>
                  <a:pt x="83820" y="60959"/>
                </a:lnTo>
                <a:lnTo>
                  <a:pt x="83820" y="24383"/>
                </a:lnTo>
                <a:lnTo>
                  <a:pt x="59435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04502" y="417830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72904" y="4178300"/>
            <a:ext cx="0" cy="2505075"/>
          </a:xfrm>
          <a:custGeom>
            <a:avLst/>
            <a:gdLst/>
            <a:ahLst/>
            <a:cxnLst/>
            <a:rect l="l" t="t" r="r" b="b"/>
            <a:pathLst>
              <a:path h="2505075">
                <a:moveTo>
                  <a:pt x="0" y="0"/>
                </a:moveTo>
                <a:lnTo>
                  <a:pt x="0" y="25046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2300" y="6682993"/>
            <a:ext cx="7880984" cy="0"/>
          </a:xfrm>
          <a:custGeom>
            <a:avLst/>
            <a:gdLst/>
            <a:ahLst/>
            <a:cxnLst/>
            <a:rect l="l" t="t" r="r" b="b"/>
            <a:pathLst>
              <a:path w="7880984">
                <a:moveTo>
                  <a:pt x="7880604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59700" y="2970529"/>
            <a:ext cx="922019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0975" marR="179070" indent="118745">
              <a:lnSpc>
                <a:spcPct val="100000"/>
              </a:lnSpc>
              <a:spcBef>
                <a:spcPts val="975"/>
              </a:spcBef>
            </a:pPr>
            <a:r>
              <a:rPr sz="1100" b="1" spc="-5" dirty="0">
                <a:latin typeface="Arial"/>
                <a:cs typeface="Arial"/>
              </a:rPr>
              <a:t>Data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42450" y="3966971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42450" y="4370068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353804" y="3919220"/>
            <a:ext cx="250825" cy="691515"/>
          </a:xfrm>
          <a:custGeom>
            <a:avLst/>
            <a:gdLst/>
            <a:ahLst/>
            <a:cxnLst/>
            <a:rect l="l" t="t" r="r" b="b"/>
            <a:pathLst>
              <a:path w="250825" h="691514">
                <a:moveTo>
                  <a:pt x="124968" y="0"/>
                </a:moveTo>
                <a:lnTo>
                  <a:pt x="76188" y="9894"/>
                </a:lnTo>
                <a:lnTo>
                  <a:pt x="36480" y="36861"/>
                </a:lnTo>
                <a:lnTo>
                  <a:pt x="9775" y="76831"/>
                </a:lnTo>
                <a:lnTo>
                  <a:pt x="0" y="125729"/>
                </a:lnTo>
                <a:lnTo>
                  <a:pt x="0" y="565403"/>
                </a:lnTo>
                <a:lnTo>
                  <a:pt x="9775" y="614302"/>
                </a:lnTo>
                <a:lnTo>
                  <a:pt x="36480" y="654272"/>
                </a:lnTo>
                <a:lnTo>
                  <a:pt x="76188" y="681239"/>
                </a:lnTo>
                <a:lnTo>
                  <a:pt x="124968" y="691133"/>
                </a:lnTo>
                <a:lnTo>
                  <a:pt x="173866" y="681239"/>
                </a:lnTo>
                <a:lnTo>
                  <a:pt x="213836" y="654272"/>
                </a:lnTo>
                <a:lnTo>
                  <a:pt x="240803" y="614302"/>
                </a:lnTo>
                <a:lnTo>
                  <a:pt x="250698" y="565403"/>
                </a:lnTo>
                <a:lnTo>
                  <a:pt x="250698" y="125729"/>
                </a:lnTo>
                <a:lnTo>
                  <a:pt x="240803" y="76831"/>
                </a:lnTo>
                <a:lnTo>
                  <a:pt x="213836" y="36861"/>
                </a:lnTo>
                <a:lnTo>
                  <a:pt x="173866" y="9894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7321" y="3487928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51892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45100" y="3444494"/>
            <a:ext cx="838200" cy="86360"/>
          </a:xfrm>
          <a:custGeom>
            <a:avLst/>
            <a:gdLst/>
            <a:ahLst/>
            <a:cxnLst/>
            <a:rect l="l" t="t" r="r" b="b"/>
            <a:pathLst>
              <a:path w="838200" h="86360">
                <a:moveTo>
                  <a:pt x="795527" y="57150"/>
                </a:moveTo>
                <a:lnTo>
                  <a:pt x="795527" y="28955"/>
                </a:lnTo>
                <a:lnTo>
                  <a:pt x="0" y="28956"/>
                </a:lnTo>
                <a:lnTo>
                  <a:pt x="0" y="57150"/>
                </a:lnTo>
                <a:lnTo>
                  <a:pt x="795527" y="57150"/>
                </a:lnTo>
                <a:close/>
              </a:path>
              <a:path w="838200" h="86360">
                <a:moveTo>
                  <a:pt x="838200" y="43433"/>
                </a:moveTo>
                <a:lnTo>
                  <a:pt x="781050" y="0"/>
                </a:lnTo>
                <a:lnTo>
                  <a:pt x="781050" y="28955"/>
                </a:lnTo>
                <a:lnTo>
                  <a:pt x="795527" y="28955"/>
                </a:lnTo>
                <a:lnTo>
                  <a:pt x="795527" y="75295"/>
                </a:lnTo>
                <a:lnTo>
                  <a:pt x="838200" y="43433"/>
                </a:lnTo>
                <a:close/>
              </a:path>
              <a:path w="838200" h="86360">
                <a:moveTo>
                  <a:pt x="795527" y="75295"/>
                </a:moveTo>
                <a:lnTo>
                  <a:pt x="795527" y="57150"/>
                </a:lnTo>
                <a:lnTo>
                  <a:pt x="781050" y="57150"/>
                </a:lnTo>
                <a:lnTo>
                  <a:pt x="781050" y="86105"/>
                </a:lnTo>
                <a:lnTo>
                  <a:pt x="795527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50078" y="3439921"/>
            <a:ext cx="83820" cy="86360"/>
          </a:xfrm>
          <a:custGeom>
            <a:avLst/>
            <a:gdLst/>
            <a:ahLst/>
            <a:cxnLst/>
            <a:rect l="l" t="t" r="r" b="b"/>
            <a:pathLst>
              <a:path w="83820" h="86360">
                <a:moveTo>
                  <a:pt x="83820" y="60960"/>
                </a:moveTo>
                <a:lnTo>
                  <a:pt x="83820" y="25145"/>
                </a:lnTo>
                <a:lnTo>
                  <a:pt x="59436" y="0"/>
                </a:lnTo>
                <a:lnTo>
                  <a:pt x="24384" y="0"/>
                </a:lnTo>
                <a:lnTo>
                  <a:pt x="0" y="25145"/>
                </a:lnTo>
                <a:lnTo>
                  <a:pt x="0" y="60960"/>
                </a:lnTo>
                <a:lnTo>
                  <a:pt x="24384" y="86105"/>
                </a:lnTo>
                <a:lnTo>
                  <a:pt x="59436" y="86105"/>
                </a:lnTo>
                <a:lnTo>
                  <a:pt x="8382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50078" y="3439921"/>
            <a:ext cx="83820" cy="86360"/>
          </a:xfrm>
          <a:custGeom>
            <a:avLst/>
            <a:gdLst/>
            <a:ahLst/>
            <a:cxnLst/>
            <a:rect l="l" t="t" r="r" b="b"/>
            <a:pathLst>
              <a:path w="83820" h="86360">
                <a:moveTo>
                  <a:pt x="24384" y="0"/>
                </a:moveTo>
                <a:lnTo>
                  <a:pt x="0" y="25145"/>
                </a:lnTo>
                <a:lnTo>
                  <a:pt x="0" y="60960"/>
                </a:lnTo>
                <a:lnTo>
                  <a:pt x="24384" y="86105"/>
                </a:lnTo>
                <a:lnTo>
                  <a:pt x="59436" y="86105"/>
                </a:lnTo>
                <a:lnTo>
                  <a:pt x="83820" y="60960"/>
                </a:lnTo>
                <a:lnTo>
                  <a:pt x="83820" y="25145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5900" y="1933448"/>
            <a:ext cx="530860" cy="25907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100" b="1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5450" y="2192527"/>
            <a:ext cx="85725" cy="346075"/>
          </a:xfrm>
          <a:custGeom>
            <a:avLst/>
            <a:gdLst/>
            <a:ahLst/>
            <a:cxnLst/>
            <a:rect l="l" t="t" r="r" b="b"/>
            <a:pathLst>
              <a:path w="85725" h="346075">
                <a:moveTo>
                  <a:pt x="85343" y="288798"/>
                </a:moveTo>
                <a:lnTo>
                  <a:pt x="0" y="288798"/>
                </a:lnTo>
                <a:lnTo>
                  <a:pt x="28193" y="326557"/>
                </a:lnTo>
                <a:lnTo>
                  <a:pt x="28193" y="303275"/>
                </a:lnTo>
                <a:lnTo>
                  <a:pt x="57150" y="303275"/>
                </a:lnTo>
                <a:lnTo>
                  <a:pt x="57150" y="326557"/>
                </a:lnTo>
                <a:lnTo>
                  <a:pt x="85343" y="288798"/>
                </a:lnTo>
                <a:close/>
              </a:path>
              <a:path w="85725" h="346075">
                <a:moveTo>
                  <a:pt x="57150" y="288798"/>
                </a:moveTo>
                <a:lnTo>
                  <a:pt x="57149" y="0"/>
                </a:lnTo>
                <a:lnTo>
                  <a:pt x="28193" y="0"/>
                </a:lnTo>
                <a:lnTo>
                  <a:pt x="28193" y="288798"/>
                </a:lnTo>
                <a:lnTo>
                  <a:pt x="57150" y="288798"/>
                </a:lnTo>
                <a:close/>
              </a:path>
              <a:path w="85725" h="346075">
                <a:moveTo>
                  <a:pt x="57150" y="326557"/>
                </a:moveTo>
                <a:lnTo>
                  <a:pt x="57150" y="303275"/>
                </a:lnTo>
                <a:lnTo>
                  <a:pt x="28193" y="303275"/>
                </a:lnTo>
                <a:lnTo>
                  <a:pt x="28193" y="326557"/>
                </a:lnTo>
                <a:lnTo>
                  <a:pt x="42671" y="345948"/>
                </a:lnTo>
                <a:lnTo>
                  <a:pt x="57150" y="326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54621" y="3186176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49"/>
                </a:moveTo>
                <a:lnTo>
                  <a:pt x="208025" y="28193"/>
                </a:lnTo>
                <a:lnTo>
                  <a:pt x="0" y="28193"/>
                </a:lnTo>
                <a:lnTo>
                  <a:pt x="0" y="57149"/>
                </a:lnTo>
                <a:lnTo>
                  <a:pt x="208025" y="57149"/>
                </a:lnTo>
                <a:close/>
              </a:path>
              <a:path w="250825" h="85725">
                <a:moveTo>
                  <a:pt x="250698" y="42671"/>
                </a:moveTo>
                <a:lnTo>
                  <a:pt x="193548" y="0"/>
                </a:lnTo>
                <a:lnTo>
                  <a:pt x="193548" y="28193"/>
                </a:lnTo>
                <a:lnTo>
                  <a:pt x="208025" y="28193"/>
                </a:lnTo>
                <a:lnTo>
                  <a:pt x="208025" y="74533"/>
                </a:lnTo>
                <a:lnTo>
                  <a:pt x="250698" y="42671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49"/>
                </a:lnTo>
                <a:lnTo>
                  <a:pt x="193548" y="57149"/>
                </a:lnTo>
                <a:lnTo>
                  <a:pt x="193548" y="85343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1601" y="279679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8382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45100" y="2495804"/>
            <a:ext cx="838200" cy="85725"/>
          </a:xfrm>
          <a:custGeom>
            <a:avLst/>
            <a:gdLst/>
            <a:ahLst/>
            <a:cxnLst/>
            <a:rect l="l" t="t" r="r" b="b"/>
            <a:pathLst>
              <a:path w="838200" h="85725">
                <a:moveTo>
                  <a:pt x="795527" y="57150"/>
                </a:moveTo>
                <a:lnTo>
                  <a:pt x="795527" y="28193"/>
                </a:lnTo>
                <a:lnTo>
                  <a:pt x="0" y="28193"/>
                </a:lnTo>
                <a:lnTo>
                  <a:pt x="0" y="57150"/>
                </a:lnTo>
                <a:lnTo>
                  <a:pt x="795527" y="57150"/>
                </a:lnTo>
                <a:close/>
              </a:path>
              <a:path w="838200" h="85725">
                <a:moveTo>
                  <a:pt x="838200" y="42671"/>
                </a:moveTo>
                <a:lnTo>
                  <a:pt x="781050" y="0"/>
                </a:lnTo>
                <a:lnTo>
                  <a:pt x="781050" y="28193"/>
                </a:lnTo>
                <a:lnTo>
                  <a:pt x="795527" y="28193"/>
                </a:lnTo>
                <a:lnTo>
                  <a:pt x="795527" y="74533"/>
                </a:lnTo>
                <a:lnTo>
                  <a:pt x="838200" y="42671"/>
                </a:lnTo>
                <a:close/>
              </a:path>
              <a:path w="838200" h="85725">
                <a:moveTo>
                  <a:pt x="795527" y="74533"/>
                </a:moveTo>
                <a:lnTo>
                  <a:pt x="795527" y="57150"/>
                </a:lnTo>
                <a:lnTo>
                  <a:pt x="781050" y="57150"/>
                </a:lnTo>
                <a:lnTo>
                  <a:pt x="781050" y="85343"/>
                </a:lnTo>
                <a:lnTo>
                  <a:pt x="795527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83300" y="2279395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5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83300" y="3228848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4">
                <a:moveTo>
                  <a:pt x="0" y="0"/>
                </a:moveTo>
                <a:lnTo>
                  <a:pt x="0" y="6050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83300" y="2882900"/>
            <a:ext cx="252729" cy="173355"/>
          </a:xfrm>
          <a:custGeom>
            <a:avLst/>
            <a:gdLst/>
            <a:ahLst/>
            <a:cxnLst/>
            <a:rect l="l" t="t" r="r" b="b"/>
            <a:pathLst>
              <a:path w="252729" h="173355">
                <a:moveTo>
                  <a:pt x="0" y="0"/>
                </a:moveTo>
                <a:lnTo>
                  <a:pt x="252222" y="1729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83300" y="3055873"/>
            <a:ext cx="252729" cy="173355"/>
          </a:xfrm>
          <a:custGeom>
            <a:avLst/>
            <a:gdLst/>
            <a:ahLst/>
            <a:cxnLst/>
            <a:rect l="l" t="t" r="r" b="b"/>
            <a:pathLst>
              <a:path w="252729" h="173355">
                <a:moveTo>
                  <a:pt x="0" y="172973"/>
                </a:moveTo>
                <a:lnTo>
                  <a:pt x="2522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83300" y="2279395"/>
            <a:ext cx="671830" cy="1035685"/>
          </a:xfrm>
          <a:custGeom>
            <a:avLst/>
            <a:gdLst/>
            <a:ahLst/>
            <a:cxnLst/>
            <a:rect l="l" t="t" r="r" b="b"/>
            <a:pathLst>
              <a:path w="671829" h="1035685">
                <a:moveTo>
                  <a:pt x="0" y="0"/>
                </a:moveTo>
                <a:lnTo>
                  <a:pt x="671322" y="517398"/>
                </a:lnTo>
                <a:lnTo>
                  <a:pt x="671322" y="103555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83300" y="3314953"/>
            <a:ext cx="671830" cy="519430"/>
          </a:xfrm>
          <a:custGeom>
            <a:avLst/>
            <a:gdLst/>
            <a:ahLst/>
            <a:cxnLst/>
            <a:rect l="l" t="t" r="r" b="b"/>
            <a:pathLst>
              <a:path w="671829" h="519429">
                <a:moveTo>
                  <a:pt x="0" y="518922"/>
                </a:moveTo>
                <a:lnTo>
                  <a:pt x="6713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424929" y="3017520"/>
            <a:ext cx="3143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25422" y="4783328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18"/>
                </a:lnTo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0850" y="2327401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60" h="76200">
                <a:moveTo>
                  <a:pt x="281177" y="40386"/>
                </a:moveTo>
                <a:lnTo>
                  <a:pt x="281177" y="35052"/>
                </a:lnTo>
                <a:lnTo>
                  <a:pt x="278892" y="33528"/>
                </a:lnTo>
                <a:lnTo>
                  <a:pt x="2286" y="33528"/>
                </a:lnTo>
                <a:lnTo>
                  <a:pt x="0" y="35052"/>
                </a:lnTo>
                <a:lnTo>
                  <a:pt x="0" y="40386"/>
                </a:lnTo>
                <a:lnTo>
                  <a:pt x="2286" y="42672"/>
                </a:lnTo>
                <a:lnTo>
                  <a:pt x="278892" y="42672"/>
                </a:lnTo>
                <a:lnTo>
                  <a:pt x="281177" y="40386"/>
                </a:lnTo>
                <a:close/>
              </a:path>
              <a:path w="340360" h="76200">
                <a:moveTo>
                  <a:pt x="339851" y="38100"/>
                </a:moveTo>
                <a:lnTo>
                  <a:pt x="263651" y="0"/>
                </a:lnTo>
                <a:lnTo>
                  <a:pt x="263651" y="33528"/>
                </a:lnTo>
                <a:lnTo>
                  <a:pt x="278892" y="33528"/>
                </a:lnTo>
                <a:lnTo>
                  <a:pt x="281177" y="35052"/>
                </a:lnTo>
                <a:lnTo>
                  <a:pt x="281177" y="67437"/>
                </a:lnTo>
                <a:lnTo>
                  <a:pt x="339851" y="38100"/>
                </a:lnTo>
                <a:close/>
              </a:path>
              <a:path w="340360" h="76200">
                <a:moveTo>
                  <a:pt x="281177" y="67437"/>
                </a:moveTo>
                <a:lnTo>
                  <a:pt x="281177" y="40386"/>
                </a:lnTo>
                <a:lnTo>
                  <a:pt x="278892" y="42672"/>
                </a:lnTo>
                <a:lnTo>
                  <a:pt x="263651" y="42672"/>
                </a:lnTo>
                <a:lnTo>
                  <a:pt x="263651" y="76200"/>
                </a:lnTo>
                <a:lnTo>
                  <a:pt x="281177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20850" y="2758694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60" h="76200">
                <a:moveTo>
                  <a:pt x="281177" y="41147"/>
                </a:moveTo>
                <a:lnTo>
                  <a:pt x="281177" y="35813"/>
                </a:lnTo>
                <a:lnTo>
                  <a:pt x="278892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6" y="43433"/>
                </a:lnTo>
                <a:lnTo>
                  <a:pt x="278892" y="43433"/>
                </a:lnTo>
                <a:lnTo>
                  <a:pt x="281177" y="41147"/>
                </a:lnTo>
                <a:close/>
              </a:path>
              <a:path w="340360" h="76200">
                <a:moveTo>
                  <a:pt x="339851" y="38099"/>
                </a:moveTo>
                <a:lnTo>
                  <a:pt x="263651" y="0"/>
                </a:lnTo>
                <a:lnTo>
                  <a:pt x="263651" y="33527"/>
                </a:lnTo>
                <a:lnTo>
                  <a:pt x="278892" y="33527"/>
                </a:lnTo>
                <a:lnTo>
                  <a:pt x="281177" y="35813"/>
                </a:lnTo>
                <a:lnTo>
                  <a:pt x="281177" y="67436"/>
                </a:lnTo>
                <a:lnTo>
                  <a:pt x="339851" y="38099"/>
                </a:lnTo>
                <a:close/>
              </a:path>
              <a:path w="340360" h="76200">
                <a:moveTo>
                  <a:pt x="281177" y="67436"/>
                </a:moveTo>
                <a:lnTo>
                  <a:pt x="281177" y="41147"/>
                </a:lnTo>
                <a:lnTo>
                  <a:pt x="278892" y="43433"/>
                </a:lnTo>
                <a:lnTo>
                  <a:pt x="263651" y="43433"/>
                </a:lnTo>
                <a:lnTo>
                  <a:pt x="263651" y="76199"/>
                </a:lnTo>
                <a:lnTo>
                  <a:pt x="281177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90370" y="2760979"/>
            <a:ext cx="70485" cy="72390"/>
          </a:xfrm>
          <a:custGeom>
            <a:avLst/>
            <a:gdLst/>
            <a:ahLst/>
            <a:cxnLst/>
            <a:rect l="l" t="t" r="r" b="b"/>
            <a:pathLst>
              <a:path w="70485" h="72389">
                <a:moveTo>
                  <a:pt x="70104" y="52578"/>
                </a:moveTo>
                <a:lnTo>
                  <a:pt x="70104" y="19812"/>
                </a:lnTo>
                <a:lnTo>
                  <a:pt x="49530" y="0"/>
                </a:lnTo>
                <a:lnTo>
                  <a:pt x="20574" y="0"/>
                </a:lnTo>
                <a:lnTo>
                  <a:pt x="0" y="19812"/>
                </a:lnTo>
                <a:lnTo>
                  <a:pt x="0" y="52578"/>
                </a:lnTo>
                <a:lnTo>
                  <a:pt x="20574" y="72390"/>
                </a:lnTo>
                <a:lnTo>
                  <a:pt x="49530" y="72390"/>
                </a:lnTo>
                <a:lnTo>
                  <a:pt x="70104" y="52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90370" y="2760979"/>
            <a:ext cx="70485" cy="72390"/>
          </a:xfrm>
          <a:custGeom>
            <a:avLst/>
            <a:gdLst/>
            <a:ahLst/>
            <a:cxnLst/>
            <a:rect l="l" t="t" r="r" b="b"/>
            <a:pathLst>
              <a:path w="70485" h="72389">
                <a:moveTo>
                  <a:pt x="20574" y="0"/>
                </a:moveTo>
                <a:lnTo>
                  <a:pt x="0" y="19812"/>
                </a:lnTo>
                <a:lnTo>
                  <a:pt x="0" y="52578"/>
                </a:lnTo>
                <a:lnTo>
                  <a:pt x="20574" y="72390"/>
                </a:lnTo>
                <a:lnTo>
                  <a:pt x="49530" y="72390"/>
                </a:lnTo>
                <a:lnTo>
                  <a:pt x="70104" y="52578"/>
                </a:lnTo>
                <a:lnTo>
                  <a:pt x="70104" y="19812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60701" y="2192527"/>
            <a:ext cx="1341120" cy="172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00819" y="4395470"/>
            <a:ext cx="253365" cy="86360"/>
          </a:xfrm>
          <a:custGeom>
            <a:avLst/>
            <a:gdLst/>
            <a:ahLst/>
            <a:cxnLst/>
            <a:rect l="l" t="t" r="r" b="b"/>
            <a:pathLst>
              <a:path w="253365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3365" h="86360">
                <a:moveTo>
                  <a:pt x="252983" y="43433"/>
                </a:moveTo>
                <a:lnTo>
                  <a:pt x="195833" y="0"/>
                </a:lnTo>
                <a:lnTo>
                  <a:pt x="195833" y="28955"/>
                </a:lnTo>
                <a:lnTo>
                  <a:pt x="209550" y="28955"/>
                </a:lnTo>
                <a:lnTo>
                  <a:pt x="209550" y="75864"/>
                </a:lnTo>
                <a:lnTo>
                  <a:pt x="252983" y="43433"/>
                </a:lnTo>
                <a:close/>
              </a:path>
              <a:path w="253365" h="86360">
                <a:moveTo>
                  <a:pt x="209550" y="75864"/>
                </a:moveTo>
                <a:lnTo>
                  <a:pt x="209550" y="57150"/>
                </a:lnTo>
                <a:lnTo>
                  <a:pt x="195833" y="57150"/>
                </a:lnTo>
                <a:lnTo>
                  <a:pt x="195833" y="86105"/>
                </a:lnTo>
                <a:lnTo>
                  <a:pt x="209550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92300" y="3660902"/>
            <a:ext cx="0" cy="3022600"/>
          </a:xfrm>
          <a:custGeom>
            <a:avLst/>
            <a:gdLst/>
            <a:ahLst/>
            <a:cxnLst/>
            <a:rect l="l" t="t" r="r" b="b"/>
            <a:pathLst>
              <a:path h="3022600">
                <a:moveTo>
                  <a:pt x="0" y="302209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92300" y="3618229"/>
            <a:ext cx="168910" cy="85725"/>
          </a:xfrm>
          <a:custGeom>
            <a:avLst/>
            <a:gdLst/>
            <a:ahLst/>
            <a:cxnLst/>
            <a:rect l="l" t="t" r="r" b="b"/>
            <a:pathLst>
              <a:path w="168910" h="85725">
                <a:moveTo>
                  <a:pt x="125730" y="57150"/>
                </a:moveTo>
                <a:lnTo>
                  <a:pt x="125730" y="28194"/>
                </a:lnTo>
                <a:lnTo>
                  <a:pt x="0" y="28194"/>
                </a:lnTo>
                <a:lnTo>
                  <a:pt x="0" y="57150"/>
                </a:lnTo>
                <a:lnTo>
                  <a:pt x="125730" y="57150"/>
                </a:lnTo>
                <a:close/>
              </a:path>
              <a:path w="168910" h="85725">
                <a:moveTo>
                  <a:pt x="168401" y="42672"/>
                </a:moveTo>
                <a:lnTo>
                  <a:pt x="111251" y="0"/>
                </a:lnTo>
                <a:lnTo>
                  <a:pt x="111251" y="28194"/>
                </a:lnTo>
                <a:lnTo>
                  <a:pt x="125730" y="28194"/>
                </a:lnTo>
                <a:lnTo>
                  <a:pt x="125730" y="74533"/>
                </a:lnTo>
                <a:lnTo>
                  <a:pt x="168401" y="42672"/>
                </a:lnTo>
                <a:close/>
              </a:path>
              <a:path w="168910" h="85725">
                <a:moveTo>
                  <a:pt x="125730" y="74533"/>
                </a:moveTo>
                <a:lnTo>
                  <a:pt x="125730" y="57150"/>
                </a:lnTo>
                <a:lnTo>
                  <a:pt x="111251" y="57150"/>
                </a:lnTo>
                <a:lnTo>
                  <a:pt x="111251" y="85344"/>
                </a:lnTo>
                <a:lnTo>
                  <a:pt x="125730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1821" y="2322829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50"/>
                </a:moveTo>
                <a:lnTo>
                  <a:pt x="208025" y="28193"/>
                </a:lnTo>
                <a:lnTo>
                  <a:pt x="0" y="28193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5725">
                <a:moveTo>
                  <a:pt x="250698" y="42671"/>
                </a:moveTo>
                <a:lnTo>
                  <a:pt x="193548" y="0"/>
                </a:lnTo>
                <a:lnTo>
                  <a:pt x="193548" y="28193"/>
                </a:lnTo>
                <a:lnTo>
                  <a:pt x="208025" y="28193"/>
                </a:lnTo>
                <a:lnTo>
                  <a:pt x="208025" y="74533"/>
                </a:lnTo>
                <a:lnTo>
                  <a:pt x="250698" y="42671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50"/>
                </a:lnTo>
                <a:lnTo>
                  <a:pt x="193548" y="57150"/>
                </a:lnTo>
                <a:lnTo>
                  <a:pt x="193548" y="85343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01821" y="3271520"/>
            <a:ext cx="250825" cy="86360"/>
          </a:xfrm>
          <a:custGeom>
            <a:avLst/>
            <a:gdLst/>
            <a:ahLst/>
            <a:cxnLst/>
            <a:rect l="l" t="t" r="r" b="b"/>
            <a:pathLst>
              <a:path w="250825" h="86360">
                <a:moveTo>
                  <a:pt x="208025" y="57150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6360">
                <a:moveTo>
                  <a:pt x="250698" y="43433"/>
                </a:moveTo>
                <a:lnTo>
                  <a:pt x="193548" y="0"/>
                </a:lnTo>
                <a:lnTo>
                  <a:pt x="193548" y="28955"/>
                </a:lnTo>
                <a:lnTo>
                  <a:pt x="208025" y="28955"/>
                </a:lnTo>
                <a:lnTo>
                  <a:pt x="208025" y="75295"/>
                </a:lnTo>
                <a:lnTo>
                  <a:pt x="250698" y="43433"/>
                </a:lnTo>
                <a:close/>
              </a:path>
              <a:path w="250825" h="86360">
                <a:moveTo>
                  <a:pt x="208025" y="75295"/>
                </a:moveTo>
                <a:lnTo>
                  <a:pt x="208025" y="57150"/>
                </a:lnTo>
                <a:lnTo>
                  <a:pt x="193548" y="57150"/>
                </a:lnTo>
                <a:lnTo>
                  <a:pt x="193548" y="86105"/>
                </a:lnTo>
                <a:lnTo>
                  <a:pt x="208025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00819" y="3964178"/>
            <a:ext cx="253365" cy="85725"/>
          </a:xfrm>
          <a:custGeom>
            <a:avLst/>
            <a:gdLst/>
            <a:ahLst/>
            <a:cxnLst/>
            <a:rect l="l" t="t" r="r" b="b"/>
            <a:pathLst>
              <a:path w="253365" h="85725">
                <a:moveTo>
                  <a:pt x="209550" y="57150"/>
                </a:moveTo>
                <a:lnTo>
                  <a:pt x="209550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3365" h="85725">
                <a:moveTo>
                  <a:pt x="252983" y="42672"/>
                </a:moveTo>
                <a:lnTo>
                  <a:pt x="195833" y="0"/>
                </a:lnTo>
                <a:lnTo>
                  <a:pt x="195833" y="28194"/>
                </a:lnTo>
                <a:lnTo>
                  <a:pt x="209550" y="28194"/>
                </a:lnTo>
                <a:lnTo>
                  <a:pt x="209550" y="75102"/>
                </a:lnTo>
                <a:lnTo>
                  <a:pt x="252983" y="42672"/>
                </a:lnTo>
                <a:close/>
              </a:path>
              <a:path w="253365" h="85725">
                <a:moveTo>
                  <a:pt x="209550" y="75102"/>
                </a:moveTo>
                <a:lnTo>
                  <a:pt x="209550" y="57150"/>
                </a:lnTo>
                <a:lnTo>
                  <a:pt x="195833" y="57150"/>
                </a:lnTo>
                <a:lnTo>
                  <a:pt x="195833" y="85344"/>
                </a:lnTo>
                <a:lnTo>
                  <a:pt x="209550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20850" y="4745228"/>
            <a:ext cx="1931670" cy="76200"/>
          </a:xfrm>
          <a:custGeom>
            <a:avLst/>
            <a:gdLst/>
            <a:ahLst/>
            <a:cxnLst/>
            <a:rect l="l" t="t" r="r" b="b"/>
            <a:pathLst>
              <a:path w="1931670" h="76200">
                <a:moveTo>
                  <a:pt x="1872995" y="40386"/>
                </a:moveTo>
                <a:lnTo>
                  <a:pt x="1872995" y="35051"/>
                </a:lnTo>
                <a:lnTo>
                  <a:pt x="1871471" y="32766"/>
                </a:lnTo>
                <a:lnTo>
                  <a:pt x="2286" y="32766"/>
                </a:lnTo>
                <a:lnTo>
                  <a:pt x="0" y="35051"/>
                </a:lnTo>
                <a:lnTo>
                  <a:pt x="0" y="40386"/>
                </a:lnTo>
                <a:lnTo>
                  <a:pt x="2286" y="42672"/>
                </a:lnTo>
                <a:lnTo>
                  <a:pt x="1871471" y="42672"/>
                </a:lnTo>
                <a:lnTo>
                  <a:pt x="1872995" y="40386"/>
                </a:lnTo>
                <a:close/>
              </a:path>
              <a:path w="1931670" h="76200">
                <a:moveTo>
                  <a:pt x="1931670" y="38100"/>
                </a:moveTo>
                <a:lnTo>
                  <a:pt x="1855470" y="0"/>
                </a:lnTo>
                <a:lnTo>
                  <a:pt x="1855470" y="32766"/>
                </a:lnTo>
                <a:lnTo>
                  <a:pt x="1871471" y="32766"/>
                </a:lnTo>
                <a:lnTo>
                  <a:pt x="1872995" y="35051"/>
                </a:lnTo>
                <a:lnTo>
                  <a:pt x="1872995" y="67437"/>
                </a:lnTo>
                <a:lnTo>
                  <a:pt x="1931670" y="38100"/>
                </a:lnTo>
                <a:close/>
              </a:path>
              <a:path w="1931670" h="76200">
                <a:moveTo>
                  <a:pt x="1872995" y="67437"/>
                </a:moveTo>
                <a:lnTo>
                  <a:pt x="1872995" y="40386"/>
                </a:lnTo>
                <a:lnTo>
                  <a:pt x="1871471" y="42672"/>
                </a:lnTo>
                <a:lnTo>
                  <a:pt x="1855470" y="42672"/>
                </a:lnTo>
                <a:lnTo>
                  <a:pt x="1855470" y="76200"/>
                </a:lnTo>
                <a:lnTo>
                  <a:pt x="1872995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20850" y="5003546"/>
            <a:ext cx="1931670" cy="76200"/>
          </a:xfrm>
          <a:custGeom>
            <a:avLst/>
            <a:gdLst/>
            <a:ahLst/>
            <a:cxnLst/>
            <a:rect l="l" t="t" r="r" b="b"/>
            <a:pathLst>
              <a:path w="1931670" h="76200">
                <a:moveTo>
                  <a:pt x="1872995" y="41148"/>
                </a:moveTo>
                <a:lnTo>
                  <a:pt x="1872995" y="35813"/>
                </a:lnTo>
                <a:lnTo>
                  <a:pt x="1871471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3433"/>
                </a:lnTo>
                <a:lnTo>
                  <a:pt x="1871471" y="43433"/>
                </a:lnTo>
                <a:lnTo>
                  <a:pt x="1872995" y="41148"/>
                </a:lnTo>
                <a:close/>
              </a:path>
              <a:path w="1931670" h="76200">
                <a:moveTo>
                  <a:pt x="1931670" y="38100"/>
                </a:moveTo>
                <a:lnTo>
                  <a:pt x="1855470" y="0"/>
                </a:lnTo>
                <a:lnTo>
                  <a:pt x="1855470" y="33527"/>
                </a:lnTo>
                <a:lnTo>
                  <a:pt x="1871471" y="33527"/>
                </a:lnTo>
                <a:lnTo>
                  <a:pt x="1872995" y="35813"/>
                </a:lnTo>
                <a:lnTo>
                  <a:pt x="1872995" y="67437"/>
                </a:lnTo>
                <a:lnTo>
                  <a:pt x="1931670" y="38100"/>
                </a:lnTo>
                <a:close/>
              </a:path>
              <a:path w="1931670" h="76200">
                <a:moveTo>
                  <a:pt x="1872995" y="67437"/>
                </a:moveTo>
                <a:lnTo>
                  <a:pt x="1872995" y="41148"/>
                </a:lnTo>
                <a:lnTo>
                  <a:pt x="1871471" y="43433"/>
                </a:lnTo>
                <a:lnTo>
                  <a:pt x="1855470" y="43433"/>
                </a:lnTo>
                <a:lnTo>
                  <a:pt x="1855470" y="76200"/>
                </a:lnTo>
                <a:lnTo>
                  <a:pt x="1872995" y="67437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90370" y="4468621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70104" y="51053"/>
                </a:moveTo>
                <a:lnTo>
                  <a:pt x="70104" y="20574"/>
                </a:lnTo>
                <a:lnTo>
                  <a:pt x="49530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30" y="71627"/>
                </a:lnTo>
                <a:lnTo>
                  <a:pt x="7010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90370" y="4468621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20574" y="0"/>
                </a:move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30" y="71627"/>
                </a:lnTo>
                <a:lnTo>
                  <a:pt x="70104" y="51053"/>
                </a:lnTo>
                <a:lnTo>
                  <a:pt x="70104" y="20574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50050" y="2932429"/>
            <a:ext cx="255270" cy="76200"/>
          </a:xfrm>
          <a:custGeom>
            <a:avLst/>
            <a:gdLst/>
            <a:ahLst/>
            <a:cxnLst/>
            <a:rect l="l" t="t" r="r" b="b"/>
            <a:pathLst>
              <a:path w="255270" h="76200">
                <a:moveTo>
                  <a:pt x="196596" y="40386"/>
                </a:moveTo>
                <a:lnTo>
                  <a:pt x="196596" y="35051"/>
                </a:lnTo>
                <a:lnTo>
                  <a:pt x="195072" y="32765"/>
                </a:lnTo>
                <a:lnTo>
                  <a:pt x="2285" y="32765"/>
                </a:lnTo>
                <a:lnTo>
                  <a:pt x="0" y="35051"/>
                </a:lnTo>
                <a:lnTo>
                  <a:pt x="0" y="40386"/>
                </a:lnTo>
                <a:lnTo>
                  <a:pt x="2285" y="42671"/>
                </a:lnTo>
                <a:lnTo>
                  <a:pt x="195072" y="42671"/>
                </a:lnTo>
                <a:lnTo>
                  <a:pt x="196596" y="40386"/>
                </a:lnTo>
                <a:close/>
              </a:path>
              <a:path w="255270" h="76200">
                <a:moveTo>
                  <a:pt x="255270" y="38100"/>
                </a:moveTo>
                <a:lnTo>
                  <a:pt x="179070" y="0"/>
                </a:lnTo>
                <a:lnTo>
                  <a:pt x="179070" y="32765"/>
                </a:lnTo>
                <a:lnTo>
                  <a:pt x="195072" y="32765"/>
                </a:lnTo>
                <a:lnTo>
                  <a:pt x="196596" y="35051"/>
                </a:lnTo>
                <a:lnTo>
                  <a:pt x="196596" y="67437"/>
                </a:lnTo>
                <a:lnTo>
                  <a:pt x="255270" y="38100"/>
                </a:lnTo>
                <a:close/>
              </a:path>
              <a:path w="255270" h="76200">
                <a:moveTo>
                  <a:pt x="196596" y="67437"/>
                </a:moveTo>
                <a:lnTo>
                  <a:pt x="196596" y="40386"/>
                </a:lnTo>
                <a:lnTo>
                  <a:pt x="195072" y="42671"/>
                </a:lnTo>
                <a:lnTo>
                  <a:pt x="179070" y="42671"/>
                </a:lnTo>
                <a:lnTo>
                  <a:pt x="179070" y="76200"/>
                </a:lnTo>
                <a:lnTo>
                  <a:pt x="19659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97321" y="3964178"/>
            <a:ext cx="1508125" cy="85725"/>
          </a:xfrm>
          <a:custGeom>
            <a:avLst/>
            <a:gdLst/>
            <a:ahLst/>
            <a:cxnLst/>
            <a:rect l="l" t="t" r="r" b="b"/>
            <a:pathLst>
              <a:path w="1508125" h="85725">
                <a:moveTo>
                  <a:pt x="1465326" y="57150"/>
                </a:moveTo>
                <a:lnTo>
                  <a:pt x="1465326" y="28194"/>
                </a:lnTo>
                <a:lnTo>
                  <a:pt x="0" y="28194"/>
                </a:lnTo>
                <a:lnTo>
                  <a:pt x="0" y="57150"/>
                </a:lnTo>
                <a:lnTo>
                  <a:pt x="1465326" y="57150"/>
                </a:lnTo>
                <a:close/>
              </a:path>
              <a:path w="1508125" h="85725">
                <a:moveTo>
                  <a:pt x="1507998" y="42672"/>
                </a:moveTo>
                <a:lnTo>
                  <a:pt x="1450848" y="0"/>
                </a:lnTo>
                <a:lnTo>
                  <a:pt x="1450848" y="28194"/>
                </a:lnTo>
                <a:lnTo>
                  <a:pt x="1465326" y="28194"/>
                </a:lnTo>
                <a:lnTo>
                  <a:pt x="1465326" y="74533"/>
                </a:lnTo>
                <a:lnTo>
                  <a:pt x="1507998" y="42672"/>
                </a:lnTo>
                <a:close/>
              </a:path>
              <a:path w="1508125" h="85725">
                <a:moveTo>
                  <a:pt x="1465326" y="74533"/>
                </a:moveTo>
                <a:lnTo>
                  <a:pt x="1465326" y="57150"/>
                </a:lnTo>
                <a:lnTo>
                  <a:pt x="1450848" y="57150"/>
                </a:lnTo>
                <a:lnTo>
                  <a:pt x="1450848" y="85344"/>
                </a:lnTo>
                <a:lnTo>
                  <a:pt x="1465326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22502" y="2754122"/>
            <a:ext cx="250825" cy="86360"/>
          </a:xfrm>
          <a:custGeom>
            <a:avLst/>
            <a:gdLst/>
            <a:ahLst/>
            <a:cxnLst/>
            <a:rect l="l" t="t" r="r" b="b"/>
            <a:pathLst>
              <a:path w="250825" h="86360">
                <a:moveTo>
                  <a:pt x="208025" y="57149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49"/>
                </a:lnTo>
                <a:lnTo>
                  <a:pt x="208025" y="57149"/>
                </a:lnTo>
                <a:close/>
              </a:path>
              <a:path w="250825" h="86360">
                <a:moveTo>
                  <a:pt x="250697" y="42671"/>
                </a:moveTo>
                <a:lnTo>
                  <a:pt x="193547" y="0"/>
                </a:lnTo>
                <a:lnTo>
                  <a:pt x="193547" y="28955"/>
                </a:lnTo>
                <a:lnTo>
                  <a:pt x="208025" y="28955"/>
                </a:lnTo>
                <a:lnTo>
                  <a:pt x="208025" y="75102"/>
                </a:lnTo>
                <a:lnTo>
                  <a:pt x="250697" y="42671"/>
                </a:lnTo>
                <a:close/>
              </a:path>
              <a:path w="250825" h="86360">
                <a:moveTo>
                  <a:pt x="208025" y="75102"/>
                </a:moveTo>
                <a:lnTo>
                  <a:pt x="208025" y="57149"/>
                </a:lnTo>
                <a:lnTo>
                  <a:pt x="193547" y="57149"/>
                </a:lnTo>
                <a:lnTo>
                  <a:pt x="193547" y="86105"/>
                </a:lnTo>
                <a:lnTo>
                  <a:pt x="208025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424929" y="4411217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24929" y="4714499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348476" y="4351273"/>
            <a:ext cx="238125" cy="605155"/>
          </a:xfrm>
          <a:custGeom>
            <a:avLst/>
            <a:gdLst/>
            <a:ahLst/>
            <a:cxnLst/>
            <a:rect l="l" t="t" r="r" b="b"/>
            <a:pathLst>
              <a:path w="238125" h="605154">
                <a:moveTo>
                  <a:pt x="118872" y="0"/>
                </a:move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0" y="486155"/>
                </a:lnTo>
                <a:lnTo>
                  <a:pt x="9358" y="532376"/>
                </a:lnTo>
                <a:lnTo>
                  <a:pt x="34861" y="570166"/>
                </a:lnTo>
                <a:lnTo>
                  <a:pt x="72651" y="595669"/>
                </a:lnTo>
                <a:lnTo>
                  <a:pt x="118872" y="605027"/>
                </a:lnTo>
                <a:lnTo>
                  <a:pt x="165092" y="595669"/>
                </a:lnTo>
                <a:lnTo>
                  <a:pt x="202882" y="570166"/>
                </a:lnTo>
                <a:lnTo>
                  <a:pt x="228385" y="532376"/>
                </a:lnTo>
                <a:lnTo>
                  <a:pt x="237744" y="486155"/>
                </a:lnTo>
                <a:lnTo>
                  <a:pt x="237744" y="118872"/>
                </a:lnTo>
                <a:lnTo>
                  <a:pt x="228385" y="72651"/>
                </a:lnTo>
                <a:lnTo>
                  <a:pt x="202882" y="34861"/>
                </a:lnTo>
                <a:lnTo>
                  <a:pt x="165092" y="9358"/>
                </a:lnTo>
                <a:lnTo>
                  <a:pt x="1188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16350" y="4745228"/>
            <a:ext cx="2519680" cy="76200"/>
          </a:xfrm>
          <a:custGeom>
            <a:avLst/>
            <a:gdLst/>
            <a:ahLst/>
            <a:cxnLst/>
            <a:rect l="l" t="t" r="r" b="b"/>
            <a:pathLst>
              <a:path w="2519679" h="76200">
                <a:moveTo>
                  <a:pt x="2460498" y="40386"/>
                </a:moveTo>
                <a:lnTo>
                  <a:pt x="2460498" y="35051"/>
                </a:lnTo>
                <a:lnTo>
                  <a:pt x="2458212" y="32766"/>
                </a:lnTo>
                <a:lnTo>
                  <a:pt x="2286" y="32766"/>
                </a:lnTo>
                <a:lnTo>
                  <a:pt x="0" y="35052"/>
                </a:lnTo>
                <a:lnTo>
                  <a:pt x="0" y="40386"/>
                </a:lnTo>
                <a:lnTo>
                  <a:pt x="2286" y="42672"/>
                </a:lnTo>
                <a:lnTo>
                  <a:pt x="2458212" y="42672"/>
                </a:lnTo>
                <a:lnTo>
                  <a:pt x="2460498" y="40386"/>
                </a:lnTo>
                <a:close/>
              </a:path>
              <a:path w="2519679" h="76200">
                <a:moveTo>
                  <a:pt x="2519172" y="38100"/>
                </a:moveTo>
                <a:lnTo>
                  <a:pt x="2442972" y="0"/>
                </a:lnTo>
                <a:lnTo>
                  <a:pt x="2442972" y="32766"/>
                </a:lnTo>
                <a:lnTo>
                  <a:pt x="2458212" y="32766"/>
                </a:lnTo>
                <a:lnTo>
                  <a:pt x="2460498" y="35051"/>
                </a:lnTo>
                <a:lnTo>
                  <a:pt x="2460498" y="67437"/>
                </a:lnTo>
                <a:lnTo>
                  <a:pt x="2519172" y="38100"/>
                </a:lnTo>
                <a:close/>
              </a:path>
              <a:path w="2519679" h="76200">
                <a:moveTo>
                  <a:pt x="2460498" y="67437"/>
                </a:moveTo>
                <a:lnTo>
                  <a:pt x="2460498" y="40386"/>
                </a:lnTo>
                <a:lnTo>
                  <a:pt x="2458212" y="42672"/>
                </a:lnTo>
                <a:lnTo>
                  <a:pt x="2442972" y="42672"/>
                </a:lnTo>
                <a:lnTo>
                  <a:pt x="2442972" y="76200"/>
                </a:lnTo>
                <a:lnTo>
                  <a:pt x="2460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6350" y="4486147"/>
            <a:ext cx="2519680" cy="76200"/>
          </a:xfrm>
          <a:custGeom>
            <a:avLst/>
            <a:gdLst/>
            <a:ahLst/>
            <a:cxnLst/>
            <a:rect l="l" t="t" r="r" b="b"/>
            <a:pathLst>
              <a:path w="2519679" h="76200">
                <a:moveTo>
                  <a:pt x="2460498" y="41148"/>
                </a:moveTo>
                <a:lnTo>
                  <a:pt x="2460498" y="35813"/>
                </a:lnTo>
                <a:lnTo>
                  <a:pt x="2458212" y="33527"/>
                </a:lnTo>
                <a:lnTo>
                  <a:pt x="2286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6" y="42672"/>
                </a:lnTo>
                <a:lnTo>
                  <a:pt x="2458212" y="42672"/>
                </a:lnTo>
                <a:lnTo>
                  <a:pt x="2460498" y="41148"/>
                </a:lnTo>
                <a:close/>
              </a:path>
              <a:path w="2519679" h="76200">
                <a:moveTo>
                  <a:pt x="2519172" y="38100"/>
                </a:moveTo>
                <a:lnTo>
                  <a:pt x="2442972" y="0"/>
                </a:lnTo>
                <a:lnTo>
                  <a:pt x="2442972" y="33527"/>
                </a:lnTo>
                <a:lnTo>
                  <a:pt x="2458212" y="33527"/>
                </a:lnTo>
                <a:lnTo>
                  <a:pt x="2460498" y="35813"/>
                </a:lnTo>
                <a:lnTo>
                  <a:pt x="2460498" y="67437"/>
                </a:lnTo>
                <a:lnTo>
                  <a:pt x="2519172" y="38100"/>
                </a:lnTo>
                <a:close/>
              </a:path>
              <a:path w="2519679" h="76200">
                <a:moveTo>
                  <a:pt x="2460498" y="67437"/>
                </a:moveTo>
                <a:lnTo>
                  <a:pt x="2460498" y="41148"/>
                </a:lnTo>
                <a:lnTo>
                  <a:pt x="2458212" y="42672"/>
                </a:lnTo>
                <a:lnTo>
                  <a:pt x="2442972" y="42672"/>
                </a:lnTo>
                <a:lnTo>
                  <a:pt x="2442972" y="76200"/>
                </a:lnTo>
                <a:lnTo>
                  <a:pt x="2460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81647" y="4659121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64998" y="41148"/>
                </a:moveTo>
                <a:lnTo>
                  <a:pt x="364998" y="35813"/>
                </a:lnTo>
                <a:lnTo>
                  <a:pt x="363474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5" y="42672"/>
                </a:lnTo>
                <a:lnTo>
                  <a:pt x="363474" y="42672"/>
                </a:lnTo>
                <a:lnTo>
                  <a:pt x="364998" y="41148"/>
                </a:lnTo>
                <a:close/>
              </a:path>
              <a:path w="424179" h="76200">
                <a:moveTo>
                  <a:pt x="423672" y="38100"/>
                </a:moveTo>
                <a:lnTo>
                  <a:pt x="347472" y="0"/>
                </a:lnTo>
                <a:lnTo>
                  <a:pt x="347472" y="33527"/>
                </a:lnTo>
                <a:lnTo>
                  <a:pt x="363474" y="33527"/>
                </a:lnTo>
                <a:lnTo>
                  <a:pt x="364998" y="35813"/>
                </a:lnTo>
                <a:lnTo>
                  <a:pt x="364998" y="67437"/>
                </a:lnTo>
                <a:lnTo>
                  <a:pt x="423672" y="38100"/>
                </a:lnTo>
                <a:close/>
              </a:path>
              <a:path w="424179" h="76200">
                <a:moveTo>
                  <a:pt x="364998" y="67437"/>
                </a:moveTo>
                <a:lnTo>
                  <a:pt x="364998" y="41148"/>
                </a:lnTo>
                <a:lnTo>
                  <a:pt x="363474" y="42672"/>
                </a:lnTo>
                <a:lnTo>
                  <a:pt x="347472" y="42672"/>
                </a:lnTo>
                <a:lnTo>
                  <a:pt x="347472" y="76200"/>
                </a:lnTo>
                <a:lnTo>
                  <a:pt x="3649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73721" y="3964178"/>
            <a:ext cx="586105" cy="85725"/>
          </a:xfrm>
          <a:custGeom>
            <a:avLst/>
            <a:gdLst/>
            <a:ahLst/>
            <a:cxnLst/>
            <a:rect l="l" t="t" r="r" b="b"/>
            <a:pathLst>
              <a:path w="586104" h="85725">
                <a:moveTo>
                  <a:pt x="543305" y="57150"/>
                </a:moveTo>
                <a:lnTo>
                  <a:pt x="543305" y="28194"/>
                </a:lnTo>
                <a:lnTo>
                  <a:pt x="0" y="28194"/>
                </a:lnTo>
                <a:lnTo>
                  <a:pt x="0" y="57150"/>
                </a:lnTo>
                <a:lnTo>
                  <a:pt x="543305" y="57150"/>
                </a:lnTo>
                <a:close/>
              </a:path>
              <a:path w="586104" h="85725">
                <a:moveTo>
                  <a:pt x="585977" y="42672"/>
                </a:moveTo>
                <a:lnTo>
                  <a:pt x="528827" y="0"/>
                </a:lnTo>
                <a:lnTo>
                  <a:pt x="528827" y="28194"/>
                </a:lnTo>
                <a:lnTo>
                  <a:pt x="543305" y="28194"/>
                </a:lnTo>
                <a:lnTo>
                  <a:pt x="543305" y="74533"/>
                </a:lnTo>
                <a:lnTo>
                  <a:pt x="585977" y="42672"/>
                </a:lnTo>
                <a:close/>
              </a:path>
              <a:path w="586104" h="85725">
                <a:moveTo>
                  <a:pt x="543305" y="74533"/>
                </a:moveTo>
                <a:lnTo>
                  <a:pt x="543305" y="57150"/>
                </a:lnTo>
                <a:lnTo>
                  <a:pt x="528827" y="57150"/>
                </a:lnTo>
                <a:lnTo>
                  <a:pt x="528827" y="85344"/>
                </a:lnTo>
                <a:lnTo>
                  <a:pt x="54330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69150" y="4659121"/>
            <a:ext cx="1765935" cy="76200"/>
          </a:xfrm>
          <a:custGeom>
            <a:avLst/>
            <a:gdLst/>
            <a:ahLst/>
            <a:cxnLst/>
            <a:rect l="l" t="t" r="r" b="b"/>
            <a:pathLst>
              <a:path w="1765934" h="76200">
                <a:moveTo>
                  <a:pt x="1706879" y="41148"/>
                </a:moveTo>
                <a:lnTo>
                  <a:pt x="1706879" y="35813"/>
                </a:lnTo>
                <a:lnTo>
                  <a:pt x="1704594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5" y="42672"/>
                </a:lnTo>
                <a:lnTo>
                  <a:pt x="1704594" y="42672"/>
                </a:lnTo>
                <a:lnTo>
                  <a:pt x="1706879" y="41148"/>
                </a:lnTo>
                <a:close/>
              </a:path>
              <a:path w="1765934" h="76200">
                <a:moveTo>
                  <a:pt x="1765553" y="38100"/>
                </a:moveTo>
                <a:lnTo>
                  <a:pt x="1689353" y="0"/>
                </a:lnTo>
                <a:lnTo>
                  <a:pt x="1689353" y="33527"/>
                </a:lnTo>
                <a:lnTo>
                  <a:pt x="1704594" y="33527"/>
                </a:lnTo>
                <a:lnTo>
                  <a:pt x="1706879" y="35813"/>
                </a:lnTo>
                <a:lnTo>
                  <a:pt x="1706879" y="67437"/>
                </a:lnTo>
                <a:lnTo>
                  <a:pt x="1765553" y="38100"/>
                </a:lnTo>
                <a:close/>
              </a:path>
              <a:path w="1765934" h="76200">
                <a:moveTo>
                  <a:pt x="1706879" y="67437"/>
                </a:moveTo>
                <a:lnTo>
                  <a:pt x="1706879" y="41148"/>
                </a:lnTo>
                <a:lnTo>
                  <a:pt x="1704594" y="42672"/>
                </a:lnTo>
                <a:lnTo>
                  <a:pt x="1689353" y="42672"/>
                </a:lnTo>
                <a:lnTo>
                  <a:pt x="1689353" y="76200"/>
                </a:lnTo>
                <a:lnTo>
                  <a:pt x="170687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00819" y="4697221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53804" y="4697221"/>
            <a:ext cx="0" cy="1037590"/>
          </a:xfrm>
          <a:custGeom>
            <a:avLst/>
            <a:gdLst/>
            <a:ahLst/>
            <a:cxnLst/>
            <a:rect l="l" t="t" r="r" b="b"/>
            <a:pathLst>
              <a:path h="1037589">
                <a:moveTo>
                  <a:pt x="0" y="10370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395730" y="1635252"/>
            <a:ext cx="32829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91857" y="1635252"/>
            <a:ext cx="3911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/EX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844393" y="1635252"/>
            <a:ext cx="5759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spc="-5" dirty="0">
                <a:latin typeface="Arial"/>
                <a:cs typeface="Arial"/>
              </a:rPr>
              <a:t>/M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686939" y="1635252"/>
            <a:ext cx="61468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MEM</a:t>
            </a:r>
            <a:r>
              <a:rPr sz="1100" spc="-5" dirty="0">
                <a:latin typeface="Arial"/>
                <a:cs typeface="Arial"/>
              </a:rPr>
              <a:t>/WB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720850" y="4486147"/>
            <a:ext cx="1931670" cy="76200"/>
          </a:xfrm>
          <a:custGeom>
            <a:avLst/>
            <a:gdLst/>
            <a:ahLst/>
            <a:cxnLst/>
            <a:rect l="l" t="t" r="r" b="b"/>
            <a:pathLst>
              <a:path w="1931670" h="76200">
                <a:moveTo>
                  <a:pt x="1872995" y="41148"/>
                </a:moveTo>
                <a:lnTo>
                  <a:pt x="1872995" y="35813"/>
                </a:lnTo>
                <a:lnTo>
                  <a:pt x="1871471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2672"/>
                </a:lnTo>
                <a:lnTo>
                  <a:pt x="1871471" y="42672"/>
                </a:lnTo>
                <a:lnTo>
                  <a:pt x="1872995" y="41148"/>
                </a:lnTo>
                <a:close/>
              </a:path>
              <a:path w="1931670" h="76200">
                <a:moveTo>
                  <a:pt x="1931670" y="38100"/>
                </a:moveTo>
                <a:lnTo>
                  <a:pt x="1855470" y="0"/>
                </a:lnTo>
                <a:lnTo>
                  <a:pt x="1855470" y="33527"/>
                </a:lnTo>
                <a:lnTo>
                  <a:pt x="1871471" y="33527"/>
                </a:lnTo>
                <a:lnTo>
                  <a:pt x="1872995" y="35813"/>
                </a:lnTo>
                <a:lnTo>
                  <a:pt x="1872995" y="67437"/>
                </a:lnTo>
                <a:lnTo>
                  <a:pt x="1931670" y="38100"/>
                </a:lnTo>
                <a:close/>
              </a:path>
              <a:path w="1931670" h="76200">
                <a:moveTo>
                  <a:pt x="1872995" y="67437"/>
                </a:moveTo>
                <a:lnTo>
                  <a:pt x="1872995" y="41148"/>
                </a:lnTo>
                <a:lnTo>
                  <a:pt x="1871471" y="42672"/>
                </a:lnTo>
                <a:lnTo>
                  <a:pt x="1855470" y="42672"/>
                </a:lnTo>
                <a:lnTo>
                  <a:pt x="1855470" y="76200"/>
                </a:lnTo>
                <a:lnTo>
                  <a:pt x="1872995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49348" y="4221895"/>
            <a:ext cx="203835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4300"/>
              </a:lnSpc>
            </a:pPr>
            <a:r>
              <a:rPr sz="1100" spc="-10" dirty="0">
                <a:latin typeface="Arial"/>
                <a:cs typeface="Arial"/>
              </a:rPr>
              <a:t>Rt  Rd  </a:t>
            </a:r>
            <a:r>
              <a:rPr sz="1100" spc="-10" dirty="0">
                <a:solidFill>
                  <a:srgbClr val="2F2FFF"/>
                </a:solidFill>
                <a:latin typeface="Arial"/>
                <a:cs typeface="Arial"/>
              </a:rPr>
              <a:t>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688845" y="4727702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70104" y="51053"/>
                </a:moveTo>
                <a:lnTo>
                  <a:pt x="70104" y="20574"/>
                </a:lnTo>
                <a:lnTo>
                  <a:pt x="49530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30" y="71627"/>
                </a:lnTo>
                <a:lnTo>
                  <a:pt x="70104" y="51053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88845" y="4727702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20574" y="0"/>
                </a:move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30" y="71627"/>
                </a:lnTo>
                <a:lnTo>
                  <a:pt x="70104" y="51053"/>
                </a:lnTo>
                <a:lnTo>
                  <a:pt x="70104" y="20574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94402" y="2192527"/>
            <a:ext cx="250825" cy="690880"/>
          </a:xfrm>
          <a:custGeom>
            <a:avLst/>
            <a:gdLst/>
            <a:ahLst/>
            <a:cxnLst/>
            <a:rect l="l" t="t" r="r" b="b"/>
            <a:pathLst>
              <a:path w="250825" h="690880">
                <a:moveTo>
                  <a:pt x="124968" y="0"/>
                </a:moveTo>
                <a:lnTo>
                  <a:pt x="76188" y="9775"/>
                </a:lnTo>
                <a:lnTo>
                  <a:pt x="36480" y="36480"/>
                </a:lnTo>
                <a:lnTo>
                  <a:pt x="9775" y="76188"/>
                </a:lnTo>
                <a:lnTo>
                  <a:pt x="0" y="124967"/>
                </a:lnTo>
                <a:lnTo>
                  <a:pt x="0" y="564641"/>
                </a:lnTo>
                <a:lnTo>
                  <a:pt x="9775" y="613540"/>
                </a:lnTo>
                <a:lnTo>
                  <a:pt x="36480" y="653510"/>
                </a:lnTo>
                <a:lnTo>
                  <a:pt x="76188" y="680477"/>
                </a:lnTo>
                <a:lnTo>
                  <a:pt x="124968" y="690371"/>
                </a:lnTo>
                <a:lnTo>
                  <a:pt x="173866" y="680477"/>
                </a:lnTo>
                <a:lnTo>
                  <a:pt x="213836" y="653510"/>
                </a:lnTo>
                <a:lnTo>
                  <a:pt x="240803" y="613540"/>
                </a:lnTo>
                <a:lnTo>
                  <a:pt x="250698" y="564641"/>
                </a:lnTo>
                <a:lnTo>
                  <a:pt x="250698" y="124967"/>
                </a:lnTo>
                <a:lnTo>
                  <a:pt x="240803" y="76188"/>
                </a:lnTo>
                <a:lnTo>
                  <a:pt x="213836" y="36480"/>
                </a:lnTo>
                <a:lnTo>
                  <a:pt x="173866" y="9775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083047" y="2239517"/>
            <a:ext cx="1035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820921" y="2322829"/>
            <a:ext cx="1173480" cy="85725"/>
          </a:xfrm>
          <a:custGeom>
            <a:avLst/>
            <a:gdLst/>
            <a:ahLst/>
            <a:cxnLst/>
            <a:rect l="l" t="t" r="r" b="b"/>
            <a:pathLst>
              <a:path w="1173479" h="85725">
                <a:moveTo>
                  <a:pt x="1130808" y="57150"/>
                </a:moveTo>
                <a:lnTo>
                  <a:pt x="1130808" y="28193"/>
                </a:lnTo>
                <a:lnTo>
                  <a:pt x="0" y="28193"/>
                </a:lnTo>
                <a:lnTo>
                  <a:pt x="0" y="57150"/>
                </a:lnTo>
                <a:lnTo>
                  <a:pt x="1130808" y="57150"/>
                </a:lnTo>
                <a:close/>
              </a:path>
              <a:path w="1173479" h="85725">
                <a:moveTo>
                  <a:pt x="1173480" y="42671"/>
                </a:moveTo>
                <a:lnTo>
                  <a:pt x="1116330" y="0"/>
                </a:lnTo>
                <a:lnTo>
                  <a:pt x="1116330" y="28193"/>
                </a:lnTo>
                <a:lnTo>
                  <a:pt x="1130808" y="28193"/>
                </a:lnTo>
                <a:lnTo>
                  <a:pt x="1130808" y="74533"/>
                </a:lnTo>
                <a:lnTo>
                  <a:pt x="1173480" y="42671"/>
                </a:lnTo>
                <a:close/>
              </a:path>
              <a:path w="1173479" h="85725">
                <a:moveTo>
                  <a:pt x="1130808" y="74533"/>
                </a:moveTo>
                <a:lnTo>
                  <a:pt x="1130808" y="57150"/>
                </a:lnTo>
                <a:lnTo>
                  <a:pt x="1116330" y="57150"/>
                </a:lnTo>
                <a:lnTo>
                  <a:pt x="1116330" y="85343"/>
                </a:lnTo>
                <a:lnTo>
                  <a:pt x="1130808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71620" y="2495804"/>
            <a:ext cx="923290" cy="85725"/>
          </a:xfrm>
          <a:custGeom>
            <a:avLst/>
            <a:gdLst/>
            <a:ahLst/>
            <a:cxnLst/>
            <a:rect l="l" t="t" r="r" b="b"/>
            <a:pathLst>
              <a:path w="923289" h="85725">
                <a:moveTo>
                  <a:pt x="880110" y="57150"/>
                </a:moveTo>
                <a:lnTo>
                  <a:pt x="880110" y="28193"/>
                </a:lnTo>
                <a:lnTo>
                  <a:pt x="0" y="28193"/>
                </a:lnTo>
                <a:lnTo>
                  <a:pt x="0" y="57150"/>
                </a:lnTo>
                <a:lnTo>
                  <a:pt x="880110" y="57150"/>
                </a:lnTo>
                <a:close/>
              </a:path>
              <a:path w="923289" h="85725">
                <a:moveTo>
                  <a:pt x="922782" y="42671"/>
                </a:moveTo>
                <a:lnTo>
                  <a:pt x="865632" y="0"/>
                </a:lnTo>
                <a:lnTo>
                  <a:pt x="865632" y="28193"/>
                </a:lnTo>
                <a:lnTo>
                  <a:pt x="880110" y="28193"/>
                </a:lnTo>
                <a:lnTo>
                  <a:pt x="880110" y="74533"/>
                </a:lnTo>
                <a:lnTo>
                  <a:pt x="922782" y="42671"/>
                </a:lnTo>
                <a:close/>
              </a:path>
              <a:path w="923289" h="85725">
                <a:moveTo>
                  <a:pt x="880110" y="74533"/>
                </a:moveTo>
                <a:lnTo>
                  <a:pt x="880110" y="57150"/>
                </a:lnTo>
                <a:lnTo>
                  <a:pt x="865632" y="57150"/>
                </a:lnTo>
                <a:lnTo>
                  <a:pt x="865632" y="85343"/>
                </a:lnTo>
                <a:lnTo>
                  <a:pt x="880110" y="74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24603" y="2668777"/>
            <a:ext cx="669925" cy="85725"/>
          </a:xfrm>
          <a:custGeom>
            <a:avLst/>
            <a:gdLst/>
            <a:ahLst/>
            <a:cxnLst/>
            <a:rect l="l" t="t" r="r" b="b"/>
            <a:pathLst>
              <a:path w="669925" h="85725">
                <a:moveTo>
                  <a:pt x="627126" y="57150"/>
                </a:moveTo>
                <a:lnTo>
                  <a:pt x="627126" y="28193"/>
                </a:lnTo>
                <a:lnTo>
                  <a:pt x="0" y="28193"/>
                </a:lnTo>
                <a:lnTo>
                  <a:pt x="0" y="57150"/>
                </a:lnTo>
                <a:lnTo>
                  <a:pt x="627126" y="57150"/>
                </a:lnTo>
                <a:close/>
              </a:path>
              <a:path w="669925" h="85725">
                <a:moveTo>
                  <a:pt x="669798" y="42671"/>
                </a:moveTo>
                <a:lnTo>
                  <a:pt x="612648" y="0"/>
                </a:lnTo>
                <a:lnTo>
                  <a:pt x="612648" y="28193"/>
                </a:lnTo>
                <a:lnTo>
                  <a:pt x="627126" y="28193"/>
                </a:lnTo>
                <a:lnTo>
                  <a:pt x="627126" y="74533"/>
                </a:lnTo>
                <a:lnTo>
                  <a:pt x="669798" y="42671"/>
                </a:lnTo>
                <a:close/>
              </a:path>
              <a:path w="669925" h="85725">
                <a:moveTo>
                  <a:pt x="627126" y="74533"/>
                </a:moveTo>
                <a:lnTo>
                  <a:pt x="627126" y="57150"/>
                </a:lnTo>
                <a:lnTo>
                  <a:pt x="612648" y="57150"/>
                </a:lnTo>
                <a:lnTo>
                  <a:pt x="612648" y="85343"/>
                </a:lnTo>
                <a:lnTo>
                  <a:pt x="627126" y="74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94402" y="3143504"/>
            <a:ext cx="250825" cy="690880"/>
          </a:xfrm>
          <a:custGeom>
            <a:avLst/>
            <a:gdLst/>
            <a:ahLst/>
            <a:cxnLst/>
            <a:rect l="l" t="t" r="r" b="b"/>
            <a:pathLst>
              <a:path w="250825" h="690879">
                <a:moveTo>
                  <a:pt x="124968" y="0"/>
                </a:moveTo>
                <a:lnTo>
                  <a:pt x="76188" y="9775"/>
                </a:lnTo>
                <a:lnTo>
                  <a:pt x="36480" y="36480"/>
                </a:lnTo>
                <a:lnTo>
                  <a:pt x="9775" y="76188"/>
                </a:lnTo>
                <a:lnTo>
                  <a:pt x="0" y="124968"/>
                </a:lnTo>
                <a:lnTo>
                  <a:pt x="0" y="564642"/>
                </a:lnTo>
                <a:lnTo>
                  <a:pt x="9775" y="613540"/>
                </a:lnTo>
                <a:lnTo>
                  <a:pt x="36480" y="653510"/>
                </a:lnTo>
                <a:lnTo>
                  <a:pt x="76188" y="680477"/>
                </a:lnTo>
                <a:lnTo>
                  <a:pt x="124968" y="690372"/>
                </a:lnTo>
                <a:lnTo>
                  <a:pt x="173866" y="680477"/>
                </a:lnTo>
                <a:lnTo>
                  <a:pt x="213836" y="653510"/>
                </a:lnTo>
                <a:lnTo>
                  <a:pt x="240803" y="613540"/>
                </a:lnTo>
                <a:lnTo>
                  <a:pt x="250698" y="564642"/>
                </a:lnTo>
                <a:lnTo>
                  <a:pt x="250698" y="124968"/>
                </a:lnTo>
                <a:lnTo>
                  <a:pt x="240803" y="76188"/>
                </a:lnTo>
                <a:lnTo>
                  <a:pt x="213836" y="36480"/>
                </a:lnTo>
                <a:lnTo>
                  <a:pt x="173866" y="9775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083047" y="3190494"/>
            <a:ext cx="1035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324603" y="3618229"/>
            <a:ext cx="669925" cy="85725"/>
          </a:xfrm>
          <a:custGeom>
            <a:avLst/>
            <a:gdLst/>
            <a:ahLst/>
            <a:cxnLst/>
            <a:rect l="l" t="t" r="r" b="b"/>
            <a:pathLst>
              <a:path w="669925" h="85725">
                <a:moveTo>
                  <a:pt x="627126" y="57150"/>
                </a:moveTo>
                <a:lnTo>
                  <a:pt x="627126" y="28194"/>
                </a:lnTo>
                <a:lnTo>
                  <a:pt x="0" y="28194"/>
                </a:lnTo>
                <a:lnTo>
                  <a:pt x="0" y="57150"/>
                </a:lnTo>
                <a:lnTo>
                  <a:pt x="627126" y="57150"/>
                </a:lnTo>
                <a:close/>
              </a:path>
              <a:path w="669925" h="85725">
                <a:moveTo>
                  <a:pt x="669798" y="42672"/>
                </a:moveTo>
                <a:lnTo>
                  <a:pt x="612648" y="0"/>
                </a:lnTo>
                <a:lnTo>
                  <a:pt x="612648" y="28194"/>
                </a:lnTo>
                <a:lnTo>
                  <a:pt x="627126" y="28194"/>
                </a:lnTo>
                <a:lnTo>
                  <a:pt x="627126" y="74533"/>
                </a:lnTo>
                <a:lnTo>
                  <a:pt x="669798" y="42672"/>
                </a:lnTo>
                <a:close/>
              </a:path>
              <a:path w="669925" h="85725">
                <a:moveTo>
                  <a:pt x="627126" y="74533"/>
                </a:moveTo>
                <a:lnTo>
                  <a:pt x="627126" y="57150"/>
                </a:lnTo>
                <a:lnTo>
                  <a:pt x="612648" y="57150"/>
                </a:lnTo>
                <a:lnTo>
                  <a:pt x="612648" y="85344"/>
                </a:lnTo>
                <a:lnTo>
                  <a:pt x="627126" y="745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40600" y="4438903"/>
            <a:ext cx="0" cy="1898650"/>
          </a:xfrm>
          <a:custGeom>
            <a:avLst/>
            <a:gdLst/>
            <a:ahLst/>
            <a:cxnLst/>
            <a:rect l="l" t="t" r="r" b="b"/>
            <a:pathLst>
              <a:path h="1898650">
                <a:moveTo>
                  <a:pt x="0" y="0"/>
                </a:moveTo>
                <a:lnTo>
                  <a:pt x="0" y="1898142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24603" y="6337046"/>
            <a:ext cx="3016250" cy="0"/>
          </a:xfrm>
          <a:custGeom>
            <a:avLst/>
            <a:gdLst/>
            <a:ahLst/>
            <a:cxnLst/>
            <a:rect l="l" t="t" r="r" b="b"/>
            <a:pathLst>
              <a:path w="3016250">
                <a:moveTo>
                  <a:pt x="0" y="0"/>
                </a:moveTo>
                <a:lnTo>
                  <a:pt x="3015995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83450" y="4387850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83820" y="60960"/>
                </a:moveTo>
                <a:lnTo>
                  <a:pt x="83820" y="24384"/>
                </a:lnTo>
                <a:lnTo>
                  <a:pt x="59435" y="0"/>
                </a:lnTo>
                <a:lnTo>
                  <a:pt x="24383" y="0"/>
                </a:lnTo>
                <a:lnTo>
                  <a:pt x="0" y="24384"/>
                </a:lnTo>
                <a:lnTo>
                  <a:pt x="0" y="60960"/>
                </a:lnTo>
                <a:lnTo>
                  <a:pt x="24383" y="85344"/>
                </a:lnTo>
                <a:lnTo>
                  <a:pt x="59435" y="85344"/>
                </a:lnTo>
                <a:lnTo>
                  <a:pt x="83820" y="609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83450" y="4387850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24383" y="0"/>
                </a:moveTo>
                <a:lnTo>
                  <a:pt x="0" y="24384"/>
                </a:lnTo>
                <a:lnTo>
                  <a:pt x="0" y="60960"/>
                </a:lnTo>
                <a:lnTo>
                  <a:pt x="24383" y="85344"/>
                </a:lnTo>
                <a:lnTo>
                  <a:pt x="59435" y="85344"/>
                </a:lnTo>
                <a:lnTo>
                  <a:pt x="83820" y="60960"/>
                </a:lnTo>
                <a:lnTo>
                  <a:pt x="83820" y="24384"/>
                </a:lnTo>
                <a:lnTo>
                  <a:pt x="59435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24603" y="3660902"/>
            <a:ext cx="0" cy="2676525"/>
          </a:xfrm>
          <a:custGeom>
            <a:avLst/>
            <a:gdLst/>
            <a:ahLst/>
            <a:cxnLst/>
            <a:rect l="l" t="t" r="r" b="b"/>
            <a:pathLst>
              <a:path h="2676525">
                <a:moveTo>
                  <a:pt x="0" y="0"/>
                </a:moveTo>
                <a:lnTo>
                  <a:pt x="0" y="267614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24603" y="271145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5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71620" y="3487928"/>
            <a:ext cx="0" cy="3195320"/>
          </a:xfrm>
          <a:custGeom>
            <a:avLst/>
            <a:gdLst/>
            <a:ahLst/>
            <a:cxnLst/>
            <a:rect l="l" t="t" r="r" b="b"/>
            <a:pathLst>
              <a:path h="3195320">
                <a:moveTo>
                  <a:pt x="0" y="0"/>
                </a:moveTo>
                <a:lnTo>
                  <a:pt x="0" y="3195066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71620" y="2538476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5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71620" y="3444494"/>
            <a:ext cx="923290" cy="86360"/>
          </a:xfrm>
          <a:custGeom>
            <a:avLst/>
            <a:gdLst/>
            <a:ahLst/>
            <a:cxnLst/>
            <a:rect l="l" t="t" r="r" b="b"/>
            <a:pathLst>
              <a:path w="923289" h="86360">
                <a:moveTo>
                  <a:pt x="880110" y="57150"/>
                </a:moveTo>
                <a:lnTo>
                  <a:pt x="880110" y="28955"/>
                </a:lnTo>
                <a:lnTo>
                  <a:pt x="0" y="28955"/>
                </a:lnTo>
                <a:lnTo>
                  <a:pt x="0" y="57150"/>
                </a:lnTo>
                <a:lnTo>
                  <a:pt x="880110" y="57150"/>
                </a:lnTo>
                <a:close/>
              </a:path>
              <a:path w="923289" h="86360">
                <a:moveTo>
                  <a:pt x="922782" y="43433"/>
                </a:moveTo>
                <a:lnTo>
                  <a:pt x="865632" y="0"/>
                </a:lnTo>
                <a:lnTo>
                  <a:pt x="865632" y="28955"/>
                </a:lnTo>
                <a:lnTo>
                  <a:pt x="880110" y="28955"/>
                </a:lnTo>
                <a:lnTo>
                  <a:pt x="880110" y="75295"/>
                </a:lnTo>
                <a:lnTo>
                  <a:pt x="922782" y="43433"/>
                </a:lnTo>
                <a:close/>
              </a:path>
              <a:path w="923289" h="86360">
                <a:moveTo>
                  <a:pt x="880110" y="75295"/>
                </a:moveTo>
                <a:lnTo>
                  <a:pt x="880110" y="57150"/>
                </a:lnTo>
                <a:lnTo>
                  <a:pt x="865632" y="57150"/>
                </a:lnTo>
                <a:lnTo>
                  <a:pt x="865632" y="86105"/>
                </a:lnTo>
                <a:lnTo>
                  <a:pt x="880110" y="75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20921" y="3271520"/>
            <a:ext cx="1173480" cy="86360"/>
          </a:xfrm>
          <a:custGeom>
            <a:avLst/>
            <a:gdLst/>
            <a:ahLst/>
            <a:cxnLst/>
            <a:rect l="l" t="t" r="r" b="b"/>
            <a:pathLst>
              <a:path w="1173479" h="86360">
                <a:moveTo>
                  <a:pt x="1130808" y="57150"/>
                </a:moveTo>
                <a:lnTo>
                  <a:pt x="1130808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30808" y="57150"/>
                </a:lnTo>
                <a:close/>
              </a:path>
              <a:path w="1173479" h="86360">
                <a:moveTo>
                  <a:pt x="1173480" y="43433"/>
                </a:moveTo>
                <a:lnTo>
                  <a:pt x="1116330" y="0"/>
                </a:lnTo>
                <a:lnTo>
                  <a:pt x="1116330" y="28955"/>
                </a:lnTo>
                <a:lnTo>
                  <a:pt x="1130808" y="28955"/>
                </a:lnTo>
                <a:lnTo>
                  <a:pt x="1130808" y="75295"/>
                </a:lnTo>
                <a:lnTo>
                  <a:pt x="1173480" y="43433"/>
                </a:lnTo>
                <a:close/>
              </a:path>
              <a:path w="1173479" h="86360">
                <a:moveTo>
                  <a:pt x="1130808" y="75295"/>
                </a:moveTo>
                <a:lnTo>
                  <a:pt x="1130808" y="57150"/>
                </a:lnTo>
                <a:lnTo>
                  <a:pt x="1116330" y="57150"/>
                </a:lnTo>
                <a:lnTo>
                  <a:pt x="1116330" y="86105"/>
                </a:lnTo>
                <a:lnTo>
                  <a:pt x="1130808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81170" y="3618229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84581" y="60960"/>
                </a:moveTo>
                <a:lnTo>
                  <a:pt x="84581" y="24384"/>
                </a:lnTo>
                <a:lnTo>
                  <a:pt x="59435" y="0"/>
                </a:lnTo>
                <a:lnTo>
                  <a:pt x="25145" y="0"/>
                </a:lnTo>
                <a:lnTo>
                  <a:pt x="0" y="24384"/>
                </a:lnTo>
                <a:lnTo>
                  <a:pt x="0" y="60960"/>
                </a:lnTo>
                <a:lnTo>
                  <a:pt x="25145" y="85344"/>
                </a:lnTo>
                <a:lnTo>
                  <a:pt x="59435" y="85344"/>
                </a:lnTo>
                <a:lnTo>
                  <a:pt x="84581" y="609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81170" y="3618229"/>
            <a:ext cx="85090" cy="85725"/>
          </a:xfrm>
          <a:custGeom>
            <a:avLst/>
            <a:gdLst/>
            <a:ahLst/>
            <a:cxnLst/>
            <a:rect l="l" t="t" r="r" b="b"/>
            <a:pathLst>
              <a:path w="85089" h="85725">
                <a:moveTo>
                  <a:pt x="25145" y="0"/>
                </a:moveTo>
                <a:lnTo>
                  <a:pt x="0" y="24384"/>
                </a:lnTo>
                <a:lnTo>
                  <a:pt x="0" y="60960"/>
                </a:lnTo>
                <a:lnTo>
                  <a:pt x="25145" y="85344"/>
                </a:lnTo>
                <a:lnTo>
                  <a:pt x="59435" y="85344"/>
                </a:lnTo>
                <a:lnTo>
                  <a:pt x="84581" y="60960"/>
                </a:lnTo>
                <a:lnTo>
                  <a:pt x="84581" y="24384"/>
                </a:lnTo>
                <a:lnTo>
                  <a:pt x="59435" y="0"/>
                </a:lnTo>
                <a:lnTo>
                  <a:pt x="25145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28947" y="344297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84581" y="61721"/>
                </a:moveTo>
                <a:lnTo>
                  <a:pt x="84581" y="25145"/>
                </a:lnTo>
                <a:lnTo>
                  <a:pt x="59436" y="0"/>
                </a:lnTo>
                <a:lnTo>
                  <a:pt x="24384" y="0"/>
                </a:lnTo>
                <a:lnTo>
                  <a:pt x="0" y="25145"/>
                </a:lnTo>
                <a:lnTo>
                  <a:pt x="0" y="61721"/>
                </a:lnTo>
                <a:lnTo>
                  <a:pt x="24384" y="86105"/>
                </a:lnTo>
                <a:lnTo>
                  <a:pt x="59436" y="86105"/>
                </a:lnTo>
                <a:lnTo>
                  <a:pt x="84581" y="617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28947" y="344297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24384" y="0"/>
                </a:moveTo>
                <a:lnTo>
                  <a:pt x="0" y="25145"/>
                </a:lnTo>
                <a:lnTo>
                  <a:pt x="0" y="61721"/>
                </a:lnTo>
                <a:lnTo>
                  <a:pt x="24384" y="86105"/>
                </a:lnTo>
                <a:lnTo>
                  <a:pt x="59436" y="86105"/>
                </a:lnTo>
                <a:lnTo>
                  <a:pt x="84581" y="61721"/>
                </a:lnTo>
                <a:lnTo>
                  <a:pt x="84581" y="25145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27423" y="6619747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82296" y="63246"/>
                </a:moveTo>
                <a:lnTo>
                  <a:pt x="82296" y="24383"/>
                </a:lnTo>
                <a:lnTo>
                  <a:pt x="58674" y="0"/>
                </a:lnTo>
                <a:lnTo>
                  <a:pt x="24384" y="0"/>
                </a:lnTo>
                <a:lnTo>
                  <a:pt x="0" y="24383"/>
                </a:lnTo>
                <a:lnTo>
                  <a:pt x="0" y="63246"/>
                </a:lnTo>
                <a:lnTo>
                  <a:pt x="24384" y="87629"/>
                </a:lnTo>
                <a:lnTo>
                  <a:pt x="58674" y="87629"/>
                </a:lnTo>
                <a:lnTo>
                  <a:pt x="82296" y="632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27423" y="6619747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24384" y="0"/>
                </a:moveTo>
                <a:lnTo>
                  <a:pt x="0" y="24383"/>
                </a:lnTo>
                <a:lnTo>
                  <a:pt x="0" y="63246"/>
                </a:lnTo>
                <a:lnTo>
                  <a:pt x="24384" y="87629"/>
                </a:lnTo>
                <a:lnTo>
                  <a:pt x="58674" y="87629"/>
                </a:lnTo>
                <a:lnTo>
                  <a:pt x="82296" y="63246"/>
                </a:lnTo>
                <a:lnTo>
                  <a:pt x="82296" y="24383"/>
                </a:lnTo>
                <a:lnTo>
                  <a:pt x="58674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5333746" y="5362194"/>
            <a:ext cx="78613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 marR="5080" indent="-245110">
              <a:lnSpc>
                <a:spcPct val="100000"/>
              </a:lnSpc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rding  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245100" y="5214620"/>
            <a:ext cx="922019" cy="691515"/>
          </a:xfrm>
          <a:custGeom>
            <a:avLst/>
            <a:gdLst/>
            <a:ahLst/>
            <a:cxnLst/>
            <a:rect l="l" t="t" r="r" b="b"/>
            <a:pathLst>
              <a:path w="922020" h="691514">
                <a:moveTo>
                  <a:pt x="115062" y="0"/>
                </a:moveTo>
                <a:lnTo>
                  <a:pt x="70401" y="9084"/>
                </a:lnTo>
                <a:lnTo>
                  <a:pt x="33813" y="33813"/>
                </a:lnTo>
                <a:lnTo>
                  <a:pt x="9084" y="70401"/>
                </a:lnTo>
                <a:lnTo>
                  <a:pt x="0" y="115062"/>
                </a:lnTo>
                <a:lnTo>
                  <a:pt x="0" y="576072"/>
                </a:lnTo>
                <a:lnTo>
                  <a:pt x="9084" y="620732"/>
                </a:lnTo>
                <a:lnTo>
                  <a:pt x="33813" y="657320"/>
                </a:lnTo>
                <a:lnTo>
                  <a:pt x="70401" y="682049"/>
                </a:lnTo>
                <a:lnTo>
                  <a:pt x="115062" y="691134"/>
                </a:lnTo>
                <a:lnTo>
                  <a:pt x="806958" y="691133"/>
                </a:lnTo>
                <a:lnTo>
                  <a:pt x="851939" y="682049"/>
                </a:lnTo>
                <a:lnTo>
                  <a:pt x="888492" y="657320"/>
                </a:lnTo>
                <a:lnTo>
                  <a:pt x="913042" y="620732"/>
                </a:lnTo>
                <a:lnTo>
                  <a:pt x="922020" y="576071"/>
                </a:lnTo>
                <a:lnTo>
                  <a:pt x="922020" y="115062"/>
                </a:lnTo>
                <a:lnTo>
                  <a:pt x="913042" y="70401"/>
                </a:lnTo>
                <a:lnTo>
                  <a:pt x="888491" y="33813"/>
                </a:lnTo>
                <a:lnTo>
                  <a:pt x="851939" y="9084"/>
                </a:lnTo>
                <a:lnTo>
                  <a:pt x="806958" y="0"/>
                </a:lnTo>
                <a:lnTo>
                  <a:pt x="115062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513828" y="4744973"/>
            <a:ext cx="13144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EX/MEM.RegisterRd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932932" y="5521450"/>
            <a:ext cx="13519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MEM/WB.RegisterRd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509002" y="4697221"/>
            <a:ext cx="0" cy="690880"/>
          </a:xfrm>
          <a:custGeom>
            <a:avLst/>
            <a:gdLst/>
            <a:ahLst/>
            <a:cxnLst/>
            <a:rect l="l" t="t" r="r" b="b"/>
            <a:pathLst>
              <a:path h="690879">
                <a:moveTo>
                  <a:pt x="0" y="690372"/>
                </a:moveTo>
                <a:lnTo>
                  <a:pt x="0" y="0"/>
                </a:lnTo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67120" y="5349494"/>
            <a:ext cx="1346835" cy="76200"/>
          </a:xfrm>
          <a:custGeom>
            <a:avLst/>
            <a:gdLst/>
            <a:ahLst/>
            <a:cxnLst/>
            <a:rect l="l" t="t" r="r" b="b"/>
            <a:pathLst>
              <a:path w="1346834" h="76200">
                <a:moveTo>
                  <a:pt x="51053" y="33527"/>
                </a:moveTo>
                <a:lnTo>
                  <a:pt x="51053" y="0"/>
                </a:lnTo>
                <a:lnTo>
                  <a:pt x="0" y="38100"/>
                </a:lnTo>
                <a:lnTo>
                  <a:pt x="33527" y="63120"/>
                </a:lnTo>
                <a:lnTo>
                  <a:pt x="33527" y="35813"/>
                </a:lnTo>
                <a:lnTo>
                  <a:pt x="35813" y="33527"/>
                </a:lnTo>
                <a:lnTo>
                  <a:pt x="51053" y="33527"/>
                </a:lnTo>
                <a:close/>
              </a:path>
              <a:path w="1346834" h="76200">
                <a:moveTo>
                  <a:pt x="1346453" y="41147"/>
                </a:moveTo>
                <a:lnTo>
                  <a:pt x="1346453" y="35813"/>
                </a:lnTo>
                <a:lnTo>
                  <a:pt x="1344168" y="33527"/>
                </a:lnTo>
                <a:lnTo>
                  <a:pt x="35813" y="33527"/>
                </a:lnTo>
                <a:lnTo>
                  <a:pt x="33527" y="35813"/>
                </a:lnTo>
                <a:lnTo>
                  <a:pt x="33527" y="41147"/>
                </a:lnTo>
                <a:lnTo>
                  <a:pt x="35813" y="43433"/>
                </a:lnTo>
                <a:lnTo>
                  <a:pt x="1344168" y="43433"/>
                </a:lnTo>
                <a:lnTo>
                  <a:pt x="1346453" y="41147"/>
                </a:lnTo>
                <a:close/>
              </a:path>
              <a:path w="1346834" h="76200">
                <a:moveTo>
                  <a:pt x="51053" y="76200"/>
                </a:moveTo>
                <a:lnTo>
                  <a:pt x="51053" y="43433"/>
                </a:lnTo>
                <a:lnTo>
                  <a:pt x="35813" y="43433"/>
                </a:lnTo>
                <a:lnTo>
                  <a:pt x="33527" y="41147"/>
                </a:lnTo>
                <a:lnTo>
                  <a:pt x="33527" y="63120"/>
                </a:lnTo>
                <a:lnTo>
                  <a:pt x="51053" y="76200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167120" y="5696203"/>
            <a:ext cx="3191510" cy="76200"/>
          </a:xfrm>
          <a:custGeom>
            <a:avLst/>
            <a:gdLst/>
            <a:ahLst/>
            <a:cxnLst/>
            <a:rect l="l" t="t" r="r" b="b"/>
            <a:pathLst>
              <a:path w="3191509" h="76200">
                <a:moveTo>
                  <a:pt x="51053" y="32766"/>
                </a:moveTo>
                <a:lnTo>
                  <a:pt x="51053" y="0"/>
                </a:lnTo>
                <a:lnTo>
                  <a:pt x="0" y="38100"/>
                </a:lnTo>
                <a:lnTo>
                  <a:pt x="33527" y="63120"/>
                </a:lnTo>
                <a:lnTo>
                  <a:pt x="33527" y="35051"/>
                </a:lnTo>
                <a:lnTo>
                  <a:pt x="35813" y="32766"/>
                </a:lnTo>
                <a:lnTo>
                  <a:pt x="51053" y="32766"/>
                </a:lnTo>
                <a:close/>
              </a:path>
              <a:path w="3191509" h="76200">
                <a:moveTo>
                  <a:pt x="3191255" y="40386"/>
                </a:moveTo>
                <a:lnTo>
                  <a:pt x="3191255" y="35051"/>
                </a:lnTo>
                <a:lnTo>
                  <a:pt x="3188970" y="32766"/>
                </a:lnTo>
                <a:lnTo>
                  <a:pt x="35813" y="32766"/>
                </a:lnTo>
                <a:lnTo>
                  <a:pt x="33527" y="35051"/>
                </a:lnTo>
                <a:lnTo>
                  <a:pt x="33527" y="40386"/>
                </a:lnTo>
                <a:lnTo>
                  <a:pt x="35813" y="42672"/>
                </a:lnTo>
                <a:lnTo>
                  <a:pt x="3188970" y="42672"/>
                </a:lnTo>
                <a:lnTo>
                  <a:pt x="3191255" y="40386"/>
                </a:lnTo>
                <a:close/>
              </a:path>
              <a:path w="3191509" h="76200">
                <a:moveTo>
                  <a:pt x="51053" y="76200"/>
                </a:moveTo>
                <a:lnTo>
                  <a:pt x="51053" y="42672"/>
                </a:lnTo>
                <a:lnTo>
                  <a:pt x="35813" y="42672"/>
                </a:lnTo>
                <a:lnTo>
                  <a:pt x="33527" y="40386"/>
                </a:lnTo>
                <a:lnTo>
                  <a:pt x="33527" y="63120"/>
                </a:lnTo>
                <a:lnTo>
                  <a:pt x="51053" y="76200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59121" y="5041646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692657"/>
                </a:moveTo>
                <a:lnTo>
                  <a:pt x="0" y="0"/>
                </a:lnTo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20921" y="5041646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54550" y="5696203"/>
            <a:ext cx="590550" cy="76200"/>
          </a:xfrm>
          <a:custGeom>
            <a:avLst/>
            <a:gdLst/>
            <a:ahLst/>
            <a:cxnLst/>
            <a:rect l="l" t="t" r="r" b="b"/>
            <a:pathLst>
              <a:path w="590550" h="76200">
                <a:moveTo>
                  <a:pt x="531876" y="40386"/>
                </a:moveTo>
                <a:lnTo>
                  <a:pt x="531876" y="35051"/>
                </a:lnTo>
                <a:lnTo>
                  <a:pt x="529589" y="32766"/>
                </a:lnTo>
                <a:lnTo>
                  <a:pt x="2286" y="32766"/>
                </a:lnTo>
                <a:lnTo>
                  <a:pt x="0" y="35051"/>
                </a:lnTo>
                <a:lnTo>
                  <a:pt x="0" y="40386"/>
                </a:lnTo>
                <a:lnTo>
                  <a:pt x="2286" y="42672"/>
                </a:lnTo>
                <a:lnTo>
                  <a:pt x="529589" y="42672"/>
                </a:lnTo>
                <a:lnTo>
                  <a:pt x="531876" y="40386"/>
                </a:lnTo>
                <a:close/>
              </a:path>
              <a:path w="590550" h="76200">
                <a:moveTo>
                  <a:pt x="590550" y="38100"/>
                </a:moveTo>
                <a:lnTo>
                  <a:pt x="514350" y="0"/>
                </a:lnTo>
                <a:lnTo>
                  <a:pt x="514350" y="32766"/>
                </a:lnTo>
                <a:lnTo>
                  <a:pt x="529589" y="32766"/>
                </a:lnTo>
                <a:lnTo>
                  <a:pt x="531876" y="35051"/>
                </a:lnTo>
                <a:lnTo>
                  <a:pt x="531876" y="67437"/>
                </a:lnTo>
                <a:lnTo>
                  <a:pt x="590550" y="38100"/>
                </a:lnTo>
                <a:close/>
              </a:path>
              <a:path w="590550" h="76200">
                <a:moveTo>
                  <a:pt x="531876" y="67437"/>
                </a:moveTo>
                <a:lnTo>
                  <a:pt x="531876" y="40386"/>
                </a:lnTo>
                <a:lnTo>
                  <a:pt x="529589" y="42672"/>
                </a:lnTo>
                <a:lnTo>
                  <a:pt x="514350" y="42672"/>
                </a:lnTo>
                <a:lnTo>
                  <a:pt x="514350" y="76200"/>
                </a:lnTo>
                <a:lnTo>
                  <a:pt x="531876" y="67437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821428" y="5349494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64998" y="41147"/>
                </a:moveTo>
                <a:lnTo>
                  <a:pt x="364998" y="35813"/>
                </a:lnTo>
                <a:lnTo>
                  <a:pt x="362712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6" y="43433"/>
                </a:lnTo>
                <a:lnTo>
                  <a:pt x="362712" y="43433"/>
                </a:lnTo>
                <a:lnTo>
                  <a:pt x="364998" y="41147"/>
                </a:lnTo>
                <a:close/>
              </a:path>
              <a:path w="424179" h="76200">
                <a:moveTo>
                  <a:pt x="423672" y="38100"/>
                </a:moveTo>
                <a:lnTo>
                  <a:pt x="347472" y="0"/>
                </a:lnTo>
                <a:lnTo>
                  <a:pt x="347472" y="33527"/>
                </a:lnTo>
                <a:lnTo>
                  <a:pt x="362712" y="33527"/>
                </a:lnTo>
                <a:lnTo>
                  <a:pt x="364998" y="35813"/>
                </a:lnTo>
                <a:lnTo>
                  <a:pt x="364998" y="67437"/>
                </a:lnTo>
                <a:lnTo>
                  <a:pt x="423672" y="38100"/>
                </a:lnTo>
                <a:close/>
              </a:path>
              <a:path w="424179" h="76200">
                <a:moveTo>
                  <a:pt x="364998" y="67437"/>
                </a:moveTo>
                <a:lnTo>
                  <a:pt x="364998" y="41147"/>
                </a:lnTo>
                <a:lnTo>
                  <a:pt x="362712" y="43433"/>
                </a:lnTo>
                <a:lnTo>
                  <a:pt x="347472" y="43433"/>
                </a:lnTo>
                <a:lnTo>
                  <a:pt x="347472" y="76200"/>
                </a:lnTo>
                <a:lnTo>
                  <a:pt x="364998" y="67437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26000" y="4524247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863346"/>
                </a:moveTo>
                <a:lnTo>
                  <a:pt x="0" y="0"/>
                </a:lnTo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40121" y="3833876"/>
            <a:ext cx="76200" cy="349250"/>
          </a:xfrm>
          <a:custGeom>
            <a:avLst/>
            <a:gdLst/>
            <a:ahLst/>
            <a:cxnLst/>
            <a:rect l="l" t="t" r="r" b="b"/>
            <a:pathLst>
              <a:path w="76200" h="3492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0960"/>
                </a:lnTo>
                <a:lnTo>
                  <a:pt x="35813" y="58674"/>
                </a:lnTo>
                <a:lnTo>
                  <a:pt x="41148" y="58674"/>
                </a:lnTo>
                <a:lnTo>
                  <a:pt x="42672" y="60960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49250">
                <a:moveTo>
                  <a:pt x="42672" y="76200"/>
                </a:moveTo>
                <a:lnTo>
                  <a:pt x="42672" y="60960"/>
                </a:lnTo>
                <a:lnTo>
                  <a:pt x="41148" y="58674"/>
                </a:lnTo>
                <a:lnTo>
                  <a:pt x="35813" y="58674"/>
                </a:lnTo>
                <a:lnTo>
                  <a:pt x="33527" y="60960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349250">
                <a:moveTo>
                  <a:pt x="42672" y="346710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346710"/>
                </a:lnTo>
                <a:lnTo>
                  <a:pt x="35813" y="348996"/>
                </a:lnTo>
                <a:lnTo>
                  <a:pt x="41148" y="348996"/>
                </a:lnTo>
                <a:lnTo>
                  <a:pt x="42672" y="3467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40121" y="2882900"/>
            <a:ext cx="76200" cy="177800"/>
          </a:xfrm>
          <a:custGeom>
            <a:avLst/>
            <a:gdLst/>
            <a:ahLst/>
            <a:cxnLst/>
            <a:rect l="l" t="t" r="r" b="b"/>
            <a:pathLst>
              <a:path w="76200" h="17780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0959"/>
                </a:lnTo>
                <a:lnTo>
                  <a:pt x="35813" y="58673"/>
                </a:lnTo>
                <a:lnTo>
                  <a:pt x="41148" y="58673"/>
                </a:lnTo>
                <a:lnTo>
                  <a:pt x="42672" y="60959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177800">
                <a:moveTo>
                  <a:pt x="42672" y="76199"/>
                </a:moveTo>
                <a:lnTo>
                  <a:pt x="42672" y="60959"/>
                </a:lnTo>
                <a:lnTo>
                  <a:pt x="41148" y="58673"/>
                </a:lnTo>
                <a:lnTo>
                  <a:pt x="35813" y="58673"/>
                </a:lnTo>
                <a:lnTo>
                  <a:pt x="33527" y="60959"/>
                </a:lnTo>
                <a:lnTo>
                  <a:pt x="33527" y="76199"/>
                </a:lnTo>
                <a:lnTo>
                  <a:pt x="42672" y="76199"/>
                </a:lnTo>
                <a:close/>
              </a:path>
              <a:path w="76200" h="177800">
                <a:moveTo>
                  <a:pt x="42672" y="176021"/>
                </a:moveTo>
                <a:lnTo>
                  <a:pt x="42672" y="76199"/>
                </a:lnTo>
                <a:lnTo>
                  <a:pt x="33527" y="76199"/>
                </a:lnTo>
                <a:lnTo>
                  <a:pt x="33527" y="176021"/>
                </a:lnTo>
                <a:lnTo>
                  <a:pt x="35813" y="177545"/>
                </a:lnTo>
                <a:lnTo>
                  <a:pt x="41148" y="177545"/>
                </a:lnTo>
                <a:lnTo>
                  <a:pt x="42672" y="1760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78221" y="3055873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69378" y="4669028"/>
            <a:ext cx="69850" cy="71120"/>
          </a:xfrm>
          <a:custGeom>
            <a:avLst/>
            <a:gdLst/>
            <a:ahLst/>
            <a:cxnLst/>
            <a:rect l="l" t="t" r="r" b="b"/>
            <a:pathLst>
              <a:path w="69850" h="71120">
                <a:moveTo>
                  <a:pt x="69342" y="51054"/>
                </a:moveTo>
                <a:lnTo>
                  <a:pt x="69342" y="20574"/>
                </a:lnTo>
                <a:lnTo>
                  <a:pt x="49529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1054"/>
                </a:lnTo>
                <a:lnTo>
                  <a:pt x="20574" y="70866"/>
                </a:lnTo>
                <a:lnTo>
                  <a:pt x="49529" y="70866"/>
                </a:lnTo>
                <a:lnTo>
                  <a:pt x="69342" y="51054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69378" y="4669028"/>
            <a:ext cx="69850" cy="71120"/>
          </a:xfrm>
          <a:custGeom>
            <a:avLst/>
            <a:gdLst/>
            <a:ahLst/>
            <a:cxnLst/>
            <a:rect l="l" t="t" r="r" b="b"/>
            <a:pathLst>
              <a:path w="69850" h="71120">
                <a:moveTo>
                  <a:pt x="20574" y="0"/>
                </a:moveTo>
                <a:lnTo>
                  <a:pt x="0" y="20574"/>
                </a:lnTo>
                <a:lnTo>
                  <a:pt x="0" y="51054"/>
                </a:lnTo>
                <a:lnTo>
                  <a:pt x="20574" y="70866"/>
                </a:lnTo>
                <a:lnTo>
                  <a:pt x="49529" y="70866"/>
                </a:lnTo>
                <a:lnTo>
                  <a:pt x="69342" y="51054"/>
                </a:lnTo>
                <a:lnTo>
                  <a:pt x="69342" y="20574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790947" y="4496053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5" h="71120">
                <a:moveTo>
                  <a:pt x="70103" y="51054"/>
                </a:moveTo>
                <a:lnTo>
                  <a:pt x="70103" y="19812"/>
                </a:lnTo>
                <a:lnTo>
                  <a:pt x="49529" y="0"/>
                </a:lnTo>
                <a:lnTo>
                  <a:pt x="20574" y="0"/>
                </a:lnTo>
                <a:lnTo>
                  <a:pt x="0" y="19812"/>
                </a:lnTo>
                <a:lnTo>
                  <a:pt x="0" y="51054"/>
                </a:lnTo>
                <a:lnTo>
                  <a:pt x="20574" y="70866"/>
                </a:lnTo>
                <a:lnTo>
                  <a:pt x="49529" y="70866"/>
                </a:lnTo>
                <a:lnTo>
                  <a:pt x="70103" y="51054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790947" y="4496053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5" h="71120">
                <a:moveTo>
                  <a:pt x="20574" y="0"/>
                </a:moveTo>
                <a:lnTo>
                  <a:pt x="0" y="19812"/>
                </a:lnTo>
                <a:lnTo>
                  <a:pt x="0" y="51054"/>
                </a:lnTo>
                <a:lnTo>
                  <a:pt x="20574" y="70866"/>
                </a:lnTo>
                <a:lnTo>
                  <a:pt x="49529" y="70866"/>
                </a:lnTo>
                <a:lnTo>
                  <a:pt x="70103" y="51054"/>
                </a:lnTo>
                <a:lnTo>
                  <a:pt x="70103" y="19812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73200" y="1847342"/>
            <a:ext cx="167640" cy="3281679"/>
          </a:xfrm>
          <a:custGeom>
            <a:avLst/>
            <a:gdLst/>
            <a:ahLst/>
            <a:cxnLst/>
            <a:rect l="l" t="t" r="r" b="b"/>
            <a:pathLst>
              <a:path w="167639" h="3281679">
                <a:moveTo>
                  <a:pt x="167639" y="0"/>
                </a:moveTo>
                <a:lnTo>
                  <a:pt x="167640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7639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73200" y="1848104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0" y="0"/>
                </a:moveTo>
                <a:lnTo>
                  <a:pt x="0" y="3281172"/>
                </a:lnTo>
                <a:lnTo>
                  <a:pt x="168402" y="3281172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05319" y="1847342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09" h="3281679">
                <a:moveTo>
                  <a:pt x="168401" y="0"/>
                </a:moveTo>
                <a:lnTo>
                  <a:pt x="168401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05319" y="1848104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09" h="3281679">
                <a:moveTo>
                  <a:pt x="0" y="0"/>
                </a:moveTo>
                <a:lnTo>
                  <a:pt x="0" y="3281171"/>
                </a:lnTo>
                <a:lnTo>
                  <a:pt x="168401" y="3281171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933942" y="1847342"/>
            <a:ext cx="167005" cy="3281679"/>
          </a:xfrm>
          <a:custGeom>
            <a:avLst/>
            <a:gdLst/>
            <a:ahLst/>
            <a:cxnLst/>
            <a:rect l="l" t="t" r="r" b="b"/>
            <a:pathLst>
              <a:path w="167004" h="3281679">
                <a:moveTo>
                  <a:pt x="166877" y="0"/>
                </a:moveTo>
                <a:lnTo>
                  <a:pt x="166877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934704" y="1848104"/>
            <a:ext cx="166370" cy="3281679"/>
          </a:xfrm>
          <a:custGeom>
            <a:avLst/>
            <a:gdLst/>
            <a:ahLst/>
            <a:cxnLst/>
            <a:rect l="l" t="t" r="r" b="b"/>
            <a:pathLst>
              <a:path w="166370" h="3281679">
                <a:moveTo>
                  <a:pt x="0" y="0"/>
                </a:moveTo>
                <a:lnTo>
                  <a:pt x="0" y="3281171"/>
                </a:lnTo>
                <a:lnTo>
                  <a:pt x="166116" y="3281171"/>
                </a:lnTo>
                <a:lnTo>
                  <a:pt x="16611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78221" y="417830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81903" y="4178300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1036320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4914646" y="4226052"/>
            <a:ext cx="63119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ForwardB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832346" y="4830312"/>
            <a:ext cx="6858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ID/EX.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RegisterRt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663936" y="5781277"/>
            <a:ext cx="7169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ID/EX.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RegisterRs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9353804" y="5734303"/>
            <a:ext cx="0" cy="775970"/>
          </a:xfrm>
          <a:custGeom>
            <a:avLst/>
            <a:gdLst/>
            <a:ahLst/>
            <a:cxnLst/>
            <a:rect l="l" t="t" r="r" b="b"/>
            <a:pathLst>
              <a:path h="775970">
                <a:moveTo>
                  <a:pt x="0" y="77571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10004" y="6510019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10004" y="3228848"/>
            <a:ext cx="0" cy="3281679"/>
          </a:xfrm>
          <a:custGeom>
            <a:avLst/>
            <a:gdLst/>
            <a:ahLst/>
            <a:cxnLst/>
            <a:rect l="l" t="t" r="r" b="b"/>
            <a:pathLst>
              <a:path h="3281679">
                <a:moveTo>
                  <a:pt x="0" y="0"/>
                </a:moveTo>
                <a:lnTo>
                  <a:pt x="0" y="32811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804670" y="3190748"/>
            <a:ext cx="256540" cy="76200"/>
          </a:xfrm>
          <a:custGeom>
            <a:avLst/>
            <a:gdLst/>
            <a:ahLst/>
            <a:cxnLst/>
            <a:rect l="l" t="t" r="r" b="b"/>
            <a:pathLst>
              <a:path w="256539" h="76200">
                <a:moveTo>
                  <a:pt x="197357" y="41147"/>
                </a:moveTo>
                <a:lnTo>
                  <a:pt x="197357" y="35813"/>
                </a:lnTo>
                <a:lnTo>
                  <a:pt x="195072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6" y="42671"/>
                </a:lnTo>
                <a:lnTo>
                  <a:pt x="195072" y="42671"/>
                </a:lnTo>
                <a:lnTo>
                  <a:pt x="197357" y="41147"/>
                </a:lnTo>
                <a:close/>
              </a:path>
              <a:path w="256539" h="76200">
                <a:moveTo>
                  <a:pt x="256031" y="38100"/>
                </a:moveTo>
                <a:lnTo>
                  <a:pt x="179831" y="0"/>
                </a:lnTo>
                <a:lnTo>
                  <a:pt x="179831" y="33527"/>
                </a:lnTo>
                <a:lnTo>
                  <a:pt x="195072" y="33527"/>
                </a:lnTo>
                <a:lnTo>
                  <a:pt x="197357" y="35813"/>
                </a:lnTo>
                <a:lnTo>
                  <a:pt x="197357" y="67437"/>
                </a:lnTo>
                <a:lnTo>
                  <a:pt x="256031" y="38100"/>
                </a:lnTo>
                <a:close/>
              </a:path>
              <a:path w="256539" h="76200">
                <a:moveTo>
                  <a:pt x="197357" y="67437"/>
                </a:moveTo>
                <a:lnTo>
                  <a:pt x="197357" y="41147"/>
                </a:lnTo>
                <a:lnTo>
                  <a:pt x="195072" y="42671"/>
                </a:lnTo>
                <a:lnTo>
                  <a:pt x="179831" y="42671"/>
                </a:lnTo>
                <a:lnTo>
                  <a:pt x="179831" y="76200"/>
                </a:lnTo>
                <a:lnTo>
                  <a:pt x="197357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310369" y="569772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70103" y="51054"/>
                </a:move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1054"/>
                </a:lnTo>
                <a:lnTo>
                  <a:pt x="20574" y="70866"/>
                </a:lnTo>
                <a:lnTo>
                  <a:pt x="49529" y="70866"/>
                </a:lnTo>
                <a:lnTo>
                  <a:pt x="70103" y="51054"/>
                </a:lnTo>
                <a:close/>
              </a:path>
            </a:pathLst>
          </a:custGeom>
          <a:solidFill>
            <a:srgbClr val="303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310369" y="569772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20574" y="0"/>
                </a:moveTo>
                <a:lnTo>
                  <a:pt x="0" y="20574"/>
                </a:lnTo>
                <a:lnTo>
                  <a:pt x="0" y="51054"/>
                </a:lnTo>
                <a:lnTo>
                  <a:pt x="20574" y="70866"/>
                </a:lnTo>
                <a:lnTo>
                  <a:pt x="49529" y="70866"/>
                </a:lnTo>
                <a:lnTo>
                  <a:pt x="70103" y="51054"/>
                </a:ln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138" name="object 1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139" name="object 1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841" y="487171"/>
            <a:ext cx="32245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The </a:t>
            </a:r>
            <a:r>
              <a:rPr dirty="0"/>
              <a:t>forwarding</a:t>
            </a:r>
            <a:r>
              <a:rPr spc="-114" dirty="0"/>
              <a:t> </a:t>
            </a:r>
            <a:r>
              <a:rPr spc="-5" dirty="0"/>
              <a:t>unit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68478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forwarding unit has several </a:t>
            </a:r>
            <a:r>
              <a:rPr sz="2000" spc="-10" dirty="0">
                <a:latin typeface="Trebuchet MS"/>
                <a:cs typeface="Trebuchet MS"/>
              </a:rPr>
              <a:t>control </a:t>
            </a:r>
            <a:r>
              <a:rPr sz="2000" spc="-5" dirty="0">
                <a:latin typeface="Trebuchet MS"/>
                <a:cs typeface="Trebuchet MS"/>
              </a:rPr>
              <a:t>signals as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inputs.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0283" y="1738633"/>
          <a:ext cx="7972127" cy="658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6702"/>
                <a:gridCol w="2958688"/>
                <a:gridCol w="2656737"/>
              </a:tblGrid>
              <a:tr h="329429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sz="20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ID/EX.RegisterRs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ts val="2275"/>
                        </a:lnSpc>
                      </a:pPr>
                      <a:r>
                        <a:rPr sz="20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EX/MEM.RegisterRd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ts val="2275"/>
                        </a:lnSpc>
                      </a:pPr>
                      <a:r>
                        <a:rPr sz="20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MEM/WB.RegisterRd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</a:tr>
              <a:tr h="3294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ID/EX.RegisterRt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EX/MEM.RegWrite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solidFill>
                            <a:srgbClr val="2F2FFF"/>
                          </a:solidFill>
                          <a:latin typeface="Trebuchet MS"/>
                          <a:cs typeface="Trebuchet MS"/>
                        </a:rPr>
                        <a:t>MEM/WB.RegWrite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9345" y="2635005"/>
            <a:ext cx="8667750" cy="196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065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(The two </a:t>
            </a:r>
            <a:r>
              <a:rPr sz="2000" spc="-10" dirty="0">
                <a:latin typeface="Trebuchet MS"/>
                <a:cs typeface="Trebuchet MS"/>
              </a:rPr>
              <a:t>RegWrite </a:t>
            </a:r>
            <a:r>
              <a:rPr sz="2000" spc="-5" dirty="0">
                <a:latin typeface="Trebuchet MS"/>
                <a:cs typeface="Trebuchet MS"/>
              </a:rPr>
              <a:t>signals are not shown in the </a:t>
            </a:r>
            <a:r>
              <a:rPr sz="2000" spc="-10" dirty="0">
                <a:latin typeface="Trebuchet MS"/>
                <a:cs typeface="Trebuchet MS"/>
              </a:rPr>
              <a:t>diagram, </a:t>
            </a:r>
            <a:r>
              <a:rPr sz="2000" spc="-5" dirty="0">
                <a:latin typeface="Trebuchet MS"/>
                <a:cs typeface="Trebuchet MS"/>
              </a:rPr>
              <a:t>but they </a:t>
            </a:r>
            <a:r>
              <a:rPr sz="2000" spc="-10" dirty="0">
                <a:latin typeface="Trebuchet MS"/>
                <a:cs typeface="Trebuchet MS"/>
              </a:rPr>
              <a:t>come  </a:t>
            </a:r>
            <a:r>
              <a:rPr sz="2000" spc="-5" dirty="0">
                <a:latin typeface="Trebuchet MS"/>
                <a:cs typeface="Trebuchet MS"/>
              </a:rPr>
              <a:t>from the </a:t>
            </a:r>
            <a:r>
              <a:rPr sz="2000" spc="-10" dirty="0">
                <a:latin typeface="Trebuchet MS"/>
                <a:cs typeface="Trebuchet MS"/>
              </a:rPr>
              <a:t>control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unit.)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Wingdings"/>
              <a:buChar char="•"/>
              <a:tabLst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fowarding </a:t>
            </a:r>
            <a:r>
              <a:rPr sz="2000" spc="-10" dirty="0">
                <a:latin typeface="Trebuchet MS"/>
                <a:cs typeface="Trebuchet MS"/>
              </a:rPr>
              <a:t>unit </a:t>
            </a:r>
            <a:r>
              <a:rPr sz="2000" spc="-5" dirty="0">
                <a:latin typeface="Trebuchet MS"/>
                <a:cs typeface="Trebuchet MS"/>
              </a:rPr>
              <a:t>outputs are selectors for the </a:t>
            </a:r>
            <a:r>
              <a:rPr sz="2000" spc="-5" dirty="0">
                <a:solidFill>
                  <a:srgbClr val="2F2FFF"/>
                </a:solidFill>
                <a:latin typeface="Trebuchet MS"/>
                <a:cs typeface="Trebuchet MS"/>
              </a:rPr>
              <a:t>ForwardA </a:t>
            </a:r>
            <a:r>
              <a:rPr sz="2000" spc="-5" dirty="0">
                <a:latin typeface="Trebuchet MS"/>
                <a:cs typeface="Trebuchet MS"/>
              </a:rPr>
              <a:t>and </a:t>
            </a:r>
            <a:r>
              <a:rPr sz="2000" spc="-1065" dirty="0">
                <a:solidFill>
                  <a:srgbClr val="2F2FFF"/>
                </a:solidFill>
                <a:latin typeface="Trebuchet MS"/>
                <a:cs typeface="Trebuchet MS"/>
              </a:rPr>
              <a:t>ForwardB </a:t>
            </a:r>
            <a:r>
              <a:rPr sz="2000" spc="-570" dirty="0">
                <a:solidFill>
                  <a:srgbClr val="2F2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multiplexers attached </a:t>
            </a:r>
            <a:r>
              <a:rPr sz="2000" spc="-5" dirty="0">
                <a:latin typeface="Trebuchet MS"/>
                <a:cs typeface="Trebuchet MS"/>
              </a:rPr>
              <a:t>to the ALU. These outputs are </a:t>
            </a:r>
            <a:r>
              <a:rPr sz="2000" spc="-10" dirty="0">
                <a:latin typeface="Trebuchet MS"/>
                <a:cs typeface="Trebuchet MS"/>
              </a:rPr>
              <a:t>generated </a:t>
            </a:r>
            <a:r>
              <a:rPr sz="2000" spc="-5" dirty="0">
                <a:latin typeface="Trebuchet MS"/>
                <a:cs typeface="Trebuchet MS"/>
              </a:rPr>
              <a:t>from </a:t>
            </a:r>
            <a:r>
              <a:rPr sz="2000" spc="-10" dirty="0">
                <a:latin typeface="Trebuchet MS"/>
                <a:cs typeface="Trebuchet MS"/>
              </a:rPr>
              <a:t>the  </a:t>
            </a:r>
            <a:r>
              <a:rPr sz="2000" spc="-5" dirty="0">
                <a:latin typeface="Trebuchet MS"/>
                <a:cs typeface="Trebuchet MS"/>
              </a:rPr>
              <a:t>inputs using the </a:t>
            </a:r>
            <a:r>
              <a:rPr sz="2000" spc="-10" dirty="0">
                <a:latin typeface="Trebuchet MS"/>
                <a:cs typeface="Trebuchet MS"/>
              </a:rPr>
              <a:t>equations </a:t>
            </a:r>
            <a:r>
              <a:rPr sz="2000" spc="-5" dirty="0">
                <a:latin typeface="Trebuchet MS"/>
                <a:cs typeface="Trebuchet MS"/>
              </a:rPr>
              <a:t>on the </a:t>
            </a:r>
            <a:r>
              <a:rPr sz="2000" spc="-10" dirty="0">
                <a:latin typeface="Trebuchet MS"/>
                <a:cs typeface="Trebuchet MS"/>
              </a:rPr>
              <a:t>previous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pages.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Some new buses route data from pipeline registers to the new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muxes.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052" y="487171"/>
            <a:ext cx="13868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03250" y="3041650"/>
            <a:ext cx="8200390" cy="262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100">
              <a:lnSpc>
                <a:spcPct val="100000"/>
              </a:lnSpc>
              <a:tabLst>
                <a:tab pos="3954145" algn="l"/>
                <a:tab pos="4645025" algn="l"/>
              </a:tabLst>
            </a:pPr>
            <a:r>
              <a:rPr spc="-70" dirty="0" smtClean="0"/>
              <a:t>	</a:t>
            </a:r>
            <a:endParaRPr spc="100" dirty="0" smtClean="0"/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Assume again each register </a:t>
            </a:r>
            <a:r>
              <a:rPr sz="2000" spc="-10" dirty="0">
                <a:latin typeface="Trebuchet MS"/>
                <a:cs typeface="Trebuchet MS"/>
              </a:rPr>
              <a:t>initially contains </a:t>
            </a:r>
            <a:r>
              <a:rPr sz="2000" spc="-5" dirty="0">
                <a:latin typeface="Trebuchet MS"/>
                <a:cs typeface="Trebuchet MS"/>
              </a:rPr>
              <a:t>its </a:t>
            </a:r>
            <a:r>
              <a:rPr sz="2000" spc="-10" dirty="0">
                <a:latin typeface="Trebuchet MS"/>
                <a:cs typeface="Trebuchet MS"/>
              </a:rPr>
              <a:t>number </a:t>
            </a:r>
            <a:r>
              <a:rPr sz="2000" spc="-5" dirty="0">
                <a:latin typeface="Trebuchet MS"/>
                <a:cs typeface="Trebuchet MS"/>
              </a:rPr>
              <a:t>plus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100.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After the first </a:t>
            </a:r>
            <a:r>
              <a:rPr sz="2000" spc="-10" dirty="0">
                <a:latin typeface="Trebuchet MS"/>
                <a:cs typeface="Trebuchet MS"/>
              </a:rPr>
              <a:t>instruction,</a:t>
            </a:r>
            <a:r>
              <a:rPr sz="2000" spc="-10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X</a:t>
            </a:r>
            <a:r>
              <a:rPr sz="2000" spc="-5" dirty="0" smtClean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should </a:t>
            </a:r>
            <a:r>
              <a:rPr sz="2000" spc="-10" dirty="0">
                <a:latin typeface="Trebuchet MS"/>
                <a:cs typeface="Trebuchet MS"/>
              </a:rPr>
              <a:t>contain </a:t>
            </a:r>
            <a:r>
              <a:rPr sz="2000" spc="20" dirty="0">
                <a:latin typeface="Lucida Grande"/>
                <a:cs typeface="Lucida Grande"/>
              </a:rPr>
              <a:t>-</a:t>
            </a:r>
            <a:r>
              <a:rPr sz="2000" spc="20" dirty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(101 </a:t>
            </a:r>
            <a:r>
              <a:rPr sz="2000" spc="45" dirty="0">
                <a:latin typeface="Lucida Grande"/>
                <a:cs typeface="Lucida Grande"/>
              </a:rPr>
              <a:t>-</a:t>
            </a:r>
            <a:r>
              <a:rPr sz="2000" spc="30" dirty="0">
                <a:latin typeface="Lucida Grande"/>
                <a:cs typeface="Lucida Gran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103).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other </a:t>
            </a:r>
            <a:r>
              <a:rPr sz="2000" spc="-10" dirty="0">
                <a:latin typeface="Trebuchet MS"/>
                <a:cs typeface="Trebuchet MS"/>
              </a:rPr>
              <a:t>instructions </a:t>
            </a:r>
            <a:r>
              <a:rPr sz="2000" spc="-5" dirty="0">
                <a:latin typeface="Trebuchet MS"/>
                <a:cs typeface="Trebuchet MS"/>
              </a:rPr>
              <a:t>should all use </a:t>
            </a:r>
            <a:r>
              <a:rPr sz="2000" spc="20" dirty="0">
                <a:latin typeface="Lucida Grande"/>
                <a:cs typeface="Lucida Grande"/>
              </a:rPr>
              <a:t>-</a:t>
            </a:r>
            <a:r>
              <a:rPr sz="2000" spc="20" dirty="0">
                <a:latin typeface="Trebuchet MS"/>
                <a:cs typeface="Trebuchet MS"/>
              </a:rPr>
              <a:t>2 </a:t>
            </a:r>
            <a:r>
              <a:rPr sz="2000" spc="-5" dirty="0">
                <a:latin typeface="Trebuchet MS"/>
                <a:cs typeface="Trebuchet MS"/>
              </a:rPr>
              <a:t>as one of their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operands.</a:t>
            </a:r>
            <a:endParaRPr sz="20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We’ll try to keep the </a:t>
            </a:r>
            <a:r>
              <a:rPr sz="2000" spc="-10" dirty="0">
                <a:latin typeface="Trebuchet MS"/>
                <a:cs typeface="Trebuchet MS"/>
              </a:rPr>
              <a:t>example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short.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5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Assume no forwarding is </a:t>
            </a:r>
            <a:r>
              <a:rPr sz="2000" spc="-10" dirty="0">
                <a:latin typeface="Trebuchet MS"/>
                <a:cs typeface="Trebuchet MS"/>
              </a:rPr>
              <a:t>needed except </a:t>
            </a:r>
            <a:r>
              <a:rPr sz="2000" spc="-5" dirty="0">
                <a:latin typeface="Trebuchet MS"/>
                <a:cs typeface="Trebuchet MS"/>
              </a:rPr>
              <a:t>for </a:t>
            </a:r>
            <a:r>
              <a:rPr sz="2000" spc="-5">
                <a:latin typeface="Trebuchet MS"/>
                <a:cs typeface="Trebuchet MS"/>
              </a:rPr>
              <a:t>register</a:t>
            </a:r>
            <a:r>
              <a:rPr sz="2000" spc="55" smtClean="0">
                <a:latin typeface="Trebuchet MS"/>
                <a:cs typeface="Trebuchet MS"/>
              </a:rPr>
              <a:t> </a:t>
            </a:r>
            <a:r>
              <a:rPr sz="2000" spc="-10" smtClean="0">
                <a:latin typeface="Trebuchet MS"/>
                <a:cs typeface="Trebuchet MS"/>
              </a:rPr>
              <a:t>2</a:t>
            </a:r>
            <a:r>
              <a:rPr sz="2000" spc="-1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5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We’ll skip the first two </a:t>
            </a:r>
            <a:r>
              <a:rPr sz="2000" spc="-10" dirty="0">
                <a:latin typeface="Trebuchet MS"/>
                <a:cs typeface="Trebuchet MS"/>
              </a:rPr>
              <a:t>cycles, </a:t>
            </a:r>
            <a:r>
              <a:rPr sz="2000" spc="-5" dirty="0">
                <a:latin typeface="Trebuchet MS"/>
                <a:cs typeface="Trebuchet MS"/>
              </a:rPr>
              <a:t>since </a:t>
            </a:r>
            <a:r>
              <a:rPr sz="2000" spc="-10" dirty="0">
                <a:latin typeface="Trebuchet MS"/>
                <a:cs typeface="Trebuchet MS"/>
              </a:rPr>
              <a:t>they’re </a:t>
            </a:r>
            <a:r>
              <a:rPr sz="2000" spc="-5" dirty="0">
                <a:latin typeface="Trebuchet MS"/>
                <a:cs typeface="Trebuchet MS"/>
              </a:rPr>
              <a:t>the same as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before.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36850" y="1365250"/>
          <a:ext cx="502284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685800"/>
                <a:gridCol w="34226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   X3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   X5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X6 </a:t>
                      </a:r>
                      <a:r>
                        <a:rPr lang="en-US" baseline="0" dirty="0" smtClean="0"/>
                        <a:t>  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   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[X2, #100]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8909" y="487171"/>
            <a:ext cx="2135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Clock cycle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55026" y="6079997"/>
            <a:ext cx="13519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MEM/WB.RegisterRd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407" y="6079997"/>
            <a:ext cx="7169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ID/EX. 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RegisterRs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7520" y="266344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4700" y="3356102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215874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7520" y="465150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2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7520" y="3095498"/>
            <a:ext cx="0" cy="1556385"/>
          </a:xfrm>
          <a:custGeom>
            <a:avLst/>
            <a:gdLst/>
            <a:ahLst/>
            <a:cxnLst/>
            <a:rect l="l" t="t" r="r" b="b"/>
            <a:pathLst>
              <a:path h="1556385">
                <a:moveTo>
                  <a:pt x="0" y="0"/>
                </a:moveTo>
                <a:lnTo>
                  <a:pt x="0" y="15560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4617" y="2146045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168401" y="0"/>
                </a:moveTo>
                <a:lnTo>
                  <a:pt x="168401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5379" y="2146045"/>
            <a:ext cx="167640" cy="3282315"/>
          </a:xfrm>
          <a:custGeom>
            <a:avLst/>
            <a:gdLst/>
            <a:ahLst/>
            <a:cxnLst/>
            <a:rect l="l" t="t" r="r" b="b"/>
            <a:pathLst>
              <a:path w="167639" h="3282315">
                <a:moveTo>
                  <a:pt x="0" y="0"/>
                </a:moveTo>
                <a:lnTo>
                  <a:pt x="0" y="3281934"/>
                </a:lnTo>
                <a:lnTo>
                  <a:pt x="167639" y="3281934"/>
                </a:lnTo>
                <a:lnTo>
                  <a:pt x="16763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7997" y="2837179"/>
            <a:ext cx="100711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69875" marR="86995" indent="-89535">
              <a:lnSpc>
                <a:spcPct val="100000"/>
              </a:lnSpc>
              <a:spcBef>
                <a:spcPts val="975"/>
              </a:spcBef>
            </a:pPr>
            <a:r>
              <a:rPr sz="1100" b="1" spc="-5" dirty="0">
                <a:latin typeface="Arial"/>
                <a:cs typeface="Arial"/>
              </a:rPr>
              <a:t>Instruction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04580" y="4262120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3433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295"/>
                </a:lnTo>
                <a:lnTo>
                  <a:pt x="252222" y="43433"/>
                </a:lnTo>
                <a:close/>
              </a:path>
              <a:path w="252729" h="86360">
                <a:moveTo>
                  <a:pt x="209550" y="75295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5819" y="3484879"/>
            <a:ext cx="586105" cy="85725"/>
          </a:xfrm>
          <a:custGeom>
            <a:avLst/>
            <a:gdLst/>
            <a:ahLst/>
            <a:cxnLst/>
            <a:rect l="l" t="t" r="r" b="b"/>
            <a:pathLst>
              <a:path w="586104" h="85725">
                <a:moveTo>
                  <a:pt x="543305" y="57150"/>
                </a:moveTo>
                <a:lnTo>
                  <a:pt x="543305" y="28194"/>
                </a:lnTo>
                <a:lnTo>
                  <a:pt x="0" y="28194"/>
                </a:lnTo>
                <a:lnTo>
                  <a:pt x="0" y="57150"/>
                </a:lnTo>
                <a:lnTo>
                  <a:pt x="543305" y="57150"/>
                </a:lnTo>
                <a:close/>
              </a:path>
              <a:path w="586104" h="85725">
                <a:moveTo>
                  <a:pt x="585977" y="42672"/>
                </a:moveTo>
                <a:lnTo>
                  <a:pt x="528827" y="0"/>
                </a:lnTo>
                <a:lnTo>
                  <a:pt x="528827" y="28194"/>
                </a:lnTo>
                <a:lnTo>
                  <a:pt x="543305" y="28194"/>
                </a:lnTo>
                <a:lnTo>
                  <a:pt x="543305" y="74533"/>
                </a:lnTo>
                <a:lnTo>
                  <a:pt x="585977" y="42672"/>
                </a:lnTo>
                <a:close/>
              </a:path>
              <a:path w="586104" h="85725">
                <a:moveTo>
                  <a:pt x="543305" y="74533"/>
                </a:moveTo>
                <a:lnTo>
                  <a:pt x="543305" y="57150"/>
                </a:lnTo>
                <a:lnTo>
                  <a:pt x="528827" y="57150"/>
                </a:lnTo>
                <a:lnTo>
                  <a:pt x="528827" y="85344"/>
                </a:lnTo>
                <a:lnTo>
                  <a:pt x="54330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62697" y="3527552"/>
            <a:ext cx="0" cy="1209675"/>
          </a:xfrm>
          <a:custGeom>
            <a:avLst/>
            <a:gdLst/>
            <a:ahLst/>
            <a:cxnLst/>
            <a:rect l="l" t="t" r="r" b="b"/>
            <a:pathLst>
              <a:path h="1209675">
                <a:moveTo>
                  <a:pt x="0" y="0"/>
                </a:moveTo>
                <a:lnTo>
                  <a:pt x="0" y="12092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697" y="4694173"/>
            <a:ext cx="1594485" cy="86360"/>
          </a:xfrm>
          <a:custGeom>
            <a:avLst/>
            <a:gdLst/>
            <a:ahLst/>
            <a:cxnLst/>
            <a:rect l="l" t="t" r="r" b="b"/>
            <a:pathLst>
              <a:path w="1594484" h="86360">
                <a:moveTo>
                  <a:pt x="1551431" y="57150"/>
                </a:moveTo>
                <a:lnTo>
                  <a:pt x="1551431" y="28955"/>
                </a:lnTo>
                <a:lnTo>
                  <a:pt x="0" y="28955"/>
                </a:lnTo>
                <a:lnTo>
                  <a:pt x="0" y="57150"/>
                </a:lnTo>
                <a:lnTo>
                  <a:pt x="1551431" y="57150"/>
                </a:lnTo>
                <a:close/>
              </a:path>
              <a:path w="1594484" h="86360">
                <a:moveTo>
                  <a:pt x="1594103" y="42672"/>
                </a:moveTo>
                <a:lnTo>
                  <a:pt x="1536953" y="0"/>
                </a:lnTo>
                <a:lnTo>
                  <a:pt x="1536953" y="28955"/>
                </a:lnTo>
                <a:lnTo>
                  <a:pt x="1551431" y="28955"/>
                </a:lnTo>
                <a:lnTo>
                  <a:pt x="1551431" y="75102"/>
                </a:lnTo>
                <a:lnTo>
                  <a:pt x="1594103" y="42672"/>
                </a:lnTo>
                <a:close/>
              </a:path>
              <a:path w="1594484" h="86360">
                <a:moveTo>
                  <a:pt x="1551431" y="75102"/>
                </a:moveTo>
                <a:lnTo>
                  <a:pt x="1551431" y="57150"/>
                </a:lnTo>
                <a:lnTo>
                  <a:pt x="1536953" y="57150"/>
                </a:lnTo>
                <a:lnTo>
                  <a:pt x="1536953" y="86105"/>
                </a:lnTo>
                <a:lnTo>
                  <a:pt x="1551431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05547" y="3497071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90" h="87629">
                <a:moveTo>
                  <a:pt x="84581" y="62483"/>
                </a:moveTo>
                <a:lnTo>
                  <a:pt x="84581" y="25145"/>
                </a:lnTo>
                <a:lnTo>
                  <a:pt x="59435" y="0"/>
                </a:lnTo>
                <a:lnTo>
                  <a:pt x="24383" y="0"/>
                </a:lnTo>
                <a:lnTo>
                  <a:pt x="0" y="25145"/>
                </a:lnTo>
                <a:lnTo>
                  <a:pt x="0" y="62483"/>
                </a:lnTo>
                <a:lnTo>
                  <a:pt x="24383" y="87629"/>
                </a:lnTo>
                <a:lnTo>
                  <a:pt x="59435" y="87629"/>
                </a:lnTo>
                <a:lnTo>
                  <a:pt x="84581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5547" y="3497071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90" h="87629">
                <a:moveTo>
                  <a:pt x="24383" y="0"/>
                </a:moveTo>
                <a:lnTo>
                  <a:pt x="0" y="25145"/>
                </a:lnTo>
                <a:lnTo>
                  <a:pt x="0" y="62483"/>
                </a:lnTo>
                <a:lnTo>
                  <a:pt x="24383" y="87629"/>
                </a:lnTo>
                <a:lnTo>
                  <a:pt x="59435" y="87629"/>
                </a:lnTo>
                <a:lnTo>
                  <a:pt x="84581" y="62483"/>
                </a:lnTo>
                <a:lnTo>
                  <a:pt x="84581" y="25145"/>
                </a:lnTo>
                <a:lnTo>
                  <a:pt x="59435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26600" y="447852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95002" y="4478528"/>
            <a:ext cx="0" cy="2503170"/>
          </a:xfrm>
          <a:custGeom>
            <a:avLst/>
            <a:gdLst/>
            <a:ahLst/>
            <a:cxnLst/>
            <a:rect l="l" t="t" r="r" b="b"/>
            <a:pathLst>
              <a:path h="2503170">
                <a:moveTo>
                  <a:pt x="0" y="0"/>
                </a:moveTo>
                <a:lnTo>
                  <a:pt x="0" y="250317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4398" y="6981697"/>
            <a:ext cx="7880984" cy="0"/>
          </a:xfrm>
          <a:custGeom>
            <a:avLst/>
            <a:gdLst/>
            <a:ahLst/>
            <a:cxnLst/>
            <a:rect l="l" t="t" r="r" b="b"/>
            <a:pathLst>
              <a:path w="7880984">
                <a:moveTo>
                  <a:pt x="7880604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62697" y="4736846"/>
            <a:ext cx="0" cy="1900555"/>
          </a:xfrm>
          <a:custGeom>
            <a:avLst/>
            <a:gdLst/>
            <a:ahLst/>
            <a:cxnLst/>
            <a:rect l="l" t="t" r="r" b="b"/>
            <a:pathLst>
              <a:path h="1900554">
                <a:moveTo>
                  <a:pt x="0" y="0"/>
                </a:moveTo>
                <a:lnTo>
                  <a:pt x="0" y="19004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6702" y="6637273"/>
            <a:ext cx="3016250" cy="0"/>
          </a:xfrm>
          <a:custGeom>
            <a:avLst/>
            <a:gdLst/>
            <a:ahLst/>
            <a:cxnLst/>
            <a:rect l="l" t="t" r="r" b="b"/>
            <a:pathLst>
              <a:path w="3016250">
                <a:moveTo>
                  <a:pt x="0" y="0"/>
                </a:moveTo>
                <a:lnTo>
                  <a:pt x="301599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56605" y="5660897"/>
            <a:ext cx="78613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For</a:t>
            </a:r>
            <a:r>
              <a:rPr sz="1100" b="1" dirty="0">
                <a:latin typeface="Arial"/>
                <a:cs typeface="Arial"/>
              </a:rPr>
              <a:t>w</a:t>
            </a:r>
            <a:r>
              <a:rPr sz="1100" b="1" spc="-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rding  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67197" y="5514847"/>
            <a:ext cx="923290" cy="690880"/>
          </a:xfrm>
          <a:custGeom>
            <a:avLst/>
            <a:gdLst/>
            <a:ahLst/>
            <a:cxnLst/>
            <a:rect l="l" t="t" r="r" b="b"/>
            <a:pathLst>
              <a:path w="923289" h="690879">
                <a:moveTo>
                  <a:pt x="115062" y="0"/>
                </a:moveTo>
                <a:lnTo>
                  <a:pt x="70401" y="9084"/>
                </a:lnTo>
                <a:lnTo>
                  <a:pt x="33813" y="33813"/>
                </a:lnTo>
                <a:lnTo>
                  <a:pt x="9084" y="70401"/>
                </a:lnTo>
                <a:lnTo>
                  <a:pt x="0" y="115062"/>
                </a:lnTo>
                <a:lnTo>
                  <a:pt x="0" y="575310"/>
                </a:lnTo>
                <a:lnTo>
                  <a:pt x="9084" y="620291"/>
                </a:lnTo>
                <a:lnTo>
                  <a:pt x="33813" y="656844"/>
                </a:lnTo>
                <a:lnTo>
                  <a:pt x="70401" y="681394"/>
                </a:lnTo>
                <a:lnTo>
                  <a:pt x="115062" y="690372"/>
                </a:lnTo>
                <a:lnTo>
                  <a:pt x="807720" y="690372"/>
                </a:lnTo>
                <a:lnTo>
                  <a:pt x="852380" y="681394"/>
                </a:lnTo>
                <a:lnTo>
                  <a:pt x="888968" y="656843"/>
                </a:lnTo>
                <a:lnTo>
                  <a:pt x="913697" y="620291"/>
                </a:lnTo>
                <a:lnTo>
                  <a:pt x="922782" y="575310"/>
                </a:lnTo>
                <a:lnTo>
                  <a:pt x="922781" y="115062"/>
                </a:lnTo>
                <a:lnTo>
                  <a:pt x="913697" y="70401"/>
                </a:lnTo>
                <a:lnTo>
                  <a:pt x="888968" y="33813"/>
                </a:lnTo>
                <a:lnTo>
                  <a:pt x="852380" y="9084"/>
                </a:lnTo>
                <a:lnTo>
                  <a:pt x="807719" y="0"/>
                </a:lnTo>
                <a:lnTo>
                  <a:pt x="11506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81797" y="3268471"/>
            <a:ext cx="92329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0975" marR="179705" indent="118745">
              <a:lnSpc>
                <a:spcPct val="100000"/>
              </a:lnSpc>
              <a:spcBef>
                <a:spcPts val="975"/>
              </a:spcBef>
            </a:pPr>
            <a:r>
              <a:rPr sz="1100" b="1" spc="-5" dirty="0">
                <a:latin typeface="Arial"/>
                <a:cs typeface="Arial"/>
              </a:rPr>
              <a:t>Data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64547" y="4267200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64547" y="4670296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75902" y="4219447"/>
            <a:ext cx="250825" cy="690880"/>
          </a:xfrm>
          <a:custGeom>
            <a:avLst/>
            <a:gdLst/>
            <a:ahLst/>
            <a:cxnLst/>
            <a:rect l="l" t="t" r="r" b="b"/>
            <a:pathLst>
              <a:path w="250825" h="690879">
                <a:moveTo>
                  <a:pt x="124968" y="0"/>
                </a:moveTo>
                <a:lnTo>
                  <a:pt x="76188" y="9894"/>
                </a:lnTo>
                <a:lnTo>
                  <a:pt x="36480" y="36861"/>
                </a:lnTo>
                <a:lnTo>
                  <a:pt x="9775" y="76831"/>
                </a:lnTo>
                <a:lnTo>
                  <a:pt x="0" y="125729"/>
                </a:lnTo>
                <a:lnTo>
                  <a:pt x="0" y="565403"/>
                </a:lnTo>
                <a:lnTo>
                  <a:pt x="9775" y="614183"/>
                </a:lnTo>
                <a:lnTo>
                  <a:pt x="36480" y="653891"/>
                </a:lnTo>
                <a:lnTo>
                  <a:pt x="76188" y="680596"/>
                </a:lnTo>
                <a:lnTo>
                  <a:pt x="124968" y="690372"/>
                </a:lnTo>
                <a:lnTo>
                  <a:pt x="173866" y="680596"/>
                </a:lnTo>
                <a:lnTo>
                  <a:pt x="213836" y="653891"/>
                </a:lnTo>
                <a:lnTo>
                  <a:pt x="240803" y="614183"/>
                </a:lnTo>
                <a:lnTo>
                  <a:pt x="250698" y="565403"/>
                </a:lnTo>
                <a:lnTo>
                  <a:pt x="250698" y="125729"/>
                </a:lnTo>
                <a:lnTo>
                  <a:pt x="240803" y="76831"/>
                </a:lnTo>
                <a:lnTo>
                  <a:pt x="213836" y="36861"/>
                </a:lnTo>
                <a:lnTo>
                  <a:pt x="173866" y="9894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9420" y="3787394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51815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72176" y="373862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83820" y="60960"/>
                </a:moveTo>
                <a:lnTo>
                  <a:pt x="83820" y="24384"/>
                </a:lnTo>
                <a:lnTo>
                  <a:pt x="59436" y="0"/>
                </a:lnTo>
                <a:lnTo>
                  <a:pt x="24384" y="0"/>
                </a:lnTo>
                <a:lnTo>
                  <a:pt x="0" y="24384"/>
                </a:lnTo>
                <a:lnTo>
                  <a:pt x="0" y="60960"/>
                </a:lnTo>
                <a:lnTo>
                  <a:pt x="24384" y="85344"/>
                </a:lnTo>
                <a:lnTo>
                  <a:pt x="59436" y="85344"/>
                </a:lnTo>
                <a:lnTo>
                  <a:pt x="8382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72176" y="373862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24384" y="0"/>
                </a:moveTo>
                <a:lnTo>
                  <a:pt x="0" y="24384"/>
                </a:lnTo>
                <a:lnTo>
                  <a:pt x="0" y="60960"/>
                </a:lnTo>
                <a:lnTo>
                  <a:pt x="24384" y="85344"/>
                </a:lnTo>
                <a:lnTo>
                  <a:pt x="59436" y="85344"/>
                </a:lnTo>
                <a:lnTo>
                  <a:pt x="83820" y="60960"/>
                </a:lnTo>
                <a:lnTo>
                  <a:pt x="83820" y="24384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7197" y="3744721"/>
            <a:ext cx="838200" cy="86360"/>
          </a:xfrm>
          <a:custGeom>
            <a:avLst/>
            <a:gdLst/>
            <a:ahLst/>
            <a:cxnLst/>
            <a:rect l="l" t="t" r="r" b="b"/>
            <a:pathLst>
              <a:path w="838200" h="86360">
                <a:moveTo>
                  <a:pt x="795527" y="57150"/>
                </a:moveTo>
                <a:lnTo>
                  <a:pt x="795527" y="28955"/>
                </a:lnTo>
                <a:lnTo>
                  <a:pt x="0" y="28956"/>
                </a:lnTo>
                <a:lnTo>
                  <a:pt x="0" y="57150"/>
                </a:lnTo>
                <a:lnTo>
                  <a:pt x="795527" y="57150"/>
                </a:lnTo>
                <a:close/>
              </a:path>
              <a:path w="838200" h="86360">
                <a:moveTo>
                  <a:pt x="838200" y="42672"/>
                </a:moveTo>
                <a:lnTo>
                  <a:pt x="781050" y="0"/>
                </a:lnTo>
                <a:lnTo>
                  <a:pt x="781050" y="28955"/>
                </a:lnTo>
                <a:lnTo>
                  <a:pt x="795527" y="28955"/>
                </a:lnTo>
                <a:lnTo>
                  <a:pt x="795527" y="75102"/>
                </a:lnTo>
                <a:lnTo>
                  <a:pt x="838200" y="42672"/>
                </a:lnTo>
                <a:close/>
              </a:path>
              <a:path w="838200" h="86360">
                <a:moveTo>
                  <a:pt x="795527" y="75102"/>
                </a:moveTo>
                <a:lnTo>
                  <a:pt x="795527" y="57150"/>
                </a:lnTo>
                <a:lnTo>
                  <a:pt x="781050" y="57150"/>
                </a:lnTo>
                <a:lnTo>
                  <a:pt x="781050" y="86105"/>
                </a:lnTo>
                <a:lnTo>
                  <a:pt x="795527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7997" y="2232151"/>
            <a:ext cx="530860" cy="260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30"/>
              </a:spcBef>
            </a:pPr>
            <a:r>
              <a:rPr sz="1100" b="1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7548" y="2491994"/>
            <a:ext cx="86360" cy="345440"/>
          </a:xfrm>
          <a:custGeom>
            <a:avLst/>
            <a:gdLst/>
            <a:ahLst/>
            <a:cxnLst/>
            <a:rect l="l" t="t" r="r" b="b"/>
            <a:pathLst>
              <a:path w="86359" h="345439">
                <a:moveTo>
                  <a:pt x="86106" y="288035"/>
                </a:moveTo>
                <a:lnTo>
                  <a:pt x="0" y="288035"/>
                </a:lnTo>
                <a:lnTo>
                  <a:pt x="28956" y="326816"/>
                </a:lnTo>
                <a:lnTo>
                  <a:pt x="28956" y="301751"/>
                </a:lnTo>
                <a:lnTo>
                  <a:pt x="57150" y="301751"/>
                </a:lnTo>
                <a:lnTo>
                  <a:pt x="57150" y="326135"/>
                </a:lnTo>
                <a:lnTo>
                  <a:pt x="86106" y="288035"/>
                </a:lnTo>
                <a:close/>
              </a:path>
              <a:path w="86359" h="345439">
                <a:moveTo>
                  <a:pt x="57150" y="288035"/>
                </a:moveTo>
                <a:lnTo>
                  <a:pt x="57150" y="0"/>
                </a:lnTo>
                <a:lnTo>
                  <a:pt x="28956" y="0"/>
                </a:lnTo>
                <a:lnTo>
                  <a:pt x="28956" y="288035"/>
                </a:lnTo>
                <a:lnTo>
                  <a:pt x="57150" y="288035"/>
                </a:lnTo>
                <a:close/>
              </a:path>
              <a:path w="86359" h="345439">
                <a:moveTo>
                  <a:pt x="57150" y="326135"/>
                </a:moveTo>
                <a:lnTo>
                  <a:pt x="57150" y="301751"/>
                </a:lnTo>
                <a:lnTo>
                  <a:pt x="28956" y="301751"/>
                </a:lnTo>
                <a:lnTo>
                  <a:pt x="28956" y="326816"/>
                </a:lnTo>
                <a:lnTo>
                  <a:pt x="42671" y="345185"/>
                </a:lnTo>
                <a:lnTo>
                  <a:pt x="57150" y="326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76719" y="3484879"/>
            <a:ext cx="251460" cy="85725"/>
          </a:xfrm>
          <a:custGeom>
            <a:avLst/>
            <a:gdLst/>
            <a:ahLst/>
            <a:cxnLst/>
            <a:rect l="l" t="t" r="r" b="b"/>
            <a:pathLst>
              <a:path w="251459" h="85725">
                <a:moveTo>
                  <a:pt x="208025" y="57150"/>
                </a:moveTo>
                <a:lnTo>
                  <a:pt x="208025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1459" h="85725">
                <a:moveTo>
                  <a:pt x="251459" y="42672"/>
                </a:moveTo>
                <a:lnTo>
                  <a:pt x="194309" y="0"/>
                </a:lnTo>
                <a:lnTo>
                  <a:pt x="194309" y="28194"/>
                </a:lnTo>
                <a:lnTo>
                  <a:pt x="208025" y="28194"/>
                </a:lnTo>
                <a:lnTo>
                  <a:pt x="208025" y="75102"/>
                </a:lnTo>
                <a:lnTo>
                  <a:pt x="251459" y="42672"/>
                </a:lnTo>
                <a:close/>
              </a:path>
              <a:path w="251459" h="85725">
                <a:moveTo>
                  <a:pt x="208025" y="75102"/>
                </a:moveTo>
                <a:lnTo>
                  <a:pt x="208025" y="57150"/>
                </a:lnTo>
                <a:lnTo>
                  <a:pt x="194309" y="57150"/>
                </a:lnTo>
                <a:lnTo>
                  <a:pt x="194309" y="85344"/>
                </a:lnTo>
                <a:lnTo>
                  <a:pt x="208025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3700" y="30954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83819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67197" y="2793745"/>
            <a:ext cx="838200" cy="86360"/>
          </a:xfrm>
          <a:custGeom>
            <a:avLst/>
            <a:gdLst/>
            <a:ahLst/>
            <a:cxnLst/>
            <a:rect l="l" t="t" r="r" b="b"/>
            <a:pathLst>
              <a:path w="838200" h="86360">
                <a:moveTo>
                  <a:pt x="795527" y="57150"/>
                </a:moveTo>
                <a:lnTo>
                  <a:pt x="795527" y="28956"/>
                </a:lnTo>
                <a:lnTo>
                  <a:pt x="0" y="28956"/>
                </a:lnTo>
                <a:lnTo>
                  <a:pt x="0" y="57150"/>
                </a:lnTo>
                <a:lnTo>
                  <a:pt x="795527" y="57150"/>
                </a:lnTo>
                <a:close/>
              </a:path>
              <a:path w="838200" h="86360">
                <a:moveTo>
                  <a:pt x="838200" y="43434"/>
                </a:moveTo>
                <a:lnTo>
                  <a:pt x="781050" y="0"/>
                </a:lnTo>
                <a:lnTo>
                  <a:pt x="781050" y="28956"/>
                </a:lnTo>
                <a:lnTo>
                  <a:pt x="795527" y="28956"/>
                </a:lnTo>
                <a:lnTo>
                  <a:pt x="795527" y="75295"/>
                </a:lnTo>
                <a:lnTo>
                  <a:pt x="838200" y="43434"/>
                </a:lnTo>
                <a:close/>
              </a:path>
              <a:path w="838200" h="86360">
                <a:moveTo>
                  <a:pt x="795527" y="75295"/>
                </a:moveTo>
                <a:lnTo>
                  <a:pt x="795527" y="57150"/>
                </a:lnTo>
                <a:lnTo>
                  <a:pt x="781050" y="57150"/>
                </a:lnTo>
                <a:lnTo>
                  <a:pt x="781050" y="86106"/>
                </a:lnTo>
                <a:lnTo>
                  <a:pt x="795527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05397" y="2578100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5">
                <a:moveTo>
                  <a:pt x="0" y="0"/>
                </a:moveTo>
                <a:lnTo>
                  <a:pt x="0" y="6050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05397" y="3527552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4">
                <a:moveTo>
                  <a:pt x="0" y="0"/>
                </a:moveTo>
                <a:lnTo>
                  <a:pt x="0" y="6050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05397" y="3183127"/>
            <a:ext cx="252729" cy="173355"/>
          </a:xfrm>
          <a:custGeom>
            <a:avLst/>
            <a:gdLst/>
            <a:ahLst/>
            <a:cxnLst/>
            <a:rect l="l" t="t" r="r" b="b"/>
            <a:pathLst>
              <a:path w="252729" h="173354">
                <a:moveTo>
                  <a:pt x="0" y="0"/>
                </a:moveTo>
                <a:lnTo>
                  <a:pt x="252222" y="1729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05397" y="3356102"/>
            <a:ext cx="252729" cy="171450"/>
          </a:xfrm>
          <a:custGeom>
            <a:avLst/>
            <a:gdLst/>
            <a:ahLst/>
            <a:cxnLst/>
            <a:rect l="l" t="t" r="r" b="b"/>
            <a:pathLst>
              <a:path w="252729" h="171450">
                <a:moveTo>
                  <a:pt x="0" y="171450"/>
                </a:moveTo>
                <a:lnTo>
                  <a:pt x="2522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05397" y="2578100"/>
            <a:ext cx="671830" cy="1036319"/>
          </a:xfrm>
          <a:custGeom>
            <a:avLst/>
            <a:gdLst/>
            <a:ahLst/>
            <a:cxnLst/>
            <a:rect l="l" t="t" r="r" b="b"/>
            <a:pathLst>
              <a:path w="671829" h="1036320">
                <a:moveTo>
                  <a:pt x="0" y="0"/>
                </a:moveTo>
                <a:lnTo>
                  <a:pt x="671322" y="517397"/>
                </a:lnTo>
                <a:lnTo>
                  <a:pt x="671322" y="10363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5397" y="3614420"/>
            <a:ext cx="671830" cy="518159"/>
          </a:xfrm>
          <a:custGeom>
            <a:avLst/>
            <a:gdLst/>
            <a:ahLst/>
            <a:cxnLst/>
            <a:rect l="l" t="t" r="r" b="b"/>
            <a:pathLst>
              <a:path w="671829" h="518160">
                <a:moveTo>
                  <a:pt x="0" y="518159"/>
                </a:moveTo>
                <a:lnTo>
                  <a:pt x="6713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72147" y="3230372"/>
            <a:ext cx="256540" cy="76200"/>
          </a:xfrm>
          <a:custGeom>
            <a:avLst/>
            <a:gdLst/>
            <a:ahLst/>
            <a:cxnLst/>
            <a:rect l="l" t="t" r="r" b="b"/>
            <a:pathLst>
              <a:path w="256540" h="76200">
                <a:moveTo>
                  <a:pt x="196596" y="41147"/>
                </a:moveTo>
                <a:lnTo>
                  <a:pt x="196596" y="35813"/>
                </a:lnTo>
                <a:lnTo>
                  <a:pt x="195072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2671"/>
                </a:lnTo>
                <a:lnTo>
                  <a:pt x="195072" y="42671"/>
                </a:lnTo>
                <a:lnTo>
                  <a:pt x="196596" y="41147"/>
                </a:lnTo>
                <a:close/>
              </a:path>
              <a:path w="256540" h="76200">
                <a:moveTo>
                  <a:pt x="256031" y="38099"/>
                </a:moveTo>
                <a:lnTo>
                  <a:pt x="179831" y="0"/>
                </a:lnTo>
                <a:lnTo>
                  <a:pt x="179831" y="33527"/>
                </a:lnTo>
                <a:lnTo>
                  <a:pt x="195072" y="33527"/>
                </a:lnTo>
                <a:lnTo>
                  <a:pt x="196596" y="35813"/>
                </a:lnTo>
                <a:lnTo>
                  <a:pt x="196596" y="67817"/>
                </a:lnTo>
                <a:lnTo>
                  <a:pt x="256031" y="38099"/>
                </a:lnTo>
                <a:close/>
              </a:path>
              <a:path w="256540" h="76200">
                <a:moveTo>
                  <a:pt x="196596" y="67817"/>
                </a:moveTo>
                <a:lnTo>
                  <a:pt x="196596" y="41147"/>
                </a:lnTo>
                <a:lnTo>
                  <a:pt x="195072" y="42671"/>
                </a:lnTo>
                <a:lnTo>
                  <a:pt x="179831" y="42671"/>
                </a:lnTo>
                <a:lnTo>
                  <a:pt x="179831" y="76199"/>
                </a:lnTo>
                <a:lnTo>
                  <a:pt x="19659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19420" y="4262120"/>
            <a:ext cx="1508760" cy="86360"/>
          </a:xfrm>
          <a:custGeom>
            <a:avLst/>
            <a:gdLst/>
            <a:ahLst/>
            <a:cxnLst/>
            <a:rect l="l" t="t" r="r" b="b"/>
            <a:pathLst>
              <a:path w="1508759" h="86360">
                <a:moveTo>
                  <a:pt x="1465326" y="57150"/>
                </a:moveTo>
                <a:lnTo>
                  <a:pt x="1465326" y="28955"/>
                </a:lnTo>
                <a:lnTo>
                  <a:pt x="0" y="28956"/>
                </a:lnTo>
                <a:lnTo>
                  <a:pt x="0" y="57150"/>
                </a:lnTo>
                <a:lnTo>
                  <a:pt x="1465326" y="57150"/>
                </a:lnTo>
                <a:close/>
              </a:path>
              <a:path w="1508759" h="86360">
                <a:moveTo>
                  <a:pt x="1508759" y="43433"/>
                </a:moveTo>
                <a:lnTo>
                  <a:pt x="1451609" y="0"/>
                </a:lnTo>
                <a:lnTo>
                  <a:pt x="1451609" y="28955"/>
                </a:lnTo>
                <a:lnTo>
                  <a:pt x="1465326" y="28955"/>
                </a:lnTo>
                <a:lnTo>
                  <a:pt x="1465326" y="75864"/>
                </a:lnTo>
                <a:lnTo>
                  <a:pt x="1508759" y="43433"/>
                </a:lnTo>
                <a:close/>
              </a:path>
              <a:path w="1508759" h="86360">
                <a:moveTo>
                  <a:pt x="1465326" y="75864"/>
                </a:moveTo>
                <a:lnTo>
                  <a:pt x="1465326" y="57150"/>
                </a:lnTo>
                <a:lnTo>
                  <a:pt x="1451609" y="57150"/>
                </a:lnTo>
                <a:lnTo>
                  <a:pt x="1451609" y="86105"/>
                </a:lnTo>
                <a:lnTo>
                  <a:pt x="1465326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47028" y="4711445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7028" y="5014727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70573" y="4651502"/>
            <a:ext cx="238760" cy="603250"/>
          </a:xfrm>
          <a:custGeom>
            <a:avLst/>
            <a:gdLst/>
            <a:ahLst/>
            <a:cxnLst/>
            <a:rect l="l" t="t" r="r" b="b"/>
            <a:pathLst>
              <a:path w="238759" h="603250">
                <a:moveTo>
                  <a:pt x="118872" y="0"/>
                </a:move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0" y="483870"/>
                </a:lnTo>
                <a:lnTo>
                  <a:pt x="9358" y="530411"/>
                </a:lnTo>
                <a:lnTo>
                  <a:pt x="34861" y="568166"/>
                </a:lnTo>
                <a:lnTo>
                  <a:pt x="72651" y="593490"/>
                </a:lnTo>
                <a:lnTo>
                  <a:pt x="118872" y="602742"/>
                </a:lnTo>
                <a:lnTo>
                  <a:pt x="165532" y="593490"/>
                </a:lnTo>
                <a:lnTo>
                  <a:pt x="203549" y="568166"/>
                </a:lnTo>
                <a:lnTo>
                  <a:pt x="229135" y="530411"/>
                </a:lnTo>
                <a:lnTo>
                  <a:pt x="238505" y="483870"/>
                </a:lnTo>
                <a:lnTo>
                  <a:pt x="238505" y="118872"/>
                </a:lnTo>
                <a:lnTo>
                  <a:pt x="229135" y="72651"/>
                </a:lnTo>
                <a:lnTo>
                  <a:pt x="203549" y="34861"/>
                </a:lnTo>
                <a:lnTo>
                  <a:pt x="165532" y="9358"/>
                </a:lnTo>
                <a:lnTo>
                  <a:pt x="1188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03745" y="4957826"/>
            <a:ext cx="424815" cy="76200"/>
          </a:xfrm>
          <a:custGeom>
            <a:avLst/>
            <a:gdLst/>
            <a:ahLst/>
            <a:cxnLst/>
            <a:rect l="l" t="t" r="r" b="b"/>
            <a:pathLst>
              <a:path w="424815" h="76200">
                <a:moveTo>
                  <a:pt x="364998" y="40386"/>
                </a:moveTo>
                <a:lnTo>
                  <a:pt x="364998" y="35051"/>
                </a:lnTo>
                <a:lnTo>
                  <a:pt x="363474" y="33527"/>
                </a:lnTo>
                <a:lnTo>
                  <a:pt x="2285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5" y="42672"/>
                </a:lnTo>
                <a:lnTo>
                  <a:pt x="363474" y="42672"/>
                </a:lnTo>
                <a:lnTo>
                  <a:pt x="364998" y="40386"/>
                </a:lnTo>
                <a:close/>
              </a:path>
              <a:path w="424815" h="76200">
                <a:moveTo>
                  <a:pt x="424433" y="38100"/>
                </a:moveTo>
                <a:lnTo>
                  <a:pt x="348233" y="0"/>
                </a:lnTo>
                <a:lnTo>
                  <a:pt x="348233" y="33527"/>
                </a:lnTo>
                <a:lnTo>
                  <a:pt x="363474" y="33527"/>
                </a:lnTo>
                <a:lnTo>
                  <a:pt x="364998" y="35051"/>
                </a:lnTo>
                <a:lnTo>
                  <a:pt x="364998" y="67817"/>
                </a:lnTo>
                <a:lnTo>
                  <a:pt x="424433" y="38100"/>
                </a:lnTo>
                <a:close/>
              </a:path>
              <a:path w="424815" h="76200">
                <a:moveTo>
                  <a:pt x="364998" y="67817"/>
                </a:moveTo>
                <a:lnTo>
                  <a:pt x="364998" y="40386"/>
                </a:lnTo>
                <a:lnTo>
                  <a:pt x="363474" y="42672"/>
                </a:lnTo>
                <a:lnTo>
                  <a:pt x="348233" y="42672"/>
                </a:lnTo>
                <a:lnTo>
                  <a:pt x="348233" y="76200"/>
                </a:lnTo>
                <a:lnTo>
                  <a:pt x="364998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27418" y="2146045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09" h="3281679">
                <a:moveTo>
                  <a:pt x="168401" y="0"/>
                </a:moveTo>
                <a:lnTo>
                  <a:pt x="168401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28180" y="2146045"/>
            <a:ext cx="167640" cy="3282315"/>
          </a:xfrm>
          <a:custGeom>
            <a:avLst/>
            <a:gdLst/>
            <a:ahLst/>
            <a:cxnLst/>
            <a:rect l="l" t="t" r="r" b="b"/>
            <a:pathLst>
              <a:path w="167640" h="3282315">
                <a:moveTo>
                  <a:pt x="0" y="0"/>
                </a:moveTo>
                <a:lnTo>
                  <a:pt x="0" y="3281933"/>
                </a:lnTo>
                <a:lnTo>
                  <a:pt x="167640" y="3281933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781544" y="3665240"/>
            <a:ext cx="1498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47028" y="3316223"/>
            <a:ext cx="3143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747520" y="508279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42948" y="2625344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60" h="76200">
                <a:moveTo>
                  <a:pt x="281177" y="41147"/>
                </a:moveTo>
                <a:lnTo>
                  <a:pt x="281177" y="35813"/>
                </a:lnTo>
                <a:lnTo>
                  <a:pt x="27889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3433"/>
                </a:lnTo>
                <a:lnTo>
                  <a:pt x="278891" y="43433"/>
                </a:lnTo>
                <a:lnTo>
                  <a:pt x="281177" y="41147"/>
                </a:lnTo>
                <a:close/>
              </a:path>
              <a:path w="340360" h="76200">
                <a:moveTo>
                  <a:pt x="339851" y="38099"/>
                </a:moveTo>
                <a:lnTo>
                  <a:pt x="263651" y="0"/>
                </a:lnTo>
                <a:lnTo>
                  <a:pt x="263651" y="33527"/>
                </a:lnTo>
                <a:lnTo>
                  <a:pt x="278891" y="33527"/>
                </a:lnTo>
                <a:lnTo>
                  <a:pt x="281177" y="35813"/>
                </a:lnTo>
                <a:lnTo>
                  <a:pt x="281177" y="67436"/>
                </a:lnTo>
                <a:lnTo>
                  <a:pt x="339851" y="38099"/>
                </a:lnTo>
                <a:close/>
              </a:path>
              <a:path w="340360" h="76200">
                <a:moveTo>
                  <a:pt x="281177" y="67436"/>
                </a:moveTo>
                <a:lnTo>
                  <a:pt x="281177" y="41147"/>
                </a:lnTo>
                <a:lnTo>
                  <a:pt x="278891" y="43433"/>
                </a:lnTo>
                <a:lnTo>
                  <a:pt x="263651" y="43433"/>
                </a:lnTo>
                <a:lnTo>
                  <a:pt x="263651" y="76199"/>
                </a:lnTo>
                <a:lnTo>
                  <a:pt x="281177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42948" y="3057398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60" h="76200">
                <a:moveTo>
                  <a:pt x="281177" y="41147"/>
                </a:moveTo>
                <a:lnTo>
                  <a:pt x="281177" y="35813"/>
                </a:lnTo>
                <a:lnTo>
                  <a:pt x="27889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2671"/>
                </a:lnTo>
                <a:lnTo>
                  <a:pt x="278891" y="42671"/>
                </a:lnTo>
                <a:lnTo>
                  <a:pt x="281177" y="41147"/>
                </a:lnTo>
                <a:close/>
              </a:path>
              <a:path w="340360" h="76200">
                <a:moveTo>
                  <a:pt x="339851" y="38100"/>
                </a:moveTo>
                <a:lnTo>
                  <a:pt x="263651" y="0"/>
                </a:lnTo>
                <a:lnTo>
                  <a:pt x="263651" y="33527"/>
                </a:lnTo>
                <a:lnTo>
                  <a:pt x="278891" y="33527"/>
                </a:lnTo>
                <a:lnTo>
                  <a:pt x="281177" y="35813"/>
                </a:lnTo>
                <a:lnTo>
                  <a:pt x="281177" y="67437"/>
                </a:lnTo>
                <a:lnTo>
                  <a:pt x="339851" y="38100"/>
                </a:lnTo>
                <a:close/>
              </a:path>
              <a:path w="340360" h="76200">
                <a:moveTo>
                  <a:pt x="281177" y="67437"/>
                </a:moveTo>
                <a:lnTo>
                  <a:pt x="281177" y="41147"/>
                </a:lnTo>
                <a:lnTo>
                  <a:pt x="278891" y="42671"/>
                </a:lnTo>
                <a:lnTo>
                  <a:pt x="263651" y="42671"/>
                </a:lnTo>
                <a:lnTo>
                  <a:pt x="263651" y="76200"/>
                </a:lnTo>
                <a:lnTo>
                  <a:pt x="281177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3229" y="3060445"/>
            <a:ext cx="69850" cy="71755"/>
          </a:xfrm>
          <a:custGeom>
            <a:avLst/>
            <a:gdLst/>
            <a:ahLst/>
            <a:cxnLst/>
            <a:rect l="l" t="t" r="r" b="b"/>
            <a:pathLst>
              <a:path w="69850" h="71755">
                <a:moveTo>
                  <a:pt x="69342" y="51053"/>
                </a:moveTo>
                <a:lnTo>
                  <a:pt x="69342" y="20573"/>
                </a:lnTo>
                <a:lnTo>
                  <a:pt x="48768" y="0"/>
                </a:lnTo>
                <a:lnTo>
                  <a:pt x="19812" y="0"/>
                </a:lnTo>
                <a:lnTo>
                  <a:pt x="0" y="20573"/>
                </a:lnTo>
                <a:lnTo>
                  <a:pt x="0" y="51053"/>
                </a:lnTo>
                <a:lnTo>
                  <a:pt x="19812" y="71627"/>
                </a:lnTo>
                <a:lnTo>
                  <a:pt x="48768" y="71627"/>
                </a:lnTo>
                <a:lnTo>
                  <a:pt x="69342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13229" y="3060445"/>
            <a:ext cx="69850" cy="71755"/>
          </a:xfrm>
          <a:custGeom>
            <a:avLst/>
            <a:gdLst/>
            <a:ahLst/>
            <a:cxnLst/>
            <a:rect l="l" t="t" r="r" b="b"/>
            <a:pathLst>
              <a:path w="69850" h="71755">
                <a:moveTo>
                  <a:pt x="19812" y="0"/>
                </a:moveTo>
                <a:lnTo>
                  <a:pt x="0" y="20573"/>
                </a:lnTo>
                <a:lnTo>
                  <a:pt x="0" y="51053"/>
                </a:lnTo>
                <a:lnTo>
                  <a:pt x="19812" y="71627"/>
                </a:lnTo>
                <a:lnTo>
                  <a:pt x="48768" y="71627"/>
                </a:lnTo>
                <a:lnTo>
                  <a:pt x="69342" y="51053"/>
                </a:lnTo>
                <a:lnTo>
                  <a:pt x="69342" y="20573"/>
                </a:lnTo>
                <a:lnTo>
                  <a:pt x="48768" y="0"/>
                </a:lnTo>
                <a:lnTo>
                  <a:pt x="1981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435605" y="3230117"/>
            <a:ext cx="6496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082800" y="2491994"/>
            <a:ext cx="1341120" cy="1727835"/>
          </a:xfrm>
          <a:custGeom>
            <a:avLst/>
            <a:gdLst/>
            <a:ahLst/>
            <a:cxnLst/>
            <a:rect l="l" t="t" r="r" b="b"/>
            <a:pathLst>
              <a:path w="1341120" h="1727835">
                <a:moveTo>
                  <a:pt x="0" y="0"/>
                </a:moveTo>
                <a:lnTo>
                  <a:pt x="0" y="1727454"/>
                </a:lnTo>
                <a:lnTo>
                  <a:pt x="1341120" y="1727454"/>
                </a:lnTo>
                <a:lnTo>
                  <a:pt x="13411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105412" y="2628905"/>
            <a:ext cx="24637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102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05412" y="3492256"/>
            <a:ext cx="24637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105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84149" y="3921263"/>
            <a:ext cx="1060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84149" y="3489202"/>
            <a:ext cx="1060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84149" y="2539757"/>
            <a:ext cx="90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84149" y="3057157"/>
            <a:ext cx="90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123680" y="4694173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2672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102"/>
                </a:lnTo>
                <a:lnTo>
                  <a:pt x="252222" y="42672"/>
                </a:lnTo>
                <a:close/>
              </a:path>
              <a:path w="252729" h="86360">
                <a:moveTo>
                  <a:pt x="209550" y="75102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14398" y="3958844"/>
            <a:ext cx="0" cy="3023235"/>
          </a:xfrm>
          <a:custGeom>
            <a:avLst/>
            <a:gdLst/>
            <a:ahLst/>
            <a:cxnLst/>
            <a:rect l="l" t="t" r="r" b="b"/>
            <a:pathLst>
              <a:path h="3023234">
                <a:moveTo>
                  <a:pt x="0" y="302285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14398" y="3916171"/>
            <a:ext cx="168910" cy="86360"/>
          </a:xfrm>
          <a:custGeom>
            <a:avLst/>
            <a:gdLst/>
            <a:ahLst/>
            <a:cxnLst/>
            <a:rect l="l" t="t" r="r" b="b"/>
            <a:pathLst>
              <a:path w="168910" h="86360">
                <a:moveTo>
                  <a:pt x="125730" y="57150"/>
                </a:moveTo>
                <a:lnTo>
                  <a:pt x="12573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25730" y="57150"/>
                </a:lnTo>
                <a:close/>
              </a:path>
              <a:path w="168910" h="86360">
                <a:moveTo>
                  <a:pt x="168402" y="42672"/>
                </a:moveTo>
                <a:lnTo>
                  <a:pt x="111252" y="0"/>
                </a:lnTo>
                <a:lnTo>
                  <a:pt x="111252" y="28955"/>
                </a:lnTo>
                <a:lnTo>
                  <a:pt x="125730" y="28955"/>
                </a:lnTo>
                <a:lnTo>
                  <a:pt x="125730" y="75102"/>
                </a:lnTo>
                <a:lnTo>
                  <a:pt x="168402" y="42672"/>
                </a:lnTo>
                <a:close/>
              </a:path>
              <a:path w="168910" h="86360">
                <a:moveTo>
                  <a:pt x="125730" y="75102"/>
                </a:moveTo>
                <a:lnTo>
                  <a:pt x="125730" y="57150"/>
                </a:lnTo>
                <a:lnTo>
                  <a:pt x="111252" y="57150"/>
                </a:lnTo>
                <a:lnTo>
                  <a:pt x="111252" y="86105"/>
                </a:lnTo>
                <a:lnTo>
                  <a:pt x="125730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23920" y="2620772"/>
            <a:ext cx="251460" cy="86360"/>
          </a:xfrm>
          <a:custGeom>
            <a:avLst/>
            <a:gdLst/>
            <a:ahLst/>
            <a:cxnLst/>
            <a:rect l="l" t="t" r="r" b="b"/>
            <a:pathLst>
              <a:path w="251460" h="86360">
                <a:moveTo>
                  <a:pt x="208025" y="57149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49"/>
                </a:lnTo>
                <a:lnTo>
                  <a:pt x="208025" y="57149"/>
                </a:lnTo>
                <a:close/>
              </a:path>
              <a:path w="251460" h="86360">
                <a:moveTo>
                  <a:pt x="251459" y="42671"/>
                </a:moveTo>
                <a:lnTo>
                  <a:pt x="194309" y="0"/>
                </a:lnTo>
                <a:lnTo>
                  <a:pt x="194309" y="28955"/>
                </a:lnTo>
                <a:lnTo>
                  <a:pt x="208025" y="28955"/>
                </a:lnTo>
                <a:lnTo>
                  <a:pt x="208025" y="75681"/>
                </a:lnTo>
                <a:lnTo>
                  <a:pt x="251459" y="42671"/>
                </a:lnTo>
                <a:close/>
              </a:path>
              <a:path w="251460" h="86360">
                <a:moveTo>
                  <a:pt x="208025" y="75681"/>
                </a:moveTo>
                <a:lnTo>
                  <a:pt x="208025" y="57149"/>
                </a:lnTo>
                <a:lnTo>
                  <a:pt x="194309" y="57149"/>
                </a:lnTo>
                <a:lnTo>
                  <a:pt x="194309" y="86105"/>
                </a:lnTo>
                <a:lnTo>
                  <a:pt x="208025" y="7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23920" y="3571747"/>
            <a:ext cx="251460" cy="86360"/>
          </a:xfrm>
          <a:custGeom>
            <a:avLst/>
            <a:gdLst/>
            <a:ahLst/>
            <a:cxnLst/>
            <a:rect l="l" t="t" r="r" b="b"/>
            <a:pathLst>
              <a:path w="251460" h="86360">
                <a:moveTo>
                  <a:pt x="208025" y="57150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1460" h="86360">
                <a:moveTo>
                  <a:pt x="251459" y="42672"/>
                </a:moveTo>
                <a:lnTo>
                  <a:pt x="194309" y="0"/>
                </a:lnTo>
                <a:lnTo>
                  <a:pt x="194309" y="28955"/>
                </a:lnTo>
                <a:lnTo>
                  <a:pt x="208025" y="28955"/>
                </a:lnTo>
                <a:lnTo>
                  <a:pt x="208025" y="75681"/>
                </a:lnTo>
                <a:lnTo>
                  <a:pt x="251459" y="42672"/>
                </a:lnTo>
                <a:close/>
              </a:path>
              <a:path w="251460" h="86360">
                <a:moveTo>
                  <a:pt x="208025" y="75681"/>
                </a:moveTo>
                <a:lnTo>
                  <a:pt x="208025" y="57150"/>
                </a:lnTo>
                <a:lnTo>
                  <a:pt x="194309" y="57150"/>
                </a:lnTo>
                <a:lnTo>
                  <a:pt x="194309" y="86105"/>
                </a:lnTo>
                <a:lnTo>
                  <a:pt x="208025" y="7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23680" y="4262120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3433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295"/>
                </a:lnTo>
                <a:lnTo>
                  <a:pt x="252222" y="43433"/>
                </a:lnTo>
                <a:close/>
              </a:path>
              <a:path w="252729" h="86360">
                <a:moveTo>
                  <a:pt x="209550" y="75295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42948" y="504469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5" y="41147"/>
                </a:moveTo>
                <a:lnTo>
                  <a:pt x="1872995" y="35813"/>
                </a:lnTo>
                <a:lnTo>
                  <a:pt x="187147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3433"/>
                </a:lnTo>
                <a:lnTo>
                  <a:pt x="1871471" y="43433"/>
                </a:lnTo>
                <a:lnTo>
                  <a:pt x="1872995" y="41147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3527"/>
                </a:lnTo>
                <a:lnTo>
                  <a:pt x="1871471" y="33527"/>
                </a:lnTo>
                <a:lnTo>
                  <a:pt x="1872995" y="35813"/>
                </a:lnTo>
                <a:lnTo>
                  <a:pt x="1872995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5" y="67817"/>
                </a:moveTo>
                <a:lnTo>
                  <a:pt x="1872995" y="41147"/>
                </a:lnTo>
                <a:lnTo>
                  <a:pt x="1871471" y="43433"/>
                </a:lnTo>
                <a:lnTo>
                  <a:pt x="1856231" y="43433"/>
                </a:lnTo>
                <a:lnTo>
                  <a:pt x="1856231" y="76200"/>
                </a:lnTo>
                <a:lnTo>
                  <a:pt x="1872995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42948" y="5303773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5" y="41148"/>
                </a:moveTo>
                <a:lnTo>
                  <a:pt x="1872995" y="35813"/>
                </a:lnTo>
                <a:lnTo>
                  <a:pt x="187147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5" y="42672"/>
                </a:lnTo>
                <a:lnTo>
                  <a:pt x="1871471" y="42672"/>
                </a:lnTo>
                <a:lnTo>
                  <a:pt x="1872995" y="41148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3527"/>
                </a:lnTo>
                <a:lnTo>
                  <a:pt x="1871471" y="33527"/>
                </a:lnTo>
                <a:lnTo>
                  <a:pt x="1872995" y="35813"/>
                </a:lnTo>
                <a:lnTo>
                  <a:pt x="1872995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5" y="67817"/>
                </a:moveTo>
                <a:lnTo>
                  <a:pt x="1872995" y="41148"/>
                </a:lnTo>
                <a:lnTo>
                  <a:pt x="1871471" y="42672"/>
                </a:lnTo>
                <a:lnTo>
                  <a:pt x="1856231" y="42672"/>
                </a:lnTo>
                <a:lnTo>
                  <a:pt x="1856231" y="76200"/>
                </a:lnTo>
                <a:lnTo>
                  <a:pt x="1872995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3229" y="4767326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69342" y="52577"/>
                </a:move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13229" y="4767326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19812" y="0"/>
                </a:move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10944" y="5025644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70104" y="52577"/>
                </a:moveTo>
                <a:lnTo>
                  <a:pt x="70104" y="20573"/>
                </a:lnTo>
                <a:lnTo>
                  <a:pt x="49530" y="0"/>
                </a:lnTo>
                <a:lnTo>
                  <a:pt x="20574" y="0"/>
                </a:lnTo>
                <a:lnTo>
                  <a:pt x="0" y="20573"/>
                </a:lnTo>
                <a:lnTo>
                  <a:pt x="0" y="52577"/>
                </a:lnTo>
                <a:lnTo>
                  <a:pt x="20574" y="73151"/>
                </a:lnTo>
                <a:lnTo>
                  <a:pt x="49530" y="73151"/>
                </a:lnTo>
                <a:lnTo>
                  <a:pt x="70104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4600" y="3052826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50"/>
                </a:moveTo>
                <a:lnTo>
                  <a:pt x="208025" y="28193"/>
                </a:lnTo>
                <a:lnTo>
                  <a:pt x="0" y="28193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5725">
                <a:moveTo>
                  <a:pt x="250697" y="42672"/>
                </a:moveTo>
                <a:lnTo>
                  <a:pt x="193547" y="0"/>
                </a:lnTo>
                <a:lnTo>
                  <a:pt x="193547" y="28193"/>
                </a:lnTo>
                <a:lnTo>
                  <a:pt x="208025" y="28193"/>
                </a:lnTo>
                <a:lnTo>
                  <a:pt x="208025" y="74533"/>
                </a:lnTo>
                <a:lnTo>
                  <a:pt x="250697" y="42672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50"/>
                </a:lnTo>
                <a:lnTo>
                  <a:pt x="193547" y="57150"/>
                </a:lnTo>
                <a:lnTo>
                  <a:pt x="193547" y="85343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38447" y="5044694"/>
            <a:ext cx="2519680" cy="76200"/>
          </a:xfrm>
          <a:custGeom>
            <a:avLst/>
            <a:gdLst/>
            <a:ahLst/>
            <a:cxnLst/>
            <a:rect l="l" t="t" r="r" b="b"/>
            <a:pathLst>
              <a:path w="2519679" h="76200">
                <a:moveTo>
                  <a:pt x="2460498" y="41147"/>
                </a:moveTo>
                <a:lnTo>
                  <a:pt x="2460498" y="35813"/>
                </a:lnTo>
                <a:lnTo>
                  <a:pt x="2458974" y="33527"/>
                </a:lnTo>
                <a:lnTo>
                  <a:pt x="2286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6" y="43434"/>
                </a:lnTo>
                <a:lnTo>
                  <a:pt x="2458974" y="43433"/>
                </a:lnTo>
                <a:lnTo>
                  <a:pt x="2460498" y="41147"/>
                </a:lnTo>
                <a:close/>
              </a:path>
              <a:path w="2519679" h="76200">
                <a:moveTo>
                  <a:pt x="2519172" y="38100"/>
                </a:moveTo>
                <a:lnTo>
                  <a:pt x="2442972" y="0"/>
                </a:lnTo>
                <a:lnTo>
                  <a:pt x="2442972" y="33527"/>
                </a:lnTo>
                <a:lnTo>
                  <a:pt x="2458974" y="33527"/>
                </a:lnTo>
                <a:lnTo>
                  <a:pt x="2460498" y="35813"/>
                </a:lnTo>
                <a:lnTo>
                  <a:pt x="2460498" y="67437"/>
                </a:lnTo>
                <a:lnTo>
                  <a:pt x="2519172" y="38100"/>
                </a:lnTo>
                <a:close/>
              </a:path>
              <a:path w="2519679" h="76200">
                <a:moveTo>
                  <a:pt x="2460498" y="67437"/>
                </a:moveTo>
                <a:lnTo>
                  <a:pt x="2460498" y="41147"/>
                </a:lnTo>
                <a:lnTo>
                  <a:pt x="2458974" y="43433"/>
                </a:lnTo>
                <a:lnTo>
                  <a:pt x="2442972" y="43433"/>
                </a:lnTo>
                <a:lnTo>
                  <a:pt x="2442972" y="76200"/>
                </a:lnTo>
                <a:lnTo>
                  <a:pt x="2460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38447" y="4784852"/>
            <a:ext cx="2519680" cy="76200"/>
          </a:xfrm>
          <a:custGeom>
            <a:avLst/>
            <a:gdLst/>
            <a:ahLst/>
            <a:cxnLst/>
            <a:rect l="l" t="t" r="r" b="b"/>
            <a:pathLst>
              <a:path w="2519679" h="76200">
                <a:moveTo>
                  <a:pt x="2460498" y="40386"/>
                </a:moveTo>
                <a:lnTo>
                  <a:pt x="2460498" y="35051"/>
                </a:lnTo>
                <a:lnTo>
                  <a:pt x="2458974" y="33527"/>
                </a:lnTo>
                <a:lnTo>
                  <a:pt x="2286" y="33528"/>
                </a:lnTo>
                <a:lnTo>
                  <a:pt x="0" y="35052"/>
                </a:lnTo>
                <a:lnTo>
                  <a:pt x="0" y="40386"/>
                </a:lnTo>
                <a:lnTo>
                  <a:pt x="2286" y="42672"/>
                </a:lnTo>
                <a:lnTo>
                  <a:pt x="2458974" y="42672"/>
                </a:lnTo>
                <a:lnTo>
                  <a:pt x="2460498" y="40386"/>
                </a:lnTo>
                <a:close/>
              </a:path>
              <a:path w="2519679" h="76200">
                <a:moveTo>
                  <a:pt x="2519172" y="38100"/>
                </a:moveTo>
                <a:lnTo>
                  <a:pt x="2442972" y="0"/>
                </a:lnTo>
                <a:lnTo>
                  <a:pt x="2442972" y="33527"/>
                </a:lnTo>
                <a:lnTo>
                  <a:pt x="2458974" y="33527"/>
                </a:lnTo>
                <a:lnTo>
                  <a:pt x="2460498" y="35051"/>
                </a:lnTo>
                <a:lnTo>
                  <a:pt x="2460498" y="67437"/>
                </a:lnTo>
                <a:lnTo>
                  <a:pt x="2519172" y="38100"/>
                </a:lnTo>
                <a:close/>
              </a:path>
              <a:path w="2519679" h="76200">
                <a:moveTo>
                  <a:pt x="2460498" y="67437"/>
                </a:moveTo>
                <a:lnTo>
                  <a:pt x="2460498" y="40386"/>
                </a:lnTo>
                <a:lnTo>
                  <a:pt x="2458974" y="42672"/>
                </a:lnTo>
                <a:lnTo>
                  <a:pt x="2442972" y="42672"/>
                </a:lnTo>
                <a:lnTo>
                  <a:pt x="2442972" y="76200"/>
                </a:lnTo>
                <a:lnTo>
                  <a:pt x="2460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13046" y="4793996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70103" y="52577"/>
                </a:move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29" y="73151"/>
                </a:lnTo>
                <a:lnTo>
                  <a:pt x="70103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13046" y="4793996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20574" y="0"/>
                </a:move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29" y="73151"/>
                </a:lnTo>
                <a:lnTo>
                  <a:pt x="70103" y="52577"/>
                </a:ln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95819" y="4262120"/>
            <a:ext cx="586105" cy="86360"/>
          </a:xfrm>
          <a:custGeom>
            <a:avLst/>
            <a:gdLst/>
            <a:ahLst/>
            <a:cxnLst/>
            <a:rect l="l" t="t" r="r" b="b"/>
            <a:pathLst>
              <a:path w="586104" h="86360">
                <a:moveTo>
                  <a:pt x="543305" y="57150"/>
                </a:moveTo>
                <a:lnTo>
                  <a:pt x="543305" y="28955"/>
                </a:lnTo>
                <a:lnTo>
                  <a:pt x="0" y="28955"/>
                </a:lnTo>
                <a:lnTo>
                  <a:pt x="0" y="57150"/>
                </a:lnTo>
                <a:lnTo>
                  <a:pt x="543305" y="57150"/>
                </a:lnTo>
                <a:close/>
              </a:path>
              <a:path w="586104" h="86360">
                <a:moveTo>
                  <a:pt x="585977" y="43433"/>
                </a:moveTo>
                <a:lnTo>
                  <a:pt x="528827" y="0"/>
                </a:lnTo>
                <a:lnTo>
                  <a:pt x="528827" y="28955"/>
                </a:lnTo>
                <a:lnTo>
                  <a:pt x="543305" y="28955"/>
                </a:lnTo>
                <a:lnTo>
                  <a:pt x="543305" y="75295"/>
                </a:lnTo>
                <a:lnTo>
                  <a:pt x="585977" y="43433"/>
                </a:lnTo>
                <a:close/>
              </a:path>
              <a:path w="586104" h="86360">
                <a:moveTo>
                  <a:pt x="543305" y="75295"/>
                </a:moveTo>
                <a:lnTo>
                  <a:pt x="543305" y="57150"/>
                </a:lnTo>
                <a:lnTo>
                  <a:pt x="528827" y="57150"/>
                </a:lnTo>
                <a:lnTo>
                  <a:pt x="528827" y="86105"/>
                </a:lnTo>
                <a:lnTo>
                  <a:pt x="543305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91247" y="4957826"/>
            <a:ext cx="1765935" cy="76200"/>
          </a:xfrm>
          <a:custGeom>
            <a:avLst/>
            <a:gdLst/>
            <a:ahLst/>
            <a:cxnLst/>
            <a:rect l="l" t="t" r="r" b="b"/>
            <a:pathLst>
              <a:path w="1765934" h="76200">
                <a:moveTo>
                  <a:pt x="1706879" y="40386"/>
                </a:moveTo>
                <a:lnTo>
                  <a:pt x="1706879" y="35051"/>
                </a:lnTo>
                <a:lnTo>
                  <a:pt x="1704594" y="33527"/>
                </a:lnTo>
                <a:lnTo>
                  <a:pt x="2285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5" y="42672"/>
                </a:lnTo>
                <a:lnTo>
                  <a:pt x="1704594" y="42672"/>
                </a:lnTo>
                <a:lnTo>
                  <a:pt x="1706879" y="40386"/>
                </a:lnTo>
                <a:close/>
              </a:path>
              <a:path w="1765934" h="76200">
                <a:moveTo>
                  <a:pt x="1765553" y="38100"/>
                </a:moveTo>
                <a:lnTo>
                  <a:pt x="1689353" y="0"/>
                </a:lnTo>
                <a:lnTo>
                  <a:pt x="1689353" y="33527"/>
                </a:lnTo>
                <a:lnTo>
                  <a:pt x="1704594" y="33527"/>
                </a:lnTo>
                <a:lnTo>
                  <a:pt x="1706879" y="35051"/>
                </a:lnTo>
                <a:lnTo>
                  <a:pt x="1706879" y="67437"/>
                </a:lnTo>
                <a:lnTo>
                  <a:pt x="1765553" y="38100"/>
                </a:lnTo>
                <a:close/>
              </a:path>
              <a:path w="1765934" h="76200">
                <a:moveTo>
                  <a:pt x="1706879" y="67437"/>
                </a:moveTo>
                <a:lnTo>
                  <a:pt x="1706879" y="40386"/>
                </a:lnTo>
                <a:lnTo>
                  <a:pt x="1704594" y="42672"/>
                </a:lnTo>
                <a:lnTo>
                  <a:pt x="1689353" y="42672"/>
                </a:lnTo>
                <a:lnTo>
                  <a:pt x="1689353" y="76200"/>
                </a:lnTo>
                <a:lnTo>
                  <a:pt x="170687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91476" y="496697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4">
                <a:moveTo>
                  <a:pt x="70103" y="51053"/>
                </a:move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29" y="71627"/>
                </a:lnTo>
                <a:lnTo>
                  <a:pt x="7010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91476" y="496697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4">
                <a:moveTo>
                  <a:pt x="20574" y="0"/>
                </a:move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29" y="71627"/>
                </a:lnTo>
                <a:lnTo>
                  <a:pt x="70103" y="51053"/>
                </a:ln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23680" y="4995926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75902" y="4995926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10363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417827" y="1934717"/>
            <a:ext cx="32829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13955" y="1934717"/>
            <a:ext cx="3911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/EX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866490" y="1934717"/>
            <a:ext cx="5759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spc="-5" dirty="0">
                <a:latin typeface="Arial"/>
                <a:cs typeface="Arial"/>
              </a:rPr>
              <a:t>/M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709790" y="1934717"/>
            <a:ext cx="61468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MEM</a:t>
            </a:r>
            <a:r>
              <a:rPr sz="1100" spc="-5" dirty="0">
                <a:latin typeface="Arial"/>
                <a:cs typeface="Arial"/>
              </a:rPr>
              <a:t>/WB</a:t>
            </a:r>
            <a:endParaRPr sz="11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742948" y="4784852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5" y="40386"/>
                </a:moveTo>
                <a:lnTo>
                  <a:pt x="1872995" y="35051"/>
                </a:lnTo>
                <a:lnTo>
                  <a:pt x="1871471" y="33527"/>
                </a:lnTo>
                <a:lnTo>
                  <a:pt x="2285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5" y="42672"/>
                </a:lnTo>
                <a:lnTo>
                  <a:pt x="1871471" y="42672"/>
                </a:lnTo>
                <a:lnTo>
                  <a:pt x="1872995" y="40386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3527"/>
                </a:lnTo>
                <a:lnTo>
                  <a:pt x="1871471" y="33527"/>
                </a:lnTo>
                <a:lnTo>
                  <a:pt x="1872995" y="35051"/>
                </a:lnTo>
                <a:lnTo>
                  <a:pt x="1872995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5" y="67817"/>
                </a:moveTo>
                <a:lnTo>
                  <a:pt x="1872995" y="40386"/>
                </a:lnTo>
                <a:lnTo>
                  <a:pt x="1871471" y="42672"/>
                </a:lnTo>
                <a:lnTo>
                  <a:pt x="1856231" y="42672"/>
                </a:lnTo>
                <a:lnTo>
                  <a:pt x="1856231" y="76200"/>
                </a:lnTo>
                <a:lnTo>
                  <a:pt x="1872995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171445" y="4611618"/>
            <a:ext cx="49149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5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(Rt)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5" dirty="0">
                <a:latin typeface="Arial"/>
                <a:cs typeface="Arial"/>
              </a:rPr>
              <a:t>12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(Rd)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2</a:t>
            </a:r>
            <a:r>
              <a:rPr sz="1100" spc="-80" dirty="0">
                <a:solidFill>
                  <a:srgbClr val="2F2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(Rs)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710944" y="5025644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20574" y="0"/>
                </a:moveTo>
                <a:lnTo>
                  <a:pt x="0" y="20573"/>
                </a:lnTo>
                <a:lnTo>
                  <a:pt x="0" y="52577"/>
                </a:lnTo>
                <a:lnTo>
                  <a:pt x="20574" y="73151"/>
                </a:lnTo>
                <a:lnTo>
                  <a:pt x="49530" y="73151"/>
                </a:lnTo>
                <a:lnTo>
                  <a:pt x="70104" y="52577"/>
                </a:lnTo>
                <a:lnTo>
                  <a:pt x="70104" y="20573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16500" y="2491994"/>
            <a:ext cx="250825" cy="691515"/>
          </a:xfrm>
          <a:custGeom>
            <a:avLst/>
            <a:gdLst/>
            <a:ahLst/>
            <a:cxnLst/>
            <a:rect l="l" t="t" r="r" b="b"/>
            <a:pathLst>
              <a:path w="250825" h="691514">
                <a:moveTo>
                  <a:pt x="125729" y="0"/>
                </a:move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0" y="565404"/>
                </a:lnTo>
                <a:lnTo>
                  <a:pt x="9894" y="614302"/>
                </a:lnTo>
                <a:lnTo>
                  <a:pt x="36861" y="654272"/>
                </a:lnTo>
                <a:lnTo>
                  <a:pt x="76831" y="681239"/>
                </a:lnTo>
                <a:lnTo>
                  <a:pt x="125729" y="691133"/>
                </a:lnTo>
                <a:lnTo>
                  <a:pt x="174188" y="681239"/>
                </a:lnTo>
                <a:lnTo>
                  <a:pt x="213931" y="654272"/>
                </a:lnTo>
                <a:lnTo>
                  <a:pt x="240815" y="614302"/>
                </a:lnTo>
                <a:lnTo>
                  <a:pt x="250698" y="565404"/>
                </a:lnTo>
                <a:lnTo>
                  <a:pt x="250698" y="125730"/>
                </a:lnTo>
                <a:lnTo>
                  <a:pt x="240815" y="76831"/>
                </a:lnTo>
                <a:lnTo>
                  <a:pt x="213931" y="36861"/>
                </a:lnTo>
                <a:lnTo>
                  <a:pt x="174188" y="9894"/>
                </a:lnTo>
                <a:lnTo>
                  <a:pt x="12572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105146" y="2539746"/>
            <a:ext cx="1035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843020" y="2620772"/>
            <a:ext cx="1173480" cy="86360"/>
          </a:xfrm>
          <a:custGeom>
            <a:avLst/>
            <a:gdLst/>
            <a:ahLst/>
            <a:cxnLst/>
            <a:rect l="l" t="t" r="r" b="b"/>
            <a:pathLst>
              <a:path w="1173479" h="86360">
                <a:moveTo>
                  <a:pt x="1130808" y="57149"/>
                </a:moveTo>
                <a:lnTo>
                  <a:pt x="1130808" y="28955"/>
                </a:lnTo>
                <a:lnTo>
                  <a:pt x="0" y="28955"/>
                </a:lnTo>
                <a:lnTo>
                  <a:pt x="0" y="57149"/>
                </a:lnTo>
                <a:lnTo>
                  <a:pt x="1130808" y="57149"/>
                </a:lnTo>
                <a:close/>
              </a:path>
              <a:path w="1173479" h="86360">
                <a:moveTo>
                  <a:pt x="1173480" y="42671"/>
                </a:moveTo>
                <a:lnTo>
                  <a:pt x="1116330" y="0"/>
                </a:lnTo>
                <a:lnTo>
                  <a:pt x="1116330" y="28955"/>
                </a:lnTo>
                <a:lnTo>
                  <a:pt x="1130808" y="28955"/>
                </a:lnTo>
                <a:lnTo>
                  <a:pt x="1130808" y="75102"/>
                </a:lnTo>
                <a:lnTo>
                  <a:pt x="1173480" y="42671"/>
                </a:lnTo>
                <a:close/>
              </a:path>
              <a:path w="1173479" h="86360">
                <a:moveTo>
                  <a:pt x="1130808" y="75102"/>
                </a:moveTo>
                <a:lnTo>
                  <a:pt x="1130808" y="57149"/>
                </a:lnTo>
                <a:lnTo>
                  <a:pt x="1116330" y="57149"/>
                </a:lnTo>
                <a:lnTo>
                  <a:pt x="1116330" y="86105"/>
                </a:lnTo>
                <a:lnTo>
                  <a:pt x="1130808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94479" y="2793745"/>
            <a:ext cx="922019" cy="86360"/>
          </a:xfrm>
          <a:custGeom>
            <a:avLst/>
            <a:gdLst/>
            <a:ahLst/>
            <a:cxnLst/>
            <a:rect l="l" t="t" r="r" b="b"/>
            <a:pathLst>
              <a:path w="922020" h="86360">
                <a:moveTo>
                  <a:pt x="879348" y="57150"/>
                </a:moveTo>
                <a:lnTo>
                  <a:pt x="879348" y="28956"/>
                </a:lnTo>
                <a:lnTo>
                  <a:pt x="0" y="28956"/>
                </a:lnTo>
                <a:lnTo>
                  <a:pt x="0" y="57150"/>
                </a:lnTo>
                <a:lnTo>
                  <a:pt x="879348" y="57150"/>
                </a:lnTo>
                <a:close/>
              </a:path>
              <a:path w="922020" h="86360">
                <a:moveTo>
                  <a:pt x="922020" y="43434"/>
                </a:moveTo>
                <a:lnTo>
                  <a:pt x="864870" y="0"/>
                </a:lnTo>
                <a:lnTo>
                  <a:pt x="864870" y="28956"/>
                </a:lnTo>
                <a:lnTo>
                  <a:pt x="879348" y="28956"/>
                </a:lnTo>
                <a:lnTo>
                  <a:pt x="879348" y="75295"/>
                </a:lnTo>
                <a:lnTo>
                  <a:pt x="922020" y="43434"/>
                </a:lnTo>
                <a:close/>
              </a:path>
              <a:path w="922020" h="86360">
                <a:moveTo>
                  <a:pt x="879348" y="75295"/>
                </a:moveTo>
                <a:lnTo>
                  <a:pt x="879348" y="57150"/>
                </a:lnTo>
                <a:lnTo>
                  <a:pt x="864870" y="57150"/>
                </a:lnTo>
                <a:lnTo>
                  <a:pt x="864870" y="86106"/>
                </a:lnTo>
                <a:lnTo>
                  <a:pt x="879348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46702" y="2966720"/>
            <a:ext cx="669925" cy="86360"/>
          </a:xfrm>
          <a:custGeom>
            <a:avLst/>
            <a:gdLst/>
            <a:ahLst/>
            <a:cxnLst/>
            <a:rect l="l" t="t" r="r" b="b"/>
            <a:pathLst>
              <a:path w="669925" h="86360">
                <a:moveTo>
                  <a:pt x="627126" y="57150"/>
                </a:moveTo>
                <a:lnTo>
                  <a:pt x="627126" y="28956"/>
                </a:lnTo>
                <a:lnTo>
                  <a:pt x="0" y="28956"/>
                </a:lnTo>
                <a:lnTo>
                  <a:pt x="0" y="57150"/>
                </a:lnTo>
                <a:lnTo>
                  <a:pt x="627126" y="57150"/>
                </a:lnTo>
                <a:close/>
              </a:path>
              <a:path w="669925" h="86360">
                <a:moveTo>
                  <a:pt x="669798" y="43434"/>
                </a:moveTo>
                <a:lnTo>
                  <a:pt x="612648" y="0"/>
                </a:lnTo>
                <a:lnTo>
                  <a:pt x="612648" y="28956"/>
                </a:lnTo>
                <a:lnTo>
                  <a:pt x="627126" y="28956"/>
                </a:lnTo>
                <a:lnTo>
                  <a:pt x="627126" y="75295"/>
                </a:lnTo>
                <a:lnTo>
                  <a:pt x="669798" y="43434"/>
                </a:lnTo>
                <a:close/>
              </a:path>
              <a:path w="669925" h="86360">
                <a:moveTo>
                  <a:pt x="627126" y="75295"/>
                </a:moveTo>
                <a:lnTo>
                  <a:pt x="627126" y="57150"/>
                </a:lnTo>
                <a:lnTo>
                  <a:pt x="612648" y="57150"/>
                </a:lnTo>
                <a:lnTo>
                  <a:pt x="612648" y="86106"/>
                </a:lnTo>
                <a:lnTo>
                  <a:pt x="627126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16500" y="3441446"/>
            <a:ext cx="250825" cy="691515"/>
          </a:xfrm>
          <a:custGeom>
            <a:avLst/>
            <a:gdLst/>
            <a:ahLst/>
            <a:cxnLst/>
            <a:rect l="l" t="t" r="r" b="b"/>
            <a:pathLst>
              <a:path w="250825" h="691514">
                <a:moveTo>
                  <a:pt x="125729" y="0"/>
                </a:move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0" y="565403"/>
                </a:lnTo>
                <a:lnTo>
                  <a:pt x="9894" y="614302"/>
                </a:lnTo>
                <a:lnTo>
                  <a:pt x="36861" y="654272"/>
                </a:lnTo>
                <a:lnTo>
                  <a:pt x="76831" y="681239"/>
                </a:lnTo>
                <a:lnTo>
                  <a:pt x="125729" y="691133"/>
                </a:lnTo>
                <a:lnTo>
                  <a:pt x="174188" y="681239"/>
                </a:lnTo>
                <a:lnTo>
                  <a:pt x="213931" y="654272"/>
                </a:lnTo>
                <a:lnTo>
                  <a:pt x="240815" y="614302"/>
                </a:lnTo>
                <a:lnTo>
                  <a:pt x="250698" y="565403"/>
                </a:lnTo>
                <a:lnTo>
                  <a:pt x="250698" y="125729"/>
                </a:lnTo>
                <a:lnTo>
                  <a:pt x="240815" y="76831"/>
                </a:lnTo>
                <a:lnTo>
                  <a:pt x="213931" y="36861"/>
                </a:lnTo>
                <a:lnTo>
                  <a:pt x="174188" y="9894"/>
                </a:lnTo>
                <a:lnTo>
                  <a:pt x="12572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105146" y="3489197"/>
            <a:ext cx="1035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346702" y="3916171"/>
            <a:ext cx="669925" cy="86360"/>
          </a:xfrm>
          <a:custGeom>
            <a:avLst/>
            <a:gdLst/>
            <a:ahLst/>
            <a:cxnLst/>
            <a:rect l="l" t="t" r="r" b="b"/>
            <a:pathLst>
              <a:path w="669925" h="86360">
                <a:moveTo>
                  <a:pt x="627126" y="57150"/>
                </a:moveTo>
                <a:lnTo>
                  <a:pt x="627126" y="28955"/>
                </a:lnTo>
                <a:lnTo>
                  <a:pt x="0" y="28955"/>
                </a:lnTo>
                <a:lnTo>
                  <a:pt x="0" y="57150"/>
                </a:lnTo>
                <a:lnTo>
                  <a:pt x="627126" y="57150"/>
                </a:lnTo>
                <a:close/>
              </a:path>
              <a:path w="669925" h="86360">
                <a:moveTo>
                  <a:pt x="669798" y="42672"/>
                </a:moveTo>
                <a:lnTo>
                  <a:pt x="612648" y="0"/>
                </a:lnTo>
                <a:lnTo>
                  <a:pt x="612648" y="28955"/>
                </a:lnTo>
                <a:lnTo>
                  <a:pt x="627126" y="28955"/>
                </a:lnTo>
                <a:lnTo>
                  <a:pt x="627126" y="75102"/>
                </a:lnTo>
                <a:lnTo>
                  <a:pt x="669798" y="42672"/>
                </a:lnTo>
                <a:close/>
              </a:path>
              <a:path w="669925" h="86360">
                <a:moveTo>
                  <a:pt x="627126" y="75102"/>
                </a:moveTo>
                <a:lnTo>
                  <a:pt x="627126" y="57150"/>
                </a:lnTo>
                <a:lnTo>
                  <a:pt x="612648" y="57150"/>
                </a:lnTo>
                <a:lnTo>
                  <a:pt x="612648" y="86105"/>
                </a:lnTo>
                <a:lnTo>
                  <a:pt x="627126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04029" y="3916171"/>
            <a:ext cx="83820" cy="87630"/>
          </a:xfrm>
          <a:custGeom>
            <a:avLst/>
            <a:gdLst/>
            <a:ahLst/>
            <a:cxnLst/>
            <a:rect l="l" t="t" r="r" b="b"/>
            <a:pathLst>
              <a:path w="83820" h="87629">
                <a:moveTo>
                  <a:pt x="83820" y="62483"/>
                </a:moveTo>
                <a:lnTo>
                  <a:pt x="83820" y="25145"/>
                </a:lnTo>
                <a:lnTo>
                  <a:pt x="59436" y="0"/>
                </a:lnTo>
                <a:lnTo>
                  <a:pt x="24384" y="0"/>
                </a:lnTo>
                <a:lnTo>
                  <a:pt x="0" y="25145"/>
                </a:lnTo>
                <a:lnTo>
                  <a:pt x="0" y="62483"/>
                </a:lnTo>
                <a:lnTo>
                  <a:pt x="24384" y="87629"/>
                </a:lnTo>
                <a:lnTo>
                  <a:pt x="59436" y="87629"/>
                </a:lnTo>
                <a:lnTo>
                  <a:pt x="83820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04029" y="3916171"/>
            <a:ext cx="83820" cy="87630"/>
          </a:xfrm>
          <a:custGeom>
            <a:avLst/>
            <a:gdLst/>
            <a:ahLst/>
            <a:cxnLst/>
            <a:rect l="l" t="t" r="r" b="b"/>
            <a:pathLst>
              <a:path w="83820" h="87629">
                <a:moveTo>
                  <a:pt x="24384" y="0"/>
                </a:moveTo>
                <a:lnTo>
                  <a:pt x="0" y="25145"/>
                </a:lnTo>
                <a:lnTo>
                  <a:pt x="0" y="62483"/>
                </a:lnTo>
                <a:lnTo>
                  <a:pt x="24384" y="87629"/>
                </a:lnTo>
                <a:lnTo>
                  <a:pt x="59436" y="87629"/>
                </a:lnTo>
                <a:lnTo>
                  <a:pt x="83820" y="62483"/>
                </a:lnTo>
                <a:lnTo>
                  <a:pt x="83820" y="25145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305547" y="4686553"/>
            <a:ext cx="85090" cy="86995"/>
          </a:xfrm>
          <a:custGeom>
            <a:avLst/>
            <a:gdLst/>
            <a:ahLst/>
            <a:cxnLst/>
            <a:rect l="l" t="t" r="r" b="b"/>
            <a:pathLst>
              <a:path w="85090" h="86995">
                <a:moveTo>
                  <a:pt x="84581" y="62484"/>
                </a:moveTo>
                <a:lnTo>
                  <a:pt x="84581" y="24384"/>
                </a:lnTo>
                <a:lnTo>
                  <a:pt x="59435" y="0"/>
                </a:lnTo>
                <a:lnTo>
                  <a:pt x="24383" y="0"/>
                </a:lnTo>
                <a:lnTo>
                  <a:pt x="0" y="24384"/>
                </a:lnTo>
                <a:lnTo>
                  <a:pt x="0" y="62484"/>
                </a:lnTo>
                <a:lnTo>
                  <a:pt x="24383" y="86868"/>
                </a:lnTo>
                <a:lnTo>
                  <a:pt x="59435" y="86868"/>
                </a:lnTo>
                <a:lnTo>
                  <a:pt x="84581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305547" y="4686553"/>
            <a:ext cx="85090" cy="86995"/>
          </a:xfrm>
          <a:custGeom>
            <a:avLst/>
            <a:gdLst/>
            <a:ahLst/>
            <a:cxnLst/>
            <a:rect l="l" t="t" r="r" b="b"/>
            <a:pathLst>
              <a:path w="85090" h="86995">
                <a:moveTo>
                  <a:pt x="24383" y="0"/>
                </a:moveTo>
                <a:lnTo>
                  <a:pt x="0" y="24384"/>
                </a:lnTo>
                <a:lnTo>
                  <a:pt x="0" y="62484"/>
                </a:lnTo>
                <a:lnTo>
                  <a:pt x="24383" y="86868"/>
                </a:lnTo>
                <a:lnTo>
                  <a:pt x="59435" y="86868"/>
                </a:lnTo>
                <a:lnTo>
                  <a:pt x="84581" y="62484"/>
                </a:lnTo>
                <a:lnTo>
                  <a:pt x="84581" y="24384"/>
                </a:lnTo>
                <a:lnTo>
                  <a:pt x="59435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46702" y="3958844"/>
            <a:ext cx="0" cy="2678430"/>
          </a:xfrm>
          <a:custGeom>
            <a:avLst/>
            <a:gdLst/>
            <a:ahLst/>
            <a:cxnLst/>
            <a:rect l="l" t="t" r="r" b="b"/>
            <a:pathLst>
              <a:path h="2678429">
                <a:moveTo>
                  <a:pt x="0" y="0"/>
                </a:moveTo>
                <a:lnTo>
                  <a:pt x="0" y="26784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46702" y="3010154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0"/>
                </a:moveTo>
                <a:lnTo>
                  <a:pt x="0" y="94869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94479" y="3787394"/>
            <a:ext cx="0" cy="3194685"/>
          </a:xfrm>
          <a:custGeom>
            <a:avLst/>
            <a:gdLst/>
            <a:ahLst/>
            <a:cxnLst/>
            <a:rect l="l" t="t" r="r" b="b"/>
            <a:pathLst>
              <a:path h="3194684">
                <a:moveTo>
                  <a:pt x="0" y="0"/>
                </a:moveTo>
                <a:lnTo>
                  <a:pt x="0" y="319430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94479" y="2837179"/>
            <a:ext cx="0" cy="950594"/>
          </a:xfrm>
          <a:custGeom>
            <a:avLst/>
            <a:gdLst/>
            <a:ahLst/>
            <a:cxnLst/>
            <a:rect l="l" t="t" r="r" b="b"/>
            <a:pathLst>
              <a:path h="950595">
                <a:moveTo>
                  <a:pt x="0" y="0"/>
                </a:moveTo>
                <a:lnTo>
                  <a:pt x="0" y="9502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94479" y="3744721"/>
            <a:ext cx="922019" cy="86360"/>
          </a:xfrm>
          <a:custGeom>
            <a:avLst/>
            <a:gdLst/>
            <a:ahLst/>
            <a:cxnLst/>
            <a:rect l="l" t="t" r="r" b="b"/>
            <a:pathLst>
              <a:path w="922020" h="86360">
                <a:moveTo>
                  <a:pt x="879348" y="57150"/>
                </a:moveTo>
                <a:lnTo>
                  <a:pt x="879348" y="28955"/>
                </a:lnTo>
                <a:lnTo>
                  <a:pt x="0" y="28955"/>
                </a:lnTo>
                <a:lnTo>
                  <a:pt x="0" y="57150"/>
                </a:lnTo>
                <a:lnTo>
                  <a:pt x="879348" y="57150"/>
                </a:lnTo>
                <a:close/>
              </a:path>
              <a:path w="922020" h="86360">
                <a:moveTo>
                  <a:pt x="922020" y="42672"/>
                </a:moveTo>
                <a:lnTo>
                  <a:pt x="864870" y="0"/>
                </a:lnTo>
                <a:lnTo>
                  <a:pt x="864870" y="28955"/>
                </a:lnTo>
                <a:lnTo>
                  <a:pt x="879348" y="28955"/>
                </a:lnTo>
                <a:lnTo>
                  <a:pt x="879348" y="75102"/>
                </a:lnTo>
                <a:lnTo>
                  <a:pt x="922020" y="42672"/>
                </a:lnTo>
                <a:close/>
              </a:path>
              <a:path w="922020" h="86360">
                <a:moveTo>
                  <a:pt x="879348" y="75102"/>
                </a:moveTo>
                <a:lnTo>
                  <a:pt x="879348" y="57150"/>
                </a:lnTo>
                <a:lnTo>
                  <a:pt x="864870" y="57150"/>
                </a:lnTo>
                <a:lnTo>
                  <a:pt x="864870" y="86105"/>
                </a:lnTo>
                <a:lnTo>
                  <a:pt x="879348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43020" y="3571747"/>
            <a:ext cx="1173480" cy="86360"/>
          </a:xfrm>
          <a:custGeom>
            <a:avLst/>
            <a:gdLst/>
            <a:ahLst/>
            <a:cxnLst/>
            <a:rect l="l" t="t" r="r" b="b"/>
            <a:pathLst>
              <a:path w="1173479" h="86360">
                <a:moveTo>
                  <a:pt x="1130808" y="57150"/>
                </a:moveTo>
                <a:lnTo>
                  <a:pt x="1130808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30808" y="57150"/>
                </a:lnTo>
                <a:close/>
              </a:path>
              <a:path w="1173479" h="86360">
                <a:moveTo>
                  <a:pt x="1173480" y="42672"/>
                </a:moveTo>
                <a:lnTo>
                  <a:pt x="1116330" y="0"/>
                </a:lnTo>
                <a:lnTo>
                  <a:pt x="1116330" y="28955"/>
                </a:lnTo>
                <a:lnTo>
                  <a:pt x="1130808" y="28955"/>
                </a:lnTo>
                <a:lnTo>
                  <a:pt x="1130808" y="75102"/>
                </a:lnTo>
                <a:lnTo>
                  <a:pt x="1173480" y="42672"/>
                </a:lnTo>
                <a:close/>
              </a:path>
              <a:path w="1173479" h="86360">
                <a:moveTo>
                  <a:pt x="1130808" y="75102"/>
                </a:moveTo>
                <a:lnTo>
                  <a:pt x="1130808" y="57150"/>
                </a:lnTo>
                <a:lnTo>
                  <a:pt x="1116330" y="57150"/>
                </a:lnTo>
                <a:lnTo>
                  <a:pt x="1116330" y="86105"/>
                </a:lnTo>
                <a:lnTo>
                  <a:pt x="1130808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51046" y="3741673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89" h="87629">
                <a:moveTo>
                  <a:pt x="84581" y="62484"/>
                </a:moveTo>
                <a:lnTo>
                  <a:pt x="84581" y="24384"/>
                </a:lnTo>
                <a:lnTo>
                  <a:pt x="59436" y="0"/>
                </a:lnTo>
                <a:lnTo>
                  <a:pt x="25145" y="0"/>
                </a:lnTo>
                <a:lnTo>
                  <a:pt x="0" y="24384"/>
                </a:lnTo>
                <a:lnTo>
                  <a:pt x="0" y="62484"/>
                </a:lnTo>
                <a:lnTo>
                  <a:pt x="25145" y="87629"/>
                </a:lnTo>
                <a:lnTo>
                  <a:pt x="59436" y="87629"/>
                </a:lnTo>
                <a:lnTo>
                  <a:pt x="84581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51046" y="3741673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89" h="87629">
                <a:moveTo>
                  <a:pt x="25145" y="0"/>
                </a:moveTo>
                <a:lnTo>
                  <a:pt x="0" y="24384"/>
                </a:lnTo>
                <a:lnTo>
                  <a:pt x="0" y="62484"/>
                </a:lnTo>
                <a:lnTo>
                  <a:pt x="25145" y="87629"/>
                </a:lnTo>
                <a:lnTo>
                  <a:pt x="59436" y="87629"/>
                </a:lnTo>
                <a:lnTo>
                  <a:pt x="84581" y="62484"/>
                </a:lnTo>
                <a:lnTo>
                  <a:pt x="84581" y="24384"/>
                </a:lnTo>
                <a:lnTo>
                  <a:pt x="59436" y="0"/>
                </a:lnTo>
                <a:lnTo>
                  <a:pt x="251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49521" y="6919976"/>
            <a:ext cx="83185" cy="85725"/>
          </a:xfrm>
          <a:custGeom>
            <a:avLst/>
            <a:gdLst/>
            <a:ahLst/>
            <a:cxnLst/>
            <a:rect l="l" t="t" r="r" b="b"/>
            <a:pathLst>
              <a:path w="83185" h="85725">
                <a:moveTo>
                  <a:pt x="83057" y="61722"/>
                </a:moveTo>
                <a:lnTo>
                  <a:pt x="83057" y="24383"/>
                </a:lnTo>
                <a:lnTo>
                  <a:pt x="58674" y="0"/>
                </a:lnTo>
                <a:lnTo>
                  <a:pt x="24383" y="0"/>
                </a:lnTo>
                <a:lnTo>
                  <a:pt x="0" y="24383"/>
                </a:lnTo>
                <a:lnTo>
                  <a:pt x="0" y="61722"/>
                </a:lnTo>
                <a:lnTo>
                  <a:pt x="24383" y="85344"/>
                </a:lnTo>
                <a:lnTo>
                  <a:pt x="58674" y="85344"/>
                </a:lnTo>
                <a:lnTo>
                  <a:pt x="83057" y="61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49521" y="6919976"/>
            <a:ext cx="83185" cy="85725"/>
          </a:xfrm>
          <a:custGeom>
            <a:avLst/>
            <a:gdLst/>
            <a:ahLst/>
            <a:cxnLst/>
            <a:rect l="l" t="t" r="r" b="b"/>
            <a:pathLst>
              <a:path w="83185" h="85725">
                <a:moveTo>
                  <a:pt x="24383" y="0"/>
                </a:moveTo>
                <a:lnTo>
                  <a:pt x="0" y="24383"/>
                </a:lnTo>
                <a:lnTo>
                  <a:pt x="0" y="61722"/>
                </a:lnTo>
                <a:lnTo>
                  <a:pt x="24383" y="85344"/>
                </a:lnTo>
                <a:lnTo>
                  <a:pt x="58674" y="85344"/>
                </a:lnTo>
                <a:lnTo>
                  <a:pt x="83057" y="61722"/>
                </a:lnTo>
                <a:lnTo>
                  <a:pt x="83057" y="24383"/>
                </a:lnTo>
                <a:lnTo>
                  <a:pt x="58674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531100" y="4995926"/>
            <a:ext cx="0" cy="690880"/>
          </a:xfrm>
          <a:custGeom>
            <a:avLst/>
            <a:gdLst/>
            <a:ahLst/>
            <a:cxnLst/>
            <a:rect l="l" t="t" r="r" b="b"/>
            <a:pathLst>
              <a:path h="690879">
                <a:moveTo>
                  <a:pt x="0" y="69037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89979" y="5648197"/>
            <a:ext cx="1346200" cy="76200"/>
          </a:xfrm>
          <a:custGeom>
            <a:avLst/>
            <a:gdLst/>
            <a:ahLst/>
            <a:cxnLst/>
            <a:rect l="l" t="t" r="r" b="b"/>
            <a:pathLst>
              <a:path w="1346200" h="76200">
                <a:moveTo>
                  <a:pt x="50292" y="33527"/>
                </a:moveTo>
                <a:lnTo>
                  <a:pt x="50292" y="0"/>
                </a:lnTo>
                <a:lnTo>
                  <a:pt x="0" y="38100"/>
                </a:lnTo>
                <a:lnTo>
                  <a:pt x="32766" y="62922"/>
                </a:lnTo>
                <a:lnTo>
                  <a:pt x="32766" y="35813"/>
                </a:lnTo>
                <a:lnTo>
                  <a:pt x="35052" y="33527"/>
                </a:lnTo>
                <a:lnTo>
                  <a:pt x="50292" y="33527"/>
                </a:lnTo>
                <a:close/>
              </a:path>
              <a:path w="1346200" h="76200">
                <a:moveTo>
                  <a:pt x="1345692" y="41148"/>
                </a:moveTo>
                <a:lnTo>
                  <a:pt x="1345692" y="35813"/>
                </a:lnTo>
                <a:lnTo>
                  <a:pt x="1343405" y="33527"/>
                </a:lnTo>
                <a:lnTo>
                  <a:pt x="35052" y="33527"/>
                </a:lnTo>
                <a:lnTo>
                  <a:pt x="32766" y="35813"/>
                </a:lnTo>
                <a:lnTo>
                  <a:pt x="32766" y="41148"/>
                </a:lnTo>
                <a:lnTo>
                  <a:pt x="35052" y="42672"/>
                </a:lnTo>
                <a:lnTo>
                  <a:pt x="1343405" y="42672"/>
                </a:lnTo>
                <a:lnTo>
                  <a:pt x="1345692" y="41148"/>
                </a:lnTo>
                <a:close/>
              </a:path>
              <a:path w="1346200" h="76200">
                <a:moveTo>
                  <a:pt x="50292" y="76200"/>
                </a:moveTo>
                <a:lnTo>
                  <a:pt x="50292" y="42672"/>
                </a:lnTo>
                <a:lnTo>
                  <a:pt x="35052" y="42672"/>
                </a:lnTo>
                <a:lnTo>
                  <a:pt x="32766" y="41148"/>
                </a:lnTo>
                <a:lnTo>
                  <a:pt x="32766" y="62922"/>
                </a:lnTo>
                <a:lnTo>
                  <a:pt x="5029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89979" y="5994146"/>
            <a:ext cx="3190875" cy="76200"/>
          </a:xfrm>
          <a:custGeom>
            <a:avLst/>
            <a:gdLst/>
            <a:ahLst/>
            <a:cxnLst/>
            <a:rect l="l" t="t" r="r" b="b"/>
            <a:pathLst>
              <a:path w="3190875" h="76200">
                <a:moveTo>
                  <a:pt x="50292" y="33527"/>
                </a:moveTo>
                <a:lnTo>
                  <a:pt x="50292" y="0"/>
                </a:lnTo>
                <a:lnTo>
                  <a:pt x="0" y="38100"/>
                </a:lnTo>
                <a:lnTo>
                  <a:pt x="32766" y="62922"/>
                </a:lnTo>
                <a:lnTo>
                  <a:pt x="32766" y="35813"/>
                </a:lnTo>
                <a:lnTo>
                  <a:pt x="35052" y="33527"/>
                </a:lnTo>
                <a:lnTo>
                  <a:pt x="50292" y="33527"/>
                </a:lnTo>
                <a:close/>
              </a:path>
              <a:path w="3190875" h="76200">
                <a:moveTo>
                  <a:pt x="3190493" y="41148"/>
                </a:moveTo>
                <a:lnTo>
                  <a:pt x="3190493" y="35813"/>
                </a:lnTo>
                <a:lnTo>
                  <a:pt x="3188208" y="33527"/>
                </a:lnTo>
                <a:lnTo>
                  <a:pt x="35052" y="33527"/>
                </a:lnTo>
                <a:lnTo>
                  <a:pt x="32766" y="35813"/>
                </a:lnTo>
                <a:lnTo>
                  <a:pt x="32766" y="41148"/>
                </a:lnTo>
                <a:lnTo>
                  <a:pt x="35052" y="43433"/>
                </a:lnTo>
                <a:lnTo>
                  <a:pt x="3188208" y="43433"/>
                </a:lnTo>
                <a:lnTo>
                  <a:pt x="3190493" y="41148"/>
                </a:lnTo>
                <a:close/>
              </a:path>
              <a:path w="3190875" h="76200">
                <a:moveTo>
                  <a:pt x="50292" y="76200"/>
                </a:moveTo>
                <a:lnTo>
                  <a:pt x="50292" y="43433"/>
                </a:lnTo>
                <a:lnTo>
                  <a:pt x="35052" y="43433"/>
                </a:lnTo>
                <a:lnTo>
                  <a:pt x="32766" y="41148"/>
                </a:lnTo>
                <a:lnTo>
                  <a:pt x="32766" y="62922"/>
                </a:lnTo>
                <a:lnTo>
                  <a:pt x="5029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681220" y="5341873"/>
            <a:ext cx="0" cy="690880"/>
          </a:xfrm>
          <a:custGeom>
            <a:avLst/>
            <a:gdLst/>
            <a:ahLst/>
            <a:cxnLst/>
            <a:rect l="l" t="t" r="r" b="b"/>
            <a:pathLst>
              <a:path h="690879">
                <a:moveTo>
                  <a:pt x="0" y="69037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43020" y="534187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76647" y="5994146"/>
            <a:ext cx="590550" cy="76200"/>
          </a:xfrm>
          <a:custGeom>
            <a:avLst/>
            <a:gdLst/>
            <a:ahLst/>
            <a:cxnLst/>
            <a:rect l="l" t="t" r="r" b="b"/>
            <a:pathLst>
              <a:path w="590550" h="76200">
                <a:moveTo>
                  <a:pt x="531876" y="41148"/>
                </a:moveTo>
                <a:lnTo>
                  <a:pt x="531876" y="35813"/>
                </a:lnTo>
                <a:lnTo>
                  <a:pt x="529589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3433"/>
                </a:lnTo>
                <a:lnTo>
                  <a:pt x="529589" y="43433"/>
                </a:lnTo>
                <a:lnTo>
                  <a:pt x="531876" y="41148"/>
                </a:lnTo>
                <a:close/>
              </a:path>
              <a:path w="590550" h="76200">
                <a:moveTo>
                  <a:pt x="590550" y="38100"/>
                </a:moveTo>
                <a:lnTo>
                  <a:pt x="514350" y="0"/>
                </a:lnTo>
                <a:lnTo>
                  <a:pt x="514350" y="33527"/>
                </a:lnTo>
                <a:lnTo>
                  <a:pt x="529589" y="33527"/>
                </a:lnTo>
                <a:lnTo>
                  <a:pt x="531876" y="35813"/>
                </a:lnTo>
                <a:lnTo>
                  <a:pt x="531876" y="67437"/>
                </a:lnTo>
                <a:lnTo>
                  <a:pt x="590550" y="38100"/>
                </a:lnTo>
                <a:close/>
              </a:path>
              <a:path w="590550" h="76200">
                <a:moveTo>
                  <a:pt x="531876" y="67437"/>
                </a:moveTo>
                <a:lnTo>
                  <a:pt x="531876" y="41148"/>
                </a:lnTo>
                <a:lnTo>
                  <a:pt x="529589" y="43433"/>
                </a:lnTo>
                <a:lnTo>
                  <a:pt x="514350" y="43433"/>
                </a:lnTo>
                <a:lnTo>
                  <a:pt x="514350" y="76200"/>
                </a:lnTo>
                <a:lnTo>
                  <a:pt x="53187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43526" y="5648197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64998" y="41148"/>
                </a:moveTo>
                <a:lnTo>
                  <a:pt x="364998" y="35813"/>
                </a:lnTo>
                <a:lnTo>
                  <a:pt x="362712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2672"/>
                </a:lnTo>
                <a:lnTo>
                  <a:pt x="362712" y="42672"/>
                </a:lnTo>
                <a:lnTo>
                  <a:pt x="364998" y="41148"/>
                </a:lnTo>
                <a:close/>
              </a:path>
              <a:path w="424179" h="76200">
                <a:moveTo>
                  <a:pt x="423672" y="38100"/>
                </a:moveTo>
                <a:lnTo>
                  <a:pt x="347472" y="0"/>
                </a:lnTo>
                <a:lnTo>
                  <a:pt x="347472" y="33527"/>
                </a:lnTo>
                <a:lnTo>
                  <a:pt x="362712" y="33527"/>
                </a:lnTo>
                <a:lnTo>
                  <a:pt x="364998" y="35813"/>
                </a:lnTo>
                <a:lnTo>
                  <a:pt x="364998" y="67437"/>
                </a:lnTo>
                <a:lnTo>
                  <a:pt x="423672" y="38100"/>
                </a:lnTo>
                <a:close/>
              </a:path>
              <a:path w="424179" h="76200">
                <a:moveTo>
                  <a:pt x="364998" y="67437"/>
                </a:moveTo>
                <a:lnTo>
                  <a:pt x="364998" y="41148"/>
                </a:lnTo>
                <a:lnTo>
                  <a:pt x="362712" y="42672"/>
                </a:lnTo>
                <a:lnTo>
                  <a:pt x="347472" y="42672"/>
                </a:lnTo>
                <a:lnTo>
                  <a:pt x="347472" y="76200"/>
                </a:lnTo>
                <a:lnTo>
                  <a:pt x="3649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848097" y="4822952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86334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62220" y="4132579"/>
            <a:ext cx="76200" cy="350520"/>
          </a:xfrm>
          <a:custGeom>
            <a:avLst/>
            <a:gdLst/>
            <a:ahLst/>
            <a:cxnLst/>
            <a:rect l="l" t="t" r="r" b="b"/>
            <a:pathLst>
              <a:path w="76200" h="35052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0198"/>
                </a:lnTo>
                <a:lnTo>
                  <a:pt x="35813" y="58674"/>
                </a:lnTo>
                <a:lnTo>
                  <a:pt x="41147" y="58674"/>
                </a:lnTo>
                <a:lnTo>
                  <a:pt x="43433" y="60198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350520">
                <a:moveTo>
                  <a:pt x="43433" y="76200"/>
                </a:moveTo>
                <a:lnTo>
                  <a:pt x="43433" y="60198"/>
                </a:lnTo>
                <a:lnTo>
                  <a:pt x="41147" y="58674"/>
                </a:lnTo>
                <a:lnTo>
                  <a:pt x="35813" y="58674"/>
                </a:lnTo>
                <a:lnTo>
                  <a:pt x="33527" y="60198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350520">
                <a:moveTo>
                  <a:pt x="43433" y="348234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348234"/>
                </a:lnTo>
                <a:lnTo>
                  <a:pt x="35813" y="350520"/>
                </a:lnTo>
                <a:lnTo>
                  <a:pt x="41147" y="350520"/>
                </a:lnTo>
                <a:lnTo>
                  <a:pt x="43433" y="348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62220" y="3183127"/>
            <a:ext cx="76200" cy="177800"/>
          </a:xfrm>
          <a:custGeom>
            <a:avLst/>
            <a:gdLst/>
            <a:ahLst/>
            <a:cxnLst/>
            <a:rect l="l" t="t" r="r" b="b"/>
            <a:pathLst>
              <a:path w="76200" h="1778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0960"/>
                </a:lnTo>
                <a:lnTo>
                  <a:pt x="35813" y="58674"/>
                </a:lnTo>
                <a:lnTo>
                  <a:pt x="41147" y="58674"/>
                </a:lnTo>
                <a:lnTo>
                  <a:pt x="43433" y="60960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177800">
                <a:moveTo>
                  <a:pt x="43433" y="76200"/>
                </a:moveTo>
                <a:lnTo>
                  <a:pt x="43433" y="60960"/>
                </a:lnTo>
                <a:lnTo>
                  <a:pt x="41147" y="58674"/>
                </a:lnTo>
                <a:lnTo>
                  <a:pt x="35813" y="58674"/>
                </a:lnTo>
                <a:lnTo>
                  <a:pt x="33527" y="60960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177800">
                <a:moveTo>
                  <a:pt x="43433" y="175260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175260"/>
                </a:lnTo>
                <a:lnTo>
                  <a:pt x="35813" y="177546"/>
                </a:lnTo>
                <a:lnTo>
                  <a:pt x="41147" y="177546"/>
                </a:lnTo>
                <a:lnTo>
                  <a:pt x="43433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00320" y="3356102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95297" y="2146045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168401" y="0"/>
                </a:moveTo>
                <a:lnTo>
                  <a:pt x="168402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95297" y="2146045"/>
            <a:ext cx="168910" cy="3282315"/>
          </a:xfrm>
          <a:custGeom>
            <a:avLst/>
            <a:gdLst/>
            <a:ahLst/>
            <a:cxnLst/>
            <a:rect l="l" t="t" r="r" b="b"/>
            <a:pathLst>
              <a:path w="168910" h="3282315">
                <a:moveTo>
                  <a:pt x="0" y="0"/>
                </a:moveTo>
                <a:lnTo>
                  <a:pt x="0" y="3281933"/>
                </a:lnTo>
                <a:lnTo>
                  <a:pt x="168402" y="3281933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956040" y="2146045"/>
            <a:ext cx="167005" cy="3281679"/>
          </a:xfrm>
          <a:custGeom>
            <a:avLst/>
            <a:gdLst/>
            <a:ahLst/>
            <a:cxnLst/>
            <a:rect l="l" t="t" r="r" b="b"/>
            <a:pathLst>
              <a:path w="167004" h="3281679">
                <a:moveTo>
                  <a:pt x="166877" y="0"/>
                </a:moveTo>
                <a:lnTo>
                  <a:pt x="166877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956802" y="2146045"/>
            <a:ext cx="167005" cy="3282315"/>
          </a:xfrm>
          <a:custGeom>
            <a:avLst/>
            <a:gdLst/>
            <a:ahLst/>
            <a:cxnLst/>
            <a:rect l="l" t="t" r="r" b="b"/>
            <a:pathLst>
              <a:path w="167004" h="3282315">
                <a:moveTo>
                  <a:pt x="0" y="0"/>
                </a:moveTo>
                <a:lnTo>
                  <a:pt x="0" y="3281934"/>
                </a:lnTo>
                <a:lnTo>
                  <a:pt x="166877" y="3281934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00320" y="4478528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04002" y="4478528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10363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375902" y="6032246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2101" y="6810247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2101" y="3527552"/>
            <a:ext cx="0" cy="3282950"/>
          </a:xfrm>
          <a:custGeom>
            <a:avLst/>
            <a:gdLst/>
            <a:ahLst/>
            <a:cxnLst/>
            <a:rect l="l" t="t" r="r" b="b"/>
            <a:pathLst>
              <a:path h="3282950">
                <a:moveTo>
                  <a:pt x="0" y="0"/>
                </a:moveTo>
                <a:lnTo>
                  <a:pt x="0" y="32826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27529" y="3489452"/>
            <a:ext cx="255270" cy="76200"/>
          </a:xfrm>
          <a:custGeom>
            <a:avLst/>
            <a:gdLst/>
            <a:ahLst/>
            <a:cxnLst/>
            <a:rect l="l" t="t" r="r" b="b"/>
            <a:pathLst>
              <a:path w="255269" h="76200">
                <a:moveTo>
                  <a:pt x="196595" y="40386"/>
                </a:moveTo>
                <a:lnTo>
                  <a:pt x="196595" y="35051"/>
                </a:lnTo>
                <a:lnTo>
                  <a:pt x="194309" y="33527"/>
                </a:lnTo>
                <a:lnTo>
                  <a:pt x="1524" y="33527"/>
                </a:lnTo>
                <a:lnTo>
                  <a:pt x="0" y="35051"/>
                </a:lnTo>
                <a:lnTo>
                  <a:pt x="0" y="40386"/>
                </a:lnTo>
                <a:lnTo>
                  <a:pt x="1524" y="42672"/>
                </a:lnTo>
                <a:lnTo>
                  <a:pt x="194309" y="42672"/>
                </a:lnTo>
                <a:lnTo>
                  <a:pt x="196595" y="40386"/>
                </a:lnTo>
                <a:close/>
              </a:path>
              <a:path w="255269" h="76200">
                <a:moveTo>
                  <a:pt x="255269" y="38100"/>
                </a:moveTo>
                <a:lnTo>
                  <a:pt x="179069" y="0"/>
                </a:lnTo>
                <a:lnTo>
                  <a:pt x="179069" y="33527"/>
                </a:lnTo>
                <a:lnTo>
                  <a:pt x="194309" y="33527"/>
                </a:lnTo>
                <a:lnTo>
                  <a:pt x="196595" y="35051"/>
                </a:lnTo>
                <a:lnTo>
                  <a:pt x="196595" y="67437"/>
                </a:lnTo>
                <a:lnTo>
                  <a:pt x="255269" y="38100"/>
                </a:lnTo>
                <a:close/>
              </a:path>
              <a:path w="255269" h="76200">
                <a:moveTo>
                  <a:pt x="196595" y="67437"/>
                </a:moveTo>
                <a:lnTo>
                  <a:pt x="196595" y="40386"/>
                </a:lnTo>
                <a:lnTo>
                  <a:pt x="194309" y="42672"/>
                </a:lnTo>
                <a:lnTo>
                  <a:pt x="179069" y="42672"/>
                </a:lnTo>
                <a:lnTo>
                  <a:pt x="179069" y="76200"/>
                </a:lnTo>
                <a:lnTo>
                  <a:pt x="196595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333230" y="5995670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69342" y="52577"/>
                </a:move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333230" y="5995670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19812" y="0"/>
                </a:move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4871972" y="1257300"/>
            <a:ext cx="1446277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EX: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SUB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spc="-5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X</a:t>
            </a:r>
            <a:r>
              <a:rPr sz="1100" spc="-5" dirty="0" smtClean="0">
                <a:latin typeface="Arial"/>
                <a:cs typeface="Arial"/>
              </a:rPr>
              <a:t>1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6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X</a:t>
            </a:r>
            <a:r>
              <a:rPr sz="1100" spc="-5" dirty="0" smtClean="0"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797300" y="12065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587500" y="12065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073900" y="12065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055100" y="12065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347983" y="1257300"/>
            <a:ext cx="10852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IF: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$13, $6,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$2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0" name="object 16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161" name="object 1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162" name="object 1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36</a:t>
            </a:fld>
            <a:endParaRPr dirty="0"/>
          </a:p>
        </p:txBody>
      </p:sp>
      <p:sp>
        <p:nvSpPr>
          <p:cNvPr id="147" name="object 147"/>
          <p:cNvSpPr txBox="1"/>
          <p:nvPr/>
        </p:nvSpPr>
        <p:spPr>
          <a:xfrm>
            <a:off x="2106676" y="1257300"/>
            <a:ext cx="139217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ID: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AND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X</a:t>
            </a:r>
            <a:r>
              <a:rPr sz="1100" spc="-5" dirty="0" smtClean="0">
                <a:latin typeface="Arial"/>
                <a:cs typeface="Arial"/>
              </a:rPr>
              <a:t>12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solidFill>
                  <a:srgbClr val="2F2FFF"/>
                </a:solidFill>
                <a:latin typeface="Arial"/>
                <a:cs typeface="Arial"/>
              </a:rPr>
              <a:t>X</a:t>
            </a:r>
            <a:r>
              <a:rPr sz="1100" spc="-5" dirty="0" smtClean="0">
                <a:solidFill>
                  <a:srgbClr val="2F2FFF"/>
                </a:solidFill>
                <a:latin typeface="Arial"/>
                <a:cs typeface="Arial"/>
              </a:rPr>
              <a:t>2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50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X</a:t>
            </a:r>
            <a:r>
              <a:rPr sz="1100" spc="-5" dirty="0" smtClean="0">
                <a:latin typeface="Arial"/>
                <a:cs typeface="Arial"/>
              </a:rPr>
              <a:t>5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516121" y="2455938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522724" y="2628920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692640" y="3143267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516121" y="3406917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522724" y="3578366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440424" y="4525538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781547" y="4787655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027925" y="4873762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619757" y="5042909"/>
            <a:ext cx="13144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EX/MEM.RegisterRd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937514" y="5130552"/>
            <a:ext cx="4286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ID/E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937514" y="5298946"/>
            <a:ext cx="68580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RegisterRt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021321" y="5734060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283" y="487171"/>
            <a:ext cx="68192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Clock cycle 4: forwarding $2 from</a:t>
            </a:r>
            <a:r>
              <a:rPr spc="-150" dirty="0"/>
              <a:t> </a:t>
            </a:r>
            <a:r>
              <a:rPr dirty="0"/>
              <a:t>EX/MEM</a:t>
            </a:r>
          </a:p>
        </p:txBody>
      </p:sp>
      <p:sp>
        <p:nvSpPr>
          <p:cNvPr id="3" name="object 3"/>
          <p:cNvSpPr/>
          <p:nvPr/>
        </p:nvSpPr>
        <p:spPr>
          <a:xfrm>
            <a:off x="7195819" y="4995926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1476" y="496697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4">
                <a:moveTo>
                  <a:pt x="70103" y="51053"/>
                </a:move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29" y="71627"/>
                </a:lnTo>
                <a:lnTo>
                  <a:pt x="70103" y="510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1476" y="496697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4">
                <a:moveTo>
                  <a:pt x="20574" y="0"/>
                </a:move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29" y="71627"/>
                </a:lnTo>
                <a:lnTo>
                  <a:pt x="70103" y="51053"/>
                </a:ln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85228" y="3319271"/>
            <a:ext cx="1498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05547" y="3497071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90" h="87629">
                <a:moveTo>
                  <a:pt x="84581" y="62483"/>
                </a:moveTo>
                <a:lnTo>
                  <a:pt x="84581" y="25145"/>
                </a:lnTo>
                <a:lnTo>
                  <a:pt x="59435" y="0"/>
                </a:lnTo>
                <a:lnTo>
                  <a:pt x="24383" y="0"/>
                </a:lnTo>
                <a:lnTo>
                  <a:pt x="0" y="25145"/>
                </a:lnTo>
                <a:lnTo>
                  <a:pt x="0" y="62483"/>
                </a:lnTo>
                <a:lnTo>
                  <a:pt x="24383" y="87629"/>
                </a:lnTo>
                <a:lnTo>
                  <a:pt x="59435" y="87629"/>
                </a:lnTo>
                <a:lnTo>
                  <a:pt x="84581" y="624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05547" y="3497071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90" h="87629">
                <a:moveTo>
                  <a:pt x="24383" y="0"/>
                </a:moveTo>
                <a:lnTo>
                  <a:pt x="0" y="25145"/>
                </a:lnTo>
                <a:lnTo>
                  <a:pt x="0" y="62483"/>
                </a:lnTo>
                <a:lnTo>
                  <a:pt x="24383" y="87629"/>
                </a:lnTo>
                <a:lnTo>
                  <a:pt x="59435" y="87629"/>
                </a:lnTo>
                <a:lnTo>
                  <a:pt x="84581" y="62483"/>
                </a:lnTo>
                <a:lnTo>
                  <a:pt x="84581" y="25145"/>
                </a:lnTo>
                <a:lnTo>
                  <a:pt x="59435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6719" y="3484879"/>
            <a:ext cx="251460" cy="85725"/>
          </a:xfrm>
          <a:custGeom>
            <a:avLst/>
            <a:gdLst/>
            <a:ahLst/>
            <a:cxnLst/>
            <a:rect l="l" t="t" r="r" b="b"/>
            <a:pathLst>
              <a:path w="251459" h="85725">
                <a:moveTo>
                  <a:pt x="208025" y="57150"/>
                </a:moveTo>
                <a:lnTo>
                  <a:pt x="208025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1459" h="85725">
                <a:moveTo>
                  <a:pt x="251459" y="42672"/>
                </a:moveTo>
                <a:lnTo>
                  <a:pt x="194309" y="0"/>
                </a:lnTo>
                <a:lnTo>
                  <a:pt x="194309" y="28194"/>
                </a:lnTo>
                <a:lnTo>
                  <a:pt x="208025" y="28194"/>
                </a:lnTo>
                <a:lnTo>
                  <a:pt x="208025" y="75102"/>
                </a:lnTo>
                <a:lnTo>
                  <a:pt x="251459" y="42672"/>
                </a:lnTo>
                <a:close/>
              </a:path>
              <a:path w="251459" h="85725">
                <a:moveTo>
                  <a:pt x="208025" y="75102"/>
                </a:moveTo>
                <a:lnTo>
                  <a:pt x="208025" y="57150"/>
                </a:lnTo>
                <a:lnTo>
                  <a:pt x="194309" y="57150"/>
                </a:lnTo>
                <a:lnTo>
                  <a:pt x="194309" y="85344"/>
                </a:lnTo>
                <a:lnTo>
                  <a:pt x="208025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5397" y="2578100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5">
                <a:moveTo>
                  <a:pt x="0" y="0"/>
                </a:moveTo>
                <a:lnTo>
                  <a:pt x="0" y="6050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5397" y="3527552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4">
                <a:moveTo>
                  <a:pt x="0" y="0"/>
                </a:moveTo>
                <a:lnTo>
                  <a:pt x="0" y="6050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5397" y="3183127"/>
            <a:ext cx="252729" cy="173355"/>
          </a:xfrm>
          <a:custGeom>
            <a:avLst/>
            <a:gdLst/>
            <a:ahLst/>
            <a:cxnLst/>
            <a:rect l="l" t="t" r="r" b="b"/>
            <a:pathLst>
              <a:path w="252729" h="173354">
                <a:moveTo>
                  <a:pt x="0" y="0"/>
                </a:moveTo>
                <a:lnTo>
                  <a:pt x="252222" y="1729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5397" y="3356102"/>
            <a:ext cx="252729" cy="171450"/>
          </a:xfrm>
          <a:custGeom>
            <a:avLst/>
            <a:gdLst/>
            <a:ahLst/>
            <a:cxnLst/>
            <a:rect l="l" t="t" r="r" b="b"/>
            <a:pathLst>
              <a:path w="252729" h="171450">
                <a:moveTo>
                  <a:pt x="0" y="171450"/>
                </a:moveTo>
                <a:lnTo>
                  <a:pt x="2522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5397" y="2578100"/>
            <a:ext cx="671830" cy="1036319"/>
          </a:xfrm>
          <a:custGeom>
            <a:avLst/>
            <a:gdLst/>
            <a:ahLst/>
            <a:cxnLst/>
            <a:rect l="l" t="t" r="r" b="b"/>
            <a:pathLst>
              <a:path w="671829" h="1036320">
                <a:moveTo>
                  <a:pt x="0" y="0"/>
                </a:moveTo>
                <a:lnTo>
                  <a:pt x="671322" y="517397"/>
                </a:lnTo>
                <a:lnTo>
                  <a:pt x="671322" y="10363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5397" y="3614420"/>
            <a:ext cx="671830" cy="518159"/>
          </a:xfrm>
          <a:custGeom>
            <a:avLst/>
            <a:gdLst/>
            <a:ahLst/>
            <a:cxnLst/>
            <a:rect l="l" t="t" r="r" b="b"/>
            <a:pathLst>
              <a:path w="671829" h="518160">
                <a:moveTo>
                  <a:pt x="0" y="518159"/>
                </a:moveTo>
                <a:lnTo>
                  <a:pt x="6713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72147" y="3230372"/>
            <a:ext cx="256540" cy="76200"/>
          </a:xfrm>
          <a:custGeom>
            <a:avLst/>
            <a:gdLst/>
            <a:ahLst/>
            <a:cxnLst/>
            <a:rect l="l" t="t" r="r" b="b"/>
            <a:pathLst>
              <a:path w="256540" h="76200">
                <a:moveTo>
                  <a:pt x="196596" y="41147"/>
                </a:moveTo>
                <a:lnTo>
                  <a:pt x="196596" y="35813"/>
                </a:lnTo>
                <a:lnTo>
                  <a:pt x="195072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2671"/>
                </a:lnTo>
                <a:lnTo>
                  <a:pt x="195072" y="42671"/>
                </a:lnTo>
                <a:lnTo>
                  <a:pt x="196596" y="41147"/>
                </a:lnTo>
                <a:close/>
              </a:path>
              <a:path w="256540" h="76200">
                <a:moveTo>
                  <a:pt x="256031" y="38099"/>
                </a:moveTo>
                <a:lnTo>
                  <a:pt x="179831" y="0"/>
                </a:lnTo>
                <a:lnTo>
                  <a:pt x="179831" y="33527"/>
                </a:lnTo>
                <a:lnTo>
                  <a:pt x="195072" y="33527"/>
                </a:lnTo>
                <a:lnTo>
                  <a:pt x="196596" y="35813"/>
                </a:lnTo>
                <a:lnTo>
                  <a:pt x="196596" y="67817"/>
                </a:lnTo>
                <a:lnTo>
                  <a:pt x="256031" y="38099"/>
                </a:lnTo>
                <a:close/>
              </a:path>
              <a:path w="256540" h="76200">
                <a:moveTo>
                  <a:pt x="196596" y="67817"/>
                </a:moveTo>
                <a:lnTo>
                  <a:pt x="196596" y="41147"/>
                </a:lnTo>
                <a:lnTo>
                  <a:pt x="195072" y="42671"/>
                </a:lnTo>
                <a:lnTo>
                  <a:pt x="179831" y="42671"/>
                </a:lnTo>
                <a:lnTo>
                  <a:pt x="179831" y="76199"/>
                </a:lnTo>
                <a:lnTo>
                  <a:pt x="19659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9420" y="4262120"/>
            <a:ext cx="1508760" cy="86360"/>
          </a:xfrm>
          <a:custGeom>
            <a:avLst/>
            <a:gdLst/>
            <a:ahLst/>
            <a:cxnLst/>
            <a:rect l="l" t="t" r="r" b="b"/>
            <a:pathLst>
              <a:path w="1508759" h="86360">
                <a:moveTo>
                  <a:pt x="1465326" y="57150"/>
                </a:moveTo>
                <a:lnTo>
                  <a:pt x="1465326" y="28955"/>
                </a:lnTo>
                <a:lnTo>
                  <a:pt x="0" y="28956"/>
                </a:lnTo>
                <a:lnTo>
                  <a:pt x="0" y="57150"/>
                </a:lnTo>
                <a:lnTo>
                  <a:pt x="1465326" y="57150"/>
                </a:lnTo>
                <a:close/>
              </a:path>
              <a:path w="1508759" h="86360">
                <a:moveTo>
                  <a:pt x="1508759" y="43433"/>
                </a:moveTo>
                <a:lnTo>
                  <a:pt x="1451609" y="0"/>
                </a:lnTo>
                <a:lnTo>
                  <a:pt x="1451609" y="28955"/>
                </a:lnTo>
                <a:lnTo>
                  <a:pt x="1465326" y="28955"/>
                </a:lnTo>
                <a:lnTo>
                  <a:pt x="1465326" y="75864"/>
                </a:lnTo>
                <a:lnTo>
                  <a:pt x="1508759" y="43433"/>
                </a:lnTo>
                <a:close/>
              </a:path>
              <a:path w="1508759" h="86360">
                <a:moveTo>
                  <a:pt x="1465326" y="75864"/>
                </a:moveTo>
                <a:lnTo>
                  <a:pt x="1465326" y="57150"/>
                </a:lnTo>
                <a:lnTo>
                  <a:pt x="1451609" y="57150"/>
                </a:lnTo>
                <a:lnTo>
                  <a:pt x="1451609" y="86105"/>
                </a:lnTo>
                <a:lnTo>
                  <a:pt x="1465326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47028" y="4711445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47028" y="5014727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70573" y="4651502"/>
            <a:ext cx="238760" cy="603250"/>
          </a:xfrm>
          <a:custGeom>
            <a:avLst/>
            <a:gdLst/>
            <a:ahLst/>
            <a:cxnLst/>
            <a:rect l="l" t="t" r="r" b="b"/>
            <a:pathLst>
              <a:path w="238759" h="603250">
                <a:moveTo>
                  <a:pt x="118872" y="0"/>
                </a:move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0" y="483870"/>
                </a:lnTo>
                <a:lnTo>
                  <a:pt x="9358" y="530411"/>
                </a:lnTo>
                <a:lnTo>
                  <a:pt x="34861" y="568166"/>
                </a:lnTo>
                <a:lnTo>
                  <a:pt x="72651" y="593490"/>
                </a:lnTo>
                <a:lnTo>
                  <a:pt x="118872" y="602742"/>
                </a:lnTo>
                <a:lnTo>
                  <a:pt x="165532" y="593490"/>
                </a:lnTo>
                <a:lnTo>
                  <a:pt x="203549" y="568166"/>
                </a:lnTo>
                <a:lnTo>
                  <a:pt x="229135" y="530411"/>
                </a:lnTo>
                <a:lnTo>
                  <a:pt x="238505" y="483870"/>
                </a:lnTo>
                <a:lnTo>
                  <a:pt x="238505" y="118872"/>
                </a:lnTo>
                <a:lnTo>
                  <a:pt x="229135" y="72651"/>
                </a:lnTo>
                <a:lnTo>
                  <a:pt x="203549" y="34861"/>
                </a:lnTo>
                <a:lnTo>
                  <a:pt x="165532" y="9358"/>
                </a:lnTo>
                <a:lnTo>
                  <a:pt x="1188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03745" y="4957826"/>
            <a:ext cx="424815" cy="76200"/>
          </a:xfrm>
          <a:custGeom>
            <a:avLst/>
            <a:gdLst/>
            <a:ahLst/>
            <a:cxnLst/>
            <a:rect l="l" t="t" r="r" b="b"/>
            <a:pathLst>
              <a:path w="424815" h="76200">
                <a:moveTo>
                  <a:pt x="364998" y="40386"/>
                </a:moveTo>
                <a:lnTo>
                  <a:pt x="364998" y="35051"/>
                </a:lnTo>
                <a:lnTo>
                  <a:pt x="363474" y="33527"/>
                </a:lnTo>
                <a:lnTo>
                  <a:pt x="2285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5" y="42672"/>
                </a:lnTo>
                <a:lnTo>
                  <a:pt x="363474" y="42672"/>
                </a:lnTo>
                <a:lnTo>
                  <a:pt x="364998" y="40386"/>
                </a:lnTo>
                <a:close/>
              </a:path>
              <a:path w="424815" h="76200">
                <a:moveTo>
                  <a:pt x="424433" y="38100"/>
                </a:moveTo>
                <a:lnTo>
                  <a:pt x="348233" y="0"/>
                </a:lnTo>
                <a:lnTo>
                  <a:pt x="348233" y="33527"/>
                </a:lnTo>
                <a:lnTo>
                  <a:pt x="363474" y="33527"/>
                </a:lnTo>
                <a:lnTo>
                  <a:pt x="364998" y="35051"/>
                </a:lnTo>
                <a:lnTo>
                  <a:pt x="364998" y="67817"/>
                </a:lnTo>
                <a:lnTo>
                  <a:pt x="424433" y="38100"/>
                </a:lnTo>
                <a:close/>
              </a:path>
              <a:path w="424815" h="76200">
                <a:moveTo>
                  <a:pt x="364998" y="67817"/>
                </a:moveTo>
                <a:lnTo>
                  <a:pt x="364998" y="40386"/>
                </a:lnTo>
                <a:lnTo>
                  <a:pt x="363474" y="42672"/>
                </a:lnTo>
                <a:lnTo>
                  <a:pt x="348233" y="42672"/>
                </a:lnTo>
                <a:lnTo>
                  <a:pt x="348233" y="76200"/>
                </a:lnTo>
                <a:lnTo>
                  <a:pt x="364998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5819" y="4262120"/>
            <a:ext cx="586105" cy="86360"/>
          </a:xfrm>
          <a:custGeom>
            <a:avLst/>
            <a:gdLst/>
            <a:ahLst/>
            <a:cxnLst/>
            <a:rect l="l" t="t" r="r" b="b"/>
            <a:pathLst>
              <a:path w="586104" h="86360">
                <a:moveTo>
                  <a:pt x="543305" y="57150"/>
                </a:moveTo>
                <a:lnTo>
                  <a:pt x="543305" y="28955"/>
                </a:lnTo>
                <a:lnTo>
                  <a:pt x="0" y="28955"/>
                </a:lnTo>
                <a:lnTo>
                  <a:pt x="0" y="57150"/>
                </a:lnTo>
                <a:lnTo>
                  <a:pt x="543305" y="57150"/>
                </a:lnTo>
                <a:close/>
              </a:path>
              <a:path w="586104" h="86360">
                <a:moveTo>
                  <a:pt x="585977" y="43433"/>
                </a:moveTo>
                <a:lnTo>
                  <a:pt x="528827" y="0"/>
                </a:lnTo>
                <a:lnTo>
                  <a:pt x="528827" y="28955"/>
                </a:lnTo>
                <a:lnTo>
                  <a:pt x="543305" y="28955"/>
                </a:lnTo>
                <a:lnTo>
                  <a:pt x="543305" y="75295"/>
                </a:lnTo>
                <a:lnTo>
                  <a:pt x="585977" y="43433"/>
                </a:lnTo>
                <a:close/>
              </a:path>
              <a:path w="586104" h="86360">
                <a:moveTo>
                  <a:pt x="543305" y="75295"/>
                </a:moveTo>
                <a:lnTo>
                  <a:pt x="543305" y="57150"/>
                </a:lnTo>
                <a:lnTo>
                  <a:pt x="528827" y="57150"/>
                </a:lnTo>
                <a:lnTo>
                  <a:pt x="528827" y="86105"/>
                </a:lnTo>
                <a:lnTo>
                  <a:pt x="543305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05547" y="4686553"/>
            <a:ext cx="85090" cy="86995"/>
          </a:xfrm>
          <a:custGeom>
            <a:avLst/>
            <a:gdLst/>
            <a:ahLst/>
            <a:cxnLst/>
            <a:rect l="l" t="t" r="r" b="b"/>
            <a:pathLst>
              <a:path w="85090" h="86995">
                <a:moveTo>
                  <a:pt x="84581" y="62484"/>
                </a:moveTo>
                <a:lnTo>
                  <a:pt x="84581" y="24384"/>
                </a:lnTo>
                <a:lnTo>
                  <a:pt x="59435" y="0"/>
                </a:lnTo>
                <a:lnTo>
                  <a:pt x="24383" y="0"/>
                </a:lnTo>
                <a:lnTo>
                  <a:pt x="0" y="24384"/>
                </a:lnTo>
                <a:lnTo>
                  <a:pt x="0" y="62484"/>
                </a:lnTo>
                <a:lnTo>
                  <a:pt x="24383" y="86868"/>
                </a:lnTo>
                <a:lnTo>
                  <a:pt x="59435" y="86868"/>
                </a:lnTo>
                <a:lnTo>
                  <a:pt x="84581" y="62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05547" y="4686553"/>
            <a:ext cx="85090" cy="86995"/>
          </a:xfrm>
          <a:custGeom>
            <a:avLst/>
            <a:gdLst/>
            <a:ahLst/>
            <a:cxnLst/>
            <a:rect l="l" t="t" r="r" b="b"/>
            <a:pathLst>
              <a:path w="85090" h="86995">
                <a:moveTo>
                  <a:pt x="24383" y="0"/>
                </a:moveTo>
                <a:lnTo>
                  <a:pt x="0" y="24384"/>
                </a:lnTo>
                <a:lnTo>
                  <a:pt x="0" y="62484"/>
                </a:lnTo>
                <a:lnTo>
                  <a:pt x="24383" y="86868"/>
                </a:lnTo>
                <a:lnTo>
                  <a:pt x="59435" y="86868"/>
                </a:lnTo>
                <a:lnTo>
                  <a:pt x="84581" y="62484"/>
                </a:lnTo>
                <a:lnTo>
                  <a:pt x="84581" y="24384"/>
                </a:lnTo>
                <a:lnTo>
                  <a:pt x="59435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1100" y="4995926"/>
            <a:ext cx="0" cy="690880"/>
          </a:xfrm>
          <a:custGeom>
            <a:avLst/>
            <a:gdLst/>
            <a:ahLst/>
            <a:cxnLst/>
            <a:rect l="l" t="t" r="r" b="b"/>
            <a:pathLst>
              <a:path h="690879">
                <a:moveTo>
                  <a:pt x="0" y="690372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7418" y="2146045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09" h="3281679">
                <a:moveTo>
                  <a:pt x="168401" y="0"/>
                </a:moveTo>
                <a:lnTo>
                  <a:pt x="168401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8180" y="2146045"/>
            <a:ext cx="167640" cy="3282315"/>
          </a:xfrm>
          <a:custGeom>
            <a:avLst/>
            <a:gdLst/>
            <a:ahLst/>
            <a:cxnLst/>
            <a:rect l="l" t="t" r="r" b="b"/>
            <a:pathLst>
              <a:path w="167640" h="3282315">
                <a:moveTo>
                  <a:pt x="0" y="0"/>
                </a:moveTo>
                <a:lnTo>
                  <a:pt x="0" y="3281933"/>
                </a:lnTo>
                <a:lnTo>
                  <a:pt x="167640" y="3281933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25899" y="3665231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95819" y="3527552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7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18409" y="6165336"/>
            <a:ext cx="4286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ID/E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18409" y="6333745"/>
            <a:ext cx="7169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RegisterRs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626600" y="447852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5002" y="4478528"/>
            <a:ext cx="0" cy="2503170"/>
          </a:xfrm>
          <a:custGeom>
            <a:avLst/>
            <a:gdLst/>
            <a:ahLst/>
            <a:cxnLst/>
            <a:rect l="l" t="t" r="r" b="b"/>
            <a:pathLst>
              <a:path h="2503170">
                <a:moveTo>
                  <a:pt x="0" y="0"/>
                </a:moveTo>
                <a:lnTo>
                  <a:pt x="0" y="250317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14398" y="6981697"/>
            <a:ext cx="7880984" cy="0"/>
          </a:xfrm>
          <a:custGeom>
            <a:avLst/>
            <a:gdLst/>
            <a:ahLst/>
            <a:cxnLst/>
            <a:rect l="l" t="t" r="r" b="b"/>
            <a:pathLst>
              <a:path w="7880984">
                <a:moveTo>
                  <a:pt x="7880604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62697" y="4736846"/>
            <a:ext cx="0" cy="1900555"/>
          </a:xfrm>
          <a:custGeom>
            <a:avLst/>
            <a:gdLst/>
            <a:ahLst/>
            <a:cxnLst/>
            <a:rect l="l" t="t" r="r" b="b"/>
            <a:pathLst>
              <a:path h="1900554">
                <a:moveTo>
                  <a:pt x="0" y="0"/>
                </a:moveTo>
                <a:lnTo>
                  <a:pt x="0" y="1900428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46702" y="6637273"/>
            <a:ext cx="3016250" cy="0"/>
          </a:xfrm>
          <a:custGeom>
            <a:avLst/>
            <a:gdLst/>
            <a:ahLst/>
            <a:cxnLst/>
            <a:rect l="l" t="t" r="r" b="b"/>
            <a:pathLst>
              <a:path w="3016250">
                <a:moveTo>
                  <a:pt x="0" y="0"/>
                </a:moveTo>
                <a:lnTo>
                  <a:pt x="3015995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56605" y="5660897"/>
            <a:ext cx="78613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rding  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67197" y="5514847"/>
            <a:ext cx="923290" cy="690880"/>
          </a:xfrm>
          <a:custGeom>
            <a:avLst/>
            <a:gdLst/>
            <a:ahLst/>
            <a:cxnLst/>
            <a:rect l="l" t="t" r="r" b="b"/>
            <a:pathLst>
              <a:path w="923289" h="690879">
                <a:moveTo>
                  <a:pt x="115062" y="0"/>
                </a:moveTo>
                <a:lnTo>
                  <a:pt x="70401" y="9084"/>
                </a:lnTo>
                <a:lnTo>
                  <a:pt x="33813" y="33813"/>
                </a:lnTo>
                <a:lnTo>
                  <a:pt x="9084" y="70401"/>
                </a:lnTo>
                <a:lnTo>
                  <a:pt x="0" y="115062"/>
                </a:lnTo>
                <a:lnTo>
                  <a:pt x="0" y="575310"/>
                </a:lnTo>
                <a:lnTo>
                  <a:pt x="9084" y="620291"/>
                </a:lnTo>
                <a:lnTo>
                  <a:pt x="33813" y="656844"/>
                </a:lnTo>
                <a:lnTo>
                  <a:pt x="70401" y="681394"/>
                </a:lnTo>
                <a:lnTo>
                  <a:pt x="115062" y="690372"/>
                </a:lnTo>
                <a:lnTo>
                  <a:pt x="807720" y="690372"/>
                </a:lnTo>
                <a:lnTo>
                  <a:pt x="852380" y="681394"/>
                </a:lnTo>
                <a:lnTo>
                  <a:pt x="888968" y="656843"/>
                </a:lnTo>
                <a:lnTo>
                  <a:pt x="913697" y="620291"/>
                </a:lnTo>
                <a:lnTo>
                  <a:pt x="922782" y="575310"/>
                </a:lnTo>
                <a:lnTo>
                  <a:pt x="922781" y="115062"/>
                </a:lnTo>
                <a:lnTo>
                  <a:pt x="913697" y="70401"/>
                </a:lnTo>
                <a:lnTo>
                  <a:pt x="888968" y="33813"/>
                </a:lnTo>
                <a:lnTo>
                  <a:pt x="852380" y="9084"/>
                </a:lnTo>
                <a:lnTo>
                  <a:pt x="807719" y="0"/>
                </a:lnTo>
                <a:lnTo>
                  <a:pt x="115062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76647" y="5994146"/>
            <a:ext cx="590550" cy="76200"/>
          </a:xfrm>
          <a:custGeom>
            <a:avLst/>
            <a:gdLst/>
            <a:ahLst/>
            <a:cxnLst/>
            <a:rect l="l" t="t" r="r" b="b"/>
            <a:pathLst>
              <a:path w="590550" h="76200">
                <a:moveTo>
                  <a:pt x="531876" y="41148"/>
                </a:moveTo>
                <a:lnTo>
                  <a:pt x="531876" y="35813"/>
                </a:lnTo>
                <a:lnTo>
                  <a:pt x="529589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3433"/>
                </a:lnTo>
                <a:lnTo>
                  <a:pt x="529589" y="43433"/>
                </a:lnTo>
                <a:lnTo>
                  <a:pt x="531876" y="41148"/>
                </a:lnTo>
                <a:close/>
              </a:path>
              <a:path w="590550" h="76200">
                <a:moveTo>
                  <a:pt x="590550" y="38100"/>
                </a:moveTo>
                <a:lnTo>
                  <a:pt x="514350" y="0"/>
                </a:lnTo>
                <a:lnTo>
                  <a:pt x="514350" y="33527"/>
                </a:lnTo>
                <a:lnTo>
                  <a:pt x="529589" y="33527"/>
                </a:lnTo>
                <a:lnTo>
                  <a:pt x="531876" y="35813"/>
                </a:lnTo>
                <a:lnTo>
                  <a:pt x="531876" y="67437"/>
                </a:lnTo>
                <a:lnTo>
                  <a:pt x="590550" y="38100"/>
                </a:lnTo>
                <a:close/>
              </a:path>
              <a:path w="590550" h="76200">
                <a:moveTo>
                  <a:pt x="531876" y="67437"/>
                </a:moveTo>
                <a:lnTo>
                  <a:pt x="531876" y="41148"/>
                </a:lnTo>
                <a:lnTo>
                  <a:pt x="529589" y="43433"/>
                </a:lnTo>
                <a:lnTo>
                  <a:pt x="514350" y="43433"/>
                </a:lnTo>
                <a:lnTo>
                  <a:pt x="514350" y="76200"/>
                </a:lnTo>
                <a:lnTo>
                  <a:pt x="531876" y="67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43526" y="5648197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64998" y="41148"/>
                </a:moveTo>
                <a:lnTo>
                  <a:pt x="364998" y="35813"/>
                </a:lnTo>
                <a:lnTo>
                  <a:pt x="362712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2672"/>
                </a:lnTo>
                <a:lnTo>
                  <a:pt x="362712" y="42672"/>
                </a:lnTo>
                <a:lnTo>
                  <a:pt x="364998" y="41148"/>
                </a:lnTo>
                <a:close/>
              </a:path>
              <a:path w="424179" h="76200">
                <a:moveTo>
                  <a:pt x="423672" y="38100"/>
                </a:moveTo>
                <a:lnTo>
                  <a:pt x="347472" y="0"/>
                </a:lnTo>
                <a:lnTo>
                  <a:pt x="347472" y="33527"/>
                </a:lnTo>
                <a:lnTo>
                  <a:pt x="362712" y="33527"/>
                </a:lnTo>
                <a:lnTo>
                  <a:pt x="364998" y="35813"/>
                </a:lnTo>
                <a:lnTo>
                  <a:pt x="364998" y="67437"/>
                </a:lnTo>
                <a:lnTo>
                  <a:pt x="423672" y="38100"/>
                </a:lnTo>
                <a:close/>
              </a:path>
              <a:path w="424179" h="76200">
                <a:moveTo>
                  <a:pt x="364998" y="67437"/>
                </a:moveTo>
                <a:lnTo>
                  <a:pt x="364998" y="41148"/>
                </a:lnTo>
                <a:lnTo>
                  <a:pt x="362712" y="42672"/>
                </a:lnTo>
                <a:lnTo>
                  <a:pt x="347472" y="42672"/>
                </a:lnTo>
                <a:lnTo>
                  <a:pt x="347472" y="76200"/>
                </a:lnTo>
                <a:lnTo>
                  <a:pt x="3649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021326" y="6079997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909820" y="5995670"/>
            <a:ext cx="335280" cy="346710"/>
          </a:xfrm>
          <a:custGeom>
            <a:avLst/>
            <a:gdLst/>
            <a:ahLst/>
            <a:cxnLst/>
            <a:rect l="l" t="t" r="r" b="b"/>
            <a:pathLst>
              <a:path w="335279" h="346710">
                <a:moveTo>
                  <a:pt x="167639" y="0"/>
                </a:moveTo>
                <a:lnTo>
                  <a:pt x="123207" y="6198"/>
                </a:lnTo>
                <a:lnTo>
                  <a:pt x="83199" y="23678"/>
                </a:lnTo>
                <a:lnTo>
                  <a:pt x="49244" y="50768"/>
                </a:lnTo>
                <a:lnTo>
                  <a:pt x="22972" y="85795"/>
                </a:lnTo>
                <a:lnTo>
                  <a:pt x="6014" y="127088"/>
                </a:lnTo>
                <a:lnTo>
                  <a:pt x="0" y="172974"/>
                </a:lnTo>
                <a:lnTo>
                  <a:pt x="6014" y="219180"/>
                </a:lnTo>
                <a:lnTo>
                  <a:pt x="22972" y="260688"/>
                </a:lnTo>
                <a:lnTo>
                  <a:pt x="49244" y="295846"/>
                </a:lnTo>
                <a:lnTo>
                  <a:pt x="83199" y="323003"/>
                </a:lnTo>
                <a:lnTo>
                  <a:pt x="123207" y="340508"/>
                </a:lnTo>
                <a:lnTo>
                  <a:pt x="167639" y="346709"/>
                </a:lnTo>
                <a:lnTo>
                  <a:pt x="212336" y="340508"/>
                </a:lnTo>
                <a:lnTo>
                  <a:pt x="252419" y="323003"/>
                </a:lnTo>
                <a:lnTo>
                  <a:pt x="286321" y="295846"/>
                </a:lnTo>
                <a:lnTo>
                  <a:pt x="312476" y="260688"/>
                </a:lnTo>
                <a:lnTo>
                  <a:pt x="329318" y="219180"/>
                </a:lnTo>
                <a:lnTo>
                  <a:pt x="335279" y="172974"/>
                </a:lnTo>
                <a:lnTo>
                  <a:pt x="329318" y="127088"/>
                </a:lnTo>
                <a:lnTo>
                  <a:pt x="312476" y="85795"/>
                </a:lnTo>
                <a:lnTo>
                  <a:pt x="286321" y="50768"/>
                </a:lnTo>
                <a:lnTo>
                  <a:pt x="252419" y="23678"/>
                </a:lnTo>
                <a:lnTo>
                  <a:pt x="212336" y="6198"/>
                </a:lnTo>
                <a:lnTo>
                  <a:pt x="167639" y="0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021336" y="5734057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55041" y="6080007"/>
            <a:ext cx="13519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MEM/WB.RegisterRd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19757" y="5042922"/>
            <a:ext cx="13144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EX/MEM.RegisterRd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47520" y="266344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3229" y="3060445"/>
            <a:ext cx="69850" cy="71755"/>
          </a:xfrm>
          <a:custGeom>
            <a:avLst/>
            <a:gdLst/>
            <a:ahLst/>
            <a:cxnLst/>
            <a:rect l="l" t="t" r="r" b="b"/>
            <a:pathLst>
              <a:path w="69850" h="71755">
                <a:moveTo>
                  <a:pt x="69342" y="51053"/>
                </a:moveTo>
                <a:lnTo>
                  <a:pt x="69342" y="20573"/>
                </a:lnTo>
                <a:lnTo>
                  <a:pt x="48768" y="0"/>
                </a:lnTo>
                <a:lnTo>
                  <a:pt x="19812" y="0"/>
                </a:lnTo>
                <a:lnTo>
                  <a:pt x="0" y="20573"/>
                </a:lnTo>
                <a:lnTo>
                  <a:pt x="0" y="51053"/>
                </a:lnTo>
                <a:lnTo>
                  <a:pt x="19812" y="71627"/>
                </a:lnTo>
                <a:lnTo>
                  <a:pt x="48768" y="71627"/>
                </a:lnTo>
                <a:lnTo>
                  <a:pt x="69342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3229" y="3060445"/>
            <a:ext cx="69850" cy="71755"/>
          </a:xfrm>
          <a:custGeom>
            <a:avLst/>
            <a:gdLst/>
            <a:ahLst/>
            <a:cxnLst/>
            <a:rect l="l" t="t" r="r" b="b"/>
            <a:pathLst>
              <a:path w="69850" h="71755">
                <a:moveTo>
                  <a:pt x="19812" y="0"/>
                </a:moveTo>
                <a:lnTo>
                  <a:pt x="0" y="20573"/>
                </a:lnTo>
                <a:lnTo>
                  <a:pt x="0" y="51053"/>
                </a:lnTo>
                <a:lnTo>
                  <a:pt x="19812" y="71627"/>
                </a:lnTo>
                <a:lnTo>
                  <a:pt x="48768" y="71627"/>
                </a:lnTo>
                <a:lnTo>
                  <a:pt x="69342" y="51053"/>
                </a:lnTo>
                <a:lnTo>
                  <a:pt x="69342" y="20573"/>
                </a:lnTo>
                <a:lnTo>
                  <a:pt x="48768" y="0"/>
                </a:lnTo>
                <a:lnTo>
                  <a:pt x="1981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54700" y="3356102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2158746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47520" y="465150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2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47520" y="3095498"/>
            <a:ext cx="0" cy="1556385"/>
          </a:xfrm>
          <a:custGeom>
            <a:avLst/>
            <a:gdLst/>
            <a:ahLst/>
            <a:cxnLst/>
            <a:rect l="l" t="t" r="r" b="b"/>
            <a:pathLst>
              <a:path h="1556385">
                <a:moveTo>
                  <a:pt x="0" y="0"/>
                </a:moveTo>
                <a:lnTo>
                  <a:pt x="0" y="15560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74617" y="2146045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168401" y="0"/>
                </a:moveTo>
                <a:lnTo>
                  <a:pt x="168401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75379" y="2146045"/>
            <a:ext cx="167640" cy="3282315"/>
          </a:xfrm>
          <a:custGeom>
            <a:avLst/>
            <a:gdLst/>
            <a:ahLst/>
            <a:cxnLst/>
            <a:rect l="l" t="t" r="r" b="b"/>
            <a:pathLst>
              <a:path w="167639" h="3282315">
                <a:moveTo>
                  <a:pt x="0" y="0"/>
                </a:moveTo>
                <a:lnTo>
                  <a:pt x="0" y="3281934"/>
                </a:lnTo>
                <a:lnTo>
                  <a:pt x="167639" y="3281934"/>
                </a:lnTo>
                <a:lnTo>
                  <a:pt x="16763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37997" y="2837179"/>
            <a:ext cx="100711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69875" marR="86995" indent="-89535">
              <a:lnSpc>
                <a:spcPct val="100000"/>
              </a:lnSpc>
              <a:spcBef>
                <a:spcPts val="975"/>
              </a:spcBef>
            </a:pPr>
            <a:r>
              <a:rPr sz="1100" b="1" spc="-5" dirty="0">
                <a:latin typeface="Arial"/>
                <a:cs typeface="Arial"/>
              </a:rPr>
              <a:t>Instruction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704580" y="4262120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3433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295"/>
                </a:lnTo>
                <a:lnTo>
                  <a:pt x="252222" y="43433"/>
                </a:lnTo>
                <a:close/>
              </a:path>
              <a:path w="252729" h="86360">
                <a:moveTo>
                  <a:pt x="209550" y="75295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62697" y="3484879"/>
            <a:ext cx="419100" cy="85725"/>
          </a:xfrm>
          <a:custGeom>
            <a:avLst/>
            <a:gdLst/>
            <a:ahLst/>
            <a:cxnLst/>
            <a:rect l="l" t="t" r="r" b="b"/>
            <a:pathLst>
              <a:path w="419100" h="85725">
                <a:moveTo>
                  <a:pt x="376427" y="57150"/>
                </a:moveTo>
                <a:lnTo>
                  <a:pt x="376427" y="28194"/>
                </a:lnTo>
                <a:lnTo>
                  <a:pt x="0" y="28194"/>
                </a:lnTo>
                <a:lnTo>
                  <a:pt x="0" y="57150"/>
                </a:lnTo>
                <a:lnTo>
                  <a:pt x="376427" y="57150"/>
                </a:lnTo>
                <a:close/>
              </a:path>
              <a:path w="419100" h="85725">
                <a:moveTo>
                  <a:pt x="419100" y="42672"/>
                </a:moveTo>
                <a:lnTo>
                  <a:pt x="361950" y="0"/>
                </a:lnTo>
                <a:lnTo>
                  <a:pt x="361950" y="28194"/>
                </a:lnTo>
                <a:lnTo>
                  <a:pt x="376427" y="28194"/>
                </a:lnTo>
                <a:lnTo>
                  <a:pt x="376427" y="74533"/>
                </a:lnTo>
                <a:lnTo>
                  <a:pt x="419100" y="42672"/>
                </a:lnTo>
                <a:close/>
              </a:path>
              <a:path w="419100" h="85725">
                <a:moveTo>
                  <a:pt x="376427" y="74533"/>
                </a:moveTo>
                <a:lnTo>
                  <a:pt x="376427" y="57150"/>
                </a:lnTo>
                <a:lnTo>
                  <a:pt x="361950" y="57150"/>
                </a:lnTo>
                <a:lnTo>
                  <a:pt x="361950" y="85344"/>
                </a:lnTo>
                <a:lnTo>
                  <a:pt x="376427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62697" y="3527552"/>
            <a:ext cx="0" cy="1209675"/>
          </a:xfrm>
          <a:custGeom>
            <a:avLst/>
            <a:gdLst/>
            <a:ahLst/>
            <a:cxnLst/>
            <a:rect l="l" t="t" r="r" b="b"/>
            <a:pathLst>
              <a:path h="1209675">
                <a:moveTo>
                  <a:pt x="0" y="0"/>
                </a:moveTo>
                <a:lnTo>
                  <a:pt x="0" y="120929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62697" y="4694173"/>
            <a:ext cx="1594485" cy="86360"/>
          </a:xfrm>
          <a:custGeom>
            <a:avLst/>
            <a:gdLst/>
            <a:ahLst/>
            <a:cxnLst/>
            <a:rect l="l" t="t" r="r" b="b"/>
            <a:pathLst>
              <a:path w="1594484" h="86360">
                <a:moveTo>
                  <a:pt x="1551431" y="57150"/>
                </a:moveTo>
                <a:lnTo>
                  <a:pt x="1551431" y="28955"/>
                </a:lnTo>
                <a:lnTo>
                  <a:pt x="0" y="28955"/>
                </a:lnTo>
                <a:lnTo>
                  <a:pt x="0" y="57150"/>
                </a:lnTo>
                <a:lnTo>
                  <a:pt x="1551431" y="57150"/>
                </a:lnTo>
                <a:close/>
              </a:path>
              <a:path w="1594484" h="86360">
                <a:moveTo>
                  <a:pt x="1594103" y="42672"/>
                </a:moveTo>
                <a:lnTo>
                  <a:pt x="1536953" y="0"/>
                </a:lnTo>
                <a:lnTo>
                  <a:pt x="1536953" y="28955"/>
                </a:lnTo>
                <a:lnTo>
                  <a:pt x="1551431" y="28955"/>
                </a:lnTo>
                <a:lnTo>
                  <a:pt x="1551431" y="75102"/>
                </a:lnTo>
                <a:lnTo>
                  <a:pt x="1594103" y="42672"/>
                </a:lnTo>
                <a:close/>
              </a:path>
              <a:path w="1594484" h="86360">
                <a:moveTo>
                  <a:pt x="1551431" y="75102"/>
                </a:moveTo>
                <a:lnTo>
                  <a:pt x="1551431" y="57150"/>
                </a:lnTo>
                <a:lnTo>
                  <a:pt x="1536953" y="57150"/>
                </a:lnTo>
                <a:lnTo>
                  <a:pt x="1536953" y="86105"/>
                </a:lnTo>
                <a:lnTo>
                  <a:pt x="1551431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781797" y="3268471"/>
            <a:ext cx="92329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0975" marR="179705" indent="118745">
              <a:lnSpc>
                <a:spcPct val="100000"/>
              </a:lnSpc>
              <a:spcBef>
                <a:spcPts val="975"/>
              </a:spcBef>
            </a:pPr>
            <a:r>
              <a:rPr sz="1100" b="1" spc="-5" dirty="0">
                <a:latin typeface="Arial"/>
                <a:cs typeface="Arial"/>
              </a:rPr>
              <a:t>Data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464547" y="4267200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464547" y="4670296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375902" y="4219447"/>
            <a:ext cx="250825" cy="690880"/>
          </a:xfrm>
          <a:custGeom>
            <a:avLst/>
            <a:gdLst/>
            <a:ahLst/>
            <a:cxnLst/>
            <a:rect l="l" t="t" r="r" b="b"/>
            <a:pathLst>
              <a:path w="250825" h="690879">
                <a:moveTo>
                  <a:pt x="124968" y="0"/>
                </a:moveTo>
                <a:lnTo>
                  <a:pt x="76188" y="9894"/>
                </a:lnTo>
                <a:lnTo>
                  <a:pt x="36480" y="36861"/>
                </a:lnTo>
                <a:lnTo>
                  <a:pt x="9775" y="76831"/>
                </a:lnTo>
                <a:lnTo>
                  <a:pt x="0" y="125729"/>
                </a:lnTo>
                <a:lnTo>
                  <a:pt x="0" y="565403"/>
                </a:lnTo>
                <a:lnTo>
                  <a:pt x="9775" y="614183"/>
                </a:lnTo>
                <a:lnTo>
                  <a:pt x="36480" y="653891"/>
                </a:lnTo>
                <a:lnTo>
                  <a:pt x="76188" y="680596"/>
                </a:lnTo>
                <a:lnTo>
                  <a:pt x="124968" y="690372"/>
                </a:lnTo>
                <a:lnTo>
                  <a:pt x="173866" y="680596"/>
                </a:lnTo>
                <a:lnTo>
                  <a:pt x="213836" y="653891"/>
                </a:lnTo>
                <a:lnTo>
                  <a:pt x="240803" y="614183"/>
                </a:lnTo>
                <a:lnTo>
                  <a:pt x="250698" y="565403"/>
                </a:lnTo>
                <a:lnTo>
                  <a:pt x="250698" y="125729"/>
                </a:lnTo>
                <a:lnTo>
                  <a:pt x="240803" y="76831"/>
                </a:lnTo>
                <a:lnTo>
                  <a:pt x="213836" y="36861"/>
                </a:lnTo>
                <a:lnTo>
                  <a:pt x="173866" y="9894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19420" y="3787394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51815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72176" y="373862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83820" y="60960"/>
                </a:moveTo>
                <a:lnTo>
                  <a:pt x="83820" y="24384"/>
                </a:lnTo>
                <a:lnTo>
                  <a:pt x="59436" y="0"/>
                </a:lnTo>
                <a:lnTo>
                  <a:pt x="24384" y="0"/>
                </a:lnTo>
                <a:lnTo>
                  <a:pt x="0" y="24384"/>
                </a:lnTo>
                <a:lnTo>
                  <a:pt x="0" y="60960"/>
                </a:lnTo>
                <a:lnTo>
                  <a:pt x="24384" y="85344"/>
                </a:lnTo>
                <a:lnTo>
                  <a:pt x="59436" y="85344"/>
                </a:lnTo>
                <a:lnTo>
                  <a:pt x="8382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72176" y="373862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24384" y="0"/>
                </a:moveTo>
                <a:lnTo>
                  <a:pt x="0" y="24384"/>
                </a:lnTo>
                <a:lnTo>
                  <a:pt x="0" y="60960"/>
                </a:lnTo>
                <a:lnTo>
                  <a:pt x="24384" y="85344"/>
                </a:lnTo>
                <a:lnTo>
                  <a:pt x="59436" y="85344"/>
                </a:lnTo>
                <a:lnTo>
                  <a:pt x="83820" y="60960"/>
                </a:lnTo>
                <a:lnTo>
                  <a:pt x="83820" y="24384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67197" y="3744721"/>
            <a:ext cx="838200" cy="86360"/>
          </a:xfrm>
          <a:custGeom>
            <a:avLst/>
            <a:gdLst/>
            <a:ahLst/>
            <a:cxnLst/>
            <a:rect l="l" t="t" r="r" b="b"/>
            <a:pathLst>
              <a:path w="838200" h="86360">
                <a:moveTo>
                  <a:pt x="795527" y="57150"/>
                </a:moveTo>
                <a:lnTo>
                  <a:pt x="795527" y="28955"/>
                </a:lnTo>
                <a:lnTo>
                  <a:pt x="0" y="28956"/>
                </a:lnTo>
                <a:lnTo>
                  <a:pt x="0" y="57150"/>
                </a:lnTo>
                <a:lnTo>
                  <a:pt x="795527" y="57150"/>
                </a:lnTo>
                <a:close/>
              </a:path>
              <a:path w="838200" h="86360">
                <a:moveTo>
                  <a:pt x="838200" y="42672"/>
                </a:moveTo>
                <a:lnTo>
                  <a:pt x="781050" y="0"/>
                </a:lnTo>
                <a:lnTo>
                  <a:pt x="781050" y="28955"/>
                </a:lnTo>
                <a:lnTo>
                  <a:pt x="795527" y="28955"/>
                </a:lnTo>
                <a:lnTo>
                  <a:pt x="795527" y="75102"/>
                </a:lnTo>
                <a:lnTo>
                  <a:pt x="838200" y="42672"/>
                </a:lnTo>
                <a:close/>
              </a:path>
              <a:path w="838200" h="86360">
                <a:moveTo>
                  <a:pt x="795527" y="75102"/>
                </a:moveTo>
                <a:lnTo>
                  <a:pt x="795527" y="57150"/>
                </a:lnTo>
                <a:lnTo>
                  <a:pt x="781050" y="57150"/>
                </a:lnTo>
                <a:lnTo>
                  <a:pt x="781050" y="86105"/>
                </a:lnTo>
                <a:lnTo>
                  <a:pt x="795527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37997" y="2232151"/>
            <a:ext cx="530860" cy="260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30"/>
              </a:spcBef>
            </a:pPr>
            <a:r>
              <a:rPr sz="1100" b="1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47548" y="2491994"/>
            <a:ext cx="86360" cy="345440"/>
          </a:xfrm>
          <a:custGeom>
            <a:avLst/>
            <a:gdLst/>
            <a:ahLst/>
            <a:cxnLst/>
            <a:rect l="l" t="t" r="r" b="b"/>
            <a:pathLst>
              <a:path w="86359" h="345439">
                <a:moveTo>
                  <a:pt x="86106" y="288035"/>
                </a:moveTo>
                <a:lnTo>
                  <a:pt x="0" y="288035"/>
                </a:lnTo>
                <a:lnTo>
                  <a:pt x="28956" y="326816"/>
                </a:lnTo>
                <a:lnTo>
                  <a:pt x="28956" y="301751"/>
                </a:lnTo>
                <a:lnTo>
                  <a:pt x="57150" y="301751"/>
                </a:lnTo>
                <a:lnTo>
                  <a:pt x="57150" y="326135"/>
                </a:lnTo>
                <a:lnTo>
                  <a:pt x="86106" y="288035"/>
                </a:lnTo>
                <a:close/>
              </a:path>
              <a:path w="86359" h="345439">
                <a:moveTo>
                  <a:pt x="57150" y="288035"/>
                </a:moveTo>
                <a:lnTo>
                  <a:pt x="57150" y="0"/>
                </a:lnTo>
                <a:lnTo>
                  <a:pt x="28956" y="0"/>
                </a:lnTo>
                <a:lnTo>
                  <a:pt x="28956" y="288035"/>
                </a:lnTo>
                <a:lnTo>
                  <a:pt x="57150" y="288035"/>
                </a:lnTo>
                <a:close/>
              </a:path>
              <a:path w="86359" h="345439">
                <a:moveTo>
                  <a:pt x="57150" y="326135"/>
                </a:moveTo>
                <a:lnTo>
                  <a:pt x="57150" y="301751"/>
                </a:lnTo>
                <a:lnTo>
                  <a:pt x="28956" y="301751"/>
                </a:lnTo>
                <a:lnTo>
                  <a:pt x="28956" y="326816"/>
                </a:lnTo>
                <a:lnTo>
                  <a:pt x="42671" y="345185"/>
                </a:lnTo>
                <a:lnTo>
                  <a:pt x="57150" y="326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63700" y="30954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83819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67197" y="2793745"/>
            <a:ext cx="838200" cy="86360"/>
          </a:xfrm>
          <a:custGeom>
            <a:avLst/>
            <a:gdLst/>
            <a:ahLst/>
            <a:cxnLst/>
            <a:rect l="l" t="t" r="r" b="b"/>
            <a:pathLst>
              <a:path w="838200" h="86360">
                <a:moveTo>
                  <a:pt x="795527" y="57150"/>
                </a:moveTo>
                <a:lnTo>
                  <a:pt x="795527" y="28956"/>
                </a:lnTo>
                <a:lnTo>
                  <a:pt x="0" y="28956"/>
                </a:lnTo>
                <a:lnTo>
                  <a:pt x="0" y="57150"/>
                </a:lnTo>
                <a:lnTo>
                  <a:pt x="795527" y="57150"/>
                </a:lnTo>
                <a:close/>
              </a:path>
              <a:path w="838200" h="86360">
                <a:moveTo>
                  <a:pt x="838200" y="43434"/>
                </a:moveTo>
                <a:lnTo>
                  <a:pt x="781050" y="0"/>
                </a:lnTo>
                <a:lnTo>
                  <a:pt x="781050" y="28956"/>
                </a:lnTo>
                <a:lnTo>
                  <a:pt x="795527" y="28956"/>
                </a:lnTo>
                <a:lnTo>
                  <a:pt x="795527" y="75295"/>
                </a:lnTo>
                <a:lnTo>
                  <a:pt x="838200" y="43434"/>
                </a:lnTo>
                <a:close/>
              </a:path>
              <a:path w="838200" h="86360">
                <a:moveTo>
                  <a:pt x="795527" y="75295"/>
                </a:moveTo>
                <a:lnTo>
                  <a:pt x="795527" y="57150"/>
                </a:lnTo>
                <a:lnTo>
                  <a:pt x="781050" y="57150"/>
                </a:lnTo>
                <a:lnTo>
                  <a:pt x="781050" y="86106"/>
                </a:lnTo>
                <a:lnTo>
                  <a:pt x="795527" y="75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447028" y="3316223"/>
            <a:ext cx="3143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747520" y="508279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42948" y="2625344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60" h="76200">
                <a:moveTo>
                  <a:pt x="281177" y="41147"/>
                </a:moveTo>
                <a:lnTo>
                  <a:pt x="281177" y="35813"/>
                </a:lnTo>
                <a:lnTo>
                  <a:pt x="27889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3433"/>
                </a:lnTo>
                <a:lnTo>
                  <a:pt x="278891" y="43433"/>
                </a:lnTo>
                <a:lnTo>
                  <a:pt x="281177" y="41147"/>
                </a:lnTo>
                <a:close/>
              </a:path>
              <a:path w="340360" h="76200">
                <a:moveTo>
                  <a:pt x="339851" y="38099"/>
                </a:moveTo>
                <a:lnTo>
                  <a:pt x="263651" y="0"/>
                </a:lnTo>
                <a:lnTo>
                  <a:pt x="263651" y="33527"/>
                </a:lnTo>
                <a:lnTo>
                  <a:pt x="278891" y="33527"/>
                </a:lnTo>
                <a:lnTo>
                  <a:pt x="281177" y="35813"/>
                </a:lnTo>
                <a:lnTo>
                  <a:pt x="281177" y="67436"/>
                </a:lnTo>
                <a:lnTo>
                  <a:pt x="339851" y="38099"/>
                </a:lnTo>
                <a:close/>
              </a:path>
              <a:path w="340360" h="76200">
                <a:moveTo>
                  <a:pt x="281177" y="67436"/>
                </a:moveTo>
                <a:lnTo>
                  <a:pt x="281177" y="41147"/>
                </a:lnTo>
                <a:lnTo>
                  <a:pt x="278891" y="43433"/>
                </a:lnTo>
                <a:lnTo>
                  <a:pt x="263651" y="43433"/>
                </a:lnTo>
                <a:lnTo>
                  <a:pt x="263651" y="76199"/>
                </a:lnTo>
                <a:lnTo>
                  <a:pt x="281177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42948" y="3057398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60" h="76200">
                <a:moveTo>
                  <a:pt x="281177" y="41147"/>
                </a:moveTo>
                <a:lnTo>
                  <a:pt x="281177" y="35813"/>
                </a:lnTo>
                <a:lnTo>
                  <a:pt x="27889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2671"/>
                </a:lnTo>
                <a:lnTo>
                  <a:pt x="278891" y="42671"/>
                </a:lnTo>
                <a:lnTo>
                  <a:pt x="281177" y="41147"/>
                </a:lnTo>
                <a:close/>
              </a:path>
              <a:path w="340360" h="76200">
                <a:moveTo>
                  <a:pt x="339851" y="38100"/>
                </a:moveTo>
                <a:lnTo>
                  <a:pt x="263651" y="0"/>
                </a:lnTo>
                <a:lnTo>
                  <a:pt x="263651" y="33527"/>
                </a:lnTo>
                <a:lnTo>
                  <a:pt x="278891" y="33527"/>
                </a:lnTo>
                <a:lnTo>
                  <a:pt x="281177" y="35813"/>
                </a:lnTo>
                <a:lnTo>
                  <a:pt x="281177" y="67437"/>
                </a:lnTo>
                <a:lnTo>
                  <a:pt x="339851" y="38100"/>
                </a:lnTo>
                <a:close/>
              </a:path>
              <a:path w="340360" h="76200">
                <a:moveTo>
                  <a:pt x="281177" y="67437"/>
                </a:moveTo>
                <a:lnTo>
                  <a:pt x="281177" y="41147"/>
                </a:lnTo>
                <a:lnTo>
                  <a:pt x="278891" y="42671"/>
                </a:lnTo>
                <a:lnTo>
                  <a:pt x="263651" y="42671"/>
                </a:lnTo>
                <a:lnTo>
                  <a:pt x="263651" y="76200"/>
                </a:lnTo>
                <a:lnTo>
                  <a:pt x="281177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435605" y="3230117"/>
            <a:ext cx="6496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82800" y="2491994"/>
            <a:ext cx="1341120" cy="1727835"/>
          </a:xfrm>
          <a:custGeom>
            <a:avLst/>
            <a:gdLst/>
            <a:ahLst/>
            <a:cxnLst/>
            <a:rect l="l" t="t" r="r" b="b"/>
            <a:pathLst>
              <a:path w="1341120" h="1727835">
                <a:moveTo>
                  <a:pt x="0" y="0"/>
                </a:moveTo>
                <a:lnTo>
                  <a:pt x="0" y="1727454"/>
                </a:lnTo>
                <a:lnTo>
                  <a:pt x="1341120" y="1727454"/>
                </a:lnTo>
                <a:lnTo>
                  <a:pt x="13411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105393" y="2628894"/>
            <a:ext cx="24637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106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05393" y="3492247"/>
            <a:ext cx="24637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102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184130" y="3921253"/>
            <a:ext cx="1060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184130" y="3489194"/>
            <a:ext cx="1060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184130" y="2539747"/>
            <a:ext cx="90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184130" y="3057149"/>
            <a:ext cx="90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123680" y="4694173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2672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102"/>
                </a:lnTo>
                <a:lnTo>
                  <a:pt x="252222" y="42672"/>
                </a:lnTo>
                <a:close/>
              </a:path>
              <a:path w="252729" h="86360">
                <a:moveTo>
                  <a:pt x="209550" y="75102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14398" y="3958844"/>
            <a:ext cx="0" cy="3023235"/>
          </a:xfrm>
          <a:custGeom>
            <a:avLst/>
            <a:gdLst/>
            <a:ahLst/>
            <a:cxnLst/>
            <a:rect l="l" t="t" r="r" b="b"/>
            <a:pathLst>
              <a:path h="3023234">
                <a:moveTo>
                  <a:pt x="0" y="302285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14398" y="3916171"/>
            <a:ext cx="168910" cy="86360"/>
          </a:xfrm>
          <a:custGeom>
            <a:avLst/>
            <a:gdLst/>
            <a:ahLst/>
            <a:cxnLst/>
            <a:rect l="l" t="t" r="r" b="b"/>
            <a:pathLst>
              <a:path w="168910" h="86360">
                <a:moveTo>
                  <a:pt x="125730" y="57150"/>
                </a:moveTo>
                <a:lnTo>
                  <a:pt x="12573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25730" y="57150"/>
                </a:lnTo>
                <a:close/>
              </a:path>
              <a:path w="168910" h="86360">
                <a:moveTo>
                  <a:pt x="168402" y="42672"/>
                </a:moveTo>
                <a:lnTo>
                  <a:pt x="111252" y="0"/>
                </a:lnTo>
                <a:lnTo>
                  <a:pt x="111252" y="28955"/>
                </a:lnTo>
                <a:lnTo>
                  <a:pt x="125730" y="28955"/>
                </a:lnTo>
                <a:lnTo>
                  <a:pt x="125730" y="75102"/>
                </a:lnTo>
                <a:lnTo>
                  <a:pt x="168402" y="42672"/>
                </a:lnTo>
                <a:close/>
              </a:path>
              <a:path w="168910" h="86360">
                <a:moveTo>
                  <a:pt x="125730" y="75102"/>
                </a:moveTo>
                <a:lnTo>
                  <a:pt x="125730" y="57150"/>
                </a:lnTo>
                <a:lnTo>
                  <a:pt x="111252" y="57150"/>
                </a:lnTo>
                <a:lnTo>
                  <a:pt x="111252" y="86105"/>
                </a:lnTo>
                <a:lnTo>
                  <a:pt x="125730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23920" y="2620772"/>
            <a:ext cx="251460" cy="86360"/>
          </a:xfrm>
          <a:custGeom>
            <a:avLst/>
            <a:gdLst/>
            <a:ahLst/>
            <a:cxnLst/>
            <a:rect l="l" t="t" r="r" b="b"/>
            <a:pathLst>
              <a:path w="251460" h="86360">
                <a:moveTo>
                  <a:pt x="208025" y="57149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49"/>
                </a:lnTo>
                <a:lnTo>
                  <a:pt x="208025" y="57149"/>
                </a:lnTo>
                <a:close/>
              </a:path>
              <a:path w="251460" h="86360">
                <a:moveTo>
                  <a:pt x="251459" y="42671"/>
                </a:moveTo>
                <a:lnTo>
                  <a:pt x="194309" y="0"/>
                </a:lnTo>
                <a:lnTo>
                  <a:pt x="194309" y="28955"/>
                </a:lnTo>
                <a:lnTo>
                  <a:pt x="208025" y="28955"/>
                </a:lnTo>
                <a:lnTo>
                  <a:pt x="208025" y="75681"/>
                </a:lnTo>
                <a:lnTo>
                  <a:pt x="251459" y="42671"/>
                </a:lnTo>
                <a:close/>
              </a:path>
              <a:path w="251460" h="86360">
                <a:moveTo>
                  <a:pt x="208025" y="75681"/>
                </a:moveTo>
                <a:lnTo>
                  <a:pt x="208025" y="57149"/>
                </a:lnTo>
                <a:lnTo>
                  <a:pt x="194309" y="57149"/>
                </a:lnTo>
                <a:lnTo>
                  <a:pt x="194309" y="86105"/>
                </a:lnTo>
                <a:lnTo>
                  <a:pt x="208025" y="7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23920" y="3571747"/>
            <a:ext cx="251460" cy="86360"/>
          </a:xfrm>
          <a:custGeom>
            <a:avLst/>
            <a:gdLst/>
            <a:ahLst/>
            <a:cxnLst/>
            <a:rect l="l" t="t" r="r" b="b"/>
            <a:pathLst>
              <a:path w="251460" h="86360">
                <a:moveTo>
                  <a:pt x="208025" y="57150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1460" h="86360">
                <a:moveTo>
                  <a:pt x="251459" y="42672"/>
                </a:moveTo>
                <a:lnTo>
                  <a:pt x="194309" y="0"/>
                </a:lnTo>
                <a:lnTo>
                  <a:pt x="194309" y="28955"/>
                </a:lnTo>
                <a:lnTo>
                  <a:pt x="208025" y="28955"/>
                </a:lnTo>
                <a:lnTo>
                  <a:pt x="208025" y="75681"/>
                </a:lnTo>
                <a:lnTo>
                  <a:pt x="251459" y="42672"/>
                </a:lnTo>
                <a:close/>
              </a:path>
              <a:path w="251460" h="86360">
                <a:moveTo>
                  <a:pt x="208025" y="75681"/>
                </a:moveTo>
                <a:lnTo>
                  <a:pt x="208025" y="57150"/>
                </a:lnTo>
                <a:lnTo>
                  <a:pt x="194309" y="57150"/>
                </a:lnTo>
                <a:lnTo>
                  <a:pt x="194309" y="86105"/>
                </a:lnTo>
                <a:lnTo>
                  <a:pt x="208025" y="7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23680" y="4262120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3433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295"/>
                </a:lnTo>
                <a:lnTo>
                  <a:pt x="252222" y="43433"/>
                </a:lnTo>
                <a:close/>
              </a:path>
              <a:path w="252729" h="86360">
                <a:moveTo>
                  <a:pt x="209550" y="75295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42948" y="504469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5" y="41147"/>
                </a:moveTo>
                <a:lnTo>
                  <a:pt x="1872995" y="35813"/>
                </a:lnTo>
                <a:lnTo>
                  <a:pt x="187147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3433"/>
                </a:lnTo>
                <a:lnTo>
                  <a:pt x="1871471" y="43433"/>
                </a:lnTo>
                <a:lnTo>
                  <a:pt x="1872995" y="41147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3527"/>
                </a:lnTo>
                <a:lnTo>
                  <a:pt x="1871471" y="33527"/>
                </a:lnTo>
                <a:lnTo>
                  <a:pt x="1872995" y="35813"/>
                </a:lnTo>
                <a:lnTo>
                  <a:pt x="1872995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5" y="67817"/>
                </a:moveTo>
                <a:lnTo>
                  <a:pt x="1872995" y="41147"/>
                </a:lnTo>
                <a:lnTo>
                  <a:pt x="1871471" y="43433"/>
                </a:lnTo>
                <a:lnTo>
                  <a:pt x="1856231" y="43433"/>
                </a:lnTo>
                <a:lnTo>
                  <a:pt x="1856231" y="76200"/>
                </a:lnTo>
                <a:lnTo>
                  <a:pt x="1872995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42948" y="5303773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5" y="41148"/>
                </a:moveTo>
                <a:lnTo>
                  <a:pt x="1872995" y="35813"/>
                </a:lnTo>
                <a:lnTo>
                  <a:pt x="187147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5" y="42672"/>
                </a:lnTo>
                <a:lnTo>
                  <a:pt x="1871471" y="42672"/>
                </a:lnTo>
                <a:lnTo>
                  <a:pt x="1872995" y="41148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3527"/>
                </a:lnTo>
                <a:lnTo>
                  <a:pt x="1871471" y="33527"/>
                </a:lnTo>
                <a:lnTo>
                  <a:pt x="1872995" y="35813"/>
                </a:lnTo>
                <a:lnTo>
                  <a:pt x="1872995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5" y="67817"/>
                </a:moveTo>
                <a:lnTo>
                  <a:pt x="1872995" y="41148"/>
                </a:lnTo>
                <a:lnTo>
                  <a:pt x="1871471" y="42672"/>
                </a:lnTo>
                <a:lnTo>
                  <a:pt x="1856231" y="42672"/>
                </a:lnTo>
                <a:lnTo>
                  <a:pt x="1856231" y="76200"/>
                </a:lnTo>
                <a:lnTo>
                  <a:pt x="1872995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13229" y="4767326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69342" y="52577"/>
                </a:move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13229" y="4767326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19812" y="0"/>
                </a:move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10944" y="5025644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70104" y="52577"/>
                </a:moveTo>
                <a:lnTo>
                  <a:pt x="70104" y="20573"/>
                </a:lnTo>
                <a:lnTo>
                  <a:pt x="49530" y="0"/>
                </a:lnTo>
                <a:lnTo>
                  <a:pt x="20574" y="0"/>
                </a:lnTo>
                <a:lnTo>
                  <a:pt x="0" y="20573"/>
                </a:lnTo>
                <a:lnTo>
                  <a:pt x="0" y="52577"/>
                </a:lnTo>
                <a:lnTo>
                  <a:pt x="20574" y="73151"/>
                </a:lnTo>
                <a:lnTo>
                  <a:pt x="49530" y="73151"/>
                </a:lnTo>
                <a:lnTo>
                  <a:pt x="70104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10944" y="5025644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20574" y="0"/>
                </a:moveTo>
                <a:lnTo>
                  <a:pt x="0" y="20573"/>
                </a:lnTo>
                <a:lnTo>
                  <a:pt x="0" y="52577"/>
                </a:lnTo>
                <a:lnTo>
                  <a:pt x="20574" y="73151"/>
                </a:lnTo>
                <a:lnTo>
                  <a:pt x="49530" y="73151"/>
                </a:lnTo>
                <a:lnTo>
                  <a:pt x="70104" y="52577"/>
                </a:lnTo>
                <a:lnTo>
                  <a:pt x="70104" y="20573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44600" y="3052826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50"/>
                </a:moveTo>
                <a:lnTo>
                  <a:pt x="208025" y="28193"/>
                </a:lnTo>
                <a:lnTo>
                  <a:pt x="0" y="28193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5725">
                <a:moveTo>
                  <a:pt x="250697" y="42672"/>
                </a:moveTo>
                <a:lnTo>
                  <a:pt x="193547" y="0"/>
                </a:lnTo>
                <a:lnTo>
                  <a:pt x="193547" y="28193"/>
                </a:lnTo>
                <a:lnTo>
                  <a:pt x="208025" y="28193"/>
                </a:lnTo>
                <a:lnTo>
                  <a:pt x="208025" y="74533"/>
                </a:lnTo>
                <a:lnTo>
                  <a:pt x="250697" y="42672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50"/>
                </a:lnTo>
                <a:lnTo>
                  <a:pt x="193547" y="57150"/>
                </a:lnTo>
                <a:lnTo>
                  <a:pt x="193547" y="85343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38447" y="5044694"/>
            <a:ext cx="2519680" cy="76200"/>
          </a:xfrm>
          <a:custGeom>
            <a:avLst/>
            <a:gdLst/>
            <a:ahLst/>
            <a:cxnLst/>
            <a:rect l="l" t="t" r="r" b="b"/>
            <a:pathLst>
              <a:path w="2519679" h="76200">
                <a:moveTo>
                  <a:pt x="2460498" y="41147"/>
                </a:moveTo>
                <a:lnTo>
                  <a:pt x="2460498" y="35813"/>
                </a:lnTo>
                <a:lnTo>
                  <a:pt x="2458974" y="33527"/>
                </a:lnTo>
                <a:lnTo>
                  <a:pt x="2286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6" y="43434"/>
                </a:lnTo>
                <a:lnTo>
                  <a:pt x="2458974" y="43433"/>
                </a:lnTo>
                <a:lnTo>
                  <a:pt x="2460498" y="41147"/>
                </a:lnTo>
                <a:close/>
              </a:path>
              <a:path w="2519679" h="76200">
                <a:moveTo>
                  <a:pt x="2519172" y="38100"/>
                </a:moveTo>
                <a:lnTo>
                  <a:pt x="2442972" y="0"/>
                </a:lnTo>
                <a:lnTo>
                  <a:pt x="2442972" y="33527"/>
                </a:lnTo>
                <a:lnTo>
                  <a:pt x="2458974" y="33527"/>
                </a:lnTo>
                <a:lnTo>
                  <a:pt x="2460498" y="35813"/>
                </a:lnTo>
                <a:lnTo>
                  <a:pt x="2460498" y="67437"/>
                </a:lnTo>
                <a:lnTo>
                  <a:pt x="2519172" y="38100"/>
                </a:lnTo>
                <a:close/>
              </a:path>
              <a:path w="2519679" h="76200">
                <a:moveTo>
                  <a:pt x="2460498" y="67437"/>
                </a:moveTo>
                <a:lnTo>
                  <a:pt x="2460498" y="41147"/>
                </a:lnTo>
                <a:lnTo>
                  <a:pt x="2458974" y="43433"/>
                </a:lnTo>
                <a:lnTo>
                  <a:pt x="2442972" y="43433"/>
                </a:lnTo>
                <a:lnTo>
                  <a:pt x="2442972" y="76200"/>
                </a:lnTo>
                <a:lnTo>
                  <a:pt x="2460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38447" y="4784852"/>
            <a:ext cx="2519680" cy="76200"/>
          </a:xfrm>
          <a:custGeom>
            <a:avLst/>
            <a:gdLst/>
            <a:ahLst/>
            <a:cxnLst/>
            <a:rect l="l" t="t" r="r" b="b"/>
            <a:pathLst>
              <a:path w="2519679" h="76200">
                <a:moveTo>
                  <a:pt x="2460498" y="40386"/>
                </a:moveTo>
                <a:lnTo>
                  <a:pt x="2460498" y="35051"/>
                </a:lnTo>
                <a:lnTo>
                  <a:pt x="2458974" y="33527"/>
                </a:lnTo>
                <a:lnTo>
                  <a:pt x="2286" y="33528"/>
                </a:lnTo>
                <a:lnTo>
                  <a:pt x="0" y="35052"/>
                </a:lnTo>
                <a:lnTo>
                  <a:pt x="0" y="40386"/>
                </a:lnTo>
                <a:lnTo>
                  <a:pt x="2286" y="42672"/>
                </a:lnTo>
                <a:lnTo>
                  <a:pt x="2458974" y="42672"/>
                </a:lnTo>
                <a:lnTo>
                  <a:pt x="2460498" y="40386"/>
                </a:lnTo>
                <a:close/>
              </a:path>
              <a:path w="2519679" h="76200">
                <a:moveTo>
                  <a:pt x="2519172" y="38100"/>
                </a:moveTo>
                <a:lnTo>
                  <a:pt x="2442972" y="0"/>
                </a:lnTo>
                <a:lnTo>
                  <a:pt x="2442972" y="33527"/>
                </a:lnTo>
                <a:lnTo>
                  <a:pt x="2458974" y="33527"/>
                </a:lnTo>
                <a:lnTo>
                  <a:pt x="2460498" y="35051"/>
                </a:lnTo>
                <a:lnTo>
                  <a:pt x="2460498" y="67437"/>
                </a:lnTo>
                <a:lnTo>
                  <a:pt x="2519172" y="38100"/>
                </a:lnTo>
                <a:close/>
              </a:path>
              <a:path w="2519679" h="76200">
                <a:moveTo>
                  <a:pt x="2460498" y="67437"/>
                </a:moveTo>
                <a:lnTo>
                  <a:pt x="2460498" y="40386"/>
                </a:lnTo>
                <a:lnTo>
                  <a:pt x="2458974" y="42672"/>
                </a:lnTo>
                <a:lnTo>
                  <a:pt x="2442972" y="42672"/>
                </a:lnTo>
                <a:lnTo>
                  <a:pt x="2442972" y="76200"/>
                </a:lnTo>
                <a:lnTo>
                  <a:pt x="2460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46702" y="3958844"/>
            <a:ext cx="0" cy="2678430"/>
          </a:xfrm>
          <a:custGeom>
            <a:avLst/>
            <a:gdLst/>
            <a:ahLst/>
            <a:cxnLst/>
            <a:rect l="l" t="t" r="r" b="b"/>
            <a:pathLst>
              <a:path h="2678429">
                <a:moveTo>
                  <a:pt x="0" y="0"/>
                </a:moveTo>
                <a:lnTo>
                  <a:pt x="0" y="2678429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46702" y="3010154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0"/>
                </a:moveTo>
                <a:lnTo>
                  <a:pt x="0" y="94869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13046" y="4793996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70103" y="52577"/>
                </a:move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29" y="73151"/>
                </a:lnTo>
                <a:lnTo>
                  <a:pt x="70103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13046" y="4793996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20574" y="0"/>
                </a:move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29" y="73151"/>
                </a:lnTo>
                <a:lnTo>
                  <a:pt x="70103" y="52577"/>
                </a:ln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26528" y="4957826"/>
            <a:ext cx="1430655" cy="76200"/>
          </a:xfrm>
          <a:custGeom>
            <a:avLst/>
            <a:gdLst/>
            <a:ahLst/>
            <a:cxnLst/>
            <a:rect l="l" t="t" r="r" b="b"/>
            <a:pathLst>
              <a:path w="1430654" h="76200">
                <a:moveTo>
                  <a:pt x="1371600" y="40386"/>
                </a:moveTo>
                <a:lnTo>
                  <a:pt x="1371600" y="35051"/>
                </a:lnTo>
                <a:lnTo>
                  <a:pt x="1369314" y="33527"/>
                </a:lnTo>
                <a:lnTo>
                  <a:pt x="2286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6" y="42672"/>
                </a:lnTo>
                <a:lnTo>
                  <a:pt x="1369314" y="42672"/>
                </a:lnTo>
                <a:lnTo>
                  <a:pt x="1371600" y="40386"/>
                </a:lnTo>
                <a:close/>
              </a:path>
              <a:path w="1430654" h="76200">
                <a:moveTo>
                  <a:pt x="1430274" y="38100"/>
                </a:moveTo>
                <a:lnTo>
                  <a:pt x="1354074" y="0"/>
                </a:lnTo>
                <a:lnTo>
                  <a:pt x="1354074" y="33527"/>
                </a:lnTo>
                <a:lnTo>
                  <a:pt x="1369314" y="33527"/>
                </a:lnTo>
                <a:lnTo>
                  <a:pt x="1371600" y="35051"/>
                </a:lnTo>
                <a:lnTo>
                  <a:pt x="1371600" y="67437"/>
                </a:lnTo>
                <a:lnTo>
                  <a:pt x="1430274" y="38100"/>
                </a:lnTo>
                <a:close/>
              </a:path>
              <a:path w="1430654" h="76200">
                <a:moveTo>
                  <a:pt x="1371600" y="67437"/>
                </a:moveTo>
                <a:lnTo>
                  <a:pt x="1371600" y="40386"/>
                </a:lnTo>
                <a:lnTo>
                  <a:pt x="1369314" y="42672"/>
                </a:lnTo>
                <a:lnTo>
                  <a:pt x="1354074" y="42672"/>
                </a:lnTo>
                <a:lnTo>
                  <a:pt x="1354074" y="76200"/>
                </a:lnTo>
                <a:lnTo>
                  <a:pt x="137160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123680" y="4995926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375902" y="4995926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10363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417827" y="1934717"/>
            <a:ext cx="32829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513955" y="1934717"/>
            <a:ext cx="3911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/EX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866490" y="1934717"/>
            <a:ext cx="5759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spc="-5" dirty="0">
                <a:latin typeface="Arial"/>
                <a:cs typeface="Arial"/>
              </a:rPr>
              <a:t>/M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709790" y="1934717"/>
            <a:ext cx="61468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MEM</a:t>
            </a:r>
            <a:r>
              <a:rPr sz="1100" spc="-5" dirty="0">
                <a:latin typeface="Arial"/>
                <a:cs typeface="Arial"/>
              </a:rPr>
              <a:t>/WB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742948" y="4784852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5" y="40386"/>
                </a:moveTo>
                <a:lnTo>
                  <a:pt x="1872995" y="35051"/>
                </a:lnTo>
                <a:lnTo>
                  <a:pt x="1871471" y="33527"/>
                </a:lnTo>
                <a:lnTo>
                  <a:pt x="2285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5" y="42672"/>
                </a:lnTo>
                <a:lnTo>
                  <a:pt x="1871471" y="42672"/>
                </a:lnTo>
                <a:lnTo>
                  <a:pt x="1872995" y="40386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3527"/>
                </a:lnTo>
                <a:lnTo>
                  <a:pt x="1871471" y="33527"/>
                </a:lnTo>
                <a:lnTo>
                  <a:pt x="1872995" y="35051"/>
                </a:lnTo>
                <a:lnTo>
                  <a:pt x="1872995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5" y="67817"/>
                </a:moveTo>
                <a:lnTo>
                  <a:pt x="1872995" y="40386"/>
                </a:lnTo>
                <a:lnTo>
                  <a:pt x="1871471" y="42672"/>
                </a:lnTo>
                <a:lnTo>
                  <a:pt x="1856231" y="42672"/>
                </a:lnTo>
                <a:lnTo>
                  <a:pt x="1856231" y="76200"/>
                </a:lnTo>
                <a:lnTo>
                  <a:pt x="1872995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171445" y="4611618"/>
            <a:ext cx="49149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2</a:t>
            </a:r>
            <a:r>
              <a:rPr sz="1100" spc="-85" dirty="0">
                <a:solidFill>
                  <a:srgbClr val="2F2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(Rt)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5" dirty="0">
                <a:latin typeface="Arial"/>
                <a:cs typeface="Arial"/>
              </a:rPr>
              <a:t>13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(Rd)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100" spc="-5" dirty="0">
                <a:latin typeface="Arial"/>
                <a:cs typeface="Arial"/>
              </a:rPr>
              <a:t>6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(Rs)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016500" y="2491994"/>
            <a:ext cx="250825" cy="691515"/>
          </a:xfrm>
          <a:custGeom>
            <a:avLst/>
            <a:gdLst/>
            <a:ahLst/>
            <a:cxnLst/>
            <a:rect l="l" t="t" r="r" b="b"/>
            <a:pathLst>
              <a:path w="250825" h="691514">
                <a:moveTo>
                  <a:pt x="125729" y="0"/>
                </a:move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0" y="565404"/>
                </a:lnTo>
                <a:lnTo>
                  <a:pt x="9894" y="614302"/>
                </a:lnTo>
                <a:lnTo>
                  <a:pt x="36861" y="654272"/>
                </a:lnTo>
                <a:lnTo>
                  <a:pt x="76831" y="681239"/>
                </a:lnTo>
                <a:lnTo>
                  <a:pt x="125729" y="691133"/>
                </a:lnTo>
                <a:lnTo>
                  <a:pt x="174188" y="681239"/>
                </a:lnTo>
                <a:lnTo>
                  <a:pt x="213931" y="654272"/>
                </a:lnTo>
                <a:lnTo>
                  <a:pt x="240815" y="614302"/>
                </a:lnTo>
                <a:lnTo>
                  <a:pt x="250698" y="565404"/>
                </a:lnTo>
                <a:lnTo>
                  <a:pt x="250698" y="125730"/>
                </a:lnTo>
                <a:lnTo>
                  <a:pt x="240815" y="76831"/>
                </a:lnTo>
                <a:lnTo>
                  <a:pt x="213931" y="36861"/>
                </a:lnTo>
                <a:lnTo>
                  <a:pt x="174188" y="9894"/>
                </a:lnTo>
                <a:lnTo>
                  <a:pt x="125729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5105146" y="2539746"/>
            <a:ext cx="1035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843020" y="2620772"/>
            <a:ext cx="1173480" cy="86360"/>
          </a:xfrm>
          <a:custGeom>
            <a:avLst/>
            <a:gdLst/>
            <a:ahLst/>
            <a:cxnLst/>
            <a:rect l="l" t="t" r="r" b="b"/>
            <a:pathLst>
              <a:path w="1173479" h="86360">
                <a:moveTo>
                  <a:pt x="1130808" y="57149"/>
                </a:moveTo>
                <a:lnTo>
                  <a:pt x="1130808" y="28955"/>
                </a:lnTo>
                <a:lnTo>
                  <a:pt x="0" y="28955"/>
                </a:lnTo>
                <a:lnTo>
                  <a:pt x="0" y="57149"/>
                </a:lnTo>
                <a:lnTo>
                  <a:pt x="1130808" y="57149"/>
                </a:lnTo>
                <a:close/>
              </a:path>
              <a:path w="1173479" h="86360">
                <a:moveTo>
                  <a:pt x="1173480" y="42671"/>
                </a:moveTo>
                <a:lnTo>
                  <a:pt x="1116330" y="0"/>
                </a:lnTo>
                <a:lnTo>
                  <a:pt x="1116330" y="28955"/>
                </a:lnTo>
                <a:lnTo>
                  <a:pt x="1130808" y="28955"/>
                </a:lnTo>
                <a:lnTo>
                  <a:pt x="1130808" y="75102"/>
                </a:lnTo>
                <a:lnTo>
                  <a:pt x="1173480" y="42671"/>
                </a:lnTo>
                <a:close/>
              </a:path>
              <a:path w="1173479" h="86360">
                <a:moveTo>
                  <a:pt x="1130808" y="75102"/>
                </a:moveTo>
                <a:lnTo>
                  <a:pt x="1130808" y="57149"/>
                </a:lnTo>
                <a:lnTo>
                  <a:pt x="1116330" y="57149"/>
                </a:lnTo>
                <a:lnTo>
                  <a:pt x="1116330" y="86105"/>
                </a:lnTo>
                <a:lnTo>
                  <a:pt x="1130808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94479" y="2793745"/>
            <a:ext cx="922019" cy="86360"/>
          </a:xfrm>
          <a:custGeom>
            <a:avLst/>
            <a:gdLst/>
            <a:ahLst/>
            <a:cxnLst/>
            <a:rect l="l" t="t" r="r" b="b"/>
            <a:pathLst>
              <a:path w="922020" h="86360">
                <a:moveTo>
                  <a:pt x="879348" y="57150"/>
                </a:moveTo>
                <a:lnTo>
                  <a:pt x="879348" y="28956"/>
                </a:lnTo>
                <a:lnTo>
                  <a:pt x="0" y="28956"/>
                </a:lnTo>
                <a:lnTo>
                  <a:pt x="0" y="57150"/>
                </a:lnTo>
                <a:lnTo>
                  <a:pt x="879348" y="57150"/>
                </a:lnTo>
                <a:close/>
              </a:path>
              <a:path w="922020" h="86360">
                <a:moveTo>
                  <a:pt x="922020" y="43434"/>
                </a:moveTo>
                <a:lnTo>
                  <a:pt x="864870" y="0"/>
                </a:lnTo>
                <a:lnTo>
                  <a:pt x="864870" y="28956"/>
                </a:lnTo>
                <a:lnTo>
                  <a:pt x="879348" y="28956"/>
                </a:lnTo>
                <a:lnTo>
                  <a:pt x="879348" y="75295"/>
                </a:lnTo>
                <a:lnTo>
                  <a:pt x="922020" y="43434"/>
                </a:lnTo>
                <a:close/>
              </a:path>
              <a:path w="922020" h="86360">
                <a:moveTo>
                  <a:pt x="879348" y="75295"/>
                </a:moveTo>
                <a:lnTo>
                  <a:pt x="879348" y="57150"/>
                </a:lnTo>
                <a:lnTo>
                  <a:pt x="864870" y="57150"/>
                </a:lnTo>
                <a:lnTo>
                  <a:pt x="864870" y="86106"/>
                </a:lnTo>
                <a:lnTo>
                  <a:pt x="879348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346702" y="2966720"/>
            <a:ext cx="669925" cy="86360"/>
          </a:xfrm>
          <a:custGeom>
            <a:avLst/>
            <a:gdLst/>
            <a:ahLst/>
            <a:cxnLst/>
            <a:rect l="l" t="t" r="r" b="b"/>
            <a:pathLst>
              <a:path w="669925" h="86360">
                <a:moveTo>
                  <a:pt x="627126" y="57150"/>
                </a:moveTo>
                <a:lnTo>
                  <a:pt x="627126" y="28956"/>
                </a:lnTo>
                <a:lnTo>
                  <a:pt x="0" y="28956"/>
                </a:lnTo>
                <a:lnTo>
                  <a:pt x="0" y="57150"/>
                </a:lnTo>
                <a:lnTo>
                  <a:pt x="627126" y="57150"/>
                </a:lnTo>
                <a:close/>
              </a:path>
              <a:path w="669925" h="86360">
                <a:moveTo>
                  <a:pt x="669798" y="43434"/>
                </a:moveTo>
                <a:lnTo>
                  <a:pt x="612648" y="0"/>
                </a:lnTo>
                <a:lnTo>
                  <a:pt x="612648" y="28956"/>
                </a:lnTo>
                <a:lnTo>
                  <a:pt x="627126" y="28956"/>
                </a:lnTo>
                <a:lnTo>
                  <a:pt x="627126" y="75295"/>
                </a:lnTo>
                <a:lnTo>
                  <a:pt x="669798" y="43434"/>
                </a:lnTo>
                <a:close/>
              </a:path>
              <a:path w="669925" h="86360">
                <a:moveTo>
                  <a:pt x="627126" y="75295"/>
                </a:moveTo>
                <a:lnTo>
                  <a:pt x="627126" y="57150"/>
                </a:lnTo>
                <a:lnTo>
                  <a:pt x="612648" y="57150"/>
                </a:lnTo>
                <a:lnTo>
                  <a:pt x="612648" y="86106"/>
                </a:lnTo>
                <a:lnTo>
                  <a:pt x="627126" y="75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16500" y="3441446"/>
            <a:ext cx="250825" cy="691515"/>
          </a:xfrm>
          <a:custGeom>
            <a:avLst/>
            <a:gdLst/>
            <a:ahLst/>
            <a:cxnLst/>
            <a:rect l="l" t="t" r="r" b="b"/>
            <a:pathLst>
              <a:path w="250825" h="691514">
                <a:moveTo>
                  <a:pt x="125729" y="0"/>
                </a:move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0" y="565403"/>
                </a:lnTo>
                <a:lnTo>
                  <a:pt x="9894" y="614302"/>
                </a:lnTo>
                <a:lnTo>
                  <a:pt x="36861" y="654272"/>
                </a:lnTo>
                <a:lnTo>
                  <a:pt x="76831" y="681239"/>
                </a:lnTo>
                <a:lnTo>
                  <a:pt x="125729" y="691133"/>
                </a:lnTo>
                <a:lnTo>
                  <a:pt x="174188" y="681239"/>
                </a:lnTo>
                <a:lnTo>
                  <a:pt x="213931" y="654272"/>
                </a:lnTo>
                <a:lnTo>
                  <a:pt x="240815" y="614302"/>
                </a:lnTo>
                <a:lnTo>
                  <a:pt x="250698" y="565403"/>
                </a:lnTo>
                <a:lnTo>
                  <a:pt x="250698" y="125729"/>
                </a:lnTo>
                <a:lnTo>
                  <a:pt x="240815" y="76831"/>
                </a:lnTo>
                <a:lnTo>
                  <a:pt x="213931" y="36861"/>
                </a:lnTo>
                <a:lnTo>
                  <a:pt x="174188" y="9894"/>
                </a:lnTo>
                <a:lnTo>
                  <a:pt x="12572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5105146" y="3489197"/>
            <a:ext cx="1035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346702" y="3916171"/>
            <a:ext cx="669925" cy="86360"/>
          </a:xfrm>
          <a:custGeom>
            <a:avLst/>
            <a:gdLst/>
            <a:ahLst/>
            <a:cxnLst/>
            <a:rect l="l" t="t" r="r" b="b"/>
            <a:pathLst>
              <a:path w="669925" h="86360">
                <a:moveTo>
                  <a:pt x="627126" y="57150"/>
                </a:moveTo>
                <a:lnTo>
                  <a:pt x="627126" y="28955"/>
                </a:lnTo>
                <a:lnTo>
                  <a:pt x="0" y="28955"/>
                </a:lnTo>
                <a:lnTo>
                  <a:pt x="0" y="57150"/>
                </a:lnTo>
                <a:lnTo>
                  <a:pt x="627126" y="57150"/>
                </a:lnTo>
                <a:close/>
              </a:path>
              <a:path w="669925" h="86360">
                <a:moveTo>
                  <a:pt x="669798" y="42672"/>
                </a:moveTo>
                <a:lnTo>
                  <a:pt x="612648" y="0"/>
                </a:lnTo>
                <a:lnTo>
                  <a:pt x="612648" y="28955"/>
                </a:lnTo>
                <a:lnTo>
                  <a:pt x="627126" y="28955"/>
                </a:lnTo>
                <a:lnTo>
                  <a:pt x="627126" y="75102"/>
                </a:lnTo>
                <a:lnTo>
                  <a:pt x="669798" y="42672"/>
                </a:lnTo>
                <a:close/>
              </a:path>
              <a:path w="669925" h="86360">
                <a:moveTo>
                  <a:pt x="627126" y="75102"/>
                </a:moveTo>
                <a:lnTo>
                  <a:pt x="627126" y="57150"/>
                </a:lnTo>
                <a:lnTo>
                  <a:pt x="612648" y="57150"/>
                </a:lnTo>
                <a:lnTo>
                  <a:pt x="612648" y="86105"/>
                </a:lnTo>
                <a:lnTo>
                  <a:pt x="627126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04029" y="3916171"/>
            <a:ext cx="83820" cy="87630"/>
          </a:xfrm>
          <a:custGeom>
            <a:avLst/>
            <a:gdLst/>
            <a:ahLst/>
            <a:cxnLst/>
            <a:rect l="l" t="t" r="r" b="b"/>
            <a:pathLst>
              <a:path w="83820" h="87629">
                <a:moveTo>
                  <a:pt x="83820" y="62483"/>
                </a:moveTo>
                <a:lnTo>
                  <a:pt x="83820" y="25145"/>
                </a:lnTo>
                <a:lnTo>
                  <a:pt x="59436" y="0"/>
                </a:lnTo>
                <a:lnTo>
                  <a:pt x="24384" y="0"/>
                </a:lnTo>
                <a:lnTo>
                  <a:pt x="0" y="25145"/>
                </a:lnTo>
                <a:lnTo>
                  <a:pt x="0" y="62483"/>
                </a:lnTo>
                <a:lnTo>
                  <a:pt x="24384" y="87629"/>
                </a:lnTo>
                <a:lnTo>
                  <a:pt x="59436" y="87629"/>
                </a:lnTo>
                <a:lnTo>
                  <a:pt x="83820" y="624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04029" y="3916171"/>
            <a:ext cx="83820" cy="87630"/>
          </a:xfrm>
          <a:custGeom>
            <a:avLst/>
            <a:gdLst/>
            <a:ahLst/>
            <a:cxnLst/>
            <a:rect l="l" t="t" r="r" b="b"/>
            <a:pathLst>
              <a:path w="83820" h="87629">
                <a:moveTo>
                  <a:pt x="24384" y="0"/>
                </a:moveTo>
                <a:lnTo>
                  <a:pt x="0" y="25145"/>
                </a:lnTo>
                <a:lnTo>
                  <a:pt x="0" y="62483"/>
                </a:lnTo>
                <a:lnTo>
                  <a:pt x="24384" y="87629"/>
                </a:lnTo>
                <a:lnTo>
                  <a:pt x="59436" y="87629"/>
                </a:lnTo>
                <a:lnTo>
                  <a:pt x="83820" y="62483"/>
                </a:lnTo>
                <a:lnTo>
                  <a:pt x="83820" y="25145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94479" y="3787394"/>
            <a:ext cx="0" cy="3194685"/>
          </a:xfrm>
          <a:custGeom>
            <a:avLst/>
            <a:gdLst/>
            <a:ahLst/>
            <a:cxnLst/>
            <a:rect l="l" t="t" r="r" b="b"/>
            <a:pathLst>
              <a:path h="3194684">
                <a:moveTo>
                  <a:pt x="0" y="0"/>
                </a:moveTo>
                <a:lnTo>
                  <a:pt x="0" y="319430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94479" y="2837179"/>
            <a:ext cx="0" cy="950594"/>
          </a:xfrm>
          <a:custGeom>
            <a:avLst/>
            <a:gdLst/>
            <a:ahLst/>
            <a:cxnLst/>
            <a:rect l="l" t="t" r="r" b="b"/>
            <a:pathLst>
              <a:path h="950595">
                <a:moveTo>
                  <a:pt x="0" y="0"/>
                </a:moveTo>
                <a:lnTo>
                  <a:pt x="0" y="9502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51046" y="3741673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89" h="87629">
                <a:moveTo>
                  <a:pt x="84581" y="62484"/>
                </a:moveTo>
                <a:lnTo>
                  <a:pt x="84581" y="24384"/>
                </a:lnTo>
                <a:lnTo>
                  <a:pt x="59436" y="0"/>
                </a:lnTo>
                <a:lnTo>
                  <a:pt x="25145" y="0"/>
                </a:lnTo>
                <a:lnTo>
                  <a:pt x="0" y="24384"/>
                </a:lnTo>
                <a:lnTo>
                  <a:pt x="0" y="62484"/>
                </a:lnTo>
                <a:lnTo>
                  <a:pt x="25145" y="87629"/>
                </a:lnTo>
                <a:lnTo>
                  <a:pt x="59436" y="87629"/>
                </a:lnTo>
                <a:lnTo>
                  <a:pt x="84581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51046" y="3741673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89" h="87629">
                <a:moveTo>
                  <a:pt x="25145" y="0"/>
                </a:moveTo>
                <a:lnTo>
                  <a:pt x="0" y="24384"/>
                </a:lnTo>
                <a:lnTo>
                  <a:pt x="0" y="62484"/>
                </a:lnTo>
                <a:lnTo>
                  <a:pt x="25145" y="87629"/>
                </a:lnTo>
                <a:lnTo>
                  <a:pt x="59436" y="87629"/>
                </a:lnTo>
                <a:lnTo>
                  <a:pt x="84581" y="62484"/>
                </a:lnTo>
                <a:lnTo>
                  <a:pt x="84581" y="24384"/>
                </a:lnTo>
                <a:lnTo>
                  <a:pt x="59436" y="0"/>
                </a:lnTo>
                <a:lnTo>
                  <a:pt x="251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49521" y="6919976"/>
            <a:ext cx="83185" cy="85725"/>
          </a:xfrm>
          <a:custGeom>
            <a:avLst/>
            <a:gdLst/>
            <a:ahLst/>
            <a:cxnLst/>
            <a:rect l="l" t="t" r="r" b="b"/>
            <a:pathLst>
              <a:path w="83185" h="85725">
                <a:moveTo>
                  <a:pt x="83057" y="61722"/>
                </a:moveTo>
                <a:lnTo>
                  <a:pt x="83057" y="24383"/>
                </a:lnTo>
                <a:lnTo>
                  <a:pt x="58674" y="0"/>
                </a:lnTo>
                <a:lnTo>
                  <a:pt x="24383" y="0"/>
                </a:lnTo>
                <a:lnTo>
                  <a:pt x="0" y="24383"/>
                </a:lnTo>
                <a:lnTo>
                  <a:pt x="0" y="61722"/>
                </a:lnTo>
                <a:lnTo>
                  <a:pt x="24383" y="85344"/>
                </a:lnTo>
                <a:lnTo>
                  <a:pt x="58674" y="85344"/>
                </a:lnTo>
                <a:lnTo>
                  <a:pt x="83057" y="61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49521" y="6919976"/>
            <a:ext cx="83185" cy="85725"/>
          </a:xfrm>
          <a:custGeom>
            <a:avLst/>
            <a:gdLst/>
            <a:ahLst/>
            <a:cxnLst/>
            <a:rect l="l" t="t" r="r" b="b"/>
            <a:pathLst>
              <a:path w="83185" h="85725">
                <a:moveTo>
                  <a:pt x="24383" y="0"/>
                </a:moveTo>
                <a:lnTo>
                  <a:pt x="0" y="24383"/>
                </a:lnTo>
                <a:lnTo>
                  <a:pt x="0" y="61722"/>
                </a:lnTo>
                <a:lnTo>
                  <a:pt x="24383" y="85344"/>
                </a:lnTo>
                <a:lnTo>
                  <a:pt x="58674" y="85344"/>
                </a:lnTo>
                <a:lnTo>
                  <a:pt x="83057" y="61722"/>
                </a:lnTo>
                <a:lnTo>
                  <a:pt x="83057" y="24383"/>
                </a:lnTo>
                <a:lnTo>
                  <a:pt x="58674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94479" y="3744721"/>
            <a:ext cx="922019" cy="86360"/>
          </a:xfrm>
          <a:custGeom>
            <a:avLst/>
            <a:gdLst/>
            <a:ahLst/>
            <a:cxnLst/>
            <a:rect l="l" t="t" r="r" b="b"/>
            <a:pathLst>
              <a:path w="922020" h="86360">
                <a:moveTo>
                  <a:pt x="879348" y="57150"/>
                </a:moveTo>
                <a:lnTo>
                  <a:pt x="879348" y="28955"/>
                </a:lnTo>
                <a:lnTo>
                  <a:pt x="0" y="28955"/>
                </a:lnTo>
                <a:lnTo>
                  <a:pt x="0" y="57150"/>
                </a:lnTo>
                <a:lnTo>
                  <a:pt x="879348" y="57150"/>
                </a:lnTo>
                <a:close/>
              </a:path>
              <a:path w="922020" h="86360">
                <a:moveTo>
                  <a:pt x="922020" y="42672"/>
                </a:moveTo>
                <a:lnTo>
                  <a:pt x="864870" y="0"/>
                </a:lnTo>
                <a:lnTo>
                  <a:pt x="864870" y="28955"/>
                </a:lnTo>
                <a:lnTo>
                  <a:pt x="879348" y="28955"/>
                </a:lnTo>
                <a:lnTo>
                  <a:pt x="879348" y="75102"/>
                </a:lnTo>
                <a:lnTo>
                  <a:pt x="922020" y="42672"/>
                </a:lnTo>
                <a:close/>
              </a:path>
              <a:path w="922020" h="86360">
                <a:moveTo>
                  <a:pt x="879348" y="75102"/>
                </a:moveTo>
                <a:lnTo>
                  <a:pt x="879348" y="57150"/>
                </a:lnTo>
                <a:lnTo>
                  <a:pt x="864870" y="57150"/>
                </a:lnTo>
                <a:lnTo>
                  <a:pt x="864870" y="86105"/>
                </a:lnTo>
                <a:lnTo>
                  <a:pt x="879348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43020" y="3571747"/>
            <a:ext cx="1173480" cy="86360"/>
          </a:xfrm>
          <a:custGeom>
            <a:avLst/>
            <a:gdLst/>
            <a:ahLst/>
            <a:cxnLst/>
            <a:rect l="l" t="t" r="r" b="b"/>
            <a:pathLst>
              <a:path w="1173479" h="86360">
                <a:moveTo>
                  <a:pt x="1130808" y="57150"/>
                </a:moveTo>
                <a:lnTo>
                  <a:pt x="1130808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30808" y="57150"/>
                </a:lnTo>
                <a:close/>
              </a:path>
              <a:path w="1173479" h="86360">
                <a:moveTo>
                  <a:pt x="1173480" y="42672"/>
                </a:moveTo>
                <a:lnTo>
                  <a:pt x="1116330" y="0"/>
                </a:lnTo>
                <a:lnTo>
                  <a:pt x="1116330" y="28955"/>
                </a:lnTo>
                <a:lnTo>
                  <a:pt x="1130808" y="28955"/>
                </a:lnTo>
                <a:lnTo>
                  <a:pt x="1130808" y="75102"/>
                </a:lnTo>
                <a:lnTo>
                  <a:pt x="1173480" y="42672"/>
                </a:lnTo>
                <a:close/>
              </a:path>
              <a:path w="1173479" h="86360">
                <a:moveTo>
                  <a:pt x="1130808" y="75102"/>
                </a:moveTo>
                <a:lnTo>
                  <a:pt x="1130808" y="57150"/>
                </a:lnTo>
                <a:lnTo>
                  <a:pt x="1116330" y="57150"/>
                </a:lnTo>
                <a:lnTo>
                  <a:pt x="1116330" y="86105"/>
                </a:lnTo>
                <a:lnTo>
                  <a:pt x="1130808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89979" y="5648197"/>
            <a:ext cx="1346200" cy="76200"/>
          </a:xfrm>
          <a:custGeom>
            <a:avLst/>
            <a:gdLst/>
            <a:ahLst/>
            <a:cxnLst/>
            <a:rect l="l" t="t" r="r" b="b"/>
            <a:pathLst>
              <a:path w="1346200" h="76200">
                <a:moveTo>
                  <a:pt x="50292" y="33527"/>
                </a:moveTo>
                <a:lnTo>
                  <a:pt x="50292" y="0"/>
                </a:lnTo>
                <a:lnTo>
                  <a:pt x="0" y="38100"/>
                </a:lnTo>
                <a:lnTo>
                  <a:pt x="32766" y="62922"/>
                </a:lnTo>
                <a:lnTo>
                  <a:pt x="32766" y="35813"/>
                </a:lnTo>
                <a:lnTo>
                  <a:pt x="35052" y="33527"/>
                </a:lnTo>
                <a:lnTo>
                  <a:pt x="50292" y="33527"/>
                </a:lnTo>
                <a:close/>
              </a:path>
              <a:path w="1346200" h="76200">
                <a:moveTo>
                  <a:pt x="1345692" y="41148"/>
                </a:moveTo>
                <a:lnTo>
                  <a:pt x="1345692" y="35813"/>
                </a:lnTo>
                <a:lnTo>
                  <a:pt x="1343405" y="33527"/>
                </a:lnTo>
                <a:lnTo>
                  <a:pt x="35052" y="33527"/>
                </a:lnTo>
                <a:lnTo>
                  <a:pt x="32766" y="35813"/>
                </a:lnTo>
                <a:lnTo>
                  <a:pt x="32766" y="41148"/>
                </a:lnTo>
                <a:lnTo>
                  <a:pt x="35052" y="42672"/>
                </a:lnTo>
                <a:lnTo>
                  <a:pt x="1343405" y="42672"/>
                </a:lnTo>
                <a:lnTo>
                  <a:pt x="1345692" y="41148"/>
                </a:lnTo>
                <a:close/>
              </a:path>
              <a:path w="1346200" h="76200">
                <a:moveTo>
                  <a:pt x="50292" y="76200"/>
                </a:moveTo>
                <a:lnTo>
                  <a:pt x="50292" y="42672"/>
                </a:lnTo>
                <a:lnTo>
                  <a:pt x="35052" y="42672"/>
                </a:lnTo>
                <a:lnTo>
                  <a:pt x="32766" y="41148"/>
                </a:lnTo>
                <a:lnTo>
                  <a:pt x="32766" y="62922"/>
                </a:lnTo>
                <a:lnTo>
                  <a:pt x="5029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89979" y="5994146"/>
            <a:ext cx="3190875" cy="76200"/>
          </a:xfrm>
          <a:custGeom>
            <a:avLst/>
            <a:gdLst/>
            <a:ahLst/>
            <a:cxnLst/>
            <a:rect l="l" t="t" r="r" b="b"/>
            <a:pathLst>
              <a:path w="3190875" h="76200">
                <a:moveTo>
                  <a:pt x="50292" y="33527"/>
                </a:moveTo>
                <a:lnTo>
                  <a:pt x="50292" y="0"/>
                </a:lnTo>
                <a:lnTo>
                  <a:pt x="0" y="38100"/>
                </a:lnTo>
                <a:lnTo>
                  <a:pt x="32766" y="62922"/>
                </a:lnTo>
                <a:lnTo>
                  <a:pt x="32766" y="35813"/>
                </a:lnTo>
                <a:lnTo>
                  <a:pt x="35052" y="33527"/>
                </a:lnTo>
                <a:lnTo>
                  <a:pt x="50292" y="33527"/>
                </a:lnTo>
                <a:close/>
              </a:path>
              <a:path w="3190875" h="76200">
                <a:moveTo>
                  <a:pt x="3190493" y="41148"/>
                </a:moveTo>
                <a:lnTo>
                  <a:pt x="3190493" y="35813"/>
                </a:lnTo>
                <a:lnTo>
                  <a:pt x="3188208" y="33527"/>
                </a:lnTo>
                <a:lnTo>
                  <a:pt x="35052" y="33527"/>
                </a:lnTo>
                <a:lnTo>
                  <a:pt x="32766" y="35813"/>
                </a:lnTo>
                <a:lnTo>
                  <a:pt x="32766" y="41148"/>
                </a:lnTo>
                <a:lnTo>
                  <a:pt x="35052" y="43433"/>
                </a:lnTo>
                <a:lnTo>
                  <a:pt x="3188208" y="43433"/>
                </a:lnTo>
                <a:lnTo>
                  <a:pt x="3190493" y="41148"/>
                </a:lnTo>
                <a:close/>
              </a:path>
              <a:path w="3190875" h="76200">
                <a:moveTo>
                  <a:pt x="50292" y="76200"/>
                </a:moveTo>
                <a:lnTo>
                  <a:pt x="50292" y="43433"/>
                </a:lnTo>
                <a:lnTo>
                  <a:pt x="35052" y="43433"/>
                </a:lnTo>
                <a:lnTo>
                  <a:pt x="32766" y="41148"/>
                </a:lnTo>
                <a:lnTo>
                  <a:pt x="32766" y="62922"/>
                </a:lnTo>
                <a:lnTo>
                  <a:pt x="5029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681220" y="5341873"/>
            <a:ext cx="0" cy="690880"/>
          </a:xfrm>
          <a:custGeom>
            <a:avLst/>
            <a:gdLst/>
            <a:ahLst/>
            <a:cxnLst/>
            <a:rect l="l" t="t" r="r" b="b"/>
            <a:pathLst>
              <a:path h="690879">
                <a:moveTo>
                  <a:pt x="0" y="690372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43020" y="534187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48097" y="4822952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86334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62220" y="4132579"/>
            <a:ext cx="76200" cy="350520"/>
          </a:xfrm>
          <a:custGeom>
            <a:avLst/>
            <a:gdLst/>
            <a:ahLst/>
            <a:cxnLst/>
            <a:rect l="l" t="t" r="r" b="b"/>
            <a:pathLst>
              <a:path w="76200" h="35052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0198"/>
                </a:lnTo>
                <a:lnTo>
                  <a:pt x="35813" y="58674"/>
                </a:lnTo>
                <a:lnTo>
                  <a:pt x="41147" y="58674"/>
                </a:lnTo>
                <a:lnTo>
                  <a:pt x="43433" y="60198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350520">
                <a:moveTo>
                  <a:pt x="43433" y="76200"/>
                </a:moveTo>
                <a:lnTo>
                  <a:pt x="43433" y="60198"/>
                </a:lnTo>
                <a:lnTo>
                  <a:pt x="41147" y="58674"/>
                </a:lnTo>
                <a:lnTo>
                  <a:pt x="35813" y="58674"/>
                </a:lnTo>
                <a:lnTo>
                  <a:pt x="33527" y="60198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350520">
                <a:moveTo>
                  <a:pt x="43433" y="348234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348234"/>
                </a:lnTo>
                <a:lnTo>
                  <a:pt x="35813" y="350520"/>
                </a:lnTo>
                <a:lnTo>
                  <a:pt x="41147" y="350520"/>
                </a:lnTo>
                <a:lnTo>
                  <a:pt x="43433" y="348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62220" y="3183127"/>
            <a:ext cx="76200" cy="177800"/>
          </a:xfrm>
          <a:custGeom>
            <a:avLst/>
            <a:gdLst/>
            <a:ahLst/>
            <a:cxnLst/>
            <a:rect l="l" t="t" r="r" b="b"/>
            <a:pathLst>
              <a:path w="76200" h="1778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0960"/>
                </a:lnTo>
                <a:lnTo>
                  <a:pt x="35813" y="58674"/>
                </a:lnTo>
                <a:lnTo>
                  <a:pt x="41147" y="58674"/>
                </a:lnTo>
                <a:lnTo>
                  <a:pt x="43433" y="60960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177800">
                <a:moveTo>
                  <a:pt x="43433" y="76200"/>
                </a:moveTo>
                <a:lnTo>
                  <a:pt x="43433" y="60960"/>
                </a:lnTo>
                <a:lnTo>
                  <a:pt x="41147" y="58674"/>
                </a:lnTo>
                <a:lnTo>
                  <a:pt x="35813" y="58674"/>
                </a:lnTo>
                <a:lnTo>
                  <a:pt x="33527" y="60960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177800">
                <a:moveTo>
                  <a:pt x="43433" y="175260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175260"/>
                </a:lnTo>
                <a:lnTo>
                  <a:pt x="35813" y="177546"/>
                </a:lnTo>
                <a:lnTo>
                  <a:pt x="41147" y="177546"/>
                </a:lnTo>
                <a:lnTo>
                  <a:pt x="43433" y="175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00320" y="3356102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95297" y="2146045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168401" y="0"/>
                </a:moveTo>
                <a:lnTo>
                  <a:pt x="168402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95297" y="2146045"/>
            <a:ext cx="168910" cy="3282315"/>
          </a:xfrm>
          <a:custGeom>
            <a:avLst/>
            <a:gdLst/>
            <a:ahLst/>
            <a:cxnLst/>
            <a:rect l="l" t="t" r="r" b="b"/>
            <a:pathLst>
              <a:path w="168910" h="3282315">
                <a:moveTo>
                  <a:pt x="0" y="0"/>
                </a:moveTo>
                <a:lnTo>
                  <a:pt x="0" y="3281933"/>
                </a:lnTo>
                <a:lnTo>
                  <a:pt x="168402" y="3281933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956040" y="2146045"/>
            <a:ext cx="167005" cy="3281679"/>
          </a:xfrm>
          <a:custGeom>
            <a:avLst/>
            <a:gdLst/>
            <a:ahLst/>
            <a:cxnLst/>
            <a:rect l="l" t="t" r="r" b="b"/>
            <a:pathLst>
              <a:path w="167004" h="3281679">
                <a:moveTo>
                  <a:pt x="166877" y="0"/>
                </a:moveTo>
                <a:lnTo>
                  <a:pt x="166877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956802" y="2146045"/>
            <a:ext cx="167005" cy="3282315"/>
          </a:xfrm>
          <a:custGeom>
            <a:avLst/>
            <a:gdLst/>
            <a:ahLst/>
            <a:cxnLst/>
            <a:rect l="l" t="t" r="r" b="b"/>
            <a:pathLst>
              <a:path w="167004" h="3282315">
                <a:moveTo>
                  <a:pt x="0" y="0"/>
                </a:moveTo>
                <a:lnTo>
                  <a:pt x="0" y="3281934"/>
                </a:lnTo>
                <a:lnTo>
                  <a:pt x="166877" y="3281934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00320" y="4478528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604002" y="4478528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10363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375902" y="6032246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32101" y="6810247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32101" y="3527552"/>
            <a:ext cx="0" cy="3282950"/>
          </a:xfrm>
          <a:custGeom>
            <a:avLst/>
            <a:gdLst/>
            <a:ahLst/>
            <a:cxnLst/>
            <a:rect l="l" t="t" r="r" b="b"/>
            <a:pathLst>
              <a:path h="3282950">
                <a:moveTo>
                  <a:pt x="0" y="0"/>
                </a:moveTo>
                <a:lnTo>
                  <a:pt x="0" y="32826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27529" y="3489452"/>
            <a:ext cx="255270" cy="76200"/>
          </a:xfrm>
          <a:custGeom>
            <a:avLst/>
            <a:gdLst/>
            <a:ahLst/>
            <a:cxnLst/>
            <a:rect l="l" t="t" r="r" b="b"/>
            <a:pathLst>
              <a:path w="255269" h="76200">
                <a:moveTo>
                  <a:pt x="196595" y="40386"/>
                </a:moveTo>
                <a:lnTo>
                  <a:pt x="196595" y="35051"/>
                </a:lnTo>
                <a:lnTo>
                  <a:pt x="194309" y="33527"/>
                </a:lnTo>
                <a:lnTo>
                  <a:pt x="1524" y="33527"/>
                </a:lnTo>
                <a:lnTo>
                  <a:pt x="0" y="35051"/>
                </a:lnTo>
                <a:lnTo>
                  <a:pt x="0" y="40386"/>
                </a:lnTo>
                <a:lnTo>
                  <a:pt x="1524" y="42672"/>
                </a:lnTo>
                <a:lnTo>
                  <a:pt x="194309" y="42672"/>
                </a:lnTo>
                <a:lnTo>
                  <a:pt x="196595" y="40386"/>
                </a:lnTo>
                <a:close/>
              </a:path>
              <a:path w="255269" h="76200">
                <a:moveTo>
                  <a:pt x="255269" y="38100"/>
                </a:moveTo>
                <a:lnTo>
                  <a:pt x="179069" y="0"/>
                </a:lnTo>
                <a:lnTo>
                  <a:pt x="179069" y="33527"/>
                </a:lnTo>
                <a:lnTo>
                  <a:pt x="194309" y="33527"/>
                </a:lnTo>
                <a:lnTo>
                  <a:pt x="196595" y="35051"/>
                </a:lnTo>
                <a:lnTo>
                  <a:pt x="196595" y="67437"/>
                </a:lnTo>
                <a:lnTo>
                  <a:pt x="255269" y="38100"/>
                </a:lnTo>
                <a:close/>
              </a:path>
              <a:path w="255269" h="76200">
                <a:moveTo>
                  <a:pt x="196595" y="67437"/>
                </a:moveTo>
                <a:lnTo>
                  <a:pt x="196595" y="40386"/>
                </a:lnTo>
                <a:lnTo>
                  <a:pt x="194309" y="42672"/>
                </a:lnTo>
                <a:lnTo>
                  <a:pt x="179069" y="42672"/>
                </a:lnTo>
                <a:lnTo>
                  <a:pt x="179069" y="76200"/>
                </a:lnTo>
                <a:lnTo>
                  <a:pt x="196595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333230" y="5995670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69342" y="52577"/>
                </a:move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333230" y="5995670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19812" y="0"/>
                </a:move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4810252" y="1254252"/>
            <a:ext cx="125793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EX: and $12,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$2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$5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143250" y="1254252"/>
            <a:ext cx="110109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ID: or $13, $6,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$2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44344" y="1254252"/>
            <a:ext cx="119443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IF: add $14, $2,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$2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7391113" y="1254254"/>
            <a:ext cx="13100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MEM: sub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$2</a:t>
            </a:r>
            <a:r>
              <a:rPr sz="1100" spc="-5" dirty="0">
                <a:latin typeface="Arial"/>
                <a:cs typeface="Arial"/>
              </a:rPr>
              <a:t>, $1,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$3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3797300" y="12065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87500" y="12065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073900" y="12065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055100" y="12065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4516102" y="2455928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5608812" y="2628910"/>
            <a:ext cx="1498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647662" y="3143257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516099" y="3406908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522705" y="3578355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440403" y="4525529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697688" y="4787647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6026369" y="4873754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937505" y="5130545"/>
            <a:ext cx="4286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ID/E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937505" y="5298940"/>
            <a:ext cx="68580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RegisterRt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7711947" y="5419344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7614919" y="5341873"/>
            <a:ext cx="335280" cy="344805"/>
          </a:xfrm>
          <a:custGeom>
            <a:avLst/>
            <a:gdLst/>
            <a:ahLst/>
            <a:cxnLst/>
            <a:rect l="l" t="t" r="r" b="b"/>
            <a:pathLst>
              <a:path w="335279" h="344804">
                <a:moveTo>
                  <a:pt x="167639" y="0"/>
                </a:moveTo>
                <a:lnTo>
                  <a:pt x="123207" y="6141"/>
                </a:lnTo>
                <a:lnTo>
                  <a:pt x="83199" y="23480"/>
                </a:lnTo>
                <a:lnTo>
                  <a:pt x="49244" y="50387"/>
                </a:lnTo>
                <a:lnTo>
                  <a:pt x="22972" y="85231"/>
                </a:lnTo>
                <a:lnTo>
                  <a:pt x="6014" y="126382"/>
                </a:lnTo>
                <a:lnTo>
                  <a:pt x="0" y="172212"/>
                </a:lnTo>
                <a:lnTo>
                  <a:pt x="6014" y="218041"/>
                </a:lnTo>
                <a:lnTo>
                  <a:pt x="22972" y="259192"/>
                </a:lnTo>
                <a:lnTo>
                  <a:pt x="49244" y="294036"/>
                </a:lnTo>
                <a:lnTo>
                  <a:pt x="83199" y="320943"/>
                </a:lnTo>
                <a:lnTo>
                  <a:pt x="123207" y="338282"/>
                </a:lnTo>
                <a:lnTo>
                  <a:pt x="167639" y="344424"/>
                </a:lnTo>
                <a:lnTo>
                  <a:pt x="212336" y="338282"/>
                </a:lnTo>
                <a:lnTo>
                  <a:pt x="252419" y="320943"/>
                </a:lnTo>
                <a:lnTo>
                  <a:pt x="286321" y="294036"/>
                </a:lnTo>
                <a:lnTo>
                  <a:pt x="312476" y="259192"/>
                </a:lnTo>
                <a:lnTo>
                  <a:pt x="329318" y="218041"/>
                </a:lnTo>
                <a:lnTo>
                  <a:pt x="335279" y="172212"/>
                </a:lnTo>
                <a:lnTo>
                  <a:pt x="329318" y="126382"/>
                </a:lnTo>
                <a:lnTo>
                  <a:pt x="312476" y="85231"/>
                </a:lnTo>
                <a:lnTo>
                  <a:pt x="286321" y="50387"/>
                </a:lnTo>
                <a:lnTo>
                  <a:pt x="252419" y="23480"/>
                </a:lnTo>
                <a:lnTo>
                  <a:pt x="212336" y="6141"/>
                </a:lnTo>
                <a:lnTo>
                  <a:pt x="167639" y="0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7116795" y="6428995"/>
            <a:ext cx="1498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0" name="object 1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171" name="object 1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172" name="object 1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944" y="487171"/>
            <a:ext cx="692530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Clock cycle 5: forwarding $2 from</a:t>
            </a:r>
            <a:r>
              <a:rPr spc="-150" dirty="0"/>
              <a:t> </a:t>
            </a:r>
            <a:r>
              <a:rPr spc="-5" dirty="0"/>
              <a:t>MEM/WB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116" y="1254250"/>
            <a:ext cx="151793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MEM: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AND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X</a:t>
            </a:r>
            <a:r>
              <a:rPr sz="1100" spc="-5" dirty="0" smtClean="0">
                <a:latin typeface="Arial"/>
                <a:cs typeface="Arial"/>
              </a:rPr>
              <a:t>12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spc="-5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5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X</a:t>
            </a:r>
            <a:r>
              <a:rPr sz="1100" spc="-5" dirty="0" smtClean="0">
                <a:latin typeface="Arial"/>
                <a:cs typeface="Arial"/>
              </a:rPr>
              <a:t>5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6823" y="3578352"/>
            <a:ext cx="1498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4398" y="6981697"/>
            <a:ext cx="2180590" cy="0"/>
          </a:xfrm>
          <a:custGeom>
            <a:avLst/>
            <a:gdLst/>
            <a:ahLst/>
            <a:cxnLst/>
            <a:rect l="l" t="t" r="r" b="b"/>
            <a:pathLst>
              <a:path w="2180590">
                <a:moveTo>
                  <a:pt x="2180082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18405" y="6079997"/>
            <a:ext cx="7169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ID/EX. 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RegisterRs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2323" y="5042909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9738" y="5042909"/>
            <a:ext cx="13144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EX/MEM.RegisterRd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7520" y="266344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54700" y="3356102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215874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7520" y="465150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2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7520" y="3095498"/>
            <a:ext cx="0" cy="1556385"/>
          </a:xfrm>
          <a:custGeom>
            <a:avLst/>
            <a:gdLst/>
            <a:ahLst/>
            <a:cxnLst/>
            <a:rect l="l" t="t" r="r" b="b"/>
            <a:pathLst>
              <a:path h="1556385">
                <a:moveTo>
                  <a:pt x="0" y="0"/>
                </a:moveTo>
                <a:lnTo>
                  <a:pt x="0" y="15560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74617" y="2146045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168401" y="0"/>
                </a:moveTo>
                <a:lnTo>
                  <a:pt x="168401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75379" y="2146045"/>
            <a:ext cx="167640" cy="3282315"/>
          </a:xfrm>
          <a:custGeom>
            <a:avLst/>
            <a:gdLst/>
            <a:ahLst/>
            <a:cxnLst/>
            <a:rect l="l" t="t" r="r" b="b"/>
            <a:pathLst>
              <a:path w="167639" h="3282315">
                <a:moveTo>
                  <a:pt x="0" y="0"/>
                </a:moveTo>
                <a:lnTo>
                  <a:pt x="0" y="3281934"/>
                </a:lnTo>
                <a:lnTo>
                  <a:pt x="167639" y="3281934"/>
                </a:lnTo>
                <a:lnTo>
                  <a:pt x="16763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4479" y="3787394"/>
            <a:ext cx="0" cy="3194685"/>
          </a:xfrm>
          <a:custGeom>
            <a:avLst/>
            <a:gdLst/>
            <a:ahLst/>
            <a:cxnLst/>
            <a:rect l="l" t="t" r="r" b="b"/>
            <a:pathLst>
              <a:path h="3194684">
                <a:moveTo>
                  <a:pt x="0" y="0"/>
                </a:moveTo>
                <a:lnTo>
                  <a:pt x="0" y="319430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94479" y="2837179"/>
            <a:ext cx="0" cy="950594"/>
          </a:xfrm>
          <a:custGeom>
            <a:avLst/>
            <a:gdLst/>
            <a:ahLst/>
            <a:cxnLst/>
            <a:rect l="l" t="t" r="r" b="b"/>
            <a:pathLst>
              <a:path h="950595">
                <a:moveTo>
                  <a:pt x="0" y="0"/>
                </a:moveTo>
                <a:lnTo>
                  <a:pt x="0" y="9502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51046" y="3741673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89" h="87629">
                <a:moveTo>
                  <a:pt x="84581" y="62484"/>
                </a:moveTo>
                <a:lnTo>
                  <a:pt x="84581" y="24384"/>
                </a:lnTo>
                <a:lnTo>
                  <a:pt x="59436" y="0"/>
                </a:lnTo>
                <a:lnTo>
                  <a:pt x="25145" y="0"/>
                </a:lnTo>
                <a:lnTo>
                  <a:pt x="0" y="24384"/>
                </a:lnTo>
                <a:lnTo>
                  <a:pt x="0" y="62484"/>
                </a:lnTo>
                <a:lnTo>
                  <a:pt x="25145" y="87629"/>
                </a:lnTo>
                <a:lnTo>
                  <a:pt x="59436" y="87629"/>
                </a:lnTo>
                <a:lnTo>
                  <a:pt x="84581" y="62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1046" y="3741673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89" h="87629">
                <a:moveTo>
                  <a:pt x="25145" y="0"/>
                </a:moveTo>
                <a:lnTo>
                  <a:pt x="0" y="24384"/>
                </a:lnTo>
                <a:lnTo>
                  <a:pt x="0" y="62484"/>
                </a:lnTo>
                <a:lnTo>
                  <a:pt x="25145" y="87629"/>
                </a:lnTo>
                <a:lnTo>
                  <a:pt x="59436" y="87629"/>
                </a:lnTo>
                <a:lnTo>
                  <a:pt x="84581" y="62484"/>
                </a:lnTo>
                <a:lnTo>
                  <a:pt x="84581" y="24384"/>
                </a:lnTo>
                <a:lnTo>
                  <a:pt x="59436" y="0"/>
                </a:lnTo>
                <a:lnTo>
                  <a:pt x="25145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04985" y="3838168"/>
            <a:ext cx="1498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7997" y="2837179"/>
            <a:ext cx="100711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69875" marR="86995" indent="-89535">
              <a:lnSpc>
                <a:spcPct val="100000"/>
              </a:lnSpc>
              <a:spcBef>
                <a:spcPts val="975"/>
              </a:spcBef>
            </a:pPr>
            <a:r>
              <a:rPr sz="1100" b="1" spc="-5" dirty="0">
                <a:latin typeface="Arial"/>
                <a:cs typeface="Arial"/>
              </a:rPr>
              <a:t>Instruction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04580" y="4262120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3433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295"/>
                </a:lnTo>
                <a:lnTo>
                  <a:pt x="252222" y="43433"/>
                </a:lnTo>
                <a:close/>
              </a:path>
              <a:path w="252729" h="86360">
                <a:moveTo>
                  <a:pt x="209550" y="75295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5819" y="3484879"/>
            <a:ext cx="586105" cy="85725"/>
          </a:xfrm>
          <a:custGeom>
            <a:avLst/>
            <a:gdLst/>
            <a:ahLst/>
            <a:cxnLst/>
            <a:rect l="l" t="t" r="r" b="b"/>
            <a:pathLst>
              <a:path w="586104" h="85725">
                <a:moveTo>
                  <a:pt x="543305" y="57150"/>
                </a:moveTo>
                <a:lnTo>
                  <a:pt x="543305" y="28194"/>
                </a:lnTo>
                <a:lnTo>
                  <a:pt x="0" y="28194"/>
                </a:lnTo>
                <a:lnTo>
                  <a:pt x="0" y="57150"/>
                </a:lnTo>
                <a:lnTo>
                  <a:pt x="543305" y="57150"/>
                </a:lnTo>
                <a:close/>
              </a:path>
              <a:path w="586104" h="85725">
                <a:moveTo>
                  <a:pt x="585977" y="42672"/>
                </a:moveTo>
                <a:lnTo>
                  <a:pt x="528827" y="0"/>
                </a:lnTo>
                <a:lnTo>
                  <a:pt x="528827" y="28194"/>
                </a:lnTo>
                <a:lnTo>
                  <a:pt x="543305" y="28194"/>
                </a:lnTo>
                <a:lnTo>
                  <a:pt x="543305" y="74533"/>
                </a:lnTo>
                <a:lnTo>
                  <a:pt x="585977" y="42672"/>
                </a:lnTo>
                <a:close/>
              </a:path>
              <a:path w="586104" h="85725">
                <a:moveTo>
                  <a:pt x="543305" y="74533"/>
                </a:moveTo>
                <a:lnTo>
                  <a:pt x="543305" y="57150"/>
                </a:lnTo>
                <a:lnTo>
                  <a:pt x="528827" y="57150"/>
                </a:lnTo>
                <a:lnTo>
                  <a:pt x="528827" y="85344"/>
                </a:lnTo>
                <a:lnTo>
                  <a:pt x="54330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62697" y="3527552"/>
            <a:ext cx="0" cy="1209675"/>
          </a:xfrm>
          <a:custGeom>
            <a:avLst/>
            <a:gdLst/>
            <a:ahLst/>
            <a:cxnLst/>
            <a:rect l="l" t="t" r="r" b="b"/>
            <a:pathLst>
              <a:path h="1209675">
                <a:moveTo>
                  <a:pt x="0" y="0"/>
                </a:moveTo>
                <a:lnTo>
                  <a:pt x="0" y="12092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62697" y="4694173"/>
            <a:ext cx="1594485" cy="86360"/>
          </a:xfrm>
          <a:custGeom>
            <a:avLst/>
            <a:gdLst/>
            <a:ahLst/>
            <a:cxnLst/>
            <a:rect l="l" t="t" r="r" b="b"/>
            <a:pathLst>
              <a:path w="1594484" h="86360">
                <a:moveTo>
                  <a:pt x="1551431" y="57150"/>
                </a:moveTo>
                <a:lnTo>
                  <a:pt x="1551431" y="28955"/>
                </a:lnTo>
                <a:lnTo>
                  <a:pt x="0" y="28955"/>
                </a:lnTo>
                <a:lnTo>
                  <a:pt x="0" y="57150"/>
                </a:lnTo>
                <a:lnTo>
                  <a:pt x="1551431" y="57150"/>
                </a:lnTo>
                <a:close/>
              </a:path>
              <a:path w="1594484" h="86360">
                <a:moveTo>
                  <a:pt x="1594103" y="42672"/>
                </a:moveTo>
                <a:lnTo>
                  <a:pt x="1536953" y="0"/>
                </a:lnTo>
                <a:lnTo>
                  <a:pt x="1536953" y="28955"/>
                </a:lnTo>
                <a:lnTo>
                  <a:pt x="1551431" y="28955"/>
                </a:lnTo>
                <a:lnTo>
                  <a:pt x="1551431" y="75102"/>
                </a:lnTo>
                <a:lnTo>
                  <a:pt x="1594103" y="42672"/>
                </a:lnTo>
                <a:close/>
              </a:path>
              <a:path w="1594484" h="86360">
                <a:moveTo>
                  <a:pt x="1551431" y="75102"/>
                </a:moveTo>
                <a:lnTo>
                  <a:pt x="1551431" y="57150"/>
                </a:lnTo>
                <a:lnTo>
                  <a:pt x="1536953" y="57150"/>
                </a:lnTo>
                <a:lnTo>
                  <a:pt x="1536953" y="86105"/>
                </a:lnTo>
                <a:lnTo>
                  <a:pt x="1551431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05547" y="3497071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90" h="87629">
                <a:moveTo>
                  <a:pt x="84581" y="62483"/>
                </a:moveTo>
                <a:lnTo>
                  <a:pt x="84581" y="25145"/>
                </a:lnTo>
                <a:lnTo>
                  <a:pt x="59435" y="0"/>
                </a:lnTo>
                <a:lnTo>
                  <a:pt x="24383" y="0"/>
                </a:lnTo>
                <a:lnTo>
                  <a:pt x="0" y="25145"/>
                </a:lnTo>
                <a:lnTo>
                  <a:pt x="0" y="62483"/>
                </a:lnTo>
                <a:lnTo>
                  <a:pt x="24383" y="87629"/>
                </a:lnTo>
                <a:lnTo>
                  <a:pt x="59435" y="87629"/>
                </a:lnTo>
                <a:lnTo>
                  <a:pt x="84581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05547" y="3497071"/>
            <a:ext cx="85090" cy="87630"/>
          </a:xfrm>
          <a:custGeom>
            <a:avLst/>
            <a:gdLst/>
            <a:ahLst/>
            <a:cxnLst/>
            <a:rect l="l" t="t" r="r" b="b"/>
            <a:pathLst>
              <a:path w="85090" h="87629">
                <a:moveTo>
                  <a:pt x="24383" y="0"/>
                </a:moveTo>
                <a:lnTo>
                  <a:pt x="0" y="25145"/>
                </a:lnTo>
                <a:lnTo>
                  <a:pt x="0" y="62483"/>
                </a:lnTo>
                <a:lnTo>
                  <a:pt x="24383" y="87629"/>
                </a:lnTo>
                <a:lnTo>
                  <a:pt x="59435" y="87629"/>
                </a:lnTo>
                <a:lnTo>
                  <a:pt x="84581" y="62483"/>
                </a:lnTo>
                <a:lnTo>
                  <a:pt x="84581" y="25145"/>
                </a:lnTo>
                <a:lnTo>
                  <a:pt x="59435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76719" y="3484879"/>
            <a:ext cx="251460" cy="85725"/>
          </a:xfrm>
          <a:custGeom>
            <a:avLst/>
            <a:gdLst/>
            <a:ahLst/>
            <a:cxnLst/>
            <a:rect l="l" t="t" r="r" b="b"/>
            <a:pathLst>
              <a:path w="251459" h="85725">
                <a:moveTo>
                  <a:pt x="208025" y="57150"/>
                </a:moveTo>
                <a:lnTo>
                  <a:pt x="208025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1459" h="85725">
                <a:moveTo>
                  <a:pt x="251459" y="42672"/>
                </a:moveTo>
                <a:lnTo>
                  <a:pt x="194309" y="0"/>
                </a:lnTo>
                <a:lnTo>
                  <a:pt x="194309" y="28194"/>
                </a:lnTo>
                <a:lnTo>
                  <a:pt x="208025" y="28194"/>
                </a:lnTo>
                <a:lnTo>
                  <a:pt x="208025" y="75102"/>
                </a:lnTo>
                <a:lnTo>
                  <a:pt x="251459" y="42672"/>
                </a:lnTo>
                <a:close/>
              </a:path>
              <a:path w="251459" h="85725">
                <a:moveTo>
                  <a:pt x="208025" y="75102"/>
                </a:moveTo>
                <a:lnTo>
                  <a:pt x="208025" y="57150"/>
                </a:lnTo>
                <a:lnTo>
                  <a:pt x="194309" y="57150"/>
                </a:lnTo>
                <a:lnTo>
                  <a:pt x="194309" y="85344"/>
                </a:lnTo>
                <a:lnTo>
                  <a:pt x="208025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05397" y="2578100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5">
                <a:moveTo>
                  <a:pt x="0" y="0"/>
                </a:moveTo>
                <a:lnTo>
                  <a:pt x="0" y="6050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05397" y="3527552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4">
                <a:moveTo>
                  <a:pt x="0" y="0"/>
                </a:moveTo>
                <a:lnTo>
                  <a:pt x="0" y="6050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5397" y="3183127"/>
            <a:ext cx="252729" cy="173355"/>
          </a:xfrm>
          <a:custGeom>
            <a:avLst/>
            <a:gdLst/>
            <a:ahLst/>
            <a:cxnLst/>
            <a:rect l="l" t="t" r="r" b="b"/>
            <a:pathLst>
              <a:path w="252729" h="173354">
                <a:moveTo>
                  <a:pt x="0" y="0"/>
                </a:moveTo>
                <a:lnTo>
                  <a:pt x="252222" y="1729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05397" y="3356102"/>
            <a:ext cx="252729" cy="171450"/>
          </a:xfrm>
          <a:custGeom>
            <a:avLst/>
            <a:gdLst/>
            <a:ahLst/>
            <a:cxnLst/>
            <a:rect l="l" t="t" r="r" b="b"/>
            <a:pathLst>
              <a:path w="252729" h="171450">
                <a:moveTo>
                  <a:pt x="0" y="171450"/>
                </a:moveTo>
                <a:lnTo>
                  <a:pt x="2522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5397" y="2578100"/>
            <a:ext cx="671830" cy="1036319"/>
          </a:xfrm>
          <a:custGeom>
            <a:avLst/>
            <a:gdLst/>
            <a:ahLst/>
            <a:cxnLst/>
            <a:rect l="l" t="t" r="r" b="b"/>
            <a:pathLst>
              <a:path w="671829" h="1036320">
                <a:moveTo>
                  <a:pt x="0" y="0"/>
                </a:moveTo>
                <a:lnTo>
                  <a:pt x="671322" y="517397"/>
                </a:lnTo>
                <a:lnTo>
                  <a:pt x="671322" y="10363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05397" y="3614420"/>
            <a:ext cx="671830" cy="518159"/>
          </a:xfrm>
          <a:custGeom>
            <a:avLst/>
            <a:gdLst/>
            <a:ahLst/>
            <a:cxnLst/>
            <a:rect l="l" t="t" r="r" b="b"/>
            <a:pathLst>
              <a:path w="671829" h="518160">
                <a:moveTo>
                  <a:pt x="0" y="518159"/>
                </a:moveTo>
                <a:lnTo>
                  <a:pt x="6713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72147" y="3230372"/>
            <a:ext cx="256540" cy="76200"/>
          </a:xfrm>
          <a:custGeom>
            <a:avLst/>
            <a:gdLst/>
            <a:ahLst/>
            <a:cxnLst/>
            <a:rect l="l" t="t" r="r" b="b"/>
            <a:pathLst>
              <a:path w="256540" h="76200">
                <a:moveTo>
                  <a:pt x="196596" y="41147"/>
                </a:moveTo>
                <a:lnTo>
                  <a:pt x="196596" y="35813"/>
                </a:lnTo>
                <a:lnTo>
                  <a:pt x="195072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2671"/>
                </a:lnTo>
                <a:lnTo>
                  <a:pt x="195072" y="42671"/>
                </a:lnTo>
                <a:lnTo>
                  <a:pt x="196596" y="41147"/>
                </a:lnTo>
                <a:close/>
              </a:path>
              <a:path w="256540" h="76200">
                <a:moveTo>
                  <a:pt x="256031" y="38099"/>
                </a:moveTo>
                <a:lnTo>
                  <a:pt x="179831" y="0"/>
                </a:lnTo>
                <a:lnTo>
                  <a:pt x="179831" y="33527"/>
                </a:lnTo>
                <a:lnTo>
                  <a:pt x="195072" y="33527"/>
                </a:lnTo>
                <a:lnTo>
                  <a:pt x="196596" y="35813"/>
                </a:lnTo>
                <a:lnTo>
                  <a:pt x="196596" y="67817"/>
                </a:lnTo>
                <a:lnTo>
                  <a:pt x="256031" y="38099"/>
                </a:lnTo>
                <a:close/>
              </a:path>
              <a:path w="256540" h="76200">
                <a:moveTo>
                  <a:pt x="196596" y="67817"/>
                </a:moveTo>
                <a:lnTo>
                  <a:pt x="196596" y="41147"/>
                </a:lnTo>
                <a:lnTo>
                  <a:pt x="195072" y="42671"/>
                </a:lnTo>
                <a:lnTo>
                  <a:pt x="179831" y="42671"/>
                </a:lnTo>
                <a:lnTo>
                  <a:pt x="179831" y="76199"/>
                </a:lnTo>
                <a:lnTo>
                  <a:pt x="19659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19420" y="4262120"/>
            <a:ext cx="1508760" cy="86360"/>
          </a:xfrm>
          <a:custGeom>
            <a:avLst/>
            <a:gdLst/>
            <a:ahLst/>
            <a:cxnLst/>
            <a:rect l="l" t="t" r="r" b="b"/>
            <a:pathLst>
              <a:path w="1508759" h="86360">
                <a:moveTo>
                  <a:pt x="1465326" y="57150"/>
                </a:moveTo>
                <a:lnTo>
                  <a:pt x="1465326" y="28955"/>
                </a:lnTo>
                <a:lnTo>
                  <a:pt x="0" y="28956"/>
                </a:lnTo>
                <a:lnTo>
                  <a:pt x="0" y="57150"/>
                </a:lnTo>
                <a:lnTo>
                  <a:pt x="1465326" y="57150"/>
                </a:lnTo>
                <a:close/>
              </a:path>
              <a:path w="1508759" h="86360">
                <a:moveTo>
                  <a:pt x="1508759" y="43433"/>
                </a:moveTo>
                <a:lnTo>
                  <a:pt x="1451609" y="0"/>
                </a:lnTo>
                <a:lnTo>
                  <a:pt x="1451609" y="28955"/>
                </a:lnTo>
                <a:lnTo>
                  <a:pt x="1465326" y="28955"/>
                </a:lnTo>
                <a:lnTo>
                  <a:pt x="1465326" y="75864"/>
                </a:lnTo>
                <a:lnTo>
                  <a:pt x="1508759" y="43433"/>
                </a:lnTo>
                <a:close/>
              </a:path>
              <a:path w="1508759" h="86360">
                <a:moveTo>
                  <a:pt x="1465326" y="75864"/>
                </a:moveTo>
                <a:lnTo>
                  <a:pt x="1465326" y="57150"/>
                </a:lnTo>
                <a:lnTo>
                  <a:pt x="1451609" y="57150"/>
                </a:lnTo>
                <a:lnTo>
                  <a:pt x="1451609" y="86105"/>
                </a:lnTo>
                <a:lnTo>
                  <a:pt x="1465326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47028" y="4711445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7028" y="5014727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70573" y="4651502"/>
            <a:ext cx="238760" cy="603250"/>
          </a:xfrm>
          <a:custGeom>
            <a:avLst/>
            <a:gdLst/>
            <a:ahLst/>
            <a:cxnLst/>
            <a:rect l="l" t="t" r="r" b="b"/>
            <a:pathLst>
              <a:path w="238759" h="603250">
                <a:moveTo>
                  <a:pt x="118872" y="0"/>
                </a:move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0" y="483870"/>
                </a:lnTo>
                <a:lnTo>
                  <a:pt x="9358" y="530411"/>
                </a:lnTo>
                <a:lnTo>
                  <a:pt x="34861" y="568166"/>
                </a:lnTo>
                <a:lnTo>
                  <a:pt x="72651" y="593490"/>
                </a:lnTo>
                <a:lnTo>
                  <a:pt x="118872" y="602742"/>
                </a:lnTo>
                <a:lnTo>
                  <a:pt x="165532" y="593490"/>
                </a:lnTo>
                <a:lnTo>
                  <a:pt x="203549" y="568166"/>
                </a:lnTo>
                <a:lnTo>
                  <a:pt x="229135" y="530411"/>
                </a:lnTo>
                <a:lnTo>
                  <a:pt x="238505" y="483870"/>
                </a:lnTo>
                <a:lnTo>
                  <a:pt x="238505" y="118872"/>
                </a:lnTo>
                <a:lnTo>
                  <a:pt x="229135" y="72651"/>
                </a:lnTo>
                <a:lnTo>
                  <a:pt x="203549" y="34861"/>
                </a:lnTo>
                <a:lnTo>
                  <a:pt x="165532" y="9358"/>
                </a:lnTo>
                <a:lnTo>
                  <a:pt x="1188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03745" y="4957826"/>
            <a:ext cx="424815" cy="76200"/>
          </a:xfrm>
          <a:custGeom>
            <a:avLst/>
            <a:gdLst/>
            <a:ahLst/>
            <a:cxnLst/>
            <a:rect l="l" t="t" r="r" b="b"/>
            <a:pathLst>
              <a:path w="424815" h="76200">
                <a:moveTo>
                  <a:pt x="364998" y="40386"/>
                </a:moveTo>
                <a:lnTo>
                  <a:pt x="364998" y="35051"/>
                </a:lnTo>
                <a:lnTo>
                  <a:pt x="363474" y="33527"/>
                </a:lnTo>
                <a:lnTo>
                  <a:pt x="2285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5" y="42672"/>
                </a:lnTo>
                <a:lnTo>
                  <a:pt x="363474" y="42672"/>
                </a:lnTo>
                <a:lnTo>
                  <a:pt x="364998" y="40386"/>
                </a:lnTo>
                <a:close/>
              </a:path>
              <a:path w="424815" h="76200">
                <a:moveTo>
                  <a:pt x="424433" y="38100"/>
                </a:moveTo>
                <a:lnTo>
                  <a:pt x="348233" y="0"/>
                </a:lnTo>
                <a:lnTo>
                  <a:pt x="348233" y="33527"/>
                </a:lnTo>
                <a:lnTo>
                  <a:pt x="363474" y="33527"/>
                </a:lnTo>
                <a:lnTo>
                  <a:pt x="364998" y="35051"/>
                </a:lnTo>
                <a:lnTo>
                  <a:pt x="364998" y="67817"/>
                </a:lnTo>
                <a:lnTo>
                  <a:pt x="424433" y="38100"/>
                </a:lnTo>
                <a:close/>
              </a:path>
              <a:path w="424815" h="76200">
                <a:moveTo>
                  <a:pt x="364998" y="67817"/>
                </a:moveTo>
                <a:lnTo>
                  <a:pt x="364998" y="40386"/>
                </a:lnTo>
                <a:lnTo>
                  <a:pt x="363474" y="42672"/>
                </a:lnTo>
                <a:lnTo>
                  <a:pt x="348233" y="42672"/>
                </a:lnTo>
                <a:lnTo>
                  <a:pt x="348233" y="76200"/>
                </a:lnTo>
                <a:lnTo>
                  <a:pt x="364998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95819" y="4262120"/>
            <a:ext cx="586105" cy="86360"/>
          </a:xfrm>
          <a:custGeom>
            <a:avLst/>
            <a:gdLst/>
            <a:ahLst/>
            <a:cxnLst/>
            <a:rect l="l" t="t" r="r" b="b"/>
            <a:pathLst>
              <a:path w="586104" h="86360">
                <a:moveTo>
                  <a:pt x="543305" y="57150"/>
                </a:moveTo>
                <a:lnTo>
                  <a:pt x="543305" y="28955"/>
                </a:lnTo>
                <a:lnTo>
                  <a:pt x="0" y="28955"/>
                </a:lnTo>
                <a:lnTo>
                  <a:pt x="0" y="57150"/>
                </a:lnTo>
                <a:lnTo>
                  <a:pt x="543305" y="57150"/>
                </a:lnTo>
                <a:close/>
              </a:path>
              <a:path w="586104" h="86360">
                <a:moveTo>
                  <a:pt x="585977" y="43433"/>
                </a:moveTo>
                <a:lnTo>
                  <a:pt x="528827" y="0"/>
                </a:lnTo>
                <a:lnTo>
                  <a:pt x="528827" y="28955"/>
                </a:lnTo>
                <a:lnTo>
                  <a:pt x="543305" y="28955"/>
                </a:lnTo>
                <a:lnTo>
                  <a:pt x="543305" y="75295"/>
                </a:lnTo>
                <a:lnTo>
                  <a:pt x="585977" y="43433"/>
                </a:lnTo>
                <a:close/>
              </a:path>
              <a:path w="586104" h="86360">
                <a:moveTo>
                  <a:pt x="543305" y="75295"/>
                </a:moveTo>
                <a:lnTo>
                  <a:pt x="543305" y="57150"/>
                </a:lnTo>
                <a:lnTo>
                  <a:pt x="528827" y="57150"/>
                </a:lnTo>
                <a:lnTo>
                  <a:pt x="528827" y="86105"/>
                </a:lnTo>
                <a:lnTo>
                  <a:pt x="543305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05547" y="4686553"/>
            <a:ext cx="85090" cy="86995"/>
          </a:xfrm>
          <a:custGeom>
            <a:avLst/>
            <a:gdLst/>
            <a:ahLst/>
            <a:cxnLst/>
            <a:rect l="l" t="t" r="r" b="b"/>
            <a:pathLst>
              <a:path w="85090" h="86995">
                <a:moveTo>
                  <a:pt x="84581" y="62484"/>
                </a:moveTo>
                <a:lnTo>
                  <a:pt x="84581" y="24384"/>
                </a:lnTo>
                <a:lnTo>
                  <a:pt x="59435" y="0"/>
                </a:lnTo>
                <a:lnTo>
                  <a:pt x="24383" y="0"/>
                </a:lnTo>
                <a:lnTo>
                  <a:pt x="0" y="24384"/>
                </a:lnTo>
                <a:lnTo>
                  <a:pt x="0" y="62484"/>
                </a:lnTo>
                <a:lnTo>
                  <a:pt x="24383" y="86868"/>
                </a:lnTo>
                <a:lnTo>
                  <a:pt x="59435" y="86868"/>
                </a:lnTo>
                <a:lnTo>
                  <a:pt x="84581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05547" y="4686553"/>
            <a:ext cx="85090" cy="86995"/>
          </a:xfrm>
          <a:custGeom>
            <a:avLst/>
            <a:gdLst/>
            <a:ahLst/>
            <a:cxnLst/>
            <a:rect l="l" t="t" r="r" b="b"/>
            <a:pathLst>
              <a:path w="85090" h="86995">
                <a:moveTo>
                  <a:pt x="24383" y="0"/>
                </a:moveTo>
                <a:lnTo>
                  <a:pt x="0" y="24384"/>
                </a:lnTo>
                <a:lnTo>
                  <a:pt x="0" y="62484"/>
                </a:lnTo>
                <a:lnTo>
                  <a:pt x="24383" y="86868"/>
                </a:lnTo>
                <a:lnTo>
                  <a:pt x="59435" y="86868"/>
                </a:lnTo>
                <a:lnTo>
                  <a:pt x="84581" y="62484"/>
                </a:lnTo>
                <a:lnTo>
                  <a:pt x="84581" y="24384"/>
                </a:lnTo>
                <a:lnTo>
                  <a:pt x="59435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31100" y="4995926"/>
            <a:ext cx="0" cy="690880"/>
          </a:xfrm>
          <a:custGeom>
            <a:avLst/>
            <a:gdLst/>
            <a:ahLst/>
            <a:cxnLst/>
            <a:rect l="l" t="t" r="r" b="b"/>
            <a:pathLst>
              <a:path h="690879">
                <a:moveTo>
                  <a:pt x="0" y="69037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91476" y="496697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4">
                <a:moveTo>
                  <a:pt x="70103" y="51053"/>
                </a:move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29" y="71627"/>
                </a:lnTo>
                <a:lnTo>
                  <a:pt x="70103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91476" y="496697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4">
                <a:moveTo>
                  <a:pt x="20574" y="0"/>
                </a:move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29" y="71627"/>
                </a:lnTo>
                <a:lnTo>
                  <a:pt x="70103" y="51053"/>
                </a:ln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27418" y="2146045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09" h="3281679">
                <a:moveTo>
                  <a:pt x="168401" y="0"/>
                </a:moveTo>
                <a:lnTo>
                  <a:pt x="168401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28180" y="2146045"/>
            <a:ext cx="167640" cy="3282315"/>
          </a:xfrm>
          <a:custGeom>
            <a:avLst/>
            <a:gdLst/>
            <a:ahLst/>
            <a:cxnLst/>
            <a:rect l="l" t="t" r="r" b="b"/>
            <a:pathLst>
              <a:path w="167640" h="3282315">
                <a:moveTo>
                  <a:pt x="0" y="0"/>
                </a:moveTo>
                <a:lnTo>
                  <a:pt x="0" y="3281933"/>
                </a:lnTo>
                <a:lnTo>
                  <a:pt x="167640" y="3281933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781529" y="3665227"/>
            <a:ext cx="1498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07296" y="3319264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626600" y="447852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795002" y="4478528"/>
            <a:ext cx="0" cy="2503170"/>
          </a:xfrm>
          <a:custGeom>
            <a:avLst/>
            <a:gdLst/>
            <a:ahLst/>
            <a:cxnLst/>
            <a:rect l="l" t="t" r="r" b="b"/>
            <a:pathLst>
              <a:path h="2503170">
                <a:moveTo>
                  <a:pt x="0" y="0"/>
                </a:moveTo>
                <a:lnTo>
                  <a:pt x="0" y="250317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94479" y="6981697"/>
            <a:ext cx="5701030" cy="0"/>
          </a:xfrm>
          <a:custGeom>
            <a:avLst/>
            <a:gdLst/>
            <a:ahLst/>
            <a:cxnLst/>
            <a:rect l="l" t="t" r="r" b="b"/>
            <a:pathLst>
              <a:path w="5701030">
                <a:moveTo>
                  <a:pt x="5700521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781797" y="3268471"/>
            <a:ext cx="92329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0975" marR="179705" indent="118745">
              <a:lnSpc>
                <a:spcPct val="100000"/>
              </a:lnSpc>
              <a:spcBef>
                <a:spcPts val="975"/>
              </a:spcBef>
            </a:pPr>
            <a:r>
              <a:rPr sz="1100" b="1" spc="-5" dirty="0">
                <a:latin typeface="Arial"/>
                <a:cs typeface="Arial"/>
              </a:rPr>
              <a:t>Data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464547" y="4267200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464547" y="4670296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375902" y="4219447"/>
            <a:ext cx="250825" cy="690880"/>
          </a:xfrm>
          <a:custGeom>
            <a:avLst/>
            <a:gdLst/>
            <a:ahLst/>
            <a:cxnLst/>
            <a:rect l="l" t="t" r="r" b="b"/>
            <a:pathLst>
              <a:path w="250825" h="690879">
                <a:moveTo>
                  <a:pt x="124968" y="0"/>
                </a:moveTo>
                <a:lnTo>
                  <a:pt x="76188" y="9894"/>
                </a:lnTo>
                <a:lnTo>
                  <a:pt x="36480" y="36861"/>
                </a:lnTo>
                <a:lnTo>
                  <a:pt x="9775" y="76831"/>
                </a:lnTo>
                <a:lnTo>
                  <a:pt x="0" y="125729"/>
                </a:lnTo>
                <a:lnTo>
                  <a:pt x="0" y="565403"/>
                </a:lnTo>
                <a:lnTo>
                  <a:pt x="9775" y="614183"/>
                </a:lnTo>
                <a:lnTo>
                  <a:pt x="36480" y="653891"/>
                </a:lnTo>
                <a:lnTo>
                  <a:pt x="76188" y="680596"/>
                </a:lnTo>
                <a:lnTo>
                  <a:pt x="124968" y="690372"/>
                </a:lnTo>
                <a:lnTo>
                  <a:pt x="173866" y="680596"/>
                </a:lnTo>
                <a:lnTo>
                  <a:pt x="213836" y="653891"/>
                </a:lnTo>
                <a:lnTo>
                  <a:pt x="240803" y="614183"/>
                </a:lnTo>
                <a:lnTo>
                  <a:pt x="250698" y="565403"/>
                </a:lnTo>
                <a:lnTo>
                  <a:pt x="250698" y="125729"/>
                </a:lnTo>
                <a:lnTo>
                  <a:pt x="240803" y="76831"/>
                </a:lnTo>
                <a:lnTo>
                  <a:pt x="213836" y="36861"/>
                </a:lnTo>
                <a:lnTo>
                  <a:pt x="173866" y="9894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19420" y="3787394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51815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72176" y="373862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83820" y="60960"/>
                </a:moveTo>
                <a:lnTo>
                  <a:pt x="83820" y="24384"/>
                </a:lnTo>
                <a:lnTo>
                  <a:pt x="59436" y="0"/>
                </a:lnTo>
                <a:lnTo>
                  <a:pt x="24384" y="0"/>
                </a:lnTo>
                <a:lnTo>
                  <a:pt x="0" y="24384"/>
                </a:lnTo>
                <a:lnTo>
                  <a:pt x="0" y="60960"/>
                </a:lnTo>
                <a:lnTo>
                  <a:pt x="24384" y="85344"/>
                </a:lnTo>
                <a:lnTo>
                  <a:pt x="59436" y="85344"/>
                </a:lnTo>
                <a:lnTo>
                  <a:pt x="83820" y="609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72176" y="373862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24384" y="0"/>
                </a:moveTo>
                <a:lnTo>
                  <a:pt x="0" y="24384"/>
                </a:lnTo>
                <a:lnTo>
                  <a:pt x="0" y="60960"/>
                </a:lnTo>
                <a:lnTo>
                  <a:pt x="24384" y="85344"/>
                </a:lnTo>
                <a:lnTo>
                  <a:pt x="59436" y="85344"/>
                </a:lnTo>
                <a:lnTo>
                  <a:pt x="83820" y="60960"/>
                </a:lnTo>
                <a:lnTo>
                  <a:pt x="83820" y="24384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67197" y="3744721"/>
            <a:ext cx="838200" cy="86360"/>
          </a:xfrm>
          <a:custGeom>
            <a:avLst/>
            <a:gdLst/>
            <a:ahLst/>
            <a:cxnLst/>
            <a:rect l="l" t="t" r="r" b="b"/>
            <a:pathLst>
              <a:path w="838200" h="86360">
                <a:moveTo>
                  <a:pt x="795527" y="57150"/>
                </a:moveTo>
                <a:lnTo>
                  <a:pt x="795527" y="28955"/>
                </a:lnTo>
                <a:lnTo>
                  <a:pt x="0" y="28956"/>
                </a:lnTo>
                <a:lnTo>
                  <a:pt x="0" y="57150"/>
                </a:lnTo>
                <a:lnTo>
                  <a:pt x="795527" y="57150"/>
                </a:lnTo>
                <a:close/>
              </a:path>
              <a:path w="838200" h="86360">
                <a:moveTo>
                  <a:pt x="838200" y="42672"/>
                </a:moveTo>
                <a:lnTo>
                  <a:pt x="781050" y="0"/>
                </a:lnTo>
                <a:lnTo>
                  <a:pt x="781050" y="28955"/>
                </a:lnTo>
                <a:lnTo>
                  <a:pt x="795527" y="28955"/>
                </a:lnTo>
                <a:lnTo>
                  <a:pt x="795527" y="75102"/>
                </a:lnTo>
                <a:lnTo>
                  <a:pt x="838200" y="42672"/>
                </a:lnTo>
                <a:close/>
              </a:path>
              <a:path w="838200" h="86360">
                <a:moveTo>
                  <a:pt x="795527" y="75102"/>
                </a:moveTo>
                <a:lnTo>
                  <a:pt x="795527" y="57150"/>
                </a:lnTo>
                <a:lnTo>
                  <a:pt x="781050" y="57150"/>
                </a:lnTo>
                <a:lnTo>
                  <a:pt x="781050" y="86105"/>
                </a:lnTo>
                <a:lnTo>
                  <a:pt x="795527" y="751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37997" y="2232151"/>
            <a:ext cx="530860" cy="260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30"/>
              </a:spcBef>
            </a:pPr>
            <a:r>
              <a:rPr sz="1100" b="1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47548" y="2491994"/>
            <a:ext cx="86360" cy="345440"/>
          </a:xfrm>
          <a:custGeom>
            <a:avLst/>
            <a:gdLst/>
            <a:ahLst/>
            <a:cxnLst/>
            <a:rect l="l" t="t" r="r" b="b"/>
            <a:pathLst>
              <a:path w="86359" h="345439">
                <a:moveTo>
                  <a:pt x="86106" y="288035"/>
                </a:moveTo>
                <a:lnTo>
                  <a:pt x="0" y="288035"/>
                </a:lnTo>
                <a:lnTo>
                  <a:pt x="28956" y="326816"/>
                </a:lnTo>
                <a:lnTo>
                  <a:pt x="28956" y="301751"/>
                </a:lnTo>
                <a:lnTo>
                  <a:pt x="57150" y="301751"/>
                </a:lnTo>
                <a:lnTo>
                  <a:pt x="57150" y="326135"/>
                </a:lnTo>
                <a:lnTo>
                  <a:pt x="86106" y="288035"/>
                </a:lnTo>
                <a:close/>
              </a:path>
              <a:path w="86359" h="345439">
                <a:moveTo>
                  <a:pt x="57150" y="288035"/>
                </a:moveTo>
                <a:lnTo>
                  <a:pt x="57150" y="0"/>
                </a:lnTo>
                <a:lnTo>
                  <a:pt x="28956" y="0"/>
                </a:lnTo>
                <a:lnTo>
                  <a:pt x="28956" y="288035"/>
                </a:lnTo>
                <a:lnTo>
                  <a:pt x="57150" y="288035"/>
                </a:lnTo>
                <a:close/>
              </a:path>
              <a:path w="86359" h="345439">
                <a:moveTo>
                  <a:pt x="57150" y="326135"/>
                </a:moveTo>
                <a:lnTo>
                  <a:pt x="57150" y="301751"/>
                </a:lnTo>
                <a:lnTo>
                  <a:pt x="28956" y="301751"/>
                </a:lnTo>
                <a:lnTo>
                  <a:pt x="28956" y="326816"/>
                </a:lnTo>
                <a:lnTo>
                  <a:pt x="42671" y="345185"/>
                </a:lnTo>
                <a:lnTo>
                  <a:pt x="57150" y="326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63700" y="3095498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83819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67197" y="2793745"/>
            <a:ext cx="838200" cy="86360"/>
          </a:xfrm>
          <a:custGeom>
            <a:avLst/>
            <a:gdLst/>
            <a:ahLst/>
            <a:cxnLst/>
            <a:rect l="l" t="t" r="r" b="b"/>
            <a:pathLst>
              <a:path w="838200" h="86360">
                <a:moveTo>
                  <a:pt x="795527" y="57150"/>
                </a:moveTo>
                <a:lnTo>
                  <a:pt x="795527" y="28956"/>
                </a:lnTo>
                <a:lnTo>
                  <a:pt x="0" y="28956"/>
                </a:lnTo>
                <a:lnTo>
                  <a:pt x="0" y="57150"/>
                </a:lnTo>
                <a:lnTo>
                  <a:pt x="795527" y="57150"/>
                </a:lnTo>
                <a:close/>
              </a:path>
              <a:path w="838200" h="86360">
                <a:moveTo>
                  <a:pt x="838200" y="43434"/>
                </a:moveTo>
                <a:lnTo>
                  <a:pt x="781050" y="0"/>
                </a:lnTo>
                <a:lnTo>
                  <a:pt x="781050" y="28956"/>
                </a:lnTo>
                <a:lnTo>
                  <a:pt x="795527" y="28956"/>
                </a:lnTo>
                <a:lnTo>
                  <a:pt x="795527" y="75295"/>
                </a:lnTo>
                <a:lnTo>
                  <a:pt x="838200" y="43434"/>
                </a:lnTo>
                <a:close/>
              </a:path>
              <a:path w="838200" h="86360">
                <a:moveTo>
                  <a:pt x="795527" y="75295"/>
                </a:moveTo>
                <a:lnTo>
                  <a:pt x="795527" y="57150"/>
                </a:lnTo>
                <a:lnTo>
                  <a:pt x="781050" y="57150"/>
                </a:lnTo>
                <a:lnTo>
                  <a:pt x="781050" y="86106"/>
                </a:lnTo>
                <a:lnTo>
                  <a:pt x="795527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447028" y="3316223"/>
            <a:ext cx="3143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747520" y="508279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42948" y="2625344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60" h="76200">
                <a:moveTo>
                  <a:pt x="281177" y="41147"/>
                </a:moveTo>
                <a:lnTo>
                  <a:pt x="281177" y="35813"/>
                </a:lnTo>
                <a:lnTo>
                  <a:pt x="27889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3433"/>
                </a:lnTo>
                <a:lnTo>
                  <a:pt x="278891" y="43433"/>
                </a:lnTo>
                <a:lnTo>
                  <a:pt x="281177" y="41147"/>
                </a:lnTo>
                <a:close/>
              </a:path>
              <a:path w="340360" h="76200">
                <a:moveTo>
                  <a:pt x="339851" y="38099"/>
                </a:moveTo>
                <a:lnTo>
                  <a:pt x="263651" y="0"/>
                </a:lnTo>
                <a:lnTo>
                  <a:pt x="263651" y="33527"/>
                </a:lnTo>
                <a:lnTo>
                  <a:pt x="278891" y="33527"/>
                </a:lnTo>
                <a:lnTo>
                  <a:pt x="281177" y="35813"/>
                </a:lnTo>
                <a:lnTo>
                  <a:pt x="281177" y="67436"/>
                </a:lnTo>
                <a:lnTo>
                  <a:pt x="339851" y="38099"/>
                </a:lnTo>
                <a:close/>
              </a:path>
              <a:path w="340360" h="76200">
                <a:moveTo>
                  <a:pt x="281177" y="67436"/>
                </a:moveTo>
                <a:lnTo>
                  <a:pt x="281177" y="41147"/>
                </a:lnTo>
                <a:lnTo>
                  <a:pt x="278891" y="43433"/>
                </a:lnTo>
                <a:lnTo>
                  <a:pt x="263651" y="43433"/>
                </a:lnTo>
                <a:lnTo>
                  <a:pt x="263651" y="76199"/>
                </a:lnTo>
                <a:lnTo>
                  <a:pt x="281177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42948" y="3057398"/>
            <a:ext cx="340360" cy="76200"/>
          </a:xfrm>
          <a:custGeom>
            <a:avLst/>
            <a:gdLst/>
            <a:ahLst/>
            <a:cxnLst/>
            <a:rect l="l" t="t" r="r" b="b"/>
            <a:pathLst>
              <a:path w="340360" h="76200">
                <a:moveTo>
                  <a:pt x="281177" y="41147"/>
                </a:moveTo>
                <a:lnTo>
                  <a:pt x="281177" y="35813"/>
                </a:lnTo>
                <a:lnTo>
                  <a:pt x="27889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2671"/>
                </a:lnTo>
                <a:lnTo>
                  <a:pt x="278891" y="42671"/>
                </a:lnTo>
                <a:lnTo>
                  <a:pt x="281177" y="41147"/>
                </a:lnTo>
                <a:close/>
              </a:path>
              <a:path w="340360" h="76200">
                <a:moveTo>
                  <a:pt x="339851" y="38100"/>
                </a:moveTo>
                <a:lnTo>
                  <a:pt x="263651" y="0"/>
                </a:lnTo>
                <a:lnTo>
                  <a:pt x="263651" y="33527"/>
                </a:lnTo>
                <a:lnTo>
                  <a:pt x="278891" y="33527"/>
                </a:lnTo>
                <a:lnTo>
                  <a:pt x="281177" y="35813"/>
                </a:lnTo>
                <a:lnTo>
                  <a:pt x="281177" y="67437"/>
                </a:lnTo>
                <a:lnTo>
                  <a:pt x="339851" y="38100"/>
                </a:lnTo>
                <a:close/>
              </a:path>
              <a:path w="340360" h="76200">
                <a:moveTo>
                  <a:pt x="281177" y="67437"/>
                </a:moveTo>
                <a:lnTo>
                  <a:pt x="281177" y="41147"/>
                </a:lnTo>
                <a:lnTo>
                  <a:pt x="278891" y="42671"/>
                </a:lnTo>
                <a:lnTo>
                  <a:pt x="263651" y="42671"/>
                </a:lnTo>
                <a:lnTo>
                  <a:pt x="263651" y="76200"/>
                </a:lnTo>
                <a:lnTo>
                  <a:pt x="281177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13229" y="3060445"/>
            <a:ext cx="69850" cy="71755"/>
          </a:xfrm>
          <a:custGeom>
            <a:avLst/>
            <a:gdLst/>
            <a:ahLst/>
            <a:cxnLst/>
            <a:rect l="l" t="t" r="r" b="b"/>
            <a:pathLst>
              <a:path w="69850" h="71755">
                <a:moveTo>
                  <a:pt x="69342" y="51053"/>
                </a:moveTo>
                <a:lnTo>
                  <a:pt x="69342" y="20573"/>
                </a:lnTo>
                <a:lnTo>
                  <a:pt x="48768" y="0"/>
                </a:lnTo>
                <a:lnTo>
                  <a:pt x="19812" y="0"/>
                </a:lnTo>
                <a:lnTo>
                  <a:pt x="0" y="20573"/>
                </a:lnTo>
                <a:lnTo>
                  <a:pt x="0" y="51053"/>
                </a:lnTo>
                <a:lnTo>
                  <a:pt x="19812" y="71627"/>
                </a:lnTo>
                <a:lnTo>
                  <a:pt x="48768" y="71627"/>
                </a:lnTo>
                <a:lnTo>
                  <a:pt x="69342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13229" y="3060445"/>
            <a:ext cx="69850" cy="71755"/>
          </a:xfrm>
          <a:custGeom>
            <a:avLst/>
            <a:gdLst/>
            <a:ahLst/>
            <a:cxnLst/>
            <a:rect l="l" t="t" r="r" b="b"/>
            <a:pathLst>
              <a:path w="69850" h="71755">
                <a:moveTo>
                  <a:pt x="19812" y="0"/>
                </a:moveTo>
                <a:lnTo>
                  <a:pt x="0" y="20573"/>
                </a:lnTo>
                <a:lnTo>
                  <a:pt x="0" y="51053"/>
                </a:lnTo>
                <a:lnTo>
                  <a:pt x="19812" y="71627"/>
                </a:lnTo>
                <a:lnTo>
                  <a:pt x="48768" y="71627"/>
                </a:lnTo>
                <a:lnTo>
                  <a:pt x="69342" y="51053"/>
                </a:lnTo>
                <a:lnTo>
                  <a:pt x="69342" y="20573"/>
                </a:lnTo>
                <a:lnTo>
                  <a:pt x="48768" y="0"/>
                </a:lnTo>
                <a:lnTo>
                  <a:pt x="1981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435605" y="3230117"/>
            <a:ext cx="6496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082800" y="2491994"/>
            <a:ext cx="1341120" cy="1727835"/>
          </a:xfrm>
          <a:custGeom>
            <a:avLst/>
            <a:gdLst/>
            <a:ahLst/>
            <a:cxnLst/>
            <a:rect l="l" t="t" r="r" b="b"/>
            <a:pathLst>
              <a:path w="1341120" h="1727835">
                <a:moveTo>
                  <a:pt x="0" y="0"/>
                </a:moveTo>
                <a:lnTo>
                  <a:pt x="0" y="1727454"/>
                </a:lnTo>
                <a:lnTo>
                  <a:pt x="1341120" y="1727454"/>
                </a:lnTo>
                <a:lnTo>
                  <a:pt x="13411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190737" y="2628905"/>
            <a:ext cx="1371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90737" y="3492256"/>
            <a:ext cx="1371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84133" y="3921263"/>
            <a:ext cx="13716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84133" y="3489202"/>
            <a:ext cx="90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84133" y="2539757"/>
            <a:ext cx="90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84133" y="3057157"/>
            <a:ext cx="90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123680" y="4694173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2672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102"/>
                </a:lnTo>
                <a:lnTo>
                  <a:pt x="252222" y="42672"/>
                </a:lnTo>
                <a:close/>
              </a:path>
              <a:path w="252729" h="86360">
                <a:moveTo>
                  <a:pt x="209550" y="75102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1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14398" y="3958844"/>
            <a:ext cx="0" cy="3023235"/>
          </a:xfrm>
          <a:custGeom>
            <a:avLst/>
            <a:gdLst/>
            <a:ahLst/>
            <a:cxnLst/>
            <a:rect l="l" t="t" r="r" b="b"/>
            <a:pathLst>
              <a:path h="3023234">
                <a:moveTo>
                  <a:pt x="0" y="302285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14398" y="3916171"/>
            <a:ext cx="168910" cy="86360"/>
          </a:xfrm>
          <a:custGeom>
            <a:avLst/>
            <a:gdLst/>
            <a:ahLst/>
            <a:cxnLst/>
            <a:rect l="l" t="t" r="r" b="b"/>
            <a:pathLst>
              <a:path w="168910" h="86360">
                <a:moveTo>
                  <a:pt x="125730" y="57150"/>
                </a:moveTo>
                <a:lnTo>
                  <a:pt x="12573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25730" y="57150"/>
                </a:lnTo>
                <a:close/>
              </a:path>
              <a:path w="168910" h="86360">
                <a:moveTo>
                  <a:pt x="168402" y="42672"/>
                </a:moveTo>
                <a:lnTo>
                  <a:pt x="111252" y="0"/>
                </a:lnTo>
                <a:lnTo>
                  <a:pt x="111252" y="28955"/>
                </a:lnTo>
                <a:lnTo>
                  <a:pt x="125730" y="28955"/>
                </a:lnTo>
                <a:lnTo>
                  <a:pt x="125730" y="75102"/>
                </a:lnTo>
                <a:lnTo>
                  <a:pt x="168402" y="42672"/>
                </a:lnTo>
                <a:close/>
              </a:path>
              <a:path w="168910" h="86360">
                <a:moveTo>
                  <a:pt x="125730" y="75102"/>
                </a:moveTo>
                <a:lnTo>
                  <a:pt x="125730" y="57150"/>
                </a:lnTo>
                <a:lnTo>
                  <a:pt x="111252" y="57150"/>
                </a:lnTo>
                <a:lnTo>
                  <a:pt x="111252" y="86105"/>
                </a:lnTo>
                <a:lnTo>
                  <a:pt x="125730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23920" y="2620772"/>
            <a:ext cx="251460" cy="86360"/>
          </a:xfrm>
          <a:custGeom>
            <a:avLst/>
            <a:gdLst/>
            <a:ahLst/>
            <a:cxnLst/>
            <a:rect l="l" t="t" r="r" b="b"/>
            <a:pathLst>
              <a:path w="251460" h="86360">
                <a:moveTo>
                  <a:pt x="208025" y="57149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49"/>
                </a:lnTo>
                <a:lnTo>
                  <a:pt x="208025" y="57149"/>
                </a:lnTo>
                <a:close/>
              </a:path>
              <a:path w="251460" h="86360">
                <a:moveTo>
                  <a:pt x="251459" y="42671"/>
                </a:moveTo>
                <a:lnTo>
                  <a:pt x="194309" y="0"/>
                </a:lnTo>
                <a:lnTo>
                  <a:pt x="194309" y="28955"/>
                </a:lnTo>
                <a:lnTo>
                  <a:pt x="208025" y="28955"/>
                </a:lnTo>
                <a:lnTo>
                  <a:pt x="208025" y="75681"/>
                </a:lnTo>
                <a:lnTo>
                  <a:pt x="251459" y="42671"/>
                </a:lnTo>
                <a:close/>
              </a:path>
              <a:path w="251460" h="86360">
                <a:moveTo>
                  <a:pt x="208025" y="75681"/>
                </a:moveTo>
                <a:lnTo>
                  <a:pt x="208025" y="57149"/>
                </a:lnTo>
                <a:lnTo>
                  <a:pt x="194309" y="57149"/>
                </a:lnTo>
                <a:lnTo>
                  <a:pt x="194309" y="86105"/>
                </a:lnTo>
                <a:lnTo>
                  <a:pt x="208025" y="7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23920" y="3571747"/>
            <a:ext cx="251460" cy="86360"/>
          </a:xfrm>
          <a:custGeom>
            <a:avLst/>
            <a:gdLst/>
            <a:ahLst/>
            <a:cxnLst/>
            <a:rect l="l" t="t" r="r" b="b"/>
            <a:pathLst>
              <a:path w="251460" h="86360">
                <a:moveTo>
                  <a:pt x="208025" y="57150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1460" h="86360">
                <a:moveTo>
                  <a:pt x="251459" y="42672"/>
                </a:moveTo>
                <a:lnTo>
                  <a:pt x="194309" y="0"/>
                </a:lnTo>
                <a:lnTo>
                  <a:pt x="194309" y="28955"/>
                </a:lnTo>
                <a:lnTo>
                  <a:pt x="208025" y="28955"/>
                </a:lnTo>
                <a:lnTo>
                  <a:pt x="208025" y="75681"/>
                </a:lnTo>
                <a:lnTo>
                  <a:pt x="251459" y="42672"/>
                </a:lnTo>
                <a:close/>
              </a:path>
              <a:path w="251460" h="86360">
                <a:moveTo>
                  <a:pt x="208025" y="75681"/>
                </a:moveTo>
                <a:lnTo>
                  <a:pt x="208025" y="57150"/>
                </a:lnTo>
                <a:lnTo>
                  <a:pt x="194309" y="57150"/>
                </a:lnTo>
                <a:lnTo>
                  <a:pt x="194309" y="86105"/>
                </a:lnTo>
                <a:lnTo>
                  <a:pt x="208025" y="7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23680" y="4262120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3433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295"/>
                </a:lnTo>
                <a:lnTo>
                  <a:pt x="252222" y="43433"/>
                </a:lnTo>
                <a:close/>
              </a:path>
              <a:path w="252729" h="86360">
                <a:moveTo>
                  <a:pt x="209550" y="75295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42948" y="504469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5" y="41147"/>
                </a:moveTo>
                <a:lnTo>
                  <a:pt x="1872995" y="35813"/>
                </a:lnTo>
                <a:lnTo>
                  <a:pt x="187147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3433"/>
                </a:lnTo>
                <a:lnTo>
                  <a:pt x="1871471" y="43433"/>
                </a:lnTo>
                <a:lnTo>
                  <a:pt x="1872995" y="41147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3527"/>
                </a:lnTo>
                <a:lnTo>
                  <a:pt x="1871471" y="33527"/>
                </a:lnTo>
                <a:lnTo>
                  <a:pt x="1872995" y="35813"/>
                </a:lnTo>
                <a:lnTo>
                  <a:pt x="1872995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5" y="67817"/>
                </a:moveTo>
                <a:lnTo>
                  <a:pt x="1872995" y="41147"/>
                </a:lnTo>
                <a:lnTo>
                  <a:pt x="1871471" y="43433"/>
                </a:lnTo>
                <a:lnTo>
                  <a:pt x="1856231" y="43433"/>
                </a:lnTo>
                <a:lnTo>
                  <a:pt x="1856231" y="76200"/>
                </a:lnTo>
                <a:lnTo>
                  <a:pt x="1872995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42948" y="5303773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5" y="41148"/>
                </a:moveTo>
                <a:lnTo>
                  <a:pt x="1872995" y="35813"/>
                </a:lnTo>
                <a:lnTo>
                  <a:pt x="1871471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5" y="42672"/>
                </a:lnTo>
                <a:lnTo>
                  <a:pt x="1871471" y="42672"/>
                </a:lnTo>
                <a:lnTo>
                  <a:pt x="1872995" y="41148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3527"/>
                </a:lnTo>
                <a:lnTo>
                  <a:pt x="1871471" y="33527"/>
                </a:lnTo>
                <a:lnTo>
                  <a:pt x="1872995" y="35813"/>
                </a:lnTo>
                <a:lnTo>
                  <a:pt x="1872995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5" y="67817"/>
                </a:moveTo>
                <a:lnTo>
                  <a:pt x="1872995" y="41148"/>
                </a:lnTo>
                <a:lnTo>
                  <a:pt x="1871471" y="42672"/>
                </a:lnTo>
                <a:lnTo>
                  <a:pt x="1856231" y="42672"/>
                </a:lnTo>
                <a:lnTo>
                  <a:pt x="1856231" y="76200"/>
                </a:lnTo>
                <a:lnTo>
                  <a:pt x="1872995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3229" y="4767326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69342" y="52577"/>
                </a:move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13229" y="4767326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19812" y="0"/>
                </a:move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10944" y="5025644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70104" y="52577"/>
                </a:moveTo>
                <a:lnTo>
                  <a:pt x="70104" y="20573"/>
                </a:lnTo>
                <a:lnTo>
                  <a:pt x="49530" y="0"/>
                </a:lnTo>
                <a:lnTo>
                  <a:pt x="20574" y="0"/>
                </a:lnTo>
                <a:lnTo>
                  <a:pt x="0" y="20573"/>
                </a:lnTo>
                <a:lnTo>
                  <a:pt x="0" y="52577"/>
                </a:lnTo>
                <a:lnTo>
                  <a:pt x="20574" y="73151"/>
                </a:lnTo>
                <a:lnTo>
                  <a:pt x="49530" y="73151"/>
                </a:lnTo>
                <a:lnTo>
                  <a:pt x="70104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44600" y="3052826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50"/>
                </a:moveTo>
                <a:lnTo>
                  <a:pt x="208025" y="28193"/>
                </a:lnTo>
                <a:lnTo>
                  <a:pt x="0" y="28193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5725">
                <a:moveTo>
                  <a:pt x="250697" y="42672"/>
                </a:moveTo>
                <a:lnTo>
                  <a:pt x="193547" y="0"/>
                </a:lnTo>
                <a:lnTo>
                  <a:pt x="193547" y="28193"/>
                </a:lnTo>
                <a:lnTo>
                  <a:pt x="208025" y="28193"/>
                </a:lnTo>
                <a:lnTo>
                  <a:pt x="208025" y="74533"/>
                </a:lnTo>
                <a:lnTo>
                  <a:pt x="250697" y="42672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50"/>
                </a:lnTo>
                <a:lnTo>
                  <a:pt x="193547" y="57150"/>
                </a:lnTo>
                <a:lnTo>
                  <a:pt x="193547" y="85343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38447" y="5044694"/>
            <a:ext cx="2519680" cy="76200"/>
          </a:xfrm>
          <a:custGeom>
            <a:avLst/>
            <a:gdLst/>
            <a:ahLst/>
            <a:cxnLst/>
            <a:rect l="l" t="t" r="r" b="b"/>
            <a:pathLst>
              <a:path w="2519679" h="76200">
                <a:moveTo>
                  <a:pt x="2460498" y="41147"/>
                </a:moveTo>
                <a:lnTo>
                  <a:pt x="2460498" y="35813"/>
                </a:lnTo>
                <a:lnTo>
                  <a:pt x="2458974" y="33527"/>
                </a:lnTo>
                <a:lnTo>
                  <a:pt x="2286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6" y="43434"/>
                </a:lnTo>
                <a:lnTo>
                  <a:pt x="2458974" y="43433"/>
                </a:lnTo>
                <a:lnTo>
                  <a:pt x="2460498" y="41147"/>
                </a:lnTo>
                <a:close/>
              </a:path>
              <a:path w="2519679" h="76200">
                <a:moveTo>
                  <a:pt x="2519172" y="38100"/>
                </a:moveTo>
                <a:lnTo>
                  <a:pt x="2442972" y="0"/>
                </a:lnTo>
                <a:lnTo>
                  <a:pt x="2442972" y="33527"/>
                </a:lnTo>
                <a:lnTo>
                  <a:pt x="2458974" y="33527"/>
                </a:lnTo>
                <a:lnTo>
                  <a:pt x="2460498" y="35813"/>
                </a:lnTo>
                <a:lnTo>
                  <a:pt x="2460498" y="67437"/>
                </a:lnTo>
                <a:lnTo>
                  <a:pt x="2519172" y="38100"/>
                </a:lnTo>
                <a:close/>
              </a:path>
              <a:path w="2519679" h="76200">
                <a:moveTo>
                  <a:pt x="2460498" y="67437"/>
                </a:moveTo>
                <a:lnTo>
                  <a:pt x="2460498" y="41147"/>
                </a:lnTo>
                <a:lnTo>
                  <a:pt x="2458974" y="43433"/>
                </a:lnTo>
                <a:lnTo>
                  <a:pt x="2442972" y="43433"/>
                </a:lnTo>
                <a:lnTo>
                  <a:pt x="2442972" y="76200"/>
                </a:lnTo>
                <a:lnTo>
                  <a:pt x="24604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43526" y="4784852"/>
            <a:ext cx="1514475" cy="76200"/>
          </a:xfrm>
          <a:custGeom>
            <a:avLst/>
            <a:gdLst/>
            <a:ahLst/>
            <a:cxnLst/>
            <a:rect l="l" t="t" r="r" b="b"/>
            <a:pathLst>
              <a:path w="1514475" h="76200">
                <a:moveTo>
                  <a:pt x="1455420" y="40386"/>
                </a:moveTo>
                <a:lnTo>
                  <a:pt x="1455420" y="35051"/>
                </a:lnTo>
                <a:lnTo>
                  <a:pt x="1453896" y="33527"/>
                </a:lnTo>
                <a:lnTo>
                  <a:pt x="2286" y="33528"/>
                </a:lnTo>
                <a:lnTo>
                  <a:pt x="0" y="35052"/>
                </a:lnTo>
                <a:lnTo>
                  <a:pt x="0" y="40386"/>
                </a:lnTo>
                <a:lnTo>
                  <a:pt x="2286" y="42672"/>
                </a:lnTo>
                <a:lnTo>
                  <a:pt x="1453896" y="42672"/>
                </a:lnTo>
                <a:lnTo>
                  <a:pt x="1455420" y="40386"/>
                </a:lnTo>
                <a:close/>
              </a:path>
              <a:path w="1514475" h="76200">
                <a:moveTo>
                  <a:pt x="1514094" y="38100"/>
                </a:moveTo>
                <a:lnTo>
                  <a:pt x="1437894" y="0"/>
                </a:lnTo>
                <a:lnTo>
                  <a:pt x="1437894" y="33527"/>
                </a:lnTo>
                <a:lnTo>
                  <a:pt x="1453896" y="33527"/>
                </a:lnTo>
                <a:lnTo>
                  <a:pt x="1455420" y="35051"/>
                </a:lnTo>
                <a:lnTo>
                  <a:pt x="1455420" y="67437"/>
                </a:lnTo>
                <a:lnTo>
                  <a:pt x="1514094" y="38100"/>
                </a:lnTo>
                <a:close/>
              </a:path>
              <a:path w="1514475" h="76200">
                <a:moveTo>
                  <a:pt x="1455420" y="67437"/>
                </a:moveTo>
                <a:lnTo>
                  <a:pt x="1455420" y="40386"/>
                </a:lnTo>
                <a:lnTo>
                  <a:pt x="1453896" y="42672"/>
                </a:lnTo>
                <a:lnTo>
                  <a:pt x="1437894" y="42672"/>
                </a:lnTo>
                <a:lnTo>
                  <a:pt x="1437894" y="76200"/>
                </a:lnTo>
                <a:lnTo>
                  <a:pt x="145542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13046" y="4793996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70103" y="52577"/>
                </a:move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29" y="73151"/>
                </a:lnTo>
                <a:lnTo>
                  <a:pt x="70103" y="525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13046" y="4793996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20574" y="0"/>
                </a:move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29" y="73151"/>
                </a:lnTo>
                <a:lnTo>
                  <a:pt x="70103" y="52577"/>
                </a:ln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91247" y="4957826"/>
            <a:ext cx="1765935" cy="76200"/>
          </a:xfrm>
          <a:custGeom>
            <a:avLst/>
            <a:gdLst/>
            <a:ahLst/>
            <a:cxnLst/>
            <a:rect l="l" t="t" r="r" b="b"/>
            <a:pathLst>
              <a:path w="1765934" h="76200">
                <a:moveTo>
                  <a:pt x="1706879" y="40386"/>
                </a:moveTo>
                <a:lnTo>
                  <a:pt x="1706879" y="35051"/>
                </a:lnTo>
                <a:lnTo>
                  <a:pt x="1704594" y="33527"/>
                </a:lnTo>
                <a:lnTo>
                  <a:pt x="2285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5" y="42672"/>
                </a:lnTo>
                <a:lnTo>
                  <a:pt x="1704594" y="42672"/>
                </a:lnTo>
                <a:lnTo>
                  <a:pt x="1706879" y="40386"/>
                </a:lnTo>
                <a:close/>
              </a:path>
              <a:path w="1765934" h="76200">
                <a:moveTo>
                  <a:pt x="1765553" y="38100"/>
                </a:moveTo>
                <a:lnTo>
                  <a:pt x="1689353" y="0"/>
                </a:lnTo>
                <a:lnTo>
                  <a:pt x="1689353" y="33527"/>
                </a:lnTo>
                <a:lnTo>
                  <a:pt x="1704594" y="33527"/>
                </a:lnTo>
                <a:lnTo>
                  <a:pt x="1706879" y="35051"/>
                </a:lnTo>
                <a:lnTo>
                  <a:pt x="1706879" y="67437"/>
                </a:lnTo>
                <a:lnTo>
                  <a:pt x="1765553" y="38100"/>
                </a:lnTo>
                <a:close/>
              </a:path>
              <a:path w="1765934" h="76200">
                <a:moveTo>
                  <a:pt x="1706879" y="67437"/>
                </a:moveTo>
                <a:lnTo>
                  <a:pt x="1706879" y="40386"/>
                </a:lnTo>
                <a:lnTo>
                  <a:pt x="1704594" y="42672"/>
                </a:lnTo>
                <a:lnTo>
                  <a:pt x="1689353" y="42672"/>
                </a:lnTo>
                <a:lnTo>
                  <a:pt x="1689353" y="76200"/>
                </a:lnTo>
                <a:lnTo>
                  <a:pt x="1706879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23680" y="4995926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375902" y="4995926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1036320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417827" y="1934717"/>
            <a:ext cx="32829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513955" y="1934717"/>
            <a:ext cx="3911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/EX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866490" y="1934717"/>
            <a:ext cx="5759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spc="-5" dirty="0">
                <a:latin typeface="Arial"/>
                <a:cs typeface="Arial"/>
              </a:rPr>
              <a:t>/M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709790" y="1934717"/>
            <a:ext cx="61468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MEM</a:t>
            </a:r>
            <a:r>
              <a:rPr sz="1100" spc="-5" dirty="0">
                <a:latin typeface="Arial"/>
                <a:cs typeface="Arial"/>
              </a:rPr>
              <a:t>/WB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742948" y="4784852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5" y="40386"/>
                </a:moveTo>
                <a:lnTo>
                  <a:pt x="1872995" y="35051"/>
                </a:lnTo>
                <a:lnTo>
                  <a:pt x="1871471" y="33527"/>
                </a:lnTo>
                <a:lnTo>
                  <a:pt x="2285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5" y="42672"/>
                </a:lnTo>
                <a:lnTo>
                  <a:pt x="1871471" y="42672"/>
                </a:lnTo>
                <a:lnTo>
                  <a:pt x="1872995" y="40386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3527"/>
                </a:lnTo>
                <a:lnTo>
                  <a:pt x="1871471" y="33527"/>
                </a:lnTo>
                <a:lnTo>
                  <a:pt x="1872995" y="35051"/>
                </a:lnTo>
                <a:lnTo>
                  <a:pt x="1872995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5" y="67817"/>
                </a:moveTo>
                <a:lnTo>
                  <a:pt x="1872995" y="40386"/>
                </a:lnTo>
                <a:lnTo>
                  <a:pt x="1871471" y="42672"/>
                </a:lnTo>
                <a:lnTo>
                  <a:pt x="1856231" y="42672"/>
                </a:lnTo>
                <a:lnTo>
                  <a:pt x="1856231" y="76200"/>
                </a:lnTo>
                <a:lnTo>
                  <a:pt x="1872995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171445" y="4611618"/>
            <a:ext cx="49149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2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(Rt)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5" dirty="0">
                <a:latin typeface="Arial"/>
                <a:cs typeface="Arial"/>
              </a:rPr>
              <a:t>14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(Rd)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100" spc="-5" dirty="0">
                <a:latin typeface="Arial"/>
                <a:cs typeface="Arial"/>
              </a:rPr>
              <a:t>2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(Rs)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710944" y="5025644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20574" y="0"/>
                </a:moveTo>
                <a:lnTo>
                  <a:pt x="0" y="20573"/>
                </a:lnTo>
                <a:lnTo>
                  <a:pt x="0" y="52577"/>
                </a:lnTo>
                <a:lnTo>
                  <a:pt x="20574" y="73151"/>
                </a:lnTo>
                <a:lnTo>
                  <a:pt x="49530" y="73151"/>
                </a:lnTo>
                <a:lnTo>
                  <a:pt x="70104" y="52577"/>
                </a:lnTo>
                <a:lnTo>
                  <a:pt x="70104" y="20573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16500" y="2491994"/>
            <a:ext cx="250825" cy="691515"/>
          </a:xfrm>
          <a:custGeom>
            <a:avLst/>
            <a:gdLst/>
            <a:ahLst/>
            <a:cxnLst/>
            <a:rect l="l" t="t" r="r" b="b"/>
            <a:pathLst>
              <a:path w="250825" h="691514">
                <a:moveTo>
                  <a:pt x="125729" y="0"/>
                </a:move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0" y="565404"/>
                </a:lnTo>
                <a:lnTo>
                  <a:pt x="9894" y="614302"/>
                </a:lnTo>
                <a:lnTo>
                  <a:pt x="36861" y="654272"/>
                </a:lnTo>
                <a:lnTo>
                  <a:pt x="76831" y="681239"/>
                </a:lnTo>
                <a:lnTo>
                  <a:pt x="125729" y="691133"/>
                </a:lnTo>
                <a:lnTo>
                  <a:pt x="174188" y="681239"/>
                </a:lnTo>
                <a:lnTo>
                  <a:pt x="213931" y="654272"/>
                </a:lnTo>
                <a:lnTo>
                  <a:pt x="240815" y="614302"/>
                </a:lnTo>
                <a:lnTo>
                  <a:pt x="250698" y="565404"/>
                </a:lnTo>
                <a:lnTo>
                  <a:pt x="250698" y="125730"/>
                </a:lnTo>
                <a:lnTo>
                  <a:pt x="240815" y="76831"/>
                </a:lnTo>
                <a:lnTo>
                  <a:pt x="213931" y="36861"/>
                </a:lnTo>
                <a:lnTo>
                  <a:pt x="174188" y="9894"/>
                </a:lnTo>
                <a:lnTo>
                  <a:pt x="12572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105146" y="2539746"/>
            <a:ext cx="1035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843020" y="2620772"/>
            <a:ext cx="1173480" cy="86360"/>
          </a:xfrm>
          <a:custGeom>
            <a:avLst/>
            <a:gdLst/>
            <a:ahLst/>
            <a:cxnLst/>
            <a:rect l="l" t="t" r="r" b="b"/>
            <a:pathLst>
              <a:path w="1173479" h="86360">
                <a:moveTo>
                  <a:pt x="1130808" y="57149"/>
                </a:moveTo>
                <a:lnTo>
                  <a:pt x="1130808" y="28955"/>
                </a:lnTo>
                <a:lnTo>
                  <a:pt x="0" y="28955"/>
                </a:lnTo>
                <a:lnTo>
                  <a:pt x="0" y="57149"/>
                </a:lnTo>
                <a:lnTo>
                  <a:pt x="1130808" y="57149"/>
                </a:lnTo>
                <a:close/>
              </a:path>
              <a:path w="1173479" h="86360">
                <a:moveTo>
                  <a:pt x="1173480" y="42671"/>
                </a:moveTo>
                <a:lnTo>
                  <a:pt x="1116330" y="0"/>
                </a:lnTo>
                <a:lnTo>
                  <a:pt x="1116330" y="28955"/>
                </a:lnTo>
                <a:lnTo>
                  <a:pt x="1130808" y="28955"/>
                </a:lnTo>
                <a:lnTo>
                  <a:pt x="1130808" y="75102"/>
                </a:lnTo>
                <a:lnTo>
                  <a:pt x="1173480" y="42671"/>
                </a:lnTo>
                <a:close/>
              </a:path>
              <a:path w="1173479" h="86360">
                <a:moveTo>
                  <a:pt x="1130808" y="75102"/>
                </a:moveTo>
                <a:lnTo>
                  <a:pt x="1130808" y="57149"/>
                </a:lnTo>
                <a:lnTo>
                  <a:pt x="1116330" y="57149"/>
                </a:lnTo>
                <a:lnTo>
                  <a:pt x="1116330" y="86105"/>
                </a:lnTo>
                <a:lnTo>
                  <a:pt x="1130808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94479" y="2793745"/>
            <a:ext cx="922019" cy="86360"/>
          </a:xfrm>
          <a:custGeom>
            <a:avLst/>
            <a:gdLst/>
            <a:ahLst/>
            <a:cxnLst/>
            <a:rect l="l" t="t" r="r" b="b"/>
            <a:pathLst>
              <a:path w="922020" h="86360">
                <a:moveTo>
                  <a:pt x="879348" y="57150"/>
                </a:moveTo>
                <a:lnTo>
                  <a:pt x="879348" y="28956"/>
                </a:lnTo>
                <a:lnTo>
                  <a:pt x="0" y="28956"/>
                </a:lnTo>
                <a:lnTo>
                  <a:pt x="0" y="57150"/>
                </a:lnTo>
                <a:lnTo>
                  <a:pt x="879348" y="57150"/>
                </a:lnTo>
                <a:close/>
              </a:path>
              <a:path w="922020" h="86360">
                <a:moveTo>
                  <a:pt x="922020" y="43434"/>
                </a:moveTo>
                <a:lnTo>
                  <a:pt x="864870" y="0"/>
                </a:lnTo>
                <a:lnTo>
                  <a:pt x="864870" y="28956"/>
                </a:lnTo>
                <a:lnTo>
                  <a:pt x="879348" y="28956"/>
                </a:lnTo>
                <a:lnTo>
                  <a:pt x="879348" y="75295"/>
                </a:lnTo>
                <a:lnTo>
                  <a:pt x="922020" y="43434"/>
                </a:lnTo>
                <a:close/>
              </a:path>
              <a:path w="922020" h="86360">
                <a:moveTo>
                  <a:pt x="879348" y="75295"/>
                </a:moveTo>
                <a:lnTo>
                  <a:pt x="879348" y="57150"/>
                </a:lnTo>
                <a:lnTo>
                  <a:pt x="864870" y="57150"/>
                </a:lnTo>
                <a:lnTo>
                  <a:pt x="864870" y="86106"/>
                </a:lnTo>
                <a:lnTo>
                  <a:pt x="879348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46702" y="2966720"/>
            <a:ext cx="669925" cy="86360"/>
          </a:xfrm>
          <a:custGeom>
            <a:avLst/>
            <a:gdLst/>
            <a:ahLst/>
            <a:cxnLst/>
            <a:rect l="l" t="t" r="r" b="b"/>
            <a:pathLst>
              <a:path w="669925" h="86360">
                <a:moveTo>
                  <a:pt x="627126" y="57150"/>
                </a:moveTo>
                <a:lnTo>
                  <a:pt x="627126" y="28956"/>
                </a:lnTo>
                <a:lnTo>
                  <a:pt x="0" y="28956"/>
                </a:lnTo>
                <a:lnTo>
                  <a:pt x="0" y="57150"/>
                </a:lnTo>
                <a:lnTo>
                  <a:pt x="627126" y="57150"/>
                </a:lnTo>
                <a:close/>
              </a:path>
              <a:path w="669925" h="86360">
                <a:moveTo>
                  <a:pt x="669798" y="43434"/>
                </a:moveTo>
                <a:lnTo>
                  <a:pt x="612648" y="0"/>
                </a:lnTo>
                <a:lnTo>
                  <a:pt x="612648" y="28956"/>
                </a:lnTo>
                <a:lnTo>
                  <a:pt x="627126" y="28956"/>
                </a:lnTo>
                <a:lnTo>
                  <a:pt x="627126" y="75295"/>
                </a:lnTo>
                <a:lnTo>
                  <a:pt x="669798" y="43434"/>
                </a:lnTo>
                <a:close/>
              </a:path>
              <a:path w="669925" h="86360">
                <a:moveTo>
                  <a:pt x="627126" y="75295"/>
                </a:moveTo>
                <a:lnTo>
                  <a:pt x="627126" y="57150"/>
                </a:lnTo>
                <a:lnTo>
                  <a:pt x="612648" y="57150"/>
                </a:lnTo>
                <a:lnTo>
                  <a:pt x="612648" y="86106"/>
                </a:lnTo>
                <a:lnTo>
                  <a:pt x="627126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16500" y="3441446"/>
            <a:ext cx="250825" cy="691515"/>
          </a:xfrm>
          <a:custGeom>
            <a:avLst/>
            <a:gdLst/>
            <a:ahLst/>
            <a:cxnLst/>
            <a:rect l="l" t="t" r="r" b="b"/>
            <a:pathLst>
              <a:path w="250825" h="691514">
                <a:moveTo>
                  <a:pt x="125729" y="0"/>
                </a:move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0" y="565403"/>
                </a:lnTo>
                <a:lnTo>
                  <a:pt x="9894" y="614302"/>
                </a:lnTo>
                <a:lnTo>
                  <a:pt x="36861" y="654272"/>
                </a:lnTo>
                <a:lnTo>
                  <a:pt x="76831" y="681239"/>
                </a:lnTo>
                <a:lnTo>
                  <a:pt x="125729" y="691133"/>
                </a:lnTo>
                <a:lnTo>
                  <a:pt x="174188" y="681239"/>
                </a:lnTo>
                <a:lnTo>
                  <a:pt x="213931" y="654272"/>
                </a:lnTo>
                <a:lnTo>
                  <a:pt x="240815" y="614302"/>
                </a:lnTo>
                <a:lnTo>
                  <a:pt x="250698" y="565403"/>
                </a:lnTo>
                <a:lnTo>
                  <a:pt x="250698" y="125729"/>
                </a:lnTo>
                <a:lnTo>
                  <a:pt x="240815" y="76831"/>
                </a:lnTo>
                <a:lnTo>
                  <a:pt x="213931" y="36861"/>
                </a:lnTo>
                <a:lnTo>
                  <a:pt x="174188" y="9894"/>
                </a:lnTo>
                <a:lnTo>
                  <a:pt x="125729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105146" y="3489197"/>
            <a:ext cx="1035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346702" y="3916171"/>
            <a:ext cx="669925" cy="86360"/>
          </a:xfrm>
          <a:custGeom>
            <a:avLst/>
            <a:gdLst/>
            <a:ahLst/>
            <a:cxnLst/>
            <a:rect l="l" t="t" r="r" b="b"/>
            <a:pathLst>
              <a:path w="669925" h="86360">
                <a:moveTo>
                  <a:pt x="627126" y="57150"/>
                </a:moveTo>
                <a:lnTo>
                  <a:pt x="627126" y="28955"/>
                </a:lnTo>
                <a:lnTo>
                  <a:pt x="0" y="28955"/>
                </a:lnTo>
                <a:lnTo>
                  <a:pt x="0" y="57150"/>
                </a:lnTo>
                <a:lnTo>
                  <a:pt x="627126" y="57150"/>
                </a:lnTo>
                <a:close/>
              </a:path>
              <a:path w="669925" h="86360">
                <a:moveTo>
                  <a:pt x="669798" y="42672"/>
                </a:moveTo>
                <a:lnTo>
                  <a:pt x="612648" y="0"/>
                </a:lnTo>
                <a:lnTo>
                  <a:pt x="612648" y="28955"/>
                </a:lnTo>
                <a:lnTo>
                  <a:pt x="627126" y="28955"/>
                </a:lnTo>
                <a:lnTo>
                  <a:pt x="627126" y="75102"/>
                </a:lnTo>
                <a:lnTo>
                  <a:pt x="669798" y="42672"/>
                </a:lnTo>
                <a:close/>
              </a:path>
              <a:path w="669925" h="86360">
                <a:moveTo>
                  <a:pt x="627126" y="75102"/>
                </a:moveTo>
                <a:lnTo>
                  <a:pt x="627126" y="57150"/>
                </a:lnTo>
                <a:lnTo>
                  <a:pt x="612648" y="57150"/>
                </a:lnTo>
                <a:lnTo>
                  <a:pt x="612648" y="86105"/>
                </a:lnTo>
                <a:lnTo>
                  <a:pt x="627126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04029" y="3916171"/>
            <a:ext cx="83820" cy="87630"/>
          </a:xfrm>
          <a:custGeom>
            <a:avLst/>
            <a:gdLst/>
            <a:ahLst/>
            <a:cxnLst/>
            <a:rect l="l" t="t" r="r" b="b"/>
            <a:pathLst>
              <a:path w="83820" h="87629">
                <a:moveTo>
                  <a:pt x="83820" y="62483"/>
                </a:moveTo>
                <a:lnTo>
                  <a:pt x="83820" y="25145"/>
                </a:lnTo>
                <a:lnTo>
                  <a:pt x="59436" y="0"/>
                </a:lnTo>
                <a:lnTo>
                  <a:pt x="24384" y="0"/>
                </a:lnTo>
                <a:lnTo>
                  <a:pt x="0" y="25145"/>
                </a:lnTo>
                <a:lnTo>
                  <a:pt x="0" y="62483"/>
                </a:lnTo>
                <a:lnTo>
                  <a:pt x="24384" y="87629"/>
                </a:lnTo>
                <a:lnTo>
                  <a:pt x="59436" y="87629"/>
                </a:lnTo>
                <a:lnTo>
                  <a:pt x="83820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304029" y="3916171"/>
            <a:ext cx="83820" cy="87630"/>
          </a:xfrm>
          <a:custGeom>
            <a:avLst/>
            <a:gdLst/>
            <a:ahLst/>
            <a:cxnLst/>
            <a:rect l="l" t="t" r="r" b="b"/>
            <a:pathLst>
              <a:path w="83820" h="87629">
                <a:moveTo>
                  <a:pt x="24384" y="0"/>
                </a:moveTo>
                <a:lnTo>
                  <a:pt x="0" y="25145"/>
                </a:lnTo>
                <a:lnTo>
                  <a:pt x="0" y="62483"/>
                </a:lnTo>
                <a:lnTo>
                  <a:pt x="24384" y="87629"/>
                </a:lnTo>
                <a:lnTo>
                  <a:pt x="59436" y="87629"/>
                </a:lnTo>
                <a:lnTo>
                  <a:pt x="83820" y="62483"/>
                </a:lnTo>
                <a:lnTo>
                  <a:pt x="83820" y="25145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62697" y="4736846"/>
            <a:ext cx="0" cy="1900555"/>
          </a:xfrm>
          <a:custGeom>
            <a:avLst/>
            <a:gdLst/>
            <a:ahLst/>
            <a:cxnLst/>
            <a:rect l="l" t="t" r="r" b="b"/>
            <a:pathLst>
              <a:path h="1900554">
                <a:moveTo>
                  <a:pt x="0" y="0"/>
                </a:moveTo>
                <a:lnTo>
                  <a:pt x="0" y="19004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346702" y="6637273"/>
            <a:ext cx="3016250" cy="0"/>
          </a:xfrm>
          <a:custGeom>
            <a:avLst/>
            <a:gdLst/>
            <a:ahLst/>
            <a:cxnLst/>
            <a:rect l="l" t="t" r="r" b="b"/>
            <a:pathLst>
              <a:path w="3016250">
                <a:moveTo>
                  <a:pt x="0" y="0"/>
                </a:moveTo>
                <a:lnTo>
                  <a:pt x="301599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5356605" y="5660897"/>
            <a:ext cx="78613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rding  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267197" y="5514847"/>
            <a:ext cx="923290" cy="690880"/>
          </a:xfrm>
          <a:custGeom>
            <a:avLst/>
            <a:gdLst/>
            <a:ahLst/>
            <a:cxnLst/>
            <a:rect l="l" t="t" r="r" b="b"/>
            <a:pathLst>
              <a:path w="923289" h="690879">
                <a:moveTo>
                  <a:pt x="115062" y="0"/>
                </a:moveTo>
                <a:lnTo>
                  <a:pt x="70401" y="9084"/>
                </a:lnTo>
                <a:lnTo>
                  <a:pt x="33813" y="33813"/>
                </a:lnTo>
                <a:lnTo>
                  <a:pt x="9084" y="70401"/>
                </a:lnTo>
                <a:lnTo>
                  <a:pt x="0" y="115062"/>
                </a:lnTo>
                <a:lnTo>
                  <a:pt x="0" y="575310"/>
                </a:lnTo>
                <a:lnTo>
                  <a:pt x="9084" y="620291"/>
                </a:lnTo>
                <a:lnTo>
                  <a:pt x="33813" y="656844"/>
                </a:lnTo>
                <a:lnTo>
                  <a:pt x="70401" y="681394"/>
                </a:lnTo>
                <a:lnTo>
                  <a:pt x="115062" y="690372"/>
                </a:lnTo>
                <a:lnTo>
                  <a:pt x="807720" y="690372"/>
                </a:lnTo>
                <a:lnTo>
                  <a:pt x="852380" y="681394"/>
                </a:lnTo>
                <a:lnTo>
                  <a:pt x="888968" y="656843"/>
                </a:lnTo>
                <a:lnTo>
                  <a:pt x="913697" y="620291"/>
                </a:lnTo>
                <a:lnTo>
                  <a:pt x="922782" y="575310"/>
                </a:lnTo>
                <a:lnTo>
                  <a:pt x="922781" y="115062"/>
                </a:lnTo>
                <a:lnTo>
                  <a:pt x="913697" y="70401"/>
                </a:lnTo>
                <a:lnTo>
                  <a:pt x="888968" y="33813"/>
                </a:lnTo>
                <a:lnTo>
                  <a:pt x="852380" y="9084"/>
                </a:lnTo>
                <a:lnTo>
                  <a:pt x="807719" y="0"/>
                </a:lnTo>
                <a:lnTo>
                  <a:pt x="115062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676647" y="5994146"/>
            <a:ext cx="590550" cy="76200"/>
          </a:xfrm>
          <a:custGeom>
            <a:avLst/>
            <a:gdLst/>
            <a:ahLst/>
            <a:cxnLst/>
            <a:rect l="l" t="t" r="r" b="b"/>
            <a:pathLst>
              <a:path w="590550" h="76200">
                <a:moveTo>
                  <a:pt x="531876" y="41148"/>
                </a:moveTo>
                <a:lnTo>
                  <a:pt x="531876" y="35813"/>
                </a:lnTo>
                <a:lnTo>
                  <a:pt x="529589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3433"/>
                </a:lnTo>
                <a:lnTo>
                  <a:pt x="529589" y="43433"/>
                </a:lnTo>
                <a:lnTo>
                  <a:pt x="531876" y="41148"/>
                </a:lnTo>
                <a:close/>
              </a:path>
              <a:path w="590550" h="76200">
                <a:moveTo>
                  <a:pt x="590550" y="38100"/>
                </a:moveTo>
                <a:lnTo>
                  <a:pt x="514350" y="0"/>
                </a:lnTo>
                <a:lnTo>
                  <a:pt x="514350" y="33527"/>
                </a:lnTo>
                <a:lnTo>
                  <a:pt x="529589" y="33527"/>
                </a:lnTo>
                <a:lnTo>
                  <a:pt x="531876" y="35813"/>
                </a:lnTo>
                <a:lnTo>
                  <a:pt x="531876" y="67437"/>
                </a:lnTo>
                <a:lnTo>
                  <a:pt x="590550" y="38100"/>
                </a:lnTo>
                <a:close/>
              </a:path>
              <a:path w="590550" h="76200">
                <a:moveTo>
                  <a:pt x="531876" y="67437"/>
                </a:moveTo>
                <a:lnTo>
                  <a:pt x="531876" y="41148"/>
                </a:lnTo>
                <a:lnTo>
                  <a:pt x="529589" y="43433"/>
                </a:lnTo>
                <a:lnTo>
                  <a:pt x="514350" y="43433"/>
                </a:lnTo>
                <a:lnTo>
                  <a:pt x="514350" y="76200"/>
                </a:lnTo>
                <a:lnTo>
                  <a:pt x="53187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43526" y="5648197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64998" y="41148"/>
                </a:moveTo>
                <a:lnTo>
                  <a:pt x="364998" y="35813"/>
                </a:lnTo>
                <a:lnTo>
                  <a:pt x="362712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2672"/>
                </a:lnTo>
                <a:lnTo>
                  <a:pt x="362712" y="42672"/>
                </a:lnTo>
                <a:lnTo>
                  <a:pt x="364998" y="41148"/>
                </a:lnTo>
                <a:close/>
              </a:path>
              <a:path w="424179" h="76200">
                <a:moveTo>
                  <a:pt x="423672" y="38100"/>
                </a:moveTo>
                <a:lnTo>
                  <a:pt x="347472" y="0"/>
                </a:lnTo>
                <a:lnTo>
                  <a:pt x="347472" y="33527"/>
                </a:lnTo>
                <a:lnTo>
                  <a:pt x="362712" y="33527"/>
                </a:lnTo>
                <a:lnTo>
                  <a:pt x="364998" y="35813"/>
                </a:lnTo>
                <a:lnTo>
                  <a:pt x="364998" y="67437"/>
                </a:lnTo>
                <a:lnTo>
                  <a:pt x="423672" y="38100"/>
                </a:lnTo>
                <a:close/>
              </a:path>
              <a:path w="424179" h="76200">
                <a:moveTo>
                  <a:pt x="364998" y="67437"/>
                </a:moveTo>
                <a:lnTo>
                  <a:pt x="364998" y="41148"/>
                </a:lnTo>
                <a:lnTo>
                  <a:pt x="362712" y="42672"/>
                </a:lnTo>
                <a:lnTo>
                  <a:pt x="347472" y="42672"/>
                </a:lnTo>
                <a:lnTo>
                  <a:pt x="347472" y="76200"/>
                </a:lnTo>
                <a:lnTo>
                  <a:pt x="364998" y="67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5056363" y="5772131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932679" y="5686297"/>
            <a:ext cx="334645" cy="346075"/>
          </a:xfrm>
          <a:custGeom>
            <a:avLst/>
            <a:gdLst/>
            <a:ahLst/>
            <a:cxnLst/>
            <a:rect l="l" t="t" r="r" b="b"/>
            <a:pathLst>
              <a:path w="334645" h="346075">
                <a:moveTo>
                  <a:pt x="166878" y="0"/>
                </a:moveTo>
                <a:lnTo>
                  <a:pt x="122502" y="6198"/>
                </a:lnTo>
                <a:lnTo>
                  <a:pt x="82634" y="23678"/>
                </a:lnTo>
                <a:lnTo>
                  <a:pt x="48863" y="50768"/>
                </a:lnTo>
                <a:lnTo>
                  <a:pt x="22775" y="85795"/>
                </a:lnTo>
                <a:lnTo>
                  <a:pt x="5958" y="127088"/>
                </a:lnTo>
                <a:lnTo>
                  <a:pt x="0" y="172974"/>
                </a:lnTo>
                <a:lnTo>
                  <a:pt x="5958" y="219124"/>
                </a:lnTo>
                <a:lnTo>
                  <a:pt x="22775" y="260491"/>
                </a:lnTo>
                <a:lnTo>
                  <a:pt x="48863" y="295465"/>
                </a:lnTo>
                <a:lnTo>
                  <a:pt x="82634" y="322438"/>
                </a:lnTo>
                <a:lnTo>
                  <a:pt x="122502" y="339802"/>
                </a:lnTo>
                <a:lnTo>
                  <a:pt x="166878" y="345948"/>
                </a:lnTo>
                <a:lnTo>
                  <a:pt x="211574" y="339802"/>
                </a:lnTo>
                <a:lnTo>
                  <a:pt x="251657" y="322438"/>
                </a:lnTo>
                <a:lnTo>
                  <a:pt x="285559" y="295465"/>
                </a:lnTo>
                <a:lnTo>
                  <a:pt x="311714" y="260491"/>
                </a:lnTo>
                <a:lnTo>
                  <a:pt x="328556" y="219124"/>
                </a:lnTo>
                <a:lnTo>
                  <a:pt x="334518" y="172974"/>
                </a:lnTo>
                <a:lnTo>
                  <a:pt x="328556" y="127088"/>
                </a:lnTo>
                <a:lnTo>
                  <a:pt x="311714" y="85795"/>
                </a:lnTo>
                <a:lnTo>
                  <a:pt x="285559" y="50768"/>
                </a:lnTo>
                <a:lnTo>
                  <a:pt x="251657" y="23678"/>
                </a:lnTo>
                <a:lnTo>
                  <a:pt x="211574" y="6198"/>
                </a:lnTo>
                <a:lnTo>
                  <a:pt x="166878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46702" y="3958844"/>
            <a:ext cx="0" cy="2678430"/>
          </a:xfrm>
          <a:custGeom>
            <a:avLst/>
            <a:gdLst/>
            <a:ahLst/>
            <a:cxnLst/>
            <a:rect l="l" t="t" r="r" b="b"/>
            <a:pathLst>
              <a:path h="2678429">
                <a:moveTo>
                  <a:pt x="0" y="0"/>
                </a:moveTo>
                <a:lnTo>
                  <a:pt x="0" y="26784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46702" y="3010154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0"/>
                </a:moveTo>
                <a:lnTo>
                  <a:pt x="0" y="94869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43020" y="4822952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>
                <a:moveTo>
                  <a:pt x="0" y="0"/>
                </a:moveTo>
                <a:lnTo>
                  <a:pt x="1005077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94479" y="3744721"/>
            <a:ext cx="922019" cy="86360"/>
          </a:xfrm>
          <a:custGeom>
            <a:avLst/>
            <a:gdLst/>
            <a:ahLst/>
            <a:cxnLst/>
            <a:rect l="l" t="t" r="r" b="b"/>
            <a:pathLst>
              <a:path w="922020" h="86360">
                <a:moveTo>
                  <a:pt x="879348" y="57150"/>
                </a:moveTo>
                <a:lnTo>
                  <a:pt x="879348" y="28955"/>
                </a:lnTo>
                <a:lnTo>
                  <a:pt x="0" y="28955"/>
                </a:lnTo>
                <a:lnTo>
                  <a:pt x="0" y="57150"/>
                </a:lnTo>
                <a:lnTo>
                  <a:pt x="879348" y="57150"/>
                </a:lnTo>
                <a:close/>
              </a:path>
              <a:path w="922020" h="86360">
                <a:moveTo>
                  <a:pt x="922020" y="42672"/>
                </a:moveTo>
                <a:lnTo>
                  <a:pt x="864870" y="0"/>
                </a:lnTo>
                <a:lnTo>
                  <a:pt x="864870" y="28955"/>
                </a:lnTo>
                <a:lnTo>
                  <a:pt x="879348" y="28955"/>
                </a:lnTo>
                <a:lnTo>
                  <a:pt x="879348" y="75102"/>
                </a:lnTo>
                <a:lnTo>
                  <a:pt x="922020" y="42672"/>
                </a:lnTo>
                <a:close/>
              </a:path>
              <a:path w="922020" h="86360">
                <a:moveTo>
                  <a:pt x="879348" y="75102"/>
                </a:moveTo>
                <a:lnTo>
                  <a:pt x="879348" y="57150"/>
                </a:lnTo>
                <a:lnTo>
                  <a:pt x="864870" y="57150"/>
                </a:lnTo>
                <a:lnTo>
                  <a:pt x="864870" y="86105"/>
                </a:lnTo>
                <a:lnTo>
                  <a:pt x="879348" y="751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43020" y="3571747"/>
            <a:ext cx="1173480" cy="86360"/>
          </a:xfrm>
          <a:custGeom>
            <a:avLst/>
            <a:gdLst/>
            <a:ahLst/>
            <a:cxnLst/>
            <a:rect l="l" t="t" r="r" b="b"/>
            <a:pathLst>
              <a:path w="1173479" h="86360">
                <a:moveTo>
                  <a:pt x="1130808" y="57150"/>
                </a:moveTo>
                <a:lnTo>
                  <a:pt x="1130808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30808" y="57150"/>
                </a:lnTo>
                <a:close/>
              </a:path>
              <a:path w="1173479" h="86360">
                <a:moveTo>
                  <a:pt x="1173480" y="42672"/>
                </a:moveTo>
                <a:lnTo>
                  <a:pt x="1116330" y="0"/>
                </a:lnTo>
                <a:lnTo>
                  <a:pt x="1116330" y="28955"/>
                </a:lnTo>
                <a:lnTo>
                  <a:pt x="1130808" y="28955"/>
                </a:lnTo>
                <a:lnTo>
                  <a:pt x="1130808" y="75102"/>
                </a:lnTo>
                <a:lnTo>
                  <a:pt x="1173480" y="42672"/>
                </a:lnTo>
                <a:close/>
              </a:path>
              <a:path w="1173479" h="86360">
                <a:moveTo>
                  <a:pt x="1130808" y="75102"/>
                </a:moveTo>
                <a:lnTo>
                  <a:pt x="1130808" y="57150"/>
                </a:lnTo>
                <a:lnTo>
                  <a:pt x="1116330" y="57150"/>
                </a:lnTo>
                <a:lnTo>
                  <a:pt x="1116330" y="86105"/>
                </a:lnTo>
                <a:lnTo>
                  <a:pt x="1130808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49521" y="6919976"/>
            <a:ext cx="83185" cy="85725"/>
          </a:xfrm>
          <a:custGeom>
            <a:avLst/>
            <a:gdLst/>
            <a:ahLst/>
            <a:cxnLst/>
            <a:rect l="l" t="t" r="r" b="b"/>
            <a:pathLst>
              <a:path w="83185" h="85725">
                <a:moveTo>
                  <a:pt x="83057" y="61722"/>
                </a:moveTo>
                <a:lnTo>
                  <a:pt x="83057" y="24383"/>
                </a:lnTo>
                <a:lnTo>
                  <a:pt x="58674" y="0"/>
                </a:lnTo>
                <a:lnTo>
                  <a:pt x="24383" y="0"/>
                </a:lnTo>
                <a:lnTo>
                  <a:pt x="0" y="24383"/>
                </a:lnTo>
                <a:lnTo>
                  <a:pt x="0" y="61722"/>
                </a:lnTo>
                <a:lnTo>
                  <a:pt x="24383" y="85344"/>
                </a:lnTo>
                <a:lnTo>
                  <a:pt x="58674" y="85344"/>
                </a:lnTo>
                <a:lnTo>
                  <a:pt x="83057" y="617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49521" y="6919976"/>
            <a:ext cx="83185" cy="85725"/>
          </a:xfrm>
          <a:custGeom>
            <a:avLst/>
            <a:gdLst/>
            <a:ahLst/>
            <a:cxnLst/>
            <a:rect l="l" t="t" r="r" b="b"/>
            <a:pathLst>
              <a:path w="83185" h="85725">
                <a:moveTo>
                  <a:pt x="24383" y="0"/>
                </a:moveTo>
                <a:lnTo>
                  <a:pt x="0" y="24383"/>
                </a:lnTo>
                <a:lnTo>
                  <a:pt x="0" y="61722"/>
                </a:lnTo>
                <a:lnTo>
                  <a:pt x="24383" y="85344"/>
                </a:lnTo>
                <a:lnTo>
                  <a:pt x="58674" y="85344"/>
                </a:lnTo>
                <a:lnTo>
                  <a:pt x="83057" y="61722"/>
                </a:lnTo>
                <a:lnTo>
                  <a:pt x="83057" y="24383"/>
                </a:lnTo>
                <a:lnTo>
                  <a:pt x="58674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7619745" y="5389626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189979" y="5648197"/>
            <a:ext cx="1346200" cy="76200"/>
          </a:xfrm>
          <a:custGeom>
            <a:avLst/>
            <a:gdLst/>
            <a:ahLst/>
            <a:cxnLst/>
            <a:rect l="l" t="t" r="r" b="b"/>
            <a:pathLst>
              <a:path w="1346200" h="76200">
                <a:moveTo>
                  <a:pt x="50292" y="33527"/>
                </a:moveTo>
                <a:lnTo>
                  <a:pt x="50292" y="0"/>
                </a:lnTo>
                <a:lnTo>
                  <a:pt x="0" y="38100"/>
                </a:lnTo>
                <a:lnTo>
                  <a:pt x="32766" y="62922"/>
                </a:lnTo>
                <a:lnTo>
                  <a:pt x="32766" y="35813"/>
                </a:lnTo>
                <a:lnTo>
                  <a:pt x="35052" y="33527"/>
                </a:lnTo>
                <a:lnTo>
                  <a:pt x="50292" y="33527"/>
                </a:lnTo>
                <a:close/>
              </a:path>
              <a:path w="1346200" h="76200">
                <a:moveTo>
                  <a:pt x="1345692" y="41148"/>
                </a:moveTo>
                <a:lnTo>
                  <a:pt x="1345692" y="35813"/>
                </a:lnTo>
                <a:lnTo>
                  <a:pt x="1343405" y="33527"/>
                </a:lnTo>
                <a:lnTo>
                  <a:pt x="35052" y="33527"/>
                </a:lnTo>
                <a:lnTo>
                  <a:pt x="32766" y="35813"/>
                </a:lnTo>
                <a:lnTo>
                  <a:pt x="32766" y="41148"/>
                </a:lnTo>
                <a:lnTo>
                  <a:pt x="35052" y="42672"/>
                </a:lnTo>
                <a:lnTo>
                  <a:pt x="1343405" y="42672"/>
                </a:lnTo>
                <a:lnTo>
                  <a:pt x="1345692" y="41148"/>
                </a:lnTo>
                <a:close/>
              </a:path>
              <a:path w="1346200" h="76200">
                <a:moveTo>
                  <a:pt x="50292" y="76200"/>
                </a:moveTo>
                <a:lnTo>
                  <a:pt x="50292" y="42672"/>
                </a:lnTo>
                <a:lnTo>
                  <a:pt x="35052" y="42672"/>
                </a:lnTo>
                <a:lnTo>
                  <a:pt x="32766" y="41148"/>
                </a:lnTo>
                <a:lnTo>
                  <a:pt x="32766" y="62922"/>
                </a:lnTo>
                <a:lnTo>
                  <a:pt x="5029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89979" y="5994146"/>
            <a:ext cx="3190875" cy="76200"/>
          </a:xfrm>
          <a:custGeom>
            <a:avLst/>
            <a:gdLst/>
            <a:ahLst/>
            <a:cxnLst/>
            <a:rect l="l" t="t" r="r" b="b"/>
            <a:pathLst>
              <a:path w="3190875" h="76200">
                <a:moveTo>
                  <a:pt x="50292" y="33527"/>
                </a:moveTo>
                <a:lnTo>
                  <a:pt x="50292" y="0"/>
                </a:lnTo>
                <a:lnTo>
                  <a:pt x="0" y="38100"/>
                </a:lnTo>
                <a:lnTo>
                  <a:pt x="32766" y="62922"/>
                </a:lnTo>
                <a:lnTo>
                  <a:pt x="32766" y="35813"/>
                </a:lnTo>
                <a:lnTo>
                  <a:pt x="35052" y="33527"/>
                </a:lnTo>
                <a:lnTo>
                  <a:pt x="50292" y="33527"/>
                </a:lnTo>
                <a:close/>
              </a:path>
              <a:path w="3190875" h="76200">
                <a:moveTo>
                  <a:pt x="3190493" y="41148"/>
                </a:moveTo>
                <a:lnTo>
                  <a:pt x="3190493" y="35813"/>
                </a:lnTo>
                <a:lnTo>
                  <a:pt x="3188208" y="33527"/>
                </a:lnTo>
                <a:lnTo>
                  <a:pt x="35052" y="33527"/>
                </a:lnTo>
                <a:lnTo>
                  <a:pt x="32766" y="35813"/>
                </a:lnTo>
                <a:lnTo>
                  <a:pt x="32766" y="41148"/>
                </a:lnTo>
                <a:lnTo>
                  <a:pt x="35052" y="43433"/>
                </a:lnTo>
                <a:lnTo>
                  <a:pt x="3188208" y="43433"/>
                </a:lnTo>
                <a:lnTo>
                  <a:pt x="3190493" y="41148"/>
                </a:lnTo>
                <a:close/>
              </a:path>
              <a:path w="3190875" h="76200">
                <a:moveTo>
                  <a:pt x="50292" y="76200"/>
                </a:moveTo>
                <a:lnTo>
                  <a:pt x="50292" y="43433"/>
                </a:lnTo>
                <a:lnTo>
                  <a:pt x="35052" y="43433"/>
                </a:lnTo>
                <a:lnTo>
                  <a:pt x="32766" y="41148"/>
                </a:lnTo>
                <a:lnTo>
                  <a:pt x="32766" y="62922"/>
                </a:lnTo>
                <a:lnTo>
                  <a:pt x="5029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81220" y="5341873"/>
            <a:ext cx="0" cy="690880"/>
          </a:xfrm>
          <a:custGeom>
            <a:avLst/>
            <a:gdLst/>
            <a:ahLst/>
            <a:cxnLst/>
            <a:rect l="l" t="t" r="r" b="b"/>
            <a:pathLst>
              <a:path h="690879">
                <a:moveTo>
                  <a:pt x="0" y="69037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843020" y="534187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48097" y="4822952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863346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62220" y="4132579"/>
            <a:ext cx="76200" cy="350520"/>
          </a:xfrm>
          <a:custGeom>
            <a:avLst/>
            <a:gdLst/>
            <a:ahLst/>
            <a:cxnLst/>
            <a:rect l="l" t="t" r="r" b="b"/>
            <a:pathLst>
              <a:path w="76200" h="35052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0198"/>
                </a:lnTo>
                <a:lnTo>
                  <a:pt x="35813" y="58674"/>
                </a:lnTo>
                <a:lnTo>
                  <a:pt x="41147" y="58674"/>
                </a:lnTo>
                <a:lnTo>
                  <a:pt x="43433" y="60198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350520">
                <a:moveTo>
                  <a:pt x="43433" y="76200"/>
                </a:moveTo>
                <a:lnTo>
                  <a:pt x="43433" y="60198"/>
                </a:lnTo>
                <a:lnTo>
                  <a:pt x="41147" y="58674"/>
                </a:lnTo>
                <a:lnTo>
                  <a:pt x="35813" y="58674"/>
                </a:lnTo>
                <a:lnTo>
                  <a:pt x="33527" y="60198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350520">
                <a:moveTo>
                  <a:pt x="43433" y="348234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348234"/>
                </a:lnTo>
                <a:lnTo>
                  <a:pt x="35813" y="350520"/>
                </a:lnTo>
                <a:lnTo>
                  <a:pt x="41147" y="350520"/>
                </a:lnTo>
                <a:lnTo>
                  <a:pt x="43433" y="3482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62220" y="3183127"/>
            <a:ext cx="76200" cy="177800"/>
          </a:xfrm>
          <a:custGeom>
            <a:avLst/>
            <a:gdLst/>
            <a:ahLst/>
            <a:cxnLst/>
            <a:rect l="l" t="t" r="r" b="b"/>
            <a:pathLst>
              <a:path w="76200" h="1778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0960"/>
                </a:lnTo>
                <a:lnTo>
                  <a:pt x="35813" y="58674"/>
                </a:lnTo>
                <a:lnTo>
                  <a:pt x="41147" y="58674"/>
                </a:lnTo>
                <a:lnTo>
                  <a:pt x="43433" y="60960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177800">
                <a:moveTo>
                  <a:pt x="43433" y="76200"/>
                </a:moveTo>
                <a:lnTo>
                  <a:pt x="43433" y="60960"/>
                </a:lnTo>
                <a:lnTo>
                  <a:pt x="41147" y="58674"/>
                </a:lnTo>
                <a:lnTo>
                  <a:pt x="35813" y="58674"/>
                </a:lnTo>
                <a:lnTo>
                  <a:pt x="33527" y="60960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177800">
                <a:moveTo>
                  <a:pt x="43433" y="175260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175260"/>
                </a:lnTo>
                <a:lnTo>
                  <a:pt x="35813" y="177546"/>
                </a:lnTo>
                <a:lnTo>
                  <a:pt x="41147" y="177546"/>
                </a:lnTo>
                <a:lnTo>
                  <a:pt x="43433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00320" y="3356102"/>
            <a:ext cx="754380" cy="0"/>
          </a:xfrm>
          <a:custGeom>
            <a:avLst/>
            <a:gdLst/>
            <a:ahLst/>
            <a:cxnLst/>
            <a:rect l="l" t="t" r="r" b="b"/>
            <a:pathLst>
              <a:path w="754379">
                <a:moveTo>
                  <a:pt x="0" y="0"/>
                </a:moveTo>
                <a:lnTo>
                  <a:pt x="75437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95297" y="2146045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168401" y="0"/>
                </a:moveTo>
                <a:lnTo>
                  <a:pt x="168402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495297" y="2146045"/>
            <a:ext cx="168910" cy="3282315"/>
          </a:xfrm>
          <a:custGeom>
            <a:avLst/>
            <a:gdLst/>
            <a:ahLst/>
            <a:cxnLst/>
            <a:rect l="l" t="t" r="r" b="b"/>
            <a:pathLst>
              <a:path w="168910" h="3282315">
                <a:moveTo>
                  <a:pt x="0" y="0"/>
                </a:moveTo>
                <a:lnTo>
                  <a:pt x="0" y="3281933"/>
                </a:lnTo>
                <a:lnTo>
                  <a:pt x="168402" y="3281933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956040" y="2146045"/>
            <a:ext cx="167005" cy="3281679"/>
          </a:xfrm>
          <a:custGeom>
            <a:avLst/>
            <a:gdLst/>
            <a:ahLst/>
            <a:cxnLst/>
            <a:rect l="l" t="t" r="r" b="b"/>
            <a:pathLst>
              <a:path w="167004" h="3281679">
                <a:moveTo>
                  <a:pt x="166877" y="0"/>
                </a:moveTo>
                <a:lnTo>
                  <a:pt x="166877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956802" y="2146045"/>
            <a:ext cx="167005" cy="3282315"/>
          </a:xfrm>
          <a:custGeom>
            <a:avLst/>
            <a:gdLst/>
            <a:ahLst/>
            <a:cxnLst/>
            <a:rect l="l" t="t" r="r" b="b"/>
            <a:pathLst>
              <a:path w="167004" h="3282315">
                <a:moveTo>
                  <a:pt x="0" y="0"/>
                </a:moveTo>
                <a:lnTo>
                  <a:pt x="0" y="3281934"/>
                </a:lnTo>
                <a:lnTo>
                  <a:pt x="166877" y="3281934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00320" y="4478528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04002" y="4478528"/>
            <a:ext cx="0" cy="1036319"/>
          </a:xfrm>
          <a:custGeom>
            <a:avLst/>
            <a:gdLst/>
            <a:ahLst/>
            <a:cxnLst/>
            <a:rect l="l" t="t" r="r" b="b"/>
            <a:pathLst>
              <a:path h="1036320">
                <a:moveTo>
                  <a:pt x="0" y="1036320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375902" y="6032246"/>
            <a:ext cx="0" cy="778510"/>
          </a:xfrm>
          <a:custGeom>
            <a:avLst/>
            <a:gdLst/>
            <a:ahLst/>
            <a:cxnLst/>
            <a:rect l="l" t="t" r="r" b="b"/>
            <a:pathLst>
              <a:path h="778509">
                <a:moveTo>
                  <a:pt x="0" y="7780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32101" y="6810247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832101" y="3527552"/>
            <a:ext cx="0" cy="3282950"/>
          </a:xfrm>
          <a:custGeom>
            <a:avLst/>
            <a:gdLst/>
            <a:ahLst/>
            <a:cxnLst/>
            <a:rect l="l" t="t" r="r" b="b"/>
            <a:pathLst>
              <a:path h="3282950">
                <a:moveTo>
                  <a:pt x="0" y="0"/>
                </a:moveTo>
                <a:lnTo>
                  <a:pt x="0" y="32826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27529" y="3489452"/>
            <a:ext cx="255270" cy="76200"/>
          </a:xfrm>
          <a:custGeom>
            <a:avLst/>
            <a:gdLst/>
            <a:ahLst/>
            <a:cxnLst/>
            <a:rect l="l" t="t" r="r" b="b"/>
            <a:pathLst>
              <a:path w="255269" h="76200">
                <a:moveTo>
                  <a:pt x="196595" y="40386"/>
                </a:moveTo>
                <a:lnTo>
                  <a:pt x="196595" y="35051"/>
                </a:lnTo>
                <a:lnTo>
                  <a:pt x="194309" y="33527"/>
                </a:lnTo>
                <a:lnTo>
                  <a:pt x="1524" y="33527"/>
                </a:lnTo>
                <a:lnTo>
                  <a:pt x="0" y="35051"/>
                </a:lnTo>
                <a:lnTo>
                  <a:pt x="0" y="40386"/>
                </a:lnTo>
                <a:lnTo>
                  <a:pt x="1524" y="42672"/>
                </a:lnTo>
                <a:lnTo>
                  <a:pt x="194309" y="42672"/>
                </a:lnTo>
                <a:lnTo>
                  <a:pt x="196595" y="40386"/>
                </a:lnTo>
                <a:close/>
              </a:path>
              <a:path w="255269" h="76200">
                <a:moveTo>
                  <a:pt x="255269" y="38100"/>
                </a:moveTo>
                <a:lnTo>
                  <a:pt x="179069" y="0"/>
                </a:lnTo>
                <a:lnTo>
                  <a:pt x="179069" y="33527"/>
                </a:lnTo>
                <a:lnTo>
                  <a:pt x="194309" y="33527"/>
                </a:lnTo>
                <a:lnTo>
                  <a:pt x="196595" y="35051"/>
                </a:lnTo>
                <a:lnTo>
                  <a:pt x="196595" y="67437"/>
                </a:lnTo>
                <a:lnTo>
                  <a:pt x="255269" y="38100"/>
                </a:lnTo>
                <a:close/>
              </a:path>
              <a:path w="255269" h="76200">
                <a:moveTo>
                  <a:pt x="196595" y="67437"/>
                </a:moveTo>
                <a:lnTo>
                  <a:pt x="196595" y="40386"/>
                </a:lnTo>
                <a:lnTo>
                  <a:pt x="194309" y="42672"/>
                </a:lnTo>
                <a:lnTo>
                  <a:pt x="179069" y="42672"/>
                </a:lnTo>
                <a:lnTo>
                  <a:pt x="179069" y="76200"/>
                </a:lnTo>
                <a:lnTo>
                  <a:pt x="196595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333230" y="5995670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69342" y="52577"/>
                </a:move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333230" y="5995670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19812" y="0"/>
                </a:moveTo>
                <a:lnTo>
                  <a:pt x="0" y="20574"/>
                </a:lnTo>
                <a:lnTo>
                  <a:pt x="0" y="52577"/>
                </a:lnTo>
                <a:lnTo>
                  <a:pt x="19812" y="73151"/>
                </a:lnTo>
                <a:lnTo>
                  <a:pt x="48768" y="73151"/>
                </a:lnTo>
                <a:lnTo>
                  <a:pt x="69342" y="52577"/>
                </a:lnTo>
                <a:lnTo>
                  <a:pt x="69342" y="20574"/>
                </a:lnTo>
                <a:lnTo>
                  <a:pt x="48768" y="0"/>
                </a:lnTo>
                <a:lnTo>
                  <a:pt x="19812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4870450" y="1257300"/>
            <a:ext cx="14478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EX: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ORR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X</a:t>
            </a:r>
            <a:r>
              <a:rPr sz="1100" spc="-5" dirty="0" smtClean="0">
                <a:latin typeface="Arial"/>
                <a:cs typeface="Arial"/>
              </a:rPr>
              <a:t>13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X</a:t>
            </a:r>
            <a:r>
              <a:rPr sz="1100" spc="-5" dirty="0" smtClean="0">
                <a:latin typeface="Arial"/>
                <a:cs typeface="Arial"/>
              </a:rPr>
              <a:t>6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6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spc="-5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092198" y="1257300"/>
            <a:ext cx="1406652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ID: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ADD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X</a:t>
            </a:r>
            <a:r>
              <a:rPr sz="1100" spc="-5" dirty="0" smtClean="0">
                <a:latin typeface="Arial"/>
                <a:cs typeface="Arial"/>
              </a:rPr>
              <a:t>14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X</a:t>
            </a:r>
            <a:r>
              <a:rPr sz="1100" spc="-5" dirty="0" smtClean="0">
                <a:latin typeface="Arial"/>
                <a:cs typeface="Arial"/>
              </a:rPr>
              <a:t>2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5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solidFill>
                  <a:srgbClr val="2F2FFF"/>
                </a:solidFill>
                <a:latin typeface="Arial"/>
                <a:cs typeface="Arial"/>
              </a:rPr>
              <a:t>X</a:t>
            </a:r>
            <a:r>
              <a:rPr sz="1100" spc="-5" dirty="0" smtClean="0">
                <a:solidFill>
                  <a:srgbClr val="2F2FF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3797300" y="12065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87500" y="12065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073900" y="12065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055100" y="12065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235197" y="1257300"/>
            <a:ext cx="122682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IF: sw $15,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100($2)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9218402" y="1258811"/>
            <a:ext cx="82729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WB: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sub</a:t>
            </a:r>
            <a:endParaRPr sz="11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100" spc="-5" dirty="0" smtClean="0">
                <a:solidFill>
                  <a:srgbClr val="FF0000"/>
                </a:solidFill>
                <a:latin typeface="Arial"/>
                <a:cs typeface="Arial"/>
              </a:rPr>
              <a:t>X2</a:t>
            </a:r>
            <a:r>
              <a:rPr sz="1100" spc="-5" dirty="0" smtClean="0">
                <a:latin typeface="Arial"/>
                <a:cs typeface="Arial"/>
              </a:rPr>
              <a:t>, </a:t>
            </a:r>
            <a:r>
              <a:rPr lang="en-US" sz="1100" spc="-5" dirty="0" smtClean="0">
                <a:latin typeface="Arial"/>
                <a:cs typeface="Arial"/>
              </a:rPr>
              <a:t>X</a:t>
            </a:r>
            <a:r>
              <a:rPr sz="1100" spc="-5" dirty="0" smtClean="0">
                <a:latin typeface="Arial"/>
                <a:cs typeface="Arial"/>
              </a:rPr>
              <a:t>1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80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X</a:t>
            </a:r>
            <a:r>
              <a:rPr sz="1100" spc="-5" dirty="0" smtClean="0"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516104" y="2455938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553191" y="2628907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692625" y="3143255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516104" y="3406905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9212312" y="4006578"/>
            <a:ext cx="1187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9212312" y="4441676"/>
            <a:ext cx="1498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440409" y="4525525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697694" y="4787644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026374" y="4873752"/>
            <a:ext cx="1809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937505" y="5130545"/>
            <a:ext cx="42862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ID/E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937505" y="5298940"/>
            <a:ext cx="68580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RegisterRt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7659369" y="6105144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7531100" y="6032246"/>
            <a:ext cx="335280" cy="346075"/>
          </a:xfrm>
          <a:custGeom>
            <a:avLst/>
            <a:gdLst/>
            <a:ahLst/>
            <a:cxnLst/>
            <a:rect l="l" t="t" r="r" b="b"/>
            <a:pathLst>
              <a:path w="335279" h="346075">
                <a:moveTo>
                  <a:pt x="167640" y="0"/>
                </a:moveTo>
                <a:lnTo>
                  <a:pt x="122943" y="6198"/>
                </a:lnTo>
                <a:lnTo>
                  <a:pt x="82860" y="23678"/>
                </a:lnTo>
                <a:lnTo>
                  <a:pt x="48958" y="50768"/>
                </a:lnTo>
                <a:lnTo>
                  <a:pt x="22803" y="85795"/>
                </a:lnTo>
                <a:lnTo>
                  <a:pt x="5961" y="127088"/>
                </a:lnTo>
                <a:lnTo>
                  <a:pt x="0" y="172974"/>
                </a:lnTo>
                <a:lnTo>
                  <a:pt x="5961" y="219124"/>
                </a:lnTo>
                <a:lnTo>
                  <a:pt x="22803" y="260491"/>
                </a:lnTo>
                <a:lnTo>
                  <a:pt x="48958" y="295465"/>
                </a:lnTo>
                <a:lnTo>
                  <a:pt x="82860" y="322438"/>
                </a:lnTo>
                <a:lnTo>
                  <a:pt x="122943" y="339802"/>
                </a:lnTo>
                <a:lnTo>
                  <a:pt x="167640" y="345948"/>
                </a:lnTo>
                <a:lnTo>
                  <a:pt x="212072" y="339802"/>
                </a:lnTo>
                <a:lnTo>
                  <a:pt x="252080" y="322438"/>
                </a:lnTo>
                <a:lnTo>
                  <a:pt x="286035" y="295465"/>
                </a:lnTo>
                <a:lnTo>
                  <a:pt x="312307" y="260491"/>
                </a:lnTo>
                <a:lnTo>
                  <a:pt x="329265" y="219124"/>
                </a:lnTo>
                <a:lnTo>
                  <a:pt x="335279" y="172974"/>
                </a:lnTo>
                <a:lnTo>
                  <a:pt x="329265" y="127088"/>
                </a:lnTo>
                <a:lnTo>
                  <a:pt x="312307" y="85795"/>
                </a:lnTo>
                <a:lnTo>
                  <a:pt x="286035" y="50768"/>
                </a:lnTo>
                <a:lnTo>
                  <a:pt x="252080" y="23678"/>
                </a:lnTo>
                <a:lnTo>
                  <a:pt x="212072" y="6198"/>
                </a:lnTo>
                <a:lnTo>
                  <a:pt x="16764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7955018" y="6079991"/>
            <a:ext cx="13519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MEM/WB.RegisterRd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5" name="object 17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176" name="object 1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177" name="object 1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38</a:t>
            </a:fld>
            <a:endParaRPr dirty="0"/>
          </a:p>
        </p:txBody>
      </p:sp>
      <p:sp>
        <p:nvSpPr>
          <p:cNvPr id="173" name="object 173"/>
          <p:cNvSpPr txBox="1"/>
          <p:nvPr/>
        </p:nvSpPr>
        <p:spPr>
          <a:xfrm>
            <a:off x="7010123" y="6435839"/>
            <a:ext cx="2590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9547595" y="6773393"/>
            <a:ext cx="1498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4267" y="487171"/>
            <a:ext cx="32664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Lots </a:t>
            </a:r>
            <a:r>
              <a:rPr spc="-5" dirty="0"/>
              <a:t>of </a:t>
            </a:r>
            <a:r>
              <a:rPr dirty="0"/>
              <a:t>data</a:t>
            </a:r>
            <a:r>
              <a:rPr spc="-105" dirty="0"/>
              <a:t> </a:t>
            </a:r>
            <a:r>
              <a:rPr spc="-5" dirty="0"/>
              <a:t>hazards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799195" cy="446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The first data </a:t>
            </a:r>
            <a:r>
              <a:rPr sz="2000" spc="-10" dirty="0">
                <a:latin typeface="Trebuchet MS"/>
                <a:cs typeface="Trebuchet MS"/>
              </a:rPr>
              <a:t>hazard </a:t>
            </a:r>
            <a:r>
              <a:rPr sz="2000" spc="-5" dirty="0">
                <a:latin typeface="Trebuchet MS"/>
                <a:cs typeface="Trebuchet MS"/>
              </a:rPr>
              <a:t>occurs </a:t>
            </a:r>
            <a:r>
              <a:rPr sz="2000" spc="-10" dirty="0">
                <a:latin typeface="Trebuchet MS"/>
                <a:cs typeface="Trebuchet MS"/>
              </a:rPr>
              <a:t>during </a:t>
            </a:r>
            <a:r>
              <a:rPr sz="2000" spc="-5" dirty="0">
                <a:latin typeface="Trebuchet MS"/>
                <a:cs typeface="Trebuchet MS"/>
              </a:rPr>
              <a:t>cycle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4.</a:t>
            </a:r>
            <a:endParaRPr sz="2000"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forwarding unit </a:t>
            </a:r>
            <a:r>
              <a:rPr sz="2000" spc="-10" dirty="0">
                <a:latin typeface="Trebuchet MS"/>
                <a:cs typeface="Trebuchet MS"/>
              </a:rPr>
              <a:t>notices </a:t>
            </a:r>
            <a:r>
              <a:rPr sz="2000" spc="-5" dirty="0">
                <a:latin typeface="Trebuchet MS"/>
                <a:cs typeface="Trebuchet MS"/>
              </a:rPr>
              <a:t>that </a:t>
            </a: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5" dirty="0">
                <a:latin typeface="Trebuchet MS"/>
                <a:cs typeface="Trebuchet MS"/>
              </a:rPr>
              <a:t>ALU’s first source register for </a:t>
            </a:r>
            <a:r>
              <a:rPr sz="2000" spc="-10" dirty="0">
                <a:latin typeface="Trebuchet MS"/>
                <a:cs typeface="Trebuchet MS"/>
              </a:rPr>
              <a:t>the  </a:t>
            </a:r>
            <a:r>
              <a:rPr sz="2000" spc="-5" dirty="0">
                <a:latin typeface="Trebuchet MS"/>
                <a:cs typeface="Trebuchet MS"/>
              </a:rPr>
              <a:t>AND is also the </a:t>
            </a:r>
            <a:r>
              <a:rPr sz="2000" spc="-10" dirty="0">
                <a:latin typeface="Trebuchet MS"/>
                <a:cs typeface="Trebuchet MS"/>
              </a:rPr>
              <a:t>destination </a:t>
            </a:r>
            <a:r>
              <a:rPr sz="2000" spc="-5" dirty="0">
                <a:latin typeface="Trebuchet MS"/>
                <a:cs typeface="Trebuchet MS"/>
              </a:rPr>
              <a:t>of the SUB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instruction.</a:t>
            </a:r>
            <a:endParaRPr sz="2000">
              <a:latin typeface="Trebuchet MS"/>
              <a:cs typeface="Trebuchet MS"/>
            </a:endParaRPr>
          </a:p>
          <a:p>
            <a:pPr marL="755650" marR="205104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correct </a:t>
            </a:r>
            <a:r>
              <a:rPr sz="2000" spc="-5" dirty="0">
                <a:latin typeface="Trebuchet MS"/>
                <a:cs typeface="Trebuchet MS"/>
              </a:rPr>
              <a:t>value is forwarded from the EX/MEM register, overriding  the </a:t>
            </a:r>
            <a:r>
              <a:rPr sz="2000" spc="-10" dirty="0">
                <a:latin typeface="Trebuchet MS"/>
                <a:cs typeface="Trebuchet MS"/>
              </a:rPr>
              <a:t>incorrect </a:t>
            </a:r>
            <a:r>
              <a:rPr sz="2000" spc="-5" dirty="0">
                <a:latin typeface="Trebuchet MS"/>
                <a:cs typeface="Trebuchet MS"/>
              </a:rPr>
              <a:t>old value still in the </a:t>
            </a:r>
            <a:r>
              <a:rPr sz="2000" spc="-10" dirty="0">
                <a:latin typeface="Trebuchet MS"/>
                <a:cs typeface="Trebuchet MS"/>
              </a:rPr>
              <a:t>register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file.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A second </a:t>
            </a:r>
            <a:r>
              <a:rPr sz="2000" spc="-10" dirty="0">
                <a:latin typeface="Trebuchet MS"/>
                <a:cs typeface="Trebuchet MS"/>
              </a:rPr>
              <a:t>hazard </a:t>
            </a:r>
            <a:r>
              <a:rPr sz="2000" spc="-5" dirty="0">
                <a:latin typeface="Trebuchet MS"/>
                <a:cs typeface="Trebuchet MS"/>
              </a:rPr>
              <a:t>occurs </a:t>
            </a:r>
            <a:r>
              <a:rPr sz="2000" spc="-10" dirty="0">
                <a:latin typeface="Trebuchet MS"/>
                <a:cs typeface="Trebuchet MS"/>
              </a:rPr>
              <a:t>during </a:t>
            </a:r>
            <a:r>
              <a:rPr sz="2000" spc="-5" dirty="0">
                <a:latin typeface="Trebuchet MS"/>
                <a:cs typeface="Trebuchet MS"/>
              </a:rPr>
              <a:t>clock cycle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5.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ALU’s second source (for OR) is the SUB </a:t>
            </a:r>
            <a:r>
              <a:rPr sz="2000" spc="-10" dirty="0">
                <a:latin typeface="Trebuchet MS"/>
                <a:cs typeface="Trebuchet MS"/>
              </a:rPr>
              <a:t>destination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again.</a:t>
            </a:r>
            <a:endParaRPr sz="2000">
              <a:latin typeface="Trebuchet MS"/>
              <a:cs typeface="Trebuchet MS"/>
            </a:endParaRPr>
          </a:p>
          <a:p>
            <a:pPr marL="755650" marR="252095" lvl="1" indent="-285750">
              <a:lnSpc>
                <a:spcPct val="100000"/>
              </a:lnSpc>
              <a:spcBef>
                <a:spcPts val="48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This time, the value has to be forwarded from the </a:t>
            </a:r>
            <a:r>
              <a:rPr sz="2000" spc="-10" dirty="0">
                <a:latin typeface="Trebuchet MS"/>
                <a:cs typeface="Trebuchet MS"/>
              </a:rPr>
              <a:t>MEM/WB pipeline  </a:t>
            </a:r>
            <a:r>
              <a:rPr sz="2000" spc="-5" dirty="0">
                <a:latin typeface="Trebuchet MS"/>
                <a:cs typeface="Trebuchet MS"/>
              </a:rPr>
              <a:t>register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instead.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There are no other </a:t>
            </a:r>
            <a:r>
              <a:rPr sz="2000" spc="-10" dirty="0">
                <a:latin typeface="Trebuchet MS"/>
                <a:cs typeface="Trebuchet MS"/>
              </a:rPr>
              <a:t>hazards involving </a:t>
            </a:r>
            <a:r>
              <a:rPr sz="2000" spc="-5" dirty="0">
                <a:latin typeface="Trebuchet MS"/>
                <a:cs typeface="Trebuchet MS"/>
              </a:rPr>
              <a:t>the SUB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instruction.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10" dirty="0">
                <a:latin typeface="Trebuchet MS"/>
                <a:cs typeface="Trebuchet MS"/>
              </a:rPr>
              <a:t>During </a:t>
            </a:r>
            <a:r>
              <a:rPr sz="2000" spc="-5" dirty="0">
                <a:latin typeface="Trebuchet MS"/>
                <a:cs typeface="Trebuchet MS"/>
              </a:rPr>
              <a:t>cycle 5, SUB writes its result back into register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$2.</a:t>
            </a:r>
            <a:endParaRPr sz="2000">
              <a:latin typeface="Trebuchet MS"/>
              <a:cs typeface="Trebuchet MS"/>
            </a:endParaRPr>
          </a:p>
          <a:p>
            <a:pPr marL="755650" marR="234315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ADD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can read this </a:t>
            </a:r>
            <a:r>
              <a:rPr sz="2000" dirty="0">
                <a:latin typeface="Trebuchet MS"/>
                <a:cs typeface="Trebuchet MS"/>
              </a:rPr>
              <a:t>new </a:t>
            </a:r>
            <a:r>
              <a:rPr sz="2000" spc="-5" dirty="0">
                <a:latin typeface="Trebuchet MS"/>
                <a:cs typeface="Trebuchet MS"/>
              </a:rPr>
              <a:t>value from the register file </a:t>
            </a:r>
            <a:r>
              <a:rPr sz="2000" spc="-10" dirty="0">
                <a:latin typeface="Trebuchet MS"/>
                <a:cs typeface="Trebuchet MS"/>
              </a:rPr>
              <a:t>in  </a:t>
            </a:r>
            <a:r>
              <a:rPr sz="2000" spc="-5" dirty="0">
                <a:latin typeface="Trebuchet MS"/>
                <a:cs typeface="Trebuchet MS"/>
              </a:rPr>
              <a:t>the same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cycle.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Scores not that great</a:t>
            </a:r>
          </a:p>
          <a:p>
            <a:r>
              <a:rPr lang="en-US" dirty="0" smtClean="0"/>
              <a:t>Test was really not very hard – sorry if you think so - please do not whine about it</a:t>
            </a:r>
          </a:p>
          <a:p>
            <a:r>
              <a:rPr lang="en-US" dirty="0" smtClean="0"/>
              <a:t>If you didn’t really do any of project one coding, you likely suffered.</a:t>
            </a:r>
          </a:p>
          <a:p>
            <a:r>
              <a:rPr lang="en-US" dirty="0" smtClean="0"/>
              <a:t>If you really did not do the homework and copied someone else’s you were toast</a:t>
            </a:r>
          </a:p>
          <a:p>
            <a:r>
              <a:rPr lang="en-US" dirty="0" smtClean="0"/>
              <a:t>If you really didn’t read the book or the slides you missed a lot of easy points</a:t>
            </a:r>
          </a:p>
          <a:p>
            <a:r>
              <a:rPr lang="en-US" dirty="0" smtClean="0"/>
              <a:t>Reading and learning is becoming a lost skill.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4766" y="487171"/>
            <a:ext cx="5963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Complete pipelined datapath...so</a:t>
            </a:r>
            <a:r>
              <a:rPr spc="-160" dirty="0"/>
              <a:t> </a:t>
            </a:r>
            <a:r>
              <a:rPr dirty="0"/>
              <a:t>far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249" y="1156722"/>
            <a:ext cx="3911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ID/EX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1100" y="4736846"/>
            <a:ext cx="0" cy="1727835"/>
          </a:xfrm>
          <a:custGeom>
            <a:avLst/>
            <a:gdLst/>
            <a:ahLst/>
            <a:cxnLst/>
            <a:rect l="l" t="t" r="r" b="b"/>
            <a:pathLst>
              <a:path h="1727835">
                <a:moveTo>
                  <a:pt x="0" y="0"/>
                </a:moveTo>
                <a:lnTo>
                  <a:pt x="0" y="1727453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4002" y="3356102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2158746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2697" y="1714754"/>
            <a:ext cx="0" cy="3886200"/>
          </a:xfrm>
          <a:custGeom>
            <a:avLst/>
            <a:gdLst/>
            <a:ahLst/>
            <a:cxnLst/>
            <a:rect l="l" t="t" r="r" b="b"/>
            <a:pathLst>
              <a:path h="3886200">
                <a:moveTo>
                  <a:pt x="0" y="0"/>
                </a:moveTo>
                <a:lnTo>
                  <a:pt x="0" y="3886199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52667" y="3662171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2667" y="3998976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0879" y="3614420"/>
            <a:ext cx="250825" cy="605155"/>
          </a:xfrm>
          <a:custGeom>
            <a:avLst/>
            <a:gdLst/>
            <a:ahLst/>
            <a:cxnLst/>
            <a:rect l="l" t="t" r="r" b="b"/>
            <a:pathLst>
              <a:path w="250825" h="605154">
                <a:moveTo>
                  <a:pt x="124968" y="0"/>
                </a:moveTo>
                <a:lnTo>
                  <a:pt x="76188" y="9894"/>
                </a:lnTo>
                <a:lnTo>
                  <a:pt x="36480" y="36861"/>
                </a:lnTo>
                <a:lnTo>
                  <a:pt x="9775" y="76831"/>
                </a:lnTo>
                <a:lnTo>
                  <a:pt x="0" y="125730"/>
                </a:lnTo>
                <a:lnTo>
                  <a:pt x="0" y="480060"/>
                </a:lnTo>
                <a:lnTo>
                  <a:pt x="9775" y="528518"/>
                </a:lnTo>
                <a:lnTo>
                  <a:pt x="36480" y="568261"/>
                </a:lnTo>
                <a:lnTo>
                  <a:pt x="76188" y="595145"/>
                </a:lnTo>
                <a:lnTo>
                  <a:pt x="124968" y="605027"/>
                </a:lnTo>
                <a:lnTo>
                  <a:pt x="173866" y="595145"/>
                </a:lnTo>
                <a:lnTo>
                  <a:pt x="213836" y="568261"/>
                </a:lnTo>
                <a:lnTo>
                  <a:pt x="240803" y="528518"/>
                </a:lnTo>
                <a:lnTo>
                  <a:pt x="250698" y="480059"/>
                </a:lnTo>
                <a:lnTo>
                  <a:pt x="250698" y="125729"/>
                </a:lnTo>
                <a:lnTo>
                  <a:pt x="240803" y="76831"/>
                </a:lnTo>
                <a:lnTo>
                  <a:pt x="213836" y="36861"/>
                </a:lnTo>
                <a:lnTo>
                  <a:pt x="173866" y="9894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4398" y="465150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2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4398" y="3095498"/>
            <a:ext cx="0" cy="1556385"/>
          </a:xfrm>
          <a:custGeom>
            <a:avLst/>
            <a:gdLst/>
            <a:ahLst/>
            <a:cxnLst/>
            <a:rect l="l" t="t" r="r" b="b"/>
            <a:pathLst>
              <a:path h="1556385">
                <a:moveTo>
                  <a:pt x="0" y="0"/>
                </a:moveTo>
                <a:lnTo>
                  <a:pt x="0" y="15560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3717" y="2146045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168401" y="0"/>
                </a:moveTo>
                <a:lnTo>
                  <a:pt x="168401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4479" y="2146045"/>
            <a:ext cx="167640" cy="3282315"/>
          </a:xfrm>
          <a:custGeom>
            <a:avLst/>
            <a:gdLst/>
            <a:ahLst/>
            <a:cxnLst/>
            <a:rect l="l" t="t" r="r" b="b"/>
            <a:pathLst>
              <a:path w="167639" h="3282315">
                <a:moveTo>
                  <a:pt x="0" y="0"/>
                </a:moveTo>
                <a:lnTo>
                  <a:pt x="0" y="3281934"/>
                </a:lnTo>
                <a:lnTo>
                  <a:pt x="167639" y="3281934"/>
                </a:lnTo>
                <a:lnTo>
                  <a:pt x="16763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3717" y="1886966"/>
            <a:ext cx="168910" cy="259079"/>
          </a:xfrm>
          <a:custGeom>
            <a:avLst/>
            <a:gdLst/>
            <a:ahLst/>
            <a:cxnLst/>
            <a:rect l="l" t="t" r="r" b="b"/>
            <a:pathLst>
              <a:path w="168910" h="259080">
                <a:moveTo>
                  <a:pt x="168401" y="0"/>
                </a:moveTo>
                <a:lnTo>
                  <a:pt x="168401" y="259080"/>
                </a:lnTo>
                <a:lnTo>
                  <a:pt x="0" y="259080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4479" y="1887727"/>
            <a:ext cx="167640" cy="258445"/>
          </a:xfrm>
          <a:custGeom>
            <a:avLst/>
            <a:gdLst/>
            <a:ahLst/>
            <a:cxnLst/>
            <a:rect l="l" t="t" r="r" b="b"/>
            <a:pathLst>
              <a:path w="167639" h="258444">
                <a:moveTo>
                  <a:pt x="0" y="0"/>
                </a:moveTo>
                <a:lnTo>
                  <a:pt x="0" y="258317"/>
                </a:lnTo>
                <a:lnTo>
                  <a:pt x="167639" y="258317"/>
                </a:lnTo>
                <a:lnTo>
                  <a:pt x="16763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04580" y="4262120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3433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295"/>
                </a:lnTo>
                <a:lnTo>
                  <a:pt x="252222" y="43433"/>
                </a:lnTo>
                <a:close/>
              </a:path>
              <a:path w="252729" h="86360">
                <a:moveTo>
                  <a:pt x="209550" y="75295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80402" y="3484879"/>
            <a:ext cx="501650" cy="85725"/>
          </a:xfrm>
          <a:custGeom>
            <a:avLst/>
            <a:gdLst/>
            <a:ahLst/>
            <a:cxnLst/>
            <a:rect l="l" t="t" r="r" b="b"/>
            <a:pathLst>
              <a:path w="501650" h="85725">
                <a:moveTo>
                  <a:pt x="458724" y="57150"/>
                </a:moveTo>
                <a:lnTo>
                  <a:pt x="458724" y="28194"/>
                </a:lnTo>
                <a:lnTo>
                  <a:pt x="0" y="28194"/>
                </a:lnTo>
                <a:lnTo>
                  <a:pt x="0" y="57150"/>
                </a:lnTo>
                <a:lnTo>
                  <a:pt x="458724" y="57150"/>
                </a:lnTo>
                <a:close/>
              </a:path>
              <a:path w="501650" h="85725">
                <a:moveTo>
                  <a:pt x="501396" y="42672"/>
                </a:moveTo>
                <a:lnTo>
                  <a:pt x="444246" y="0"/>
                </a:lnTo>
                <a:lnTo>
                  <a:pt x="444246" y="28194"/>
                </a:lnTo>
                <a:lnTo>
                  <a:pt x="458724" y="28194"/>
                </a:lnTo>
                <a:lnTo>
                  <a:pt x="458724" y="74533"/>
                </a:lnTo>
                <a:lnTo>
                  <a:pt x="501396" y="42672"/>
                </a:lnTo>
                <a:close/>
              </a:path>
              <a:path w="501650" h="85725">
                <a:moveTo>
                  <a:pt x="458724" y="74533"/>
                </a:moveTo>
                <a:lnTo>
                  <a:pt x="458724" y="57150"/>
                </a:lnTo>
                <a:lnTo>
                  <a:pt x="444246" y="57150"/>
                </a:lnTo>
                <a:lnTo>
                  <a:pt x="444246" y="85344"/>
                </a:lnTo>
                <a:lnTo>
                  <a:pt x="458724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31100" y="3527552"/>
            <a:ext cx="0" cy="1209675"/>
          </a:xfrm>
          <a:custGeom>
            <a:avLst/>
            <a:gdLst/>
            <a:ahLst/>
            <a:cxnLst/>
            <a:rect l="l" t="t" r="r" b="b"/>
            <a:pathLst>
              <a:path h="1209675">
                <a:moveTo>
                  <a:pt x="0" y="0"/>
                </a:moveTo>
                <a:lnTo>
                  <a:pt x="0" y="12092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1100" y="4694173"/>
            <a:ext cx="1426210" cy="86360"/>
          </a:xfrm>
          <a:custGeom>
            <a:avLst/>
            <a:gdLst/>
            <a:ahLst/>
            <a:cxnLst/>
            <a:rect l="l" t="t" r="r" b="b"/>
            <a:pathLst>
              <a:path w="1426209" h="86360">
                <a:moveTo>
                  <a:pt x="1383029" y="57150"/>
                </a:moveTo>
                <a:lnTo>
                  <a:pt x="1383029" y="28955"/>
                </a:lnTo>
                <a:lnTo>
                  <a:pt x="0" y="28955"/>
                </a:lnTo>
                <a:lnTo>
                  <a:pt x="0" y="57150"/>
                </a:lnTo>
                <a:lnTo>
                  <a:pt x="1383029" y="57150"/>
                </a:lnTo>
                <a:close/>
              </a:path>
              <a:path w="1426209" h="86360">
                <a:moveTo>
                  <a:pt x="1425702" y="42672"/>
                </a:moveTo>
                <a:lnTo>
                  <a:pt x="1368552" y="0"/>
                </a:lnTo>
                <a:lnTo>
                  <a:pt x="1368552" y="28955"/>
                </a:lnTo>
                <a:lnTo>
                  <a:pt x="1383029" y="28955"/>
                </a:lnTo>
                <a:lnTo>
                  <a:pt x="1383029" y="75102"/>
                </a:lnTo>
                <a:lnTo>
                  <a:pt x="1425702" y="42672"/>
                </a:lnTo>
                <a:close/>
              </a:path>
              <a:path w="1426209" h="86360">
                <a:moveTo>
                  <a:pt x="1383029" y="75102"/>
                </a:moveTo>
                <a:lnTo>
                  <a:pt x="1383029" y="57150"/>
                </a:lnTo>
                <a:lnTo>
                  <a:pt x="1368552" y="57150"/>
                </a:lnTo>
                <a:lnTo>
                  <a:pt x="1368552" y="86105"/>
                </a:lnTo>
                <a:lnTo>
                  <a:pt x="1383029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85380" y="3471926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83820" y="62484"/>
                </a:moveTo>
                <a:lnTo>
                  <a:pt x="83820" y="24384"/>
                </a:lnTo>
                <a:lnTo>
                  <a:pt x="59436" y="0"/>
                </a:lnTo>
                <a:lnTo>
                  <a:pt x="24384" y="0"/>
                </a:lnTo>
                <a:lnTo>
                  <a:pt x="0" y="24384"/>
                </a:lnTo>
                <a:lnTo>
                  <a:pt x="0" y="62484"/>
                </a:lnTo>
                <a:lnTo>
                  <a:pt x="24384" y="86868"/>
                </a:lnTo>
                <a:lnTo>
                  <a:pt x="59436" y="86868"/>
                </a:lnTo>
                <a:lnTo>
                  <a:pt x="83820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85380" y="3471926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24384" y="0"/>
                </a:moveTo>
                <a:lnTo>
                  <a:pt x="0" y="24384"/>
                </a:lnTo>
                <a:lnTo>
                  <a:pt x="0" y="62484"/>
                </a:lnTo>
                <a:lnTo>
                  <a:pt x="24384" y="86868"/>
                </a:lnTo>
                <a:lnTo>
                  <a:pt x="59436" y="86868"/>
                </a:lnTo>
                <a:lnTo>
                  <a:pt x="83820" y="62484"/>
                </a:lnTo>
                <a:lnTo>
                  <a:pt x="83820" y="24384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26600" y="447852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40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95002" y="4478528"/>
            <a:ext cx="0" cy="2331720"/>
          </a:xfrm>
          <a:custGeom>
            <a:avLst/>
            <a:gdLst/>
            <a:ahLst/>
            <a:cxnLst/>
            <a:rect l="l" t="t" r="r" b="b"/>
            <a:pathLst>
              <a:path h="2331720">
                <a:moveTo>
                  <a:pt x="0" y="0"/>
                </a:moveTo>
                <a:lnTo>
                  <a:pt x="0" y="23317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1201" y="6810247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75438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2800" y="3614420"/>
            <a:ext cx="0" cy="3023235"/>
          </a:xfrm>
          <a:custGeom>
            <a:avLst/>
            <a:gdLst/>
            <a:ahLst/>
            <a:cxnLst/>
            <a:rect l="l" t="t" r="r" b="b"/>
            <a:pathLst>
              <a:path h="3023234">
                <a:moveTo>
                  <a:pt x="0" y="30228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8227" y="3576320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80" h="76200">
                <a:moveTo>
                  <a:pt x="364998" y="41147"/>
                </a:moveTo>
                <a:lnTo>
                  <a:pt x="364998" y="35813"/>
                </a:lnTo>
                <a:lnTo>
                  <a:pt x="362712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6" y="43433"/>
                </a:lnTo>
                <a:lnTo>
                  <a:pt x="362712" y="43433"/>
                </a:lnTo>
                <a:lnTo>
                  <a:pt x="364998" y="41147"/>
                </a:lnTo>
                <a:close/>
              </a:path>
              <a:path w="424180" h="76200">
                <a:moveTo>
                  <a:pt x="423672" y="38100"/>
                </a:moveTo>
                <a:lnTo>
                  <a:pt x="347472" y="0"/>
                </a:lnTo>
                <a:lnTo>
                  <a:pt x="347472" y="33527"/>
                </a:lnTo>
                <a:lnTo>
                  <a:pt x="362712" y="33527"/>
                </a:lnTo>
                <a:lnTo>
                  <a:pt x="364998" y="35813"/>
                </a:lnTo>
                <a:lnTo>
                  <a:pt x="364998" y="67437"/>
                </a:lnTo>
                <a:lnTo>
                  <a:pt x="423672" y="38100"/>
                </a:lnTo>
                <a:close/>
              </a:path>
              <a:path w="424180" h="76200">
                <a:moveTo>
                  <a:pt x="364998" y="67437"/>
                </a:moveTo>
                <a:lnTo>
                  <a:pt x="364998" y="41147"/>
                </a:lnTo>
                <a:lnTo>
                  <a:pt x="362712" y="43433"/>
                </a:lnTo>
                <a:lnTo>
                  <a:pt x="347472" y="43433"/>
                </a:lnTo>
                <a:lnTo>
                  <a:pt x="347472" y="76200"/>
                </a:lnTo>
                <a:lnTo>
                  <a:pt x="3649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81797" y="3268471"/>
            <a:ext cx="92329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19"/>
              </a:spcBef>
            </a:pPr>
            <a:r>
              <a:rPr sz="1100" spc="-5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52705" marR="58419" indent="1905" algn="ctr">
              <a:lnSpc>
                <a:spcPct val="100000"/>
              </a:lnSpc>
              <a:spcBef>
                <a:spcPts val="715"/>
              </a:spcBef>
            </a:pPr>
            <a:r>
              <a:rPr sz="1100" b="1" spc="-5" dirty="0">
                <a:latin typeface="Arial"/>
                <a:cs typeface="Arial"/>
              </a:rPr>
              <a:t>Data  memory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52705" marR="56515" indent="-1905" algn="ctr">
              <a:lnSpc>
                <a:spcPct val="100000"/>
              </a:lnSpc>
              <a:tabLst>
                <a:tab pos="510540" algn="l"/>
                <a:tab pos="575945" algn="l"/>
              </a:tabLst>
            </a:pPr>
            <a:r>
              <a:rPr sz="1100" spc="-10" dirty="0">
                <a:latin typeface="Arial"/>
                <a:cs typeface="Arial"/>
              </a:rPr>
              <a:t>Wr</a:t>
            </a:r>
            <a:r>
              <a:rPr sz="1100" spc="-5" dirty="0">
                <a:latin typeface="Arial"/>
                <a:cs typeface="Arial"/>
              </a:rPr>
              <a:t>ite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ad  d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ta</a:t>
            </a:r>
            <a:r>
              <a:rPr sz="1100" dirty="0">
                <a:latin typeface="Arial"/>
                <a:cs typeface="Arial"/>
              </a:rPr>
              <a:t>		</a:t>
            </a:r>
            <a:r>
              <a:rPr sz="1100" spc="-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64547" y="4267200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64547" y="4670296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375902" y="4219447"/>
            <a:ext cx="250825" cy="690880"/>
          </a:xfrm>
          <a:custGeom>
            <a:avLst/>
            <a:gdLst/>
            <a:ahLst/>
            <a:cxnLst/>
            <a:rect l="l" t="t" r="r" b="b"/>
            <a:pathLst>
              <a:path w="250825" h="690879">
                <a:moveTo>
                  <a:pt x="124968" y="0"/>
                </a:moveTo>
                <a:lnTo>
                  <a:pt x="76188" y="9894"/>
                </a:lnTo>
                <a:lnTo>
                  <a:pt x="36480" y="36861"/>
                </a:lnTo>
                <a:lnTo>
                  <a:pt x="9775" y="76831"/>
                </a:lnTo>
                <a:lnTo>
                  <a:pt x="0" y="125729"/>
                </a:lnTo>
                <a:lnTo>
                  <a:pt x="0" y="565403"/>
                </a:lnTo>
                <a:lnTo>
                  <a:pt x="9775" y="614183"/>
                </a:lnTo>
                <a:lnTo>
                  <a:pt x="36480" y="653891"/>
                </a:lnTo>
                <a:lnTo>
                  <a:pt x="76188" y="680596"/>
                </a:lnTo>
                <a:lnTo>
                  <a:pt x="124968" y="690372"/>
                </a:lnTo>
                <a:lnTo>
                  <a:pt x="173866" y="680596"/>
                </a:lnTo>
                <a:lnTo>
                  <a:pt x="213836" y="653891"/>
                </a:lnTo>
                <a:lnTo>
                  <a:pt x="240803" y="614183"/>
                </a:lnTo>
                <a:lnTo>
                  <a:pt x="250698" y="565403"/>
                </a:lnTo>
                <a:lnTo>
                  <a:pt x="250698" y="125729"/>
                </a:lnTo>
                <a:lnTo>
                  <a:pt x="240803" y="76831"/>
                </a:lnTo>
                <a:lnTo>
                  <a:pt x="213836" y="36861"/>
                </a:lnTo>
                <a:lnTo>
                  <a:pt x="173866" y="9894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51779" y="3787394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518159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7197" y="3744721"/>
            <a:ext cx="504190" cy="86360"/>
          </a:xfrm>
          <a:custGeom>
            <a:avLst/>
            <a:gdLst/>
            <a:ahLst/>
            <a:cxnLst/>
            <a:rect l="l" t="t" r="r" b="b"/>
            <a:pathLst>
              <a:path w="504189" h="86360">
                <a:moveTo>
                  <a:pt x="460248" y="57150"/>
                </a:moveTo>
                <a:lnTo>
                  <a:pt x="460248" y="28955"/>
                </a:lnTo>
                <a:lnTo>
                  <a:pt x="0" y="28955"/>
                </a:lnTo>
                <a:lnTo>
                  <a:pt x="0" y="57150"/>
                </a:lnTo>
                <a:lnTo>
                  <a:pt x="460248" y="57150"/>
                </a:lnTo>
                <a:close/>
              </a:path>
              <a:path w="504189" h="86360">
                <a:moveTo>
                  <a:pt x="503681" y="42672"/>
                </a:moveTo>
                <a:lnTo>
                  <a:pt x="446531" y="0"/>
                </a:lnTo>
                <a:lnTo>
                  <a:pt x="446531" y="28955"/>
                </a:lnTo>
                <a:lnTo>
                  <a:pt x="460248" y="28955"/>
                </a:lnTo>
                <a:lnTo>
                  <a:pt x="460248" y="75681"/>
                </a:lnTo>
                <a:lnTo>
                  <a:pt x="503681" y="42672"/>
                </a:lnTo>
                <a:close/>
              </a:path>
              <a:path w="504189" h="86360">
                <a:moveTo>
                  <a:pt x="460248" y="75681"/>
                </a:moveTo>
                <a:lnTo>
                  <a:pt x="460248" y="57150"/>
                </a:lnTo>
                <a:lnTo>
                  <a:pt x="446531" y="57150"/>
                </a:lnTo>
                <a:lnTo>
                  <a:pt x="446531" y="86105"/>
                </a:lnTo>
                <a:lnTo>
                  <a:pt x="460248" y="7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15203" y="373862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83820" y="60960"/>
                </a:moveTo>
                <a:lnTo>
                  <a:pt x="83820" y="24384"/>
                </a:lnTo>
                <a:lnTo>
                  <a:pt x="59436" y="0"/>
                </a:lnTo>
                <a:lnTo>
                  <a:pt x="24384" y="0"/>
                </a:lnTo>
                <a:lnTo>
                  <a:pt x="0" y="24384"/>
                </a:lnTo>
                <a:lnTo>
                  <a:pt x="0" y="60960"/>
                </a:lnTo>
                <a:lnTo>
                  <a:pt x="24384" y="85344"/>
                </a:lnTo>
                <a:lnTo>
                  <a:pt x="59436" y="85344"/>
                </a:lnTo>
                <a:lnTo>
                  <a:pt x="83820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15203" y="3738626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24384" y="0"/>
                </a:moveTo>
                <a:lnTo>
                  <a:pt x="0" y="24384"/>
                </a:lnTo>
                <a:lnTo>
                  <a:pt x="0" y="60960"/>
                </a:lnTo>
                <a:lnTo>
                  <a:pt x="24384" y="85344"/>
                </a:lnTo>
                <a:lnTo>
                  <a:pt x="59436" y="85344"/>
                </a:lnTo>
                <a:lnTo>
                  <a:pt x="83820" y="60960"/>
                </a:lnTo>
                <a:lnTo>
                  <a:pt x="83820" y="24384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61302" y="3484879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50"/>
                </a:moveTo>
                <a:lnTo>
                  <a:pt x="208025" y="28194"/>
                </a:lnTo>
                <a:lnTo>
                  <a:pt x="0" y="28194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5725">
                <a:moveTo>
                  <a:pt x="250698" y="42672"/>
                </a:moveTo>
                <a:lnTo>
                  <a:pt x="193548" y="0"/>
                </a:lnTo>
                <a:lnTo>
                  <a:pt x="193548" y="28194"/>
                </a:lnTo>
                <a:lnTo>
                  <a:pt x="208025" y="28194"/>
                </a:lnTo>
                <a:lnTo>
                  <a:pt x="208025" y="74533"/>
                </a:lnTo>
                <a:lnTo>
                  <a:pt x="250698" y="42672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50"/>
                </a:lnTo>
                <a:lnTo>
                  <a:pt x="193548" y="57150"/>
                </a:lnTo>
                <a:lnTo>
                  <a:pt x="193548" y="85344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338067" y="4438650"/>
            <a:ext cx="49149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40100" y="4305553"/>
            <a:ext cx="502920" cy="431800"/>
          </a:xfrm>
          <a:custGeom>
            <a:avLst/>
            <a:gdLst/>
            <a:ahLst/>
            <a:cxnLst/>
            <a:rect l="l" t="t" r="r" b="b"/>
            <a:pathLst>
              <a:path w="502920" h="431800">
                <a:moveTo>
                  <a:pt x="251460" y="0"/>
                </a:moveTo>
                <a:lnTo>
                  <a:pt x="200837" y="4359"/>
                </a:lnTo>
                <a:lnTo>
                  <a:pt x="153662" y="16871"/>
                </a:lnTo>
                <a:lnTo>
                  <a:pt x="110951" y="36687"/>
                </a:lnTo>
                <a:lnTo>
                  <a:pt x="73723" y="62960"/>
                </a:lnTo>
                <a:lnTo>
                  <a:pt x="42996" y="94840"/>
                </a:lnTo>
                <a:lnTo>
                  <a:pt x="19788" y="131480"/>
                </a:lnTo>
                <a:lnTo>
                  <a:pt x="5116" y="172031"/>
                </a:lnTo>
                <a:lnTo>
                  <a:pt x="0" y="215646"/>
                </a:lnTo>
                <a:lnTo>
                  <a:pt x="5116" y="259041"/>
                </a:lnTo>
                <a:lnTo>
                  <a:pt x="19788" y="299489"/>
                </a:lnTo>
                <a:lnTo>
                  <a:pt x="42996" y="336116"/>
                </a:lnTo>
                <a:lnTo>
                  <a:pt x="73723" y="368046"/>
                </a:lnTo>
                <a:lnTo>
                  <a:pt x="110951" y="394403"/>
                </a:lnTo>
                <a:lnTo>
                  <a:pt x="153662" y="414313"/>
                </a:lnTo>
                <a:lnTo>
                  <a:pt x="200837" y="426901"/>
                </a:lnTo>
                <a:lnTo>
                  <a:pt x="251460" y="431292"/>
                </a:lnTo>
                <a:lnTo>
                  <a:pt x="302301" y="426901"/>
                </a:lnTo>
                <a:lnTo>
                  <a:pt x="349579" y="414313"/>
                </a:lnTo>
                <a:lnTo>
                  <a:pt x="392303" y="394403"/>
                </a:lnTo>
                <a:lnTo>
                  <a:pt x="429482" y="368046"/>
                </a:lnTo>
                <a:lnTo>
                  <a:pt x="460124" y="336116"/>
                </a:lnTo>
                <a:lnTo>
                  <a:pt x="483238" y="299489"/>
                </a:lnTo>
                <a:lnTo>
                  <a:pt x="497834" y="259041"/>
                </a:lnTo>
                <a:lnTo>
                  <a:pt x="502920" y="215646"/>
                </a:lnTo>
                <a:lnTo>
                  <a:pt x="497834" y="172031"/>
                </a:lnTo>
                <a:lnTo>
                  <a:pt x="483238" y="131480"/>
                </a:lnTo>
                <a:lnTo>
                  <a:pt x="460124" y="94840"/>
                </a:lnTo>
                <a:lnTo>
                  <a:pt x="429482" y="62960"/>
                </a:lnTo>
                <a:lnTo>
                  <a:pt x="392303" y="36687"/>
                </a:lnTo>
                <a:lnTo>
                  <a:pt x="349579" y="16871"/>
                </a:lnTo>
                <a:lnTo>
                  <a:pt x="302301" y="4359"/>
                </a:lnTo>
                <a:lnTo>
                  <a:pt x="25146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67197" y="2793745"/>
            <a:ext cx="923290" cy="86360"/>
          </a:xfrm>
          <a:custGeom>
            <a:avLst/>
            <a:gdLst/>
            <a:ahLst/>
            <a:cxnLst/>
            <a:rect l="l" t="t" r="r" b="b"/>
            <a:pathLst>
              <a:path w="923289" h="86360">
                <a:moveTo>
                  <a:pt x="879348" y="57150"/>
                </a:moveTo>
                <a:lnTo>
                  <a:pt x="879348" y="28956"/>
                </a:lnTo>
                <a:lnTo>
                  <a:pt x="0" y="28956"/>
                </a:lnTo>
                <a:lnTo>
                  <a:pt x="0" y="57150"/>
                </a:lnTo>
                <a:lnTo>
                  <a:pt x="879348" y="57150"/>
                </a:lnTo>
                <a:close/>
              </a:path>
              <a:path w="923289" h="86360">
                <a:moveTo>
                  <a:pt x="922781" y="43434"/>
                </a:moveTo>
                <a:lnTo>
                  <a:pt x="865631" y="0"/>
                </a:lnTo>
                <a:lnTo>
                  <a:pt x="865631" y="28956"/>
                </a:lnTo>
                <a:lnTo>
                  <a:pt x="879348" y="28956"/>
                </a:lnTo>
                <a:lnTo>
                  <a:pt x="879348" y="75864"/>
                </a:lnTo>
                <a:lnTo>
                  <a:pt x="922781" y="43434"/>
                </a:lnTo>
                <a:close/>
              </a:path>
              <a:path w="923289" h="86360">
                <a:moveTo>
                  <a:pt x="879348" y="75864"/>
                </a:moveTo>
                <a:lnTo>
                  <a:pt x="879348" y="57150"/>
                </a:lnTo>
                <a:lnTo>
                  <a:pt x="865631" y="57150"/>
                </a:lnTo>
                <a:lnTo>
                  <a:pt x="865631" y="86106"/>
                </a:lnTo>
                <a:lnTo>
                  <a:pt x="879348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08802" y="3527552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868"/>
                </a:lnTo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92647" y="3316223"/>
            <a:ext cx="5073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2F2FFF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2F2FFF"/>
                </a:solidFill>
                <a:latin typeface="Arial"/>
                <a:cs typeface="Arial"/>
              </a:rPr>
              <a:t>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89979" y="2578100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5">
                <a:moveTo>
                  <a:pt x="0" y="0"/>
                </a:moveTo>
                <a:lnTo>
                  <a:pt x="0" y="6050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89979" y="3527552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4">
                <a:moveTo>
                  <a:pt x="0" y="0"/>
                </a:moveTo>
                <a:lnTo>
                  <a:pt x="0" y="6050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89979" y="3183127"/>
            <a:ext cx="252729" cy="173355"/>
          </a:xfrm>
          <a:custGeom>
            <a:avLst/>
            <a:gdLst/>
            <a:ahLst/>
            <a:cxnLst/>
            <a:rect l="l" t="t" r="r" b="b"/>
            <a:pathLst>
              <a:path w="252729" h="173354">
                <a:moveTo>
                  <a:pt x="0" y="0"/>
                </a:moveTo>
                <a:lnTo>
                  <a:pt x="252222" y="1729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89979" y="3356102"/>
            <a:ext cx="252729" cy="171450"/>
          </a:xfrm>
          <a:custGeom>
            <a:avLst/>
            <a:gdLst/>
            <a:ahLst/>
            <a:cxnLst/>
            <a:rect l="l" t="t" r="r" b="b"/>
            <a:pathLst>
              <a:path w="252729" h="171450">
                <a:moveTo>
                  <a:pt x="0" y="171450"/>
                </a:moveTo>
                <a:lnTo>
                  <a:pt x="2522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89979" y="2578100"/>
            <a:ext cx="671830" cy="1036319"/>
          </a:xfrm>
          <a:custGeom>
            <a:avLst/>
            <a:gdLst/>
            <a:ahLst/>
            <a:cxnLst/>
            <a:rect l="l" t="t" r="r" b="b"/>
            <a:pathLst>
              <a:path w="671829" h="1036320">
                <a:moveTo>
                  <a:pt x="0" y="0"/>
                </a:moveTo>
                <a:lnTo>
                  <a:pt x="671322" y="517397"/>
                </a:lnTo>
                <a:lnTo>
                  <a:pt x="671322" y="10363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89979" y="3614420"/>
            <a:ext cx="671830" cy="518159"/>
          </a:xfrm>
          <a:custGeom>
            <a:avLst/>
            <a:gdLst/>
            <a:ahLst/>
            <a:cxnLst/>
            <a:rect l="l" t="t" r="r" b="b"/>
            <a:pathLst>
              <a:path w="671829" h="518160">
                <a:moveTo>
                  <a:pt x="0" y="518159"/>
                </a:moveTo>
                <a:lnTo>
                  <a:pt x="6713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278627" y="2971798"/>
            <a:ext cx="563880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  <a:p>
            <a:pPr marL="147320" indent="115570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latin typeface="Arial"/>
                <a:cs typeface="Arial"/>
              </a:rPr>
              <a:t>Zero</a:t>
            </a:r>
            <a:endParaRPr sz="1100">
              <a:latin typeface="Arial"/>
              <a:cs typeface="Arial"/>
            </a:endParaRPr>
          </a:p>
          <a:p>
            <a:pPr marL="147320">
              <a:lnSpc>
                <a:spcPct val="100000"/>
              </a:lnSpc>
              <a:spcBef>
                <a:spcPts val="725"/>
              </a:spcBef>
            </a:pPr>
            <a:r>
              <a:rPr sz="1100" spc="-5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14398" y="508279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09826" y="4440428"/>
            <a:ext cx="1466850" cy="76200"/>
          </a:xfrm>
          <a:custGeom>
            <a:avLst/>
            <a:gdLst/>
            <a:ahLst/>
            <a:cxnLst/>
            <a:rect l="l" t="t" r="r" b="b"/>
            <a:pathLst>
              <a:path w="1466850" h="76200">
                <a:moveTo>
                  <a:pt x="1408175" y="40386"/>
                </a:moveTo>
                <a:lnTo>
                  <a:pt x="1408175" y="35051"/>
                </a:lnTo>
                <a:lnTo>
                  <a:pt x="1405889" y="32766"/>
                </a:lnTo>
                <a:lnTo>
                  <a:pt x="2286" y="32766"/>
                </a:lnTo>
                <a:lnTo>
                  <a:pt x="0" y="35051"/>
                </a:lnTo>
                <a:lnTo>
                  <a:pt x="0" y="40386"/>
                </a:lnTo>
                <a:lnTo>
                  <a:pt x="2286" y="42672"/>
                </a:lnTo>
                <a:lnTo>
                  <a:pt x="1405889" y="42672"/>
                </a:lnTo>
                <a:lnTo>
                  <a:pt x="1408175" y="40386"/>
                </a:lnTo>
                <a:close/>
              </a:path>
              <a:path w="1466850" h="76200">
                <a:moveTo>
                  <a:pt x="1466849" y="38100"/>
                </a:moveTo>
                <a:lnTo>
                  <a:pt x="1390649" y="0"/>
                </a:lnTo>
                <a:lnTo>
                  <a:pt x="1390649" y="32766"/>
                </a:lnTo>
                <a:lnTo>
                  <a:pt x="1405889" y="32766"/>
                </a:lnTo>
                <a:lnTo>
                  <a:pt x="1408175" y="35051"/>
                </a:lnTo>
                <a:lnTo>
                  <a:pt x="1408175" y="67437"/>
                </a:lnTo>
                <a:lnTo>
                  <a:pt x="1466849" y="38100"/>
                </a:lnTo>
                <a:close/>
              </a:path>
              <a:path w="1466850" h="76200">
                <a:moveTo>
                  <a:pt x="1408175" y="67437"/>
                </a:moveTo>
                <a:lnTo>
                  <a:pt x="1408175" y="40386"/>
                </a:lnTo>
                <a:lnTo>
                  <a:pt x="1405889" y="42672"/>
                </a:lnTo>
                <a:lnTo>
                  <a:pt x="1390649" y="42672"/>
                </a:lnTo>
                <a:lnTo>
                  <a:pt x="1390649" y="76200"/>
                </a:lnTo>
                <a:lnTo>
                  <a:pt x="1408175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339848" y="4267200"/>
            <a:ext cx="7664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Instr [15 -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09826" y="2625344"/>
            <a:ext cx="592455" cy="76200"/>
          </a:xfrm>
          <a:custGeom>
            <a:avLst/>
            <a:gdLst/>
            <a:ahLst/>
            <a:cxnLst/>
            <a:rect l="l" t="t" r="r" b="b"/>
            <a:pathLst>
              <a:path w="592455" h="76200">
                <a:moveTo>
                  <a:pt x="533400" y="41147"/>
                </a:moveTo>
                <a:lnTo>
                  <a:pt x="533400" y="35813"/>
                </a:lnTo>
                <a:lnTo>
                  <a:pt x="531113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6" y="43433"/>
                </a:lnTo>
                <a:lnTo>
                  <a:pt x="531113" y="43433"/>
                </a:lnTo>
                <a:lnTo>
                  <a:pt x="533400" y="41147"/>
                </a:lnTo>
                <a:close/>
              </a:path>
              <a:path w="592455" h="76200">
                <a:moveTo>
                  <a:pt x="592074" y="38099"/>
                </a:moveTo>
                <a:lnTo>
                  <a:pt x="515874" y="0"/>
                </a:lnTo>
                <a:lnTo>
                  <a:pt x="515874" y="33527"/>
                </a:lnTo>
                <a:lnTo>
                  <a:pt x="531113" y="33527"/>
                </a:lnTo>
                <a:lnTo>
                  <a:pt x="533400" y="35813"/>
                </a:lnTo>
                <a:lnTo>
                  <a:pt x="533400" y="67436"/>
                </a:lnTo>
                <a:lnTo>
                  <a:pt x="592074" y="38099"/>
                </a:lnTo>
                <a:close/>
              </a:path>
              <a:path w="592455" h="76200">
                <a:moveTo>
                  <a:pt x="533400" y="67436"/>
                </a:moveTo>
                <a:lnTo>
                  <a:pt x="533400" y="41147"/>
                </a:lnTo>
                <a:lnTo>
                  <a:pt x="531113" y="43433"/>
                </a:lnTo>
                <a:lnTo>
                  <a:pt x="515874" y="43433"/>
                </a:lnTo>
                <a:lnTo>
                  <a:pt x="515874" y="76199"/>
                </a:lnTo>
                <a:lnTo>
                  <a:pt x="53340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09826" y="3057398"/>
            <a:ext cx="592455" cy="76200"/>
          </a:xfrm>
          <a:custGeom>
            <a:avLst/>
            <a:gdLst/>
            <a:ahLst/>
            <a:cxnLst/>
            <a:rect l="l" t="t" r="r" b="b"/>
            <a:pathLst>
              <a:path w="592455" h="76200">
                <a:moveTo>
                  <a:pt x="533400" y="41147"/>
                </a:moveTo>
                <a:lnTo>
                  <a:pt x="533400" y="35813"/>
                </a:lnTo>
                <a:lnTo>
                  <a:pt x="531113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6" y="42671"/>
                </a:lnTo>
                <a:lnTo>
                  <a:pt x="531113" y="42671"/>
                </a:lnTo>
                <a:lnTo>
                  <a:pt x="533400" y="41147"/>
                </a:lnTo>
                <a:close/>
              </a:path>
              <a:path w="592455" h="76200">
                <a:moveTo>
                  <a:pt x="592074" y="38100"/>
                </a:moveTo>
                <a:lnTo>
                  <a:pt x="515874" y="0"/>
                </a:lnTo>
                <a:lnTo>
                  <a:pt x="515874" y="33527"/>
                </a:lnTo>
                <a:lnTo>
                  <a:pt x="531113" y="33527"/>
                </a:lnTo>
                <a:lnTo>
                  <a:pt x="533400" y="35813"/>
                </a:lnTo>
                <a:lnTo>
                  <a:pt x="533400" y="67437"/>
                </a:lnTo>
                <a:lnTo>
                  <a:pt x="592074" y="38100"/>
                </a:lnTo>
                <a:close/>
              </a:path>
              <a:path w="592455" h="76200">
                <a:moveTo>
                  <a:pt x="533400" y="67437"/>
                </a:moveTo>
                <a:lnTo>
                  <a:pt x="533400" y="41147"/>
                </a:lnTo>
                <a:lnTo>
                  <a:pt x="531113" y="42671"/>
                </a:lnTo>
                <a:lnTo>
                  <a:pt x="515874" y="42671"/>
                </a:lnTo>
                <a:lnTo>
                  <a:pt x="515874" y="76200"/>
                </a:lnTo>
                <a:lnTo>
                  <a:pt x="53340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79345" y="3060445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70104" y="51053"/>
                </a:moveTo>
                <a:lnTo>
                  <a:pt x="70104" y="20573"/>
                </a:lnTo>
                <a:lnTo>
                  <a:pt x="49530" y="0"/>
                </a:lnTo>
                <a:lnTo>
                  <a:pt x="20574" y="0"/>
                </a:lnTo>
                <a:lnTo>
                  <a:pt x="0" y="20573"/>
                </a:lnTo>
                <a:lnTo>
                  <a:pt x="0" y="51053"/>
                </a:lnTo>
                <a:lnTo>
                  <a:pt x="20574" y="71627"/>
                </a:lnTo>
                <a:lnTo>
                  <a:pt x="49530" y="71627"/>
                </a:lnTo>
                <a:lnTo>
                  <a:pt x="70104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79345" y="3060445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20574" y="0"/>
                </a:moveTo>
                <a:lnTo>
                  <a:pt x="0" y="20573"/>
                </a:lnTo>
                <a:lnTo>
                  <a:pt x="0" y="51053"/>
                </a:lnTo>
                <a:lnTo>
                  <a:pt x="20574" y="71627"/>
                </a:lnTo>
                <a:lnTo>
                  <a:pt x="49530" y="71627"/>
                </a:lnTo>
                <a:lnTo>
                  <a:pt x="70104" y="51053"/>
                </a:lnTo>
                <a:lnTo>
                  <a:pt x="70104" y="20573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21044" y="4563871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9525">
            <a:solidFill>
              <a:srgbClr val="303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590542" y="2539747"/>
            <a:ext cx="607060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Read  </a:t>
            </a:r>
            <a:r>
              <a:rPr sz="1100" spc="-5" dirty="0">
                <a:latin typeface="Arial"/>
                <a:cs typeface="Arial"/>
              </a:rPr>
              <a:t>register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</a:pPr>
            <a:r>
              <a:rPr sz="1100" dirty="0">
                <a:latin typeface="Arial"/>
                <a:cs typeface="Arial"/>
              </a:rPr>
              <a:t>Read  </a:t>
            </a:r>
            <a:r>
              <a:rPr sz="1100" spc="-5" dirty="0">
                <a:latin typeface="Arial"/>
                <a:cs typeface="Arial"/>
              </a:rPr>
              <a:t>register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700" marR="120650">
              <a:lnSpc>
                <a:spcPct val="100000"/>
              </a:lnSpc>
              <a:spcBef>
                <a:spcPts val="745"/>
              </a:spcBef>
            </a:pPr>
            <a:r>
              <a:rPr sz="1100" spc="-5" dirty="0">
                <a:latin typeface="Arial"/>
                <a:cs typeface="Arial"/>
              </a:rPr>
              <a:t>Write  regist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90542" y="3835158"/>
            <a:ext cx="35179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Write  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41876" y="3403098"/>
            <a:ext cx="413384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2069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ad  data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41876" y="2539761"/>
            <a:ext cx="413384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2069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ad  data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94220" y="3835172"/>
            <a:ext cx="6623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501900" y="2491994"/>
            <a:ext cx="1341120" cy="1727835"/>
          </a:xfrm>
          <a:custGeom>
            <a:avLst/>
            <a:gdLst/>
            <a:ahLst/>
            <a:cxnLst/>
            <a:rect l="l" t="t" r="r" b="b"/>
            <a:pathLst>
              <a:path w="1341120" h="1727835">
                <a:moveTo>
                  <a:pt x="0" y="0"/>
                </a:moveTo>
                <a:lnTo>
                  <a:pt x="0" y="1727454"/>
                </a:lnTo>
                <a:lnTo>
                  <a:pt x="1341120" y="1727454"/>
                </a:lnTo>
                <a:lnTo>
                  <a:pt x="134112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23102" y="3830828"/>
            <a:ext cx="167005" cy="85725"/>
          </a:xfrm>
          <a:custGeom>
            <a:avLst/>
            <a:gdLst/>
            <a:ahLst/>
            <a:cxnLst/>
            <a:rect l="l" t="t" r="r" b="b"/>
            <a:pathLst>
              <a:path w="167004" h="85725">
                <a:moveTo>
                  <a:pt x="123444" y="57150"/>
                </a:moveTo>
                <a:lnTo>
                  <a:pt x="123444" y="28194"/>
                </a:lnTo>
                <a:lnTo>
                  <a:pt x="0" y="28194"/>
                </a:lnTo>
                <a:lnTo>
                  <a:pt x="0" y="57150"/>
                </a:lnTo>
                <a:lnTo>
                  <a:pt x="123444" y="57150"/>
                </a:lnTo>
                <a:close/>
              </a:path>
              <a:path w="167004" h="85725">
                <a:moveTo>
                  <a:pt x="166877" y="42672"/>
                </a:moveTo>
                <a:lnTo>
                  <a:pt x="109727" y="0"/>
                </a:lnTo>
                <a:lnTo>
                  <a:pt x="109727" y="28194"/>
                </a:lnTo>
                <a:lnTo>
                  <a:pt x="123444" y="28194"/>
                </a:lnTo>
                <a:lnTo>
                  <a:pt x="123444" y="75102"/>
                </a:lnTo>
                <a:lnTo>
                  <a:pt x="166877" y="42672"/>
                </a:lnTo>
                <a:close/>
              </a:path>
              <a:path w="167004" h="85725">
                <a:moveTo>
                  <a:pt x="123444" y="75102"/>
                </a:moveTo>
                <a:lnTo>
                  <a:pt x="123444" y="57150"/>
                </a:lnTo>
                <a:lnTo>
                  <a:pt x="109727" y="57150"/>
                </a:lnTo>
                <a:lnTo>
                  <a:pt x="109727" y="85344"/>
                </a:lnTo>
                <a:lnTo>
                  <a:pt x="123444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23680" y="4694173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2672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102"/>
                </a:lnTo>
                <a:lnTo>
                  <a:pt x="252222" y="42672"/>
                </a:lnTo>
                <a:close/>
              </a:path>
              <a:path w="252729" h="86360">
                <a:moveTo>
                  <a:pt x="209550" y="75102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51201" y="3958844"/>
            <a:ext cx="0" cy="2851785"/>
          </a:xfrm>
          <a:custGeom>
            <a:avLst/>
            <a:gdLst/>
            <a:ahLst/>
            <a:cxnLst/>
            <a:rect l="l" t="t" r="r" b="b"/>
            <a:pathLst>
              <a:path h="2851784">
                <a:moveTo>
                  <a:pt x="0" y="2851404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51201" y="3916171"/>
            <a:ext cx="250825" cy="86360"/>
          </a:xfrm>
          <a:custGeom>
            <a:avLst/>
            <a:gdLst/>
            <a:ahLst/>
            <a:cxnLst/>
            <a:rect l="l" t="t" r="r" b="b"/>
            <a:pathLst>
              <a:path w="250825" h="86360">
                <a:moveTo>
                  <a:pt x="208025" y="57150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6360">
                <a:moveTo>
                  <a:pt x="250698" y="42672"/>
                </a:moveTo>
                <a:lnTo>
                  <a:pt x="193548" y="0"/>
                </a:lnTo>
                <a:lnTo>
                  <a:pt x="193548" y="28955"/>
                </a:lnTo>
                <a:lnTo>
                  <a:pt x="208025" y="28955"/>
                </a:lnTo>
                <a:lnTo>
                  <a:pt x="208025" y="75102"/>
                </a:lnTo>
                <a:lnTo>
                  <a:pt x="250698" y="42672"/>
                </a:lnTo>
                <a:close/>
              </a:path>
              <a:path w="250825" h="86360">
                <a:moveTo>
                  <a:pt x="208025" y="75102"/>
                </a:moveTo>
                <a:lnTo>
                  <a:pt x="208025" y="57150"/>
                </a:lnTo>
                <a:lnTo>
                  <a:pt x="193548" y="57150"/>
                </a:lnTo>
                <a:lnTo>
                  <a:pt x="193548" y="86105"/>
                </a:lnTo>
                <a:lnTo>
                  <a:pt x="208025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3020" y="2620772"/>
            <a:ext cx="251460" cy="86360"/>
          </a:xfrm>
          <a:custGeom>
            <a:avLst/>
            <a:gdLst/>
            <a:ahLst/>
            <a:cxnLst/>
            <a:rect l="l" t="t" r="r" b="b"/>
            <a:pathLst>
              <a:path w="251460" h="86360">
                <a:moveTo>
                  <a:pt x="208025" y="57149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49"/>
                </a:lnTo>
                <a:lnTo>
                  <a:pt x="208025" y="57149"/>
                </a:lnTo>
                <a:close/>
              </a:path>
              <a:path w="251460" h="86360">
                <a:moveTo>
                  <a:pt x="251459" y="42671"/>
                </a:moveTo>
                <a:lnTo>
                  <a:pt x="194309" y="0"/>
                </a:lnTo>
                <a:lnTo>
                  <a:pt x="194309" y="28955"/>
                </a:lnTo>
                <a:lnTo>
                  <a:pt x="208025" y="28955"/>
                </a:lnTo>
                <a:lnTo>
                  <a:pt x="208025" y="75681"/>
                </a:lnTo>
                <a:lnTo>
                  <a:pt x="251459" y="42671"/>
                </a:lnTo>
                <a:close/>
              </a:path>
              <a:path w="251460" h="86360">
                <a:moveTo>
                  <a:pt x="208025" y="75681"/>
                </a:moveTo>
                <a:lnTo>
                  <a:pt x="208025" y="57149"/>
                </a:lnTo>
                <a:lnTo>
                  <a:pt x="194309" y="57149"/>
                </a:lnTo>
                <a:lnTo>
                  <a:pt x="194309" y="86105"/>
                </a:lnTo>
                <a:lnTo>
                  <a:pt x="208025" y="7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43020" y="3571747"/>
            <a:ext cx="251460" cy="86360"/>
          </a:xfrm>
          <a:custGeom>
            <a:avLst/>
            <a:gdLst/>
            <a:ahLst/>
            <a:cxnLst/>
            <a:rect l="l" t="t" r="r" b="b"/>
            <a:pathLst>
              <a:path w="251460" h="86360">
                <a:moveTo>
                  <a:pt x="208025" y="57150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1460" h="86360">
                <a:moveTo>
                  <a:pt x="251459" y="42672"/>
                </a:moveTo>
                <a:lnTo>
                  <a:pt x="194309" y="0"/>
                </a:lnTo>
                <a:lnTo>
                  <a:pt x="194309" y="28955"/>
                </a:lnTo>
                <a:lnTo>
                  <a:pt x="208025" y="28955"/>
                </a:lnTo>
                <a:lnTo>
                  <a:pt x="208025" y="75681"/>
                </a:lnTo>
                <a:lnTo>
                  <a:pt x="251459" y="42672"/>
                </a:lnTo>
                <a:close/>
              </a:path>
              <a:path w="251460" h="86360">
                <a:moveTo>
                  <a:pt x="208025" y="75681"/>
                </a:moveTo>
                <a:lnTo>
                  <a:pt x="208025" y="57150"/>
                </a:lnTo>
                <a:lnTo>
                  <a:pt x="194309" y="57150"/>
                </a:lnTo>
                <a:lnTo>
                  <a:pt x="194309" y="86105"/>
                </a:lnTo>
                <a:lnTo>
                  <a:pt x="208025" y="7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3020" y="4435094"/>
            <a:ext cx="251460" cy="86360"/>
          </a:xfrm>
          <a:custGeom>
            <a:avLst/>
            <a:gdLst/>
            <a:ahLst/>
            <a:cxnLst/>
            <a:rect l="l" t="t" r="r" b="b"/>
            <a:pathLst>
              <a:path w="251460" h="86360">
                <a:moveTo>
                  <a:pt x="208025" y="57150"/>
                </a:moveTo>
                <a:lnTo>
                  <a:pt x="208025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1460" h="86360">
                <a:moveTo>
                  <a:pt x="251459" y="43433"/>
                </a:moveTo>
                <a:lnTo>
                  <a:pt x="194309" y="0"/>
                </a:lnTo>
                <a:lnTo>
                  <a:pt x="194309" y="28955"/>
                </a:lnTo>
                <a:lnTo>
                  <a:pt x="208025" y="28955"/>
                </a:lnTo>
                <a:lnTo>
                  <a:pt x="208025" y="75864"/>
                </a:lnTo>
                <a:lnTo>
                  <a:pt x="251459" y="43433"/>
                </a:lnTo>
                <a:close/>
              </a:path>
              <a:path w="251460" h="86360">
                <a:moveTo>
                  <a:pt x="208025" y="75864"/>
                </a:moveTo>
                <a:lnTo>
                  <a:pt x="208025" y="57150"/>
                </a:lnTo>
                <a:lnTo>
                  <a:pt x="194309" y="57150"/>
                </a:lnTo>
                <a:lnTo>
                  <a:pt x="194309" y="86105"/>
                </a:lnTo>
                <a:lnTo>
                  <a:pt x="208025" y="75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62120" y="4478528"/>
            <a:ext cx="1173480" cy="0"/>
          </a:xfrm>
          <a:custGeom>
            <a:avLst/>
            <a:gdLst/>
            <a:ahLst/>
            <a:cxnLst/>
            <a:rect l="l" t="t" r="r" b="b"/>
            <a:pathLst>
              <a:path w="1173479">
                <a:moveTo>
                  <a:pt x="0" y="0"/>
                </a:moveTo>
                <a:lnTo>
                  <a:pt x="117347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35600" y="4046473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35600" y="4003802"/>
            <a:ext cx="335280" cy="85725"/>
          </a:xfrm>
          <a:custGeom>
            <a:avLst/>
            <a:gdLst/>
            <a:ahLst/>
            <a:cxnLst/>
            <a:rect l="l" t="t" r="r" b="b"/>
            <a:pathLst>
              <a:path w="335279" h="85725">
                <a:moveTo>
                  <a:pt x="291846" y="57150"/>
                </a:moveTo>
                <a:lnTo>
                  <a:pt x="291846" y="28194"/>
                </a:lnTo>
                <a:lnTo>
                  <a:pt x="0" y="28194"/>
                </a:lnTo>
                <a:lnTo>
                  <a:pt x="0" y="57150"/>
                </a:lnTo>
                <a:lnTo>
                  <a:pt x="291846" y="57150"/>
                </a:lnTo>
                <a:close/>
              </a:path>
              <a:path w="335279" h="85725">
                <a:moveTo>
                  <a:pt x="335279" y="42672"/>
                </a:moveTo>
                <a:lnTo>
                  <a:pt x="278129" y="0"/>
                </a:lnTo>
                <a:lnTo>
                  <a:pt x="278129" y="28194"/>
                </a:lnTo>
                <a:lnTo>
                  <a:pt x="291846" y="28194"/>
                </a:lnTo>
                <a:lnTo>
                  <a:pt x="291846" y="75102"/>
                </a:lnTo>
                <a:lnTo>
                  <a:pt x="335279" y="42672"/>
                </a:lnTo>
                <a:close/>
              </a:path>
              <a:path w="335279" h="85725">
                <a:moveTo>
                  <a:pt x="291846" y="75102"/>
                </a:moveTo>
                <a:lnTo>
                  <a:pt x="291846" y="57150"/>
                </a:lnTo>
                <a:lnTo>
                  <a:pt x="278129" y="57150"/>
                </a:lnTo>
                <a:lnTo>
                  <a:pt x="278129" y="85344"/>
                </a:lnTo>
                <a:lnTo>
                  <a:pt x="291846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23680" y="4262120"/>
            <a:ext cx="252729" cy="86360"/>
          </a:xfrm>
          <a:custGeom>
            <a:avLst/>
            <a:gdLst/>
            <a:ahLst/>
            <a:cxnLst/>
            <a:rect l="l" t="t" r="r" b="b"/>
            <a:pathLst>
              <a:path w="252729" h="86360">
                <a:moveTo>
                  <a:pt x="209550" y="57150"/>
                </a:moveTo>
                <a:lnTo>
                  <a:pt x="209550" y="28955"/>
                </a:lnTo>
                <a:lnTo>
                  <a:pt x="0" y="28955"/>
                </a:lnTo>
                <a:lnTo>
                  <a:pt x="0" y="57150"/>
                </a:lnTo>
                <a:lnTo>
                  <a:pt x="209550" y="57150"/>
                </a:lnTo>
                <a:close/>
              </a:path>
              <a:path w="252729" h="86360">
                <a:moveTo>
                  <a:pt x="252222" y="43433"/>
                </a:moveTo>
                <a:lnTo>
                  <a:pt x="195072" y="0"/>
                </a:lnTo>
                <a:lnTo>
                  <a:pt x="195072" y="28955"/>
                </a:lnTo>
                <a:lnTo>
                  <a:pt x="209550" y="28955"/>
                </a:lnTo>
                <a:lnTo>
                  <a:pt x="209550" y="75295"/>
                </a:lnTo>
                <a:lnTo>
                  <a:pt x="252222" y="43433"/>
                </a:lnTo>
                <a:close/>
              </a:path>
              <a:path w="252729" h="86360">
                <a:moveTo>
                  <a:pt x="209550" y="75295"/>
                </a:moveTo>
                <a:lnTo>
                  <a:pt x="209550" y="57150"/>
                </a:lnTo>
                <a:lnTo>
                  <a:pt x="195072" y="57150"/>
                </a:lnTo>
                <a:lnTo>
                  <a:pt x="195072" y="86105"/>
                </a:lnTo>
                <a:lnTo>
                  <a:pt x="209550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09826" y="5044694"/>
            <a:ext cx="2185035" cy="76200"/>
          </a:xfrm>
          <a:custGeom>
            <a:avLst/>
            <a:gdLst/>
            <a:ahLst/>
            <a:cxnLst/>
            <a:rect l="l" t="t" r="r" b="b"/>
            <a:pathLst>
              <a:path w="2185035" h="76200">
                <a:moveTo>
                  <a:pt x="2125218" y="41147"/>
                </a:moveTo>
                <a:lnTo>
                  <a:pt x="2125218" y="35813"/>
                </a:lnTo>
                <a:lnTo>
                  <a:pt x="2123694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6" y="43433"/>
                </a:lnTo>
                <a:lnTo>
                  <a:pt x="2123694" y="43433"/>
                </a:lnTo>
                <a:lnTo>
                  <a:pt x="2125218" y="41147"/>
                </a:lnTo>
                <a:close/>
              </a:path>
              <a:path w="2185035" h="76200">
                <a:moveTo>
                  <a:pt x="2184653" y="38100"/>
                </a:moveTo>
                <a:lnTo>
                  <a:pt x="2108453" y="0"/>
                </a:lnTo>
                <a:lnTo>
                  <a:pt x="2108453" y="33527"/>
                </a:lnTo>
                <a:lnTo>
                  <a:pt x="2123694" y="33527"/>
                </a:lnTo>
                <a:lnTo>
                  <a:pt x="2125218" y="35813"/>
                </a:lnTo>
                <a:lnTo>
                  <a:pt x="2125218" y="67817"/>
                </a:lnTo>
                <a:lnTo>
                  <a:pt x="2184653" y="38100"/>
                </a:lnTo>
                <a:close/>
              </a:path>
              <a:path w="2185035" h="76200">
                <a:moveTo>
                  <a:pt x="2125218" y="67817"/>
                </a:moveTo>
                <a:lnTo>
                  <a:pt x="2125218" y="41147"/>
                </a:lnTo>
                <a:lnTo>
                  <a:pt x="2123694" y="43433"/>
                </a:lnTo>
                <a:lnTo>
                  <a:pt x="2108453" y="43433"/>
                </a:lnTo>
                <a:lnTo>
                  <a:pt x="2108453" y="76200"/>
                </a:lnTo>
                <a:lnTo>
                  <a:pt x="2125218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09826" y="5303773"/>
            <a:ext cx="2185035" cy="76200"/>
          </a:xfrm>
          <a:custGeom>
            <a:avLst/>
            <a:gdLst/>
            <a:ahLst/>
            <a:cxnLst/>
            <a:rect l="l" t="t" r="r" b="b"/>
            <a:pathLst>
              <a:path w="2185035" h="76200">
                <a:moveTo>
                  <a:pt x="2125218" y="41148"/>
                </a:moveTo>
                <a:lnTo>
                  <a:pt x="2125218" y="35813"/>
                </a:lnTo>
                <a:lnTo>
                  <a:pt x="2123694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2672"/>
                </a:lnTo>
                <a:lnTo>
                  <a:pt x="2123694" y="42672"/>
                </a:lnTo>
                <a:lnTo>
                  <a:pt x="2125218" y="41148"/>
                </a:lnTo>
                <a:close/>
              </a:path>
              <a:path w="2185035" h="76200">
                <a:moveTo>
                  <a:pt x="2184653" y="38100"/>
                </a:moveTo>
                <a:lnTo>
                  <a:pt x="2108453" y="0"/>
                </a:lnTo>
                <a:lnTo>
                  <a:pt x="2108453" y="33527"/>
                </a:lnTo>
                <a:lnTo>
                  <a:pt x="2123694" y="33527"/>
                </a:lnTo>
                <a:lnTo>
                  <a:pt x="2125218" y="35813"/>
                </a:lnTo>
                <a:lnTo>
                  <a:pt x="2125218" y="67817"/>
                </a:lnTo>
                <a:lnTo>
                  <a:pt x="2184653" y="38100"/>
                </a:lnTo>
                <a:close/>
              </a:path>
              <a:path w="2185035" h="76200">
                <a:moveTo>
                  <a:pt x="2125218" y="67817"/>
                </a:moveTo>
                <a:lnTo>
                  <a:pt x="2125218" y="41148"/>
                </a:lnTo>
                <a:lnTo>
                  <a:pt x="2123694" y="42672"/>
                </a:lnTo>
                <a:lnTo>
                  <a:pt x="2108453" y="42672"/>
                </a:lnTo>
                <a:lnTo>
                  <a:pt x="2108453" y="76200"/>
                </a:lnTo>
                <a:lnTo>
                  <a:pt x="2125218" y="678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79345" y="44373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5" h="71120">
                <a:moveTo>
                  <a:pt x="70104" y="50292"/>
                </a:moveTo>
                <a:lnTo>
                  <a:pt x="70104" y="19812"/>
                </a:lnTo>
                <a:lnTo>
                  <a:pt x="49530" y="0"/>
                </a:lnTo>
                <a:lnTo>
                  <a:pt x="20574" y="0"/>
                </a:lnTo>
                <a:lnTo>
                  <a:pt x="0" y="19812"/>
                </a:lnTo>
                <a:lnTo>
                  <a:pt x="0" y="50292"/>
                </a:lnTo>
                <a:lnTo>
                  <a:pt x="20574" y="70866"/>
                </a:lnTo>
                <a:lnTo>
                  <a:pt x="49530" y="70866"/>
                </a:lnTo>
                <a:lnTo>
                  <a:pt x="7010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79345" y="44373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5" h="71120">
                <a:moveTo>
                  <a:pt x="20574" y="0"/>
                </a:moveTo>
                <a:lnTo>
                  <a:pt x="0" y="19812"/>
                </a:lnTo>
                <a:lnTo>
                  <a:pt x="0" y="50292"/>
                </a:lnTo>
                <a:lnTo>
                  <a:pt x="20574" y="70866"/>
                </a:lnTo>
                <a:lnTo>
                  <a:pt x="49530" y="70866"/>
                </a:lnTo>
                <a:lnTo>
                  <a:pt x="70104" y="50292"/>
                </a:lnTo>
                <a:lnTo>
                  <a:pt x="70104" y="19812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79345" y="4767326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70104" y="52577"/>
                </a:moveTo>
                <a:lnTo>
                  <a:pt x="70104" y="20574"/>
                </a:lnTo>
                <a:lnTo>
                  <a:pt x="49530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30" y="73151"/>
                </a:lnTo>
                <a:lnTo>
                  <a:pt x="70104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79345" y="4767326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20574" y="0"/>
                </a:move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30" y="73151"/>
                </a:lnTo>
                <a:lnTo>
                  <a:pt x="70104" y="52577"/>
                </a:lnTo>
                <a:lnTo>
                  <a:pt x="70104" y="20574"/>
                </a:lnTo>
                <a:lnTo>
                  <a:pt x="49530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56730" y="3230372"/>
            <a:ext cx="255270" cy="76200"/>
          </a:xfrm>
          <a:custGeom>
            <a:avLst/>
            <a:gdLst/>
            <a:ahLst/>
            <a:cxnLst/>
            <a:rect l="l" t="t" r="r" b="b"/>
            <a:pathLst>
              <a:path w="255270" h="76200">
                <a:moveTo>
                  <a:pt x="196596" y="41147"/>
                </a:moveTo>
                <a:lnTo>
                  <a:pt x="196596" y="35813"/>
                </a:lnTo>
                <a:lnTo>
                  <a:pt x="194310" y="33527"/>
                </a:lnTo>
                <a:lnTo>
                  <a:pt x="1524" y="33527"/>
                </a:lnTo>
                <a:lnTo>
                  <a:pt x="0" y="35813"/>
                </a:lnTo>
                <a:lnTo>
                  <a:pt x="0" y="41147"/>
                </a:lnTo>
                <a:lnTo>
                  <a:pt x="1524" y="42671"/>
                </a:lnTo>
                <a:lnTo>
                  <a:pt x="194310" y="42671"/>
                </a:lnTo>
                <a:lnTo>
                  <a:pt x="196596" y="41147"/>
                </a:lnTo>
                <a:close/>
              </a:path>
              <a:path w="255270" h="76200">
                <a:moveTo>
                  <a:pt x="255270" y="38099"/>
                </a:moveTo>
                <a:lnTo>
                  <a:pt x="179070" y="0"/>
                </a:lnTo>
                <a:lnTo>
                  <a:pt x="179070" y="33527"/>
                </a:lnTo>
                <a:lnTo>
                  <a:pt x="194310" y="33527"/>
                </a:lnTo>
                <a:lnTo>
                  <a:pt x="196596" y="35813"/>
                </a:lnTo>
                <a:lnTo>
                  <a:pt x="196596" y="67436"/>
                </a:lnTo>
                <a:lnTo>
                  <a:pt x="255270" y="38099"/>
                </a:lnTo>
                <a:close/>
              </a:path>
              <a:path w="255270" h="76200">
                <a:moveTo>
                  <a:pt x="196596" y="67436"/>
                </a:moveTo>
                <a:lnTo>
                  <a:pt x="196596" y="41147"/>
                </a:lnTo>
                <a:lnTo>
                  <a:pt x="194310" y="42671"/>
                </a:lnTo>
                <a:lnTo>
                  <a:pt x="179070" y="42671"/>
                </a:lnTo>
                <a:lnTo>
                  <a:pt x="179070" y="76199"/>
                </a:lnTo>
                <a:lnTo>
                  <a:pt x="1965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51779" y="4262120"/>
            <a:ext cx="1760220" cy="86360"/>
          </a:xfrm>
          <a:custGeom>
            <a:avLst/>
            <a:gdLst/>
            <a:ahLst/>
            <a:cxnLst/>
            <a:rect l="l" t="t" r="r" b="b"/>
            <a:pathLst>
              <a:path w="1760220" h="86360">
                <a:moveTo>
                  <a:pt x="1717548" y="57150"/>
                </a:moveTo>
                <a:lnTo>
                  <a:pt x="1717548" y="28955"/>
                </a:lnTo>
                <a:lnTo>
                  <a:pt x="0" y="28956"/>
                </a:lnTo>
                <a:lnTo>
                  <a:pt x="0" y="57150"/>
                </a:lnTo>
                <a:lnTo>
                  <a:pt x="1717548" y="57150"/>
                </a:lnTo>
                <a:close/>
              </a:path>
              <a:path w="1760220" h="86360">
                <a:moveTo>
                  <a:pt x="1760220" y="43433"/>
                </a:moveTo>
                <a:lnTo>
                  <a:pt x="1703070" y="0"/>
                </a:lnTo>
                <a:lnTo>
                  <a:pt x="1703070" y="28955"/>
                </a:lnTo>
                <a:lnTo>
                  <a:pt x="1717548" y="28955"/>
                </a:lnTo>
                <a:lnTo>
                  <a:pt x="1717548" y="75295"/>
                </a:lnTo>
                <a:lnTo>
                  <a:pt x="1760220" y="43433"/>
                </a:lnTo>
                <a:close/>
              </a:path>
              <a:path w="1760220" h="86360">
                <a:moveTo>
                  <a:pt x="1717548" y="75295"/>
                </a:moveTo>
                <a:lnTo>
                  <a:pt x="1717548" y="57150"/>
                </a:lnTo>
                <a:lnTo>
                  <a:pt x="1703070" y="57150"/>
                </a:lnTo>
                <a:lnTo>
                  <a:pt x="1703070" y="86105"/>
                </a:lnTo>
                <a:lnTo>
                  <a:pt x="1717548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278626" y="4711445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278626" y="5014727"/>
            <a:ext cx="1035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202171" y="4651502"/>
            <a:ext cx="238760" cy="603250"/>
          </a:xfrm>
          <a:custGeom>
            <a:avLst/>
            <a:gdLst/>
            <a:ahLst/>
            <a:cxnLst/>
            <a:rect l="l" t="t" r="r" b="b"/>
            <a:pathLst>
              <a:path w="238760" h="603250">
                <a:moveTo>
                  <a:pt x="118872" y="0"/>
                </a:move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2"/>
                </a:lnTo>
                <a:lnTo>
                  <a:pt x="0" y="483870"/>
                </a:lnTo>
                <a:lnTo>
                  <a:pt x="9358" y="530411"/>
                </a:lnTo>
                <a:lnTo>
                  <a:pt x="34861" y="568166"/>
                </a:lnTo>
                <a:lnTo>
                  <a:pt x="72651" y="593490"/>
                </a:lnTo>
                <a:lnTo>
                  <a:pt x="118872" y="602742"/>
                </a:lnTo>
                <a:lnTo>
                  <a:pt x="165532" y="593490"/>
                </a:lnTo>
                <a:lnTo>
                  <a:pt x="203549" y="568166"/>
                </a:lnTo>
                <a:lnTo>
                  <a:pt x="229135" y="530411"/>
                </a:lnTo>
                <a:lnTo>
                  <a:pt x="238505" y="483870"/>
                </a:lnTo>
                <a:lnTo>
                  <a:pt x="238505" y="118872"/>
                </a:lnTo>
                <a:lnTo>
                  <a:pt x="229135" y="72651"/>
                </a:lnTo>
                <a:lnTo>
                  <a:pt x="203549" y="34861"/>
                </a:lnTo>
                <a:lnTo>
                  <a:pt x="165532" y="9358"/>
                </a:lnTo>
                <a:lnTo>
                  <a:pt x="1188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57547" y="5044694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6" y="41147"/>
                </a:moveTo>
                <a:lnTo>
                  <a:pt x="1872996" y="35813"/>
                </a:lnTo>
                <a:lnTo>
                  <a:pt x="1871472" y="33527"/>
                </a:lnTo>
                <a:lnTo>
                  <a:pt x="2286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6" y="43434"/>
                </a:lnTo>
                <a:lnTo>
                  <a:pt x="1871472" y="43433"/>
                </a:lnTo>
                <a:lnTo>
                  <a:pt x="1872996" y="41147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3527"/>
                </a:lnTo>
                <a:lnTo>
                  <a:pt x="1871472" y="33527"/>
                </a:lnTo>
                <a:lnTo>
                  <a:pt x="1872996" y="35813"/>
                </a:lnTo>
                <a:lnTo>
                  <a:pt x="1872996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6" y="67817"/>
                </a:moveTo>
                <a:lnTo>
                  <a:pt x="1872996" y="41147"/>
                </a:lnTo>
                <a:lnTo>
                  <a:pt x="1871472" y="43433"/>
                </a:lnTo>
                <a:lnTo>
                  <a:pt x="1856231" y="43433"/>
                </a:lnTo>
                <a:lnTo>
                  <a:pt x="1856231" y="76200"/>
                </a:lnTo>
                <a:lnTo>
                  <a:pt x="187299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57547" y="4784852"/>
            <a:ext cx="1932939" cy="76200"/>
          </a:xfrm>
          <a:custGeom>
            <a:avLst/>
            <a:gdLst/>
            <a:ahLst/>
            <a:cxnLst/>
            <a:rect l="l" t="t" r="r" b="b"/>
            <a:pathLst>
              <a:path w="1932939" h="76200">
                <a:moveTo>
                  <a:pt x="1872996" y="40386"/>
                </a:moveTo>
                <a:lnTo>
                  <a:pt x="1872996" y="35051"/>
                </a:lnTo>
                <a:lnTo>
                  <a:pt x="1871472" y="33527"/>
                </a:lnTo>
                <a:lnTo>
                  <a:pt x="2286" y="33528"/>
                </a:lnTo>
                <a:lnTo>
                  <a:pt x="0" y="35052"/>
                </a:lnTo>
                <a:lnTo>
                  <a:pt x="0" y="40386"/>
                </a:lnTo>
                <a:lnTo>
                  <a:pt x="2286" y="42672"/>
                </a:lnTo>
                <a:lnTo>
                  <a:pt x="1871472" y="42672"/>
                </a:lnTo>
                <a:lnTo>
                  <a:pt x="1872996" y="40386"/>
                </a:lnTo>
                <a:close/>
              </a:path>
              <a:path w="1932939" h="76200">
                <a:moveTo>
                  <a:pt x="1932431" y="38100"/>
                </a:moveTo>
                <a:lnTo>
                  <a:pt x="1856231" y="0"/>
                </a:lnTo>
                <a:lnTo>
                  <a:pt x="1856231" y="33527"/>
                </a:lnTo>
                <a:lnTo>
                  <a:pt x="1871472" y="33527"/>
                </a:lnTo>
                <a:lnTo>
                  <a:pt x="1872996" y="35051"/>
                </a:lnTo>
                <a:lnTo>
                  <a:pt x="1872996" y="67817"/>
                </a:lnTo>
                <a:lnTo>
                  <a:pt x="1932431" y="38100"/>
                </a:lnTo>
                <a:close/>
              </a:path>
              <a:path w="1932939" h="76200">
                <a:moveTo>
                  <a:pt x="1872996" y="67817"/>
                </a:moveTo>
                <a:lnTo>
                  <a:pt x="1872996" y="40386"/>
                </a:lnTo>
                <a:lnTo>
                  <a:pt x="1871472" y="42672"/>
                </a:lnTo>
                <a:lnTo>
                  <a:pt x="1856231" y="42672"/>
                </a:lnTo>
                <a:lnTo>
                  <a:pt x="1856231" y="76200"/>
                </a:lnTo>
                <a:lnTo>
                  <a:pt x="187299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37629" y="4957826"/>
            <a:ext cx="674370" cy="76200"/>
          </a:xfrm>
          <a:custGeom>
            <a:avLst/>
            <a:gdLst/>
            <a:ahLst/>
            <a:cxnLst/>
            <a:rect l="l" t="t" r="r" b="b"/>
            <a:pathLst>
              <a:path w="674370" h="76200">
                <a:moveTo>
                  <a:pt x="615696" y="40386"/>
                </a:moveTo>
                <a:lnTo>
                  <a:pt x="615696" y="35051"/>
                </a:lnTo>
                <a:lnTo>
                  <a:pt x="613410" y="33527"/>
                </a:lnTo>
                <a:lnTo>
                  <a:pt x="1524" y="33527"/>
                </a:lnTo>
                <a:lnTo>
                  <a:pt x="0" y="35051"/>
                </a:lnTo>
                <a:lnTo>
                  <a:pt x="0" y="40386"/>
                </a:lnTo>
                <a:lnTo>
                  <a:pt x="1524" y="42672"/>
                </a:lnTo>
                <a:lnTo>
                  <a:pt x="613410" y="42672"/>
                </a:lnTo>
                <a:lnTo>
                  <a:pt x="615696" y="40386"/>
                </a:lnTo>
                <a:close/>
              </a:path>
              <a:path w="674370" h="76200">
                <a:moveTo>
                  <a:pt x="674370" y="38100"/>
                </a:moveTo>
                <a:lnTo>
                  <a:pt x="598170" y="0"/>
                </a:lnTo>
                <a:lnTo>
                  <a:pt x="598170" y="33527"/>
                </a:lnTo>
                <a:lnTo>
                  <a:pt x="613410" y="33527"/>
                </a:lnTo>
                <a:lnTo>
                  <a:pt x="615696" y="35051"/>
                </a:lnTo>
                <a:lnTo>
                  <a:pt x="615696" y="67437"/>
                </a:lnTo>
                <a:lnTo>
                  <a:pt x="674370" y="38100"/>
                </a:lnTo>
                <a:close/>
              </a:path>
              <a:path w="674370" h="76200">
                <a:moveTo>
                  <a:pt x="615696" y="67437"/>
                </a:moveTo>
                <a:lnTo>
                  <a:pt x="615696" y="40386"/>
                </a:lnTo>
                <a:lnTo>
                  <a:pt x="613410" y="42672"/>
                </a:lnTo>
                <a:lnTo>
                  <a:pt x="598170" y="42672"/>
                </a:lnTo>
                <a:lnTo>
                  <a:pt x="598170" y="76200"/>
                </a:lnTo>
                <a:lnTo>
                  <a:pt x="61569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80402" y="4262120"/>
            <a:ext cx="501650" cy="86360"/>
          </a:xfrm>
          <a:custGeom>
            <a:avLst/>
            <a:gdLst/>
            <a:ahLst/>
            <a:cxnLst/>
            <a:rect l="l" t="t" r="r" b="b"/>
            <a:pathLst>
              <a:path w="501650" h="86360">
                <a:moveTo>
                  <a:pt x="458724" y="57150"/>
                </a:moveTo>
                <a:lnTo>
                  <a:pt x="458724" y="28955"/>
                </a:lnTo>
                <a:lnTo>
                  <a:pt x="0" y="28955"/>
                </a:lnTo>
                <a:lnTo>
                  <a:pt x="0" y="57150"/>
                </a:lnTo>
                <a:lnTo>
                  <a:pt x="458724" y="57150"/>
                </a:lnTo>
                <a:close/>
              </a:path>
              <a:path w="501650" h="86360">
                <a:moveTo>
                  <a:pt x="501396" y="43433"/>
                </a:moveTo>
                <a:lnTo>
                  <a:pt x="444246" y="0"/>
                </a:lnTo>
                <a:lnTo>
                  <a:pt x="444246" y="28955"/>
                </a:lnTo>
                <a:lnTo>
                  <a:pt x="458724" y="28955"/>
                </a:lnTo>
                <a:lnTo>
                  <a:pt x="458724" y="75295"/>
                </a:lnTo>
                <a:lnTo>
                  <a:pt x="501396" y="43433"/>
                </a:lnTo>
                <a:close/>
              </a:path>
              <a:path w="501650" h="86360">
                <a:moveTo>
                  <a:pt x="458724" y="75295"/>
                </a:moveTo>
                <a:lnTo>
                  <a:pt x="458724" y="57150"/>
                </a:lnTo>
                <a:lnTo>
                  <a:pt x="444246" y="57150"/>
                </a:lnTo>
                <a:lnTo>
                  <a:pt x="444246" y="86105"/>
                </a:lnTo>
                <a:lnTo>
                  <a:pt x="458724" y="75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75830" y="4957826"/>
            <a:ext cx="1681480" cy="76200"/>
          </a:xfrm>
          <a:custGeom>
            <a:avLst/>
            <a:gdLst/>
            <a:ahLst/>
            <a:cxnLst/>
            <a:rect l="l" t="t" r="r" b="b"/>
            <a:pathLst>
              <a:path w="1681479" h="76200">
                <a:moveTo>
                  <a:pt x="1622298" y="40386"/>
                </a:moveTo>
                <a:lnTo>
                  <a:pt x="1622298" y="35051"/>
                </a:lnTo>
                <a:lnTo>
                  <a:pt x="1620012" y="33527"/>
                </a:lnTo>
                <a:lnTo>
                  <a:pt x="1524" y="33527"/>
                </a:lnTo>
                <a:lnTo>
                  <a:pt x="0" y="35051"/>
                </a:lnTo>
                <a:lnTo>
                  <a:pt x="0" y="40386"/>
                </a:lnTo>
                <a:lnTo>
                  <a:pt x="1524" y="42672"/>
                </a:lnTo>
                <a:lnTo>
                  <a:pt x="1620012" y="42672"/>
                </a:lnTo>
                <a:lnTo>
                  <a:pt x="1622298" y="40386"/>
                </a:lnTo>
                <a:close/>
              </a:path>
              <a:path w="1681479" h="76200">
                <a:moveTo>
                  <a:pt x="1680972" y="38100"/>
                </a:moveTo>
                <a:lnTo>
                  <a:pt x="1604772" y="0"/>
                </a:lnTo>
                <a:lnTo>
                  <a:pt x="1604772" y="33527"/>
                </a:lnTo>
                <a:lnTo>
                  <a:pt x="1620012" y="33527"/>
                </a:lnTo>
                <a:lnTo>
                  <a:pt x="1622298" y="35051"/>
                </a:lnTo>
                <a:lnTo>
                  <a:pt x="1622298" y="67437"/>
                </a:lnTo>
                <a:lnTo>
                  <a:pt x="1680972" y="38100"/>
                </a:lnTo>
                <a:close/>
              </a:path>
              <a:path w="1681479" h="76200">
                <a:moveTo>
                  <a:pt x="1622298" y="67437"/>
                </a:moveTo>
                <a:lnTo>
                  <a:pt x="1622298" y="40386"/>
                </a:lnTo>
                <a:lnTo>
                  <a:pt x="1620012" y="42672"/>
                </a:lnTo>
                <a:lnTo>
                  <a:pt x="1604772" y="42672"/>
                </a:lnTo>
                <a:lnTo>
                  <a:pt x="1604772" y="76200"/>
                </a:lnTo>
                <a:lnTo>
                  <a:pt x="16222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123680" y="4995926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75902" y="4995926"/>
            <a:ext cx="0" cy="1641475"/>
          </a:xfrm>
          <a:custGeom>
            <a:avLst/>
            <a:gdLst/>
            <a:ahLst/>
            <a:cxnLst/>
            <a:rect l="l" t="t" r="r" b="b"/>
            <a:pathLst>
              <a:path h="1641475">
                <a:moveTo>
                  <a:pt x="0" y="164134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82800" y="6637273"/>
            <a:ext cx="7293609" cy="0"/>
          </a:xfrm>
          <a:custGeom>
            <a:avLst/>
            <a:gdLst/>
            <a:ahLst/>
            <a:cxnLst/>
            <a:rect l="l" t="t" r="r" b="b"/>
            <a:pathLst>
              <a:path w="7293609">
                <a:moveTo>
                  <a:pt x="0" y="0"/>
                </a:moveTo>
                <a:lnTo>
                  <a:pt x="729310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097020" y="1935734"/>
            <a:ext cx="17843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EX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093717" y="1628648"/>
            <a:ext cx="168910" cy="258445"/>
          </a:xfrm>
          <a:custGeom>
            <a:avLst/>
            <a:gdLst/>
            <a:ahLst/>
            <a:cxnLst/>
            <a:rect l="l" t="t" r="r" b="b"/>
            <a:pathLst>
              <a:path w="168910" h="258444">
                <a:moveTo>
                  <a:pt x="168401" y="0"/>
                </a:moveTo>
                <a:lnTo>
                  <a:pt x="168401" y="258317"/>
                </a:lnTo>
                <a:lnTo>
                  <a:pt x="0" y="258317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94479" y="1628648"/>
            <a:ext cx="167640" cy="259079"/>
          </a:xfrm>
          <a:custGeom>
            <a:avLst/>
            <a:gdLst/>
            <a:ahLst/>
            <a:cxnLst/>
            <a:rect l="l" t="t" r="r" b="b"/>
            <a:pathLst>
              <a:path w="167639" h="259080">
                <a:moveTo>
                  <a:pt x="0" y="0"/>
                </a:moveTo>
                <a:lnTo>
                  <a:pt x="0" y="259079"/>
                </a:lnTo>
                <a:lnTo>
                  <a:pt x="167639" y="259079"/>
                </a:lnTo>
                <a:lnTo>
                  <a:pt x="16763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129785" y="1676653"/>
            <a:ext cx="12763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093717" y="1368044"/>
            <a:ext cx="168910" cy="260985"/>
          </a:xfrm>
          <a:custGeom>
            <a:avLst/>
            <a:gdLst/>
            <a:ahLst/>
            <a:cxnLst/>
            <a:rect l="l" t="t" r="r" b="b"/>
            <a:pathLst>
              <a:path w="168910" h="260985">
                <a:moveTo>
                  <a:pt x="168401" y="0"/>
                </a:moveTo>
                <a:lnTo>
                  <a:pt x="168401" y="260604"/>
                </a:lnTo>
                <a:lnTo>
                  <a:pt x="0" y="260604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94479" y="1368044"/>
            <a:ext cx="167640" cy="260985"/>
          </a:xfrm>
          <a:custGeom>
            <a:avLst/>
            <a:gdLst/>
            <a:ahLst/>
            <a:cxnLst/>
            <a:rect l="l" t="t" r="r" b="b"/>
            <a:pathLst>
              <a:path w="167639" h="260985">
                <a:moveTo>
                  <a:pt x="0" y="0"/>
                </a:moveTo>
                <a:lnTo>
                  <a:pt x="0" y="260604"/>
                </a:lnTo>
                <a:lnTo>
                  <a:pt x="167639" y="260604"/>
                </a:lnTo>
                <a:lnTo>
                  <a:pt x="16763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4086352" y="1416050"/>
            <a:ext cx="20891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WB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837179" y="1368044"/>
            <a:ext cx="586740" cy="778510"/>
          </a:xfrm>
          <a:custGeom>
            <a:avLst/>
            <a:gdLst/>
            <a:ahLst/>
            <a:cxnLst/>
            <a:rect l="l" t="t" r="r" b="b"/>
            <a:pathLst>
              <a:path w="586739" h="778510">
                <a:moveTo>
                  <a:pt x="293369" y="0"/>
                </a:moveTo>
                <a:lnTo>
                  <a:pt x="253502" y="3557"/>
                </a:lnTo>
                <a:lnTo>
                  <a:pt x="215282" y="13920"/>
                </a:lnTo>
                <a:lnTo>
                  <a:pt x="179058" y="30622"/>
                </a:lnTo>
                <a:lnTo>
                  <a:pt x="145175" y="53198"/>
                </a:lnTo>
                <a:lnTo>
                  <a:pt x="113980" y="81182"/>
                </a:lnTo>
                <a:lnTo>
                  <a:pt x="85820" y="114109"/>
                </a:lnTo>
                <a:lnTo>
                  <a:pt x="61041" y="151512"/>
                </a:lnTo>
                <a:lnTo>
                  <a:pt x="39990" y="192927"/>
                </a:lnTo>
                <a:lnTo>
                  <a:pt x="23014" y="237886"/>
                </a:lnTo>
                <a:lnTo>
                  <a:pt x="10459" y="285926"/>
                </a:lnTo>
                <a:lnTo>
                  <a:pt x="2672" y="336579"/>
                </a:lnTo>
                <a:lnTo>
                  <a:pt x="0" y="389382"/>
                </a:lnTo>
                <a:lnTo>
                  <a:pt x="2672" y="442169"/>
                </a:lnTo>
                <a:lnTo>
                  <a:pt x="10459" y="492781"/>
                </a:lnTo>
                <a:lnTo>
                  <a:pt x="23014" y="540758"/>
                </a:lnTo>
                <a:lnTo>
                  <a:pt x="39990" y="585639"/>
                </a:lnTo>
                <a:lnTo>
                  <a:pt x="61041" y="626964"/>
                </a:lnTo>
                <a:lnTo>
                  <a:pt x="85820" y="664273"/>
                </a:lnTo>
                <a:lnTo>
                  <a:pt x="113980" y="697105"/>
                </a:lnTo>
                <a:lnTo>
                  <a:pt x="145175" y="725000"/>
                </a:lnTo>
                <a:lnTo>
                  <a:pt x="179058" y="747498"/>
                </a:lnTo>
                <a:lnTo>
                  <a:pt x="215282" y="764137"/>
                </a:lnTo>
                <a:lnTo>
                  <a:pt x="253502" y="774459"/>
                </a:lnTo>
                <a:lnTo>
                  <a:pt x="293369" y="778001"/>
                </a:lnTo>
                <a:lnTo>
                  <a:pt x="333237" y="774459"/>
                </a:lnTo>
                <a:lnTo>
                  <a:pt x="371457" y="764137"/>
                </a:lnTo>
                <a:lnTo>
                  <a:pt x="407681" y="747498"/>
                </a:lnTo>
                <a:lnTo>
                  <a:pt x="441564" y="725000"/>
                </a:lnTo>
                <a:lnTo>
                  <a:pt x="472759" y="697105"/>
                </a:lnTo>
                <a:lnTo>
                  <a:pt x="500919" y="664273"/>
                </a:lnTo>
                <a:lnTo>
                  <a:pt x="525698" y="626964"/>
                </a:lnTo>
                <a:lnTo>
                  <a:pt x="546749" y="585639"/>
                </a:lnTo>
                <a:lnTo>
                  <a:pt x="563725" y="540758"/>
                </a:lnTo>
                <a:lnTo>
                  <a:pt x="576280" y="492781"/>
                </a:lnTo>
                <a:lnTo>
                  <a:pt x="584067" y="442169"/>
                </a:lnTo>
                <a:lnTo>
                  <a:pt x="586740" y="389381"/>
                </a:lnTo>
                <a:lnTo>
                  <a:pt x="584067" y="336579"/>
                </a:lnTo>
                <a:lnTo>
                  <a:pt x="576280" y="285926"/>
                </a:lnTo>
                <a:lnTo>
                  <a:pt x="563725" y="237886"/>
                </a:lnTo>
                <a:lnTo>
                  <a:pt x="546749" y="192927"/>
                </a:lnTo>
                <a:lnTo>
                  <a:pt x="525698" y="151512"/>
                </a:lnTo>
                <a:lnTo>
                  <a:pt x="500919" y="114109"/>
                </a:lnTo>
                <a:lnTo>
                  <a:pt x="472759" y="81182"/>
                </a:lnTo>
                <a:lnTo>
                  <a:pt x="441564" y="53198"/>
                </a:lnTo>
                <a:lnTo>
                  <a:pt x="407681" y="30622"/>
                </a:lnTo>
                <a:lnTo>
                  <a:pt x="371457" y="13920"/>
                </a:lnTo>
                <a:lnTo>
                  <a:pt x="333237" y="3557"/>
                </a:lnTo>
                <a:lnTo>
                  <a:pt x="29336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2880867" y="1676400"/>
            <a:ext cx="521334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112000" y="1886966"/>
            <a:ext cx="167640" cy="259079"/>
          </a:xfrm>
          <a:custGeom>
            <a:avLst/>
            <a:gdLst/>
            <a:ahLst/>
            <a:cxnLst/>
            <a:rect l="l" t="t" r="r" b="b"/>
            <a:pathLst>
              <a:path w="167640" h="259080">
                <a:moveTo>
                  <a:pt x="167640" y="0"/>
                </a:moveTo>
                <a:lnTo>
                  <a:pt x="167640" y="259080"/>
                </a:lnTo>
                <a:lnTo>
                  <a:pt x="0" y="259080"/>
                </a:lnTo>
                <a:lnTo>
                  <a:pt x="0" y="0"/>
                </a:lnTo>
                <a:lnTo>
                  <a:pt x="16764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12000" y="1887727"/>
            <a:ext cx="168910" cy="258445"/>
          </a:xfrm>
          <a:custGeom>
            <a:avLst/>
            <a:gdLst/>
            <a:ahLst/>
            <a:cxnLst/>
            <a:rect l="l" t="t" r="r" b="b"/>
            <a:pathLst>
              <a:path w="168909" h="258444">
                <a:moveTo>
                  <a:pt x="0" y="0"/>
                </a:moveTo>
                <a:lnTo>
                  <a:pt x="0" y="258317"/>
                </a:lnTo>
                <a:lnTo>
                  <a:pt x="168401" y="258317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145781" y="1935734"/>
            <a:ext cx="12763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112000" y="1628648"/>
            <a:ext cx="167640" cy="258445"/>
          </a:xfrm>
          <a:custGeom>
            <a:avLst/>
            <a:gdLst/>
            <a:ahLst/>
            <a:cxnLst/>
            <a:rect l="l" t="t" r="r" b="b"/>
            <a:pathLst>
              <a:path w="167640" h="258444">
                <a:moveTo>
                  <a:pt x="167640" y="0"/>
                </a:moveTo>
                <a:lnTo>
                  <a:pt x="167640" y="258317"/>
                </a:lnTo>
                <a:lnTo>
                  <a:pt x="0" y="258317"/>
                </a:lnTo>
                <a:lnTo>
                  <a:pt x="0" y="0"/>
                </a:lnTo>
                <a:lnTo>
                  <a:pt x="16764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12000" y="1628648"/>
            <a:ext cx="168910" cy="259079"/>
          </a:xfrm>
          <a:custGeom>
            <a:avLst/>
            <a:gdLst/>
            <a:ahLst/>
            <a:cxnLst/>
            <a:rect l="l" t="t" r="r" b="b"/>
            <a:pathLst>
              <a:path w="168909" h="259080">
                <a:moveTo>
                  <a:pt x="0" y="0"/>
                </a:moveTo>
                <a:lnTo>
                  <a:pt x="0" y="259079"/>
                </a:lnTo>
                <a:lnTo>
                  <a:pt x="168401" y="259079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7100823" y="1676653"/>
            <a:ext cx="20891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WB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956040" y="1886966"/>
            <a:ext cx="167005" cy="259079"/>
          </a:xfrm>
          <a:custGeom>
            <a:avLst/>
            <a:gdLst/>
            <a:ahLst/>
            <a:cxnLst/>
            <a:rect l="l" t="t" r="r" b="b"/>
            <a:pathLst>
              <a:path w="167004" h="259080">
                <a:moveTo>
                  <a:pt x="166877" y="0"/>
                </a:moveTo>
                <a:lnTo>
                  <a:pt x="166877" y="259080"/>
                </a:lnTo>
                <a:lnTo>
                  <a:pt x="0" y="259080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956802" y="1887727"/>
            <a:ext cx="167005" cy="258445"/>
          </a:xfrm>
          <a:custGeom>
            <a:avLst/>
            <a:gdLst/>
            <a:ahLst/>
            <a:cxnLst/>
            <a:rect l="l" t="t" r="r" b="b"/>
            <a:pathLst>
              <a:path w="167004" h="258444">
                <a:moveTo>
                  <a:pt x="0" y="0"/>
                </a:moveTo>
                <a:lnTo>
                  <a:pt x="0" y="258318"/>
                </a:lnTo>
                <a:lnTo>
                  <a:pt x="166877" y="258318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942578" y="1935734"/>
            <a:ext cx="20891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WB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303523" y="1417574"/>
            <a:ext cx="791210" cy="76200"/>
          </a:xfrm>
          <a:custGeom>
            <a:avLst/>
            <a:gdLst/>
            <a:ahLst/>
            <a:cxnLst/>
            <a:rect l="l" t="t" r="r" b="b"/>
            <a:pathLst>
              <a:path w="791210" h="76200">
                <a:moveTo>
                  <a:pt x="731520" y="41147"/>
                </a:moveTo>
                <a:lnTo>
                  <a:pt x="731520" y="35813"/>
                </a:lnTo>
                <a:lnTo>
                  <a:pt x="729996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6" y="42671"/>
                </a:lnTo>
                <a:lnTo>
                  <a:pt x="729996" y="42671"/>
                </a:lnTo>
                <a:lnTo>
                  <a:pt x="731520" y="41147"/>
                </a:lnTo>
                <a:close/>
              </a:path>
              <a:path w="791210" h="76200">
                <a:moveTo>
                  <a:pt x="790955" y="38099"/>
                </a:moveTo>
                <a:lnTo>
                  <a:pt x="714755" y="0"/>
                </a:lnTo>
                <a:lnTo>
                  <a:pt x="714755" y="33527"/>
                </a:lnTo>
                <a:lnTo>
                  <a:pt x="729996" y="33527"/>
                </a:lnTo>
                <a:lnTo>
                  <a:pt x="731520" y="35813"/>
                </a:lnTo>
                <a:lnTo>
                  <a:pt x="731520" y="67817"/>
                </a:lnTo>
                <a:lnTo>
                  <a:pt x="790955" y="38099"/>
                </a:lnTo>
                <a:close/>
              </a:path>
              <a:path w="791210" h="76200">
                <a:moveTo>
                  <a:pt x="731520" y="67817"/>
                </a:moveTo>
                <a:lnTo>
                  <a:pt x="731520" y="41147"/>
                </a:lnTo>
                <a:lnTo>
                  <a:pt x="729996" y="42671"/>
                </a:lnTo>
                <a:lnTo>
                  <a:pt x="714755" y="42671"/>
                </a:lnTo>
                <a:lnTo>
                  <a:pt x="714755" y="76199"/>
                </a:lnTo>
                <a:lnTo>
                  <a:pt x="73152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68294" y="1934972"/>
            <a:ext cx="726440" cy="76200"/>
          </a:xfrm>
          <a:custGeom>
            <a:avLst/>
            <a:gdLst/>
            <a:ahLst/>
            <a:cxnLst/>
            <a:rect l="l" t="t" r="r" b="b"/>
            <a:pathLst>
              <a:path w="726439" h="76200">
                <a:moveTo>
                  <a:pt x="666750" y="41147"/>
                </a:moveTo>
                <a:lnTo>
                  <a:pt x="666750" y="35813"/>
                </a:lnTo>
                <a:lnTo>
                  <a:pt x="665226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2671"/>
                </a:lnTo>
                <a:lnTo>
                  <a:pt x="665226" y="42671"/>
                </a:lnTo>
                <a:lnTo>
                  <a:pt x="666750" y="41147"/>
                </a:lnTo>
                <a:close/>
              </a:path>
              <a:path w="726439" h="76200">
                <a:moveTo>
                  <a:pt x="726185" y="38099"/>
                </a:moveTo>
                <a:lnTo>
                  <a:pt x="649985" y="0"/>
                </a:lnTo>
                <a:lnTo>
                  <a:pt x="649985" y="33527"/>
                </a:lnTo>
                <a:lnTo>
                  <a:pt x="665226" y="33527"/>
                </a:lnTo>
                <a:lnTo>
                  <a:pt x="666750" y="35813"/>
                </a:lnTo>
                <a:lnTo>
                  <a:pt x="666750" y="67817"/>
                </a:lnTo>
                <a:lnTo>
                  <a:pt x="726185" y="38099"/>
                </a:lnTo>
                <a:close/>
              </a:path>
              <a:path w="726439" h="76200">
                <a:moveTo>
                  <a:pt x="666750" y="67817"/>
                </a:moveTo>
                <a:lnTo>
                  <a:pt x="666750" y="41147"/>
                </a:lnTo>
                <a:lnTo>
                  <a:pt x="665226" y="42671"/>
                </a:lnTo>
                <a:lnTo>
                  <a:pt x="649985" y="42671"/>
                </a:lnTo>
                <a:lnTo>
                  <a:pt x="649985" y="76199"/>
                </a:lnTo>
                <a:lnTo>
                  <a:pt x="66675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19347" y="1676654"/>
            <a:ext cx="675640" cy="76200"/>
          </a:xfrm>
          <a:custGeom>
            <a:avLst/>
            <a:gdLst/>
            <a:ahLst/>
            <a:cxnLst/>
            <a:rect l="l" t="t" r="r" b="b"/>
            <a:pathLst>
              <a:path w="675639" h="76200">
                <a:moveTo>
                  <a:pt x="615696" y="40385"/>
                </a:moveTo>
                <a:lnTo>
                  <a:pt x="615696" y="35051"/>
                </a:lnTo>
                <a:lnTo>
                  <a:pt x="614172" y="32765"/>
                </a:lnTo>
                <a:lnTo>
                  <a:pt x="2286" y="32765"/>
                </a:lnTo>
                <a:lnTo>
                  <a:pt x="0" y="35051"/>
                </a:lnTo>
                <a:lnTo>
                  <a:pt x="0" y="40385"/>
                </a:lnTo>
                <a:lnTo>
                  <a:pt x="2286" y="42671"/>
                </a:lnTo>
                <a:lnTo>
                  <a:pt x="614172" y="42671"/>
                </a:lnTo>
                <a:lnTo>
                  <a:pt x="615696" y="40385"/>
                </a:lnTo>
                <a:close/>
              </a:path>
              <a:path w="675639" h="76200">
                <a:moveTo>
                  <a:pt x="675131" y="38100"/>
                </a:moveTo>
                <a:lnTo>
                  <a:pt x="598931" y="0"/>
                </a:lnTo>
                <a:lnTo>
                  <a:pt x="598931" y="32765"/>
                </a:lnTo>
                <a:lnTo>
                  <a:pt x="614172" y="32765"/>
                </a:lnTo>
                <a:lnTo>
                  <a:pt x="615696" y="35051"/>
                </a:lnTo>
                <a:lnTo>
                  <a:pt x="615696" y="67817"/>
                </a:lnTo>
                <a:lnTo>
                  <a:pt x="675131" y="38100"/>
                </a:lnTo>
                <a:close/>
              </a:path>
              <a:path w="675639" h="76200">
                <a:moveTo>
                  <a:pt x="615696" y="67817"/>
                </a:moveTo>
                <a:lnTo>
                  <a:pt x="615696" y="40385"/>
                </a:lnTo>
                <a:lnTo>
                  <a:pt x="614172" y="42671"/>
                </a:lnTo>
                <a:lnTo>
                  <a:pt x="598931" y="42671"/>
                </a:lnTo>
                <a:lnTo>
                  <a:pt x="598931" y="76200"/>
                </a:lnTo>
                <a:lnTo>
                  <a:pt x="615696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88328" y="1676654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64998" y="40385"/>
                </a:moveTo>
                <a:lnTo>
                  <a:pt x="364998" y="35051"/>
                </a:lnTo>
                <a:lnTo>
                  <a:pt x="362712" y="32765"/>
                </a:lnTo>
                <a:lnTo>
                  <a:pt x="2286" y="32765"/>
                </a:lnTo>
                <a:lnTo>
                  <a:pt x="0" y="35051"/>
                </a:lnTo>
                <a:lnTo>
                  <a:pt x="0" y="40385"/>
                </a:lnTo>
                <a:lnTo>
                  <a:pt x="2286" y="42671"/>
                </a:lnTo>
                <a:lnTo>
                  <a:pt x="362712" y="42671"/>
                </a:lnTo>
                <a:lnTo>
                  <a:pt x="364998" y="40385"/>
                </a:lnTo>
                <a:close/>
              </a:path>
              <a:path w="424179" h="76200">
                <a:moveTo>
                  <a:pt x="423672" y="38100"/>
                </a:moveTo>
                <a:lnTo>
                  <a:pt x="347472" y="0"/>
                </a:lnTo>
                <a:lnTo>
                  <a:pt x="347472" y="32765"/>
                </a:lnTo>
                <a:lnTo>
                  <a:pt x="362712" y="32765"/>
                </a:lnTo>
                <a:lnTo>
                  <a:pt x="364998" y="35051"/>
                </a:lnTo>
                <a:lnTo>
                  <a:pt x="364998" y="67437"/>
                </a:lnTo>
                <a:lnTo>
                  <a:pt x="423672" y="38100"/>
                </a:lnTo>
                <a:close/>
              </a:path>
              <a:path w="424179" h="76200">
                <a:moveTo>
                  <a:pt x="364998" y="67437"/>
                </a:moveTo>
                <a:lnTo>
                  <a:pt x="364998" y="40385"/>
                </a:lnTo>
                <a:lnTo>
                  <a:pt x="362712" y="42671"/>
                </a:lnTo>
                <a:lnTo>
                  <a:pt x="347472" y="42671"/>
                </a:lnTo>
                <a:lnTo>
                  <a:pt x="347472" y="76200"/>
                </a:lnTo>
                <a:lnTo>
                  <a:pt x="3649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03745" y="1934972"/>
            <a:ext cx="508634" cy="76200"/>
          </a:xfrm>
          <a:custGeom>
            <a:avLst/>
            <a:gdLst/>
            <a:ahLst/>
            <a:cxnLst/>
            <a:rect l="l" t="t" r="r" b="b"/>
            <a:pathLst>
              <a:path w="508634" h="76200">
                <a:moveTo>
                  <a:pt x="449579" y="41147"/>
                </a:moveTo>
                <a:lnTo>
                  <a:pt x="449579" y="35813"/>
                </a:lnTo>
                <a:lnTo>
                  <a:pt x="447294" y="33527"/>
                </a:ln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2285" y="42671"/>
                </a:lnTo>
                <a:lnTo>
                  <a:pt x="447294" y="42671"/>
                </a:lnTo>
                <a:lnTo>
                  <a:pt x="449579" y="41147"/>
                </a:lnTo>
                <a:close/>
              </a:path>
              <a:path w="508634" h="76200">
                <a:moveTo>
                  <a:pt x="508253" y="38099"/>
                </a:moveTo>
                <a:lnTo>
                  <a:pt x="432053" y="0"/>
                </a:lnTo>
                <a:lnTo>
                  <a:pt x="432053" y="33527"/>
                </a:lnTo>
                <a:lnTo>
                  <a:pt x="447294" y="33527"/>
                </a:lnTo>
                <a:lnTo>
                  <a:pt x="449579" y="35813"/>
                </a:lnTo>
                <a:lnTo>
                  <a:pt x="449579" y="67436"/>
                </a:lnTo>
                <a:lnTo>
                  <a:pt x="508253" y="38099"/>
                </a:lnTo>
                <a:close/>
              </a:path>
              <a:path w="508634" h="76200">
                <a:moveTo>
                  <a:pt x="449579" y="67436"/>
                </a:moveTo>
                <a:lnTo>
                  <a:pt x="449579" y="41147"/>
                </a:lnTo>
                <a:lnTo>
                  <a:pt x="447294" y="42671"/>
                </a:lnTo>
                <a:lnTo>
                  <a:pt x="432053" y="42671"/>
                </a:lnTo>
                <a:lnTo>
                  <a:pt x="432053" y="76199"/>
                </a:lnTo>
                <a:lnTo>
                  <a:pt x="44957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62120" y="1455674"/>
            <a:ext cx="2430780" cy="0"/>
          </a:xfrm>
          <a:custGeom>
            <a:avLst/>
            <a:gdLst/>
            <a:ahLst/>
            <a:cxnLst/>
            <a:rect l="l" t="t" r="r" b="b"/>
            <a:pathLst>
              <a:path w="2430779">
                <a:moveTo>
                  <a:pt x="0" y="0"/>
                </a:moveTo>
                <a:lnTo>
                  <a:pt x="243077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92900" y="145567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80">
                <a:moveTo>
                  <a:pt x="0" y="2590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62120" y="1714754"/>
            <a:ext cx="2346960" cy="0"/>
          </a:xfrm>
          <a:custGeom>
            <a:avLst/>
            <a:gdLst/>
            <a:ahLst/>
            <a:cxnLst/>
            <a:rect l="l" t="t" r="r" b="b"/>
            <a:pathLst>
              <a:path w="2346959">
                <a:moveTo>
                  <a:pt x="0" y="0"/>
                </a:moveTo>
                <a:lnTo>
                  <a:pt x="234695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09080" y="1714754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4">
                <a:moveTo>
                  <a:pt x="0" y="2583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80402" y="1714754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615426" y="1934972"/>
            <a:ext cx="341630" cy="76200"/>
          </a:xfrm>
          <a:custGeom>
            <a:avLst/>
            <a:gdLst/>
            <a:ahLst/>
            <a:cxnLst/>
            <a:rect l="l" t="t" r="r" b="b"/>
            <a:pathLst>
              <a:path w="341629" h="76200">
                <a:moveTo>
                  <a:pt x="282701" y="41147"/>
                </a:moveTo>
                <a:lnTo>
                  <a:pt x="282701" y="35813"/>
                </a:lnTo>
                <a:lnTo>
                  <a:pt x="280416" y="33527"/>
                </a:lnTo>
                <a:lnTo>
                  <a:pt x="2285" y="33528"/>
                </a:lnTo>
                <a:lnTo>
                  <a:pt x="0" y="35814"/>
                </a:lnTo>
                <a:lnTo>
                  <a:pt x="0" y="41148"/>
                </a:lnTo>
                <a:lnTo>
                  <a:pt x="2285" y="42672"/>
                </a:lnTo>
                <a:lnTo>
                  <a:pt x="280416" y="42671"/>
                </a:lnTo>
                <a:lnTo>
                  <a:pt x="282701" y="41147"/>
                </a:lnTo>
                <a:close/>
              </a:path>
              <a:path w="341629" h="76200">
                <a:moveTo>
                  <a:pt x="341375" y="38100"/>
                </a:moveTo>
                <a:lnTo>
                  <a:pt x="265175" y="0"/>
                </a:lnTo>
                <a:lnTo>
                  <a:pt x="265175" y="33527"/>
                </a:lnTo>
                <a:lnTo>
                  <a:pt x="280416" y="33527"/>
                </a:lnTo>
                <a:lnTo>
                  <a:pt x="282701" y="35813"/>
                </a:lnTo>
                <a:lnTo>
                  <a:pt x="282701" y="67437"/>
                </a:lnTo>
                <a:lnTo>
                  <a:pt x="341375" y="38100"/>
                </a:lnTo>
                <a:close/>
              </a:path>
              <a:path w="341629" h="76200">
                <a:moveTo>
                  <a:pt x="282701" y="67437"/>
                </a:moveTo>
                <a:lnTo>
                  <a:pt x="282701" y="41147"/>
                </a:lnTo>
                <a:lnTo>
                  <a:pt x="280416" y="42671"/>
                </a:lnTo>
                <a:lnTo>
                  <a:pt x="265175" y="42671"/>
                </a:lnTo>
                <a:lnTo>
                  <a:pt x="265175" y="76200"/>
                </a:lnTo>
                <a:lnTo>
                  <a:pt x="282701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619997" y="1714754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4">
                <a:moveTo>
                  <a:pt x="0" y="2583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914398" y="1714754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94869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09826" y="1676654"/>
            <a:ext cx="927735" cy="76200"/>
          </a:xfrm>
          <a:custGeom>
            <a:avLst/>
            <a:gdLst/>
            <a:ahLst/>
            <a:cxnLst/>
            <a:rect l="l" t="t" r="r" b="b"/>
            <a:pathLst>
              <a:path w="927735" h="76200">
                <a:moveTo>
                  <a:pt x="867918" y="40386"/>
                </a:moveTo>
                <a:lnTo>
                  <a:pt x="867918" y="35052"/>
                </a:lnTo>
                <a:lnTo>
                  <a:pt x="866394" y="32766"/>
                </a:lnTo>
                <a:lnTo>
                  <a:pt x="2286" y="32766"/>
                </a:lnTo>
                <a:lnTo>
                  <a:pt x="0" y="35052"/>
                </a:lnTo>
                <a:lnTo>
                  <a:pt x="0" y="40386"/>
                </a:lnTo>
                <a:lnTo>
                  <a:pt x="2286" y="42672"/>
                </a:lnTo>
                <a:lnTo>
                  <a:pt x="866394" y="42672"/>
                </a:lnTo>
                <a:lnTo>
                  <a:pt x="867918" y="40386"/>
                </a:lnTo>
                <a:close/>
              </a:path>
              <a:path w="927735" h="76200">
                <a:moveTo>
                  <a:pt x="927354" y="38100"/>
                </a:moveTo>
                <a:lnTo>
                  <a:pt x="851154" y="0"/>
                </a:lnTo>
                <a:lnTo>
                  <a:pt x="851154" y="32766"/>
                </a:lnTo>
                <a:lnTo>
                  <a:pt x="866394" y="32766"/>
                </a:lnTo>
                <a:lnTo>
                  <a:pt x="867918" y="35052"/>
                </a:lnTo>
                <a:lnTo>
                  <a:pt x="867918" y="67818"/>
                </a:lnTo>
                <a:lnTo>
                  <a:pt x="927354" y="38100"/>
                </a:lnTo>
                <a:close/>
              </a:path>
              <a:path w="927735" h="76200">
                <a:moveTo>
                  <a:pt x="867918" y="67818"/>
                </a:moveTo>
                <a:lnTo>
                  <a:pt x="867918" y="40386"/>
                </a:lnTo>
                <a:lnTo>
                  <a:pt x="866394" y="42672"/>
                </a:lnTo>
                <a:lnTo>
                  <a:pt x="851154" y="42672"/>
                </a:lnTo>
                <a:lnTo>
                  <a:pt x="851154" y="76200"/>
                </a:lnTo>
                <a:lnTo>
                  <a:pt x="867918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77822" y="2623820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70103" y="52577"/>
                </a:moveTo>
                <a:lnTo>
                  <a:pt x="70103" y="20573"/>
                </a:lnTo>
                <a:lnTo>
                  <a:pt x="49529" y="0"/>
                </a:lnTo>
                <a:lnTo>
                  <a:pt x="20573" y="0"/>
                </a:lnTo>
                <a:lnTo>
                  <a:pt x="0" y="20573"/>
                </a:lnTo>
                <a:lnTo>
                  <a:pt x="0" y="52577"/>
                </a:lnTo>
                <a:lnTo>
                  <a:pt x="20573" y="73151"/>
                </a:lnTo>
                <a:lnTo>
                  <a:pt x="49529" y="73151"/>
                </a:lnTo>
                <a:lnTo>
                  <a:pt x="70103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77822" y="2623820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20573" y="0"/>
                </a:moveTo>
                <a:lnTo>
                  <a:pt x="0" y="20573"/>
                </a:lnTo>
                <a:lnTo>
                  <a:pt x="0" y="52577"/>
                </a:lnTo>
                <a:lnTo>
                  <a:pt x="20573" y="73151"/>
                </a:lnTo>
                <a:lnTo>
                  <a:pt x="49529" y="73151"/>
                </a:lnTo>
                <a:lnTo>
                  <a:pt x="70103" y="52577"/>
                </a:lnTo>
                <a:lnTo>
                  <a:pt x="70103" y="20573"/>
                </a:lnTo>
                <a:lnTo>
                  <a:pt x="49529" y="0"/>
                </a:lnTo>
                <a:lnTo>
                  <a:pt x="2057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14398" y="266344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909826" y="4784852"/>
            <a:ext cx="2185035" cy="76200"/>
          </a:xfrm>
          <a:custGeom>
            <a:avLst/>
            <a:gdLst/>
            <a:ahLst/>
            <a:cxnLst/>
            <a:rect l="l" t="t" r="r" b="b"/>
            <a:pathLst>
              <a:path w="2185035" h="76200">
                <a:moveTo>
                  <a:pt x="2125218" y="40386"/>
                </a:moveTo>
                <a:lnTo>
                  <a:pt x="2125218" y="35051"/>
                </a:lnTo>
                <a:lnTo>
                  <a:pt x="2123694" y="33527"/>
                </a:lnTo>
                <a:lnTo>
                  <a:pt x="2286" y="33527"/>
                </a:lnTo>
                <a:lnTo>
                  <a:pt x="0" y="35051"/>
                </a:lnTo>
                <a:lnTo>
                  <a:pt x="0" y="40386"/>
                </a:lnTo>
                <a:lnTo>
                  <a:pt x="2286" y="42672"/>
                </a:lnTo>
                <a:lnTo>
                  <a:pt x="2123694" y="42672"/>
                </a:lnTo>
                <a:lnTo>
                  <a:pt x="2125218" y="40386"/>
                </a:lnTo>
                <a:close/>
              </a:path>
              <a:path w="2185035" h="76200">
                <a:moveTo>
                  <a:pt x="2184653" y="38100"/>
                </a:moveTo>
                <a:lnTo>
                  <a:pt x="2108453" y="0"/>
                </a:lnTo>
                <a:lnTo>
                  <a:pt x="2108453" y="33527"/>
                </a:lnTo>
                <a:lnTo>
                  <a:pt x="2123694" y="33527"/>
                </a:lnTo>
                <a:lnTo>
                  <a:pt x="2125218" y="35051"/>
                </a:lnTo>
                <a:lnTo>
                  <a:pt x="2125218" y="67817"/>
                </a:lnTo>
                <a:lnTo>
                  <a:pt x="2184653" y="38100"/>
                </a:lnTo>
                <a:close/>
              </a:path>
              <a:path w="2185035" h="76200">
                <a:moveTo>
                  <a:pt x="2125218" y="67817"/>
                </a:moveTo>
                <a:lnTo>
                  <a:pt x="2125218" y="40386"/>
                </a:lnTo>
                <a:lnTo>
                  <a:pt x="2123694" y="42672"/>
                </a:lnTo>
                <a:lnTo>
                  <a:pt x="2108453" y="42672"/>
                </a:lnTo>
                <a:lnTo>
                  <a:pt x="2108453" y="76200"/>
                </a:lnTo>
                <a:lnTo>
                  <a:pt x="2125218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877822" y="5025644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70103" y="52577"/>
                </a:moveTo>
                <a:lnTo>
                  <a:pt x="70103" y="20573"/>
                </a:lnTo>
                <a:lnTo>
                  <a:pt x="49529" y="0"/>
                </a:lnTo>
                <a:lnTo>
                  <a:pt x="20573" y="0"/>
                </a:lnTo>
                <a:lnTo>
                  <a:pt x="0" y="20573"/>
                </a:lnTo>
                <a:lnTo>
                  <a:pt x="0" y="52577"/>
                </a:lnTo>
                <a:lnTo>
                  <a:pt x="20573" y="73151"/>
                </a:lnTo>
                <a:lnTo>
                  <a:pt x="49529" y="73151"/>
                </a:lnTo>
                <a:lnTo>
                  <a:pt x="70103" y="525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877822" y="5025644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20573" y="0"/>
                </a:moveTo>
                <a:lnTo>
                  <a:pt x="0" y="20573"/>
                </a:lnTo>
                <a:lnTo>
                  <a:pt x="0" y="52577"/>
                </a:lnTo>
                <a:lnTo>
                  <a:pt x="20573" y="73151"/>
                </a:lnTo>
                <a:lnTo>
                  <a:pt x="49529" y="73151"/>
                </a:lnTo>
                <a:lnTo>
                  <a:pt x="70103" y="52577"/>
                </a:lnTo>
                <a:lnTo>
                  <a:pt x="70103" y="20573"/>
                </a:lnTo>
                <a:lnTo>
                  <a:pt x="49529" y="0"/>
                </a:lnTo>
                <a:lnTo>
                  <a:pt x="20573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16500" y="2491994"/>
            <a:ext cx="250825" cy="691515"/>
          </a:xfrm>
          <a:custGeom>
            <a:avLst/>
            <a:gdLst/>
            <a:ahLst/>
            <a:cxnLst/>
            <a:rect l="l" t="t" r="r" b="b"/>
            <a:pathLst>
              <a:path w="250825" h="691514">
                <a:moveTo>
                  <a:pt x="125729" y="0"/>
                </a:move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0" y="565404"/>
                </a:lnTo>
                <a:lnTo>
                  <a:pt x="9894" y="614302"/>
                </a:lnTo>
                <a:lnTo>
                  <a:pt x="36861" y="654272"/>
                </a:lnTo>
                <a:lnTo>
                  <a:pt x="76831" y="681239"/>
                </a:lnTo>
                <a:lnTo>
                  <a:pt x="125729" y="691133"/>
                </a:lnTo>
                <a:lnTo>
                  <a:pt x="174188" y="681239"/>
                </a:lnTo>
                <a:lnTo>
                  <a:pt x="213931" y="654272"/>
                </a:lnTo>
                <a:lnTo>
                  <a:pt x="240815" y="614302"/>
                </a:lnTo>
                <a:lnTo>
                  <a:pt x="250698" y="565404"/>
                </a:lnTo>
                <a:lnTo>
                  <a:pt x="250698" y="125730"/>
                </a:lnTo>
                <a:lnTo>
                  <a:pt x="240815" y="76831"/>
                </a:lnTo>
                <a:lnTo>
                  <a:pt x="213931" y="36861"/>
                </a:lnTo>
                <a:lnTo>
                  <a:pt x="174188" y="9894"/>
                </a:lnTo>
                <a:lnTo>
                  <a:pt x="125729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5105146" y="2539746"/>
            <a:ext cx="1035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262120" y="2620772"/>
            <a:ext cx="754380" cy="86360"/>
          </a:xfrm>
          <a:custGeom>
            <a:avLst/>
            <a:gdLst/>
            <a:ahLst/>
            <a:cxnLst/>
            <a:rect l="l" t="t" r="r" b="b"/>
            <a:pathLst>
              <a:path w="754379" h="86360">
                <a:moveTo>
                  <a:pt x="711708" y="57149"/>
                </a:moveTo>
                <a:lnTo>
                  <a:pt x="711708" y="28955"/>
                </a:lnTo>
                <a:lnTo>
                  <a:pt x="0" y="28955"/>
                </a:lnTo>
                <a:lnTo>
                  <a:pt x="0" y="57149"/>
                </a:lnTo>
                <a:lnTo>
                  <a:pt x="711708" y="57149"/>
                </a:lnTo>
                <a:close/>
              </a:path>
              <a:path w="754379" h="86360">
                <a:moveTo>
                  <a:pt x="754380" y="42671"/>
                </a:moveTo>
                <a:lnTo>
                  <a:pt x="697230" y="0"/>
                </a:lnTo>
                <a:lnTo>
                  <a:pt x="697230" y="28955"/>
                </a:lnTo>
                <a:lnTo>
                  <a:pt x="711708" y="28955"/>
                </a:lnTo>
                <a:lnTo>
                  <a:pt x="711708" y="75102"/>
                </a:lnTo>
                <a:lnTo>
                  <a:pt x="754380" y="42671"/>
                </a:lnTo>
                <a:close/>
              </a:path>
              <a:path w="754379" h="86360">
                <a:moveTo>
                  <a:pt x="711708" y="75102"/>
                </a:moveTo>
                <a:lnTo>
                  <a:pt x="711708" y="57149"/>
                </a:lnTo>
                <a:lnTo>
                  <a:pt x="697230" y="57149"/>
                </a:lnTo>
                <a:lnTo>
                  <a:pt x="697230" y="86105"/>
                </a:lnTo>
                <a:lnTo>
                  <a:pt x="711708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428997" y="2793745"/>
            <a:ext cx="588010" cy="86360"/>
          </a:xfrm>
          <a:custGeom>
            <a:avLst/>
            <a:gdLst/>
            <a:ahLst/>
            <a:cxnLst/>
            <a:rect l="l" t="t" r="r" b="b"/>
            <a:pathLst>
              <a:path w="588010" h="86360">
                <a:moveTo>
                  <a:pt x="544829" y="57150"/>
                </a:moveTo>
                <a:lnTo>
                  <a:pt x="544829" y="28956"/>
                </a:lnTo>
                <a:lnTo>
                  <a:pt x="0" y="28956"/>
                </a:lnTo>
                <a:lnTo>
                  <a:pt x="0" y="57150"/>
                </a:lnTo>
                <a:lnTo>
                  <a:pt x="544829" y="57150"/>
                </a:lnTo>
                <a:close/>
              </a:path>
              <a:path w="588010" h="86360">
                <a:moveTo>
                  <a:pt x="587501" y="43434"/>
                </a:moveTo>
                <a:lnTo>
                  <a:pt x="530351" y="0"/>
                </a:lnTo>
                <a:lnTo>
                  <a:pt x="530351" y="28956"/>
                </a:lnTo>
                <a:lnTo>
                  <a:pt x="544829" y="28956"/>
                </a:lnTo>
                <a:lnTo>
                  <a:pt x="544829" y="75295"/>
                </a:lnTo>
                <a:lnTo>
                  <a:pt x="587501" y="43434"/>
                </a:lnTo>
                <a:close/>
              </a:path>
              <a:path w="588010" h="86360">
                <a:moveTo>
                  <a:pt x="544829" y="75295"/>
                </a:moveTo>
                <a:lnTo>
                  <a:pt x="544829" y="57150"/>
                </a:lnTo>
                <a:lnTo>
                  <a:pt x="530351" y="57150"/>
                </a:lnTo>
                <a:lnTo>
                  <a:pt x="530351" y="86106"/>
                </a:lnTo>
                <a:lnTo>
                  <a:pt x="544829" y="75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97400" y="2966720"/>
            <a:ext cx="419100" cy="86360"/>
          </a:xfrm>
          <a:custGeom>
            <a:avLst/>
            <a:gdLst/>
            <a:ahLst/>
            <a:cxnLst/>
            <a:rect l="l" t="t" r="r" b="b"/>
            <a:pathLst>
              <a:path w="419100" h="86360">
                <a:moveTo>
                  <a:pt x="376427" y="57150"/>
                </a:moveTo>
                <a:lnTo>
                  <a:pt x="376427" y="28956"/>
                </a:lnTo>
                <a:lnTo>
                  <a:pt x="0" y="28956"/>
                </a:lnTo>
                <a:lnTo>
                  <a:pt x="0" y="57150"/>
                </a:lnTo>
                <a:lnTo>
                  <a:pt x="376427" y="57150"/>
                </a:lnTo>
                <a:close/>
              </a:path>
              <a:path w="419100" h="86360">
                <a:moveTo>
                  <a:pt x="419100" y="43434"/>
                </a:moveTo>
                <a:lnTo>
                  <a:pt x="361950" y="0"/>
                </a:lnTo>
                <a:lnTo>
                  <a:pt x="361950" y="28956"/>
                </a:lnTo>
                <a:lnTo>
                  <a:pt x="376427" y="28956"/>
                </a:lnTo>
                <a:lnTo>
                  <a:pt x="376427" y="75295"/>
                </a:lnTo>
                <a:lnTo>
                  <a:pt x="419100" y="43434"/>
                </a:lnTo>
                <a:close/>
              </a:path>
              <a:path w="419100" h="86360">
                <a:moveTo>
                  <a:pt x="376427" y="75295"/>
                </a:moveTo>
                <a:lnTo>
                  <a:pt x="376427" y="57150"/>
                </a:lnTo>
                <a:lnTo>
                  <a:pt x="361950" y="57150"/>
                </a:lnTo>
                <a:lnTo>
                  <a:pt x="361950" y="86106"/>
                </a:lnTo>
                <a:lnTo>
                  <a:pt x="376427" y="75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16500" y="3441446"/>
            <a:ext cx="250825" cy="691515"/>
          </a:xfrm>
          <a:custGeom>
            <a:avLst/>
            <a:gdLst/>
            <a:ahLst/>
            <a:cxnLst/>
            <a:rect l="l" t="t" r="r" b="b"/>
            <a:pathLst>
              <a:path w="250825" h="691514">
                <a:moveTo>
                  <a:pt x="125729" y="0"/>
                </a:move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0" y="565403"/>
                </a:lnTo>
                <a:lnTo>
                  <a:pt x="9894" y="614302"/>
                </a:lnTo>
                <a:lnTo>
                  <a:pt x="36861" y="654272"/>
                </a:lnTo>
                <a:lnTo>
                  <a:pt x="76831" y="681239"/>
                </a:lnTo>
                <a:lnTo>
                  <a:pt x="125729" y="691133"/>
                </a:lnTo>
                <a:lnTo>
                  <a:pt x="174188" y="681239"/>
                </a:lnTo>
                <a:lnTo>
                  <a:pt x="213931" y="654272"/>
                </a:lnTo>
                <a:lnTo>
                  <a:pt x="240815" y="614302"/>
                </a:lnTo>
                <a:lnTo>
                  <a:pt x="250698" y="565403"/>
                </a:lnTo>
                <a:lnTo>
                  <a:pt x="250698" y="125729"/>
                </a:lnTo>
                <a:lnTo>
                  <a:pt x="240815" y="76831"/>
                </a:lnTo>
                <a:lnTo>
                  <a:pt x="213931" y="36861"/>
                </a:lnTo>
                <a:lnTo>
                  <a:pt x="174188" y="9894"/>
                </a:lnTo>
                <a:lnTo>
                  <a:pt x="125729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5105146" y="3489197"/>
            <a:ext cx="1035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4597400" y="3916171"/>
            <a:ext cx="419100" cy="86360"/>
          </a:xfrm>
          <a:custGeom>
            <a:avLst/>
            <a:gdLst/>
            <a:ahLst/>
            <a:cxnLst/>
            <a:rect l="l" t="t" r="r" b="b"/>
            <a:pathLst>
              <a:path w="419100" h="86360">
                <a:moveTo>
                  <a:pt x="376427" y="57150"/>
                </a:moveTo>
                <a:lnTo>
                  <a:pt x="376427" y="28955"/>
                </a:lnTo>
                <a:lnTo>
                  <a:pt x="0" y="28955"/>
                </a:lnTo>
                <a:lnTo>
                  <a:pt x="0" y="57150"/>
                </a:lnTo>
                <a:lnTo>
                  <a:pt x="376427" y="57150"/>
                </a:lnTo>
                <a:close/>
              </a:path>
              <a:path w="419100" h="86360">
                <a:moveTo>
                  <a:pt x="419100" y="42672"/>
                </a:moveTo>
                <a:lnTo>
                  <a:pt x="361950" y="0"/>
                </a:lnTo>
                <a:lnTo>
                  <a:pt x="361950" y="28955"/>
                </a:lnTo>
                <a:lnTo>
                  <a:pt x="376427" y="28955"/>
                </a:lnTo>
                <a:lnTo>
                  <a:pt x="376427" y="75102"/>
                </a:lnTo>
                <a:lnTo>
                  <a:pt x="419100" y="42672"/>
                </a:lnTo>
                <a:close/>
              </a:path>
              <a:path w="419100" h="86360">
                <a:moveTo>
                  <a:pt x="376427" y="75102"/>
                </a:moveTo>
                <a:lnTo>
                  <a:pt x="376427" y="57150"/>
                </a:lnTo>
                <a:lnTo>
                  <a:pt x="361950" y="57150"/>
                </a:lnTo>
                <a:lnTo>
                  <a:pt x="361950" y="86105"/>
                </a:lnTo>
                <a:lnTo>
                  <a:pt x="376427" y="751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597400" y="6464300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699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73950" y="4686553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83820" y="62484"/>
                </a:moveTo>
                <a:lnTo>
                  <a:pt x="83820" y="24384"/>
                </a:lnTo>
                <a:lnTo>
                  <a:pt x="59435" y="0"/>
                </a:lnTo>
                <a:lnTo>
                  <a:pt x="24383" y="0"/>
                </a:lnTo>
                <a:lnTo>
                  <a:pt x="0" y="24384"/>
                </a:lnTo>
                <a:lnTo>
                  <a:pt x="0" y="62484"/>
                </a:lnTo>
                <a:lnTo>
                  <a:pt x="24383" y="86868"/>
                </a:lnTo>
                <a:lnTo>
                  <a:pt x="59435" y="86868"/>
                </a:lnTo>
                <a:lnTo>
                  <a:pt x="83820" y="62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473950" y="4686553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24383" y="0"/>
                </a:moveTo>
                <a:lnTo>
                  <a:pt x="0" y="24384"/>
                </a:lnTo>
                <a:lnTo>
                  <a:pt x="0" y="62484"/>
                </a:lnTo>
                <a:lnTo>
                  <a:pt x="24383" y="86868"/>
                </a:lnTo>
                <a:lnTo>
                  <a:pt x="59435" y="86868"/>
                </a:lnTo>
                <a:lnTo>
                  <a:pt x="83820" y="62484"/>
                </a:lnTo>
                <a:lnTo>
                  <a:pt x="83820" y="24384"/>
                </a:lnTo>
                <a:lnTo>
                  <a:pt x="59435" y="0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97400" y="3958844"/>
            <a:ext cx="0" cy="2505710"/>
          </a:xfrm>
          <a:custGeom>
            <a:avLst/>
            <a:gdLst/>
            <a:ahLst/>
            <a:cxnLst/>
            <a:rect l="l" t="t" r="r" b="b"/>
            <a:pathLst>
              <a:path h="2505710">
                <a:moveTo>
                  <a:pt x="0" y="0"/>
                </a:moveTo>
                <a:lnTo>
                  <a:pt x="0" y="2505455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597400" y="3010154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0"/>
                </a:moveTo>
                <a:lnTo>
                  <a:pt x="0" y="94869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28997" y="3787394"/>
            <a:ext cx="0" cy="3023235"/>
          </a:xfrm>
          <a:custGeom>
            <a:avLst/>
            <a:gdLst/>
            <a:ahLst/>
            <a:cxnLst/>
            <a:rect l="l" t="t" r="r" b="b"/>
            <a:pathLst>
              <a:path h="3023234">
                <a:moveTo>
                  <a:pt x="0" y="0"/>
                </a:moveTo>
                <a:lnTo>
                  <a:pt x="0" y="302285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28997" y="2837179"/>
            <a:ext cx="0" cy="950594"/>
          </a:xfrm>
          <a:custGeom>
            <a:avLst/>
            <a:gdLst/>
            <a:ahLst/>
            <a:cxnLst/>
            <a:rect l="l" t="t" r="r" b="b"/>
            <a:pathLst>
              <a:path h="950595">
                <a:moveTo>
                  <a:pt x="0" y="0"/>
                </a:moveTo>
                <a:lnTo>
                  <a:pt x="0" y="95021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28997" y="3744721"/>
            <a:ext cx="588010" cy="86360"/>
          </a:xfrm>
          <a:custGeom>
            <a:avLst/>
            <a:gdLst/>
            <a:ahLst/>
            <a:cxnLst/>
            <a:rect l="l" t="t" r="r" b="b"/>
            <a:pathLst>
              <a:path w="588010" h="86360">
                <a:moveTo>
                  <a:pt x="544829" y="57150"/>
                </a:moveTo>
                <a:lnTo>
                  <a:pt x="544829" y="28955"/>
                </a:lnTo>
                <a:lnTo>
                  <a:pt x="0" y="28955"/>
                </a:lnTo>
                <a:lnTo>
                  <a:pt x="0" y="57150"/>
                </a:lnTo>
                <a:lnTo>
                  <a:pt x="544829" y="57150"/>
                </a:lnTo>
                <a:close/>
              </a:path>
              <a:path w="588010" h="86360">
                <a:moveTo>
                  <a:pt x="587501" y="42672"/>
                </a:moveTo>
                <a:lnTo>
                  <a:pt x="530351" y="0"/>
                </a:lnTo>
                <a:lnTo>
                  <a:pt x="530351" y="28955"/>
                </a:lnTo>
                <a:lnTo>
                  <a:pt x="544829" y="28955"/>
                </a:lnTo>
                <a:lnTo>
                  <a:pt x="544829" y="75102"/>
                </a:lnTo>
                <a:lnTo>
                  <a:pt x="587501" y="42672"/>
                </a:lnTo>
                <a:close/>
              </a:path>
              <a:path w="588010" h="86360">
                <a:moveTo>
                  <a:pt x="544829" y="75102"/>
                </a:moveTo>
                <a:lnTo>
                  <a:pt x="544829" y="57150"/>
                </a:lnTo>
                <a:lnTo>
                  <a:pt x="530351" y="57150"/>
                </a:lnTo>
                <a:lnTo>
                  <a:pt x="530351" y="86105"/>
                </a:lnTo>
                <a:lnTo>
                  <a:pt x="544829" y="751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62120" y="3571747"/>
            <a:ext cx="754380" cy="86360"/>
          </a:xfrm>
          <a:custGeom>
            <a:avLst/>
            <a:gdLst/>
            <a:ahLst/>
            <a:cxnLst/>
            <a:rect l="l" t="t" r="r" b="b"/>
            <a:pathLst>
              <a:path w="754379" h="86360">
                <a:moveTo>
                  <a:pt x="711708" y="57150"/>
                </a:moveTo>
                <a:lnTo>
                  <a:pt x="711708" y="28955"/>
                </a:lnTo>
                <a:lnTo>
                  <a:pt x="0" y="28955"/>
                </a:lnTo>
                <a:lnTo>
                  <a:pt x="0" y="57150"/>
                </a:lnTo>
                <a:lnTo>
                  <a:pt x="711708" y="57150"/>
                </a:lnTo>
                <a:close/>
              </a:path>
              <a:path w="754379" h="86360">
                <a:moveTo>
                  <a:pt x="754380" y="42672"/>
                </a:moveTo>
                <a:lnTo>
                  <a:pt x="697230" y="0"/>
                </a:lnTo>
                <a:lnTo>
                  <a:pt x="697230" y="28955"/>
                </a:lnTo>
                <a:lnTo>
                  <a:pt x="711708" y="28955"/>
                </a:lnTo>
                <a:lnTo>
                  <a:pt x="711708" y="75102"/>
                </a:lnTo>
                <a:lnTo>
                  <a:pt x="754380" y="42672"/>
                </a:lnTo>
                <a:close/>
              </a:path>
              <a:path w="754379" h="86360">
                <a:moveTo>
                  <a:pt x="711708" y="75102"/>
                </a:moveTo>
                <a:lnTo>
                  <a:pt x="711708" y="57150"/>
                </a:lnTo>
                <a:lnTo>
                  <a:pt x="697230" y="57150"/>
                </a:lnTo>
                <a:lnTo>
                  <a:pt x="697230" y="86105"/>
                </a:lnTo>
                <a:lnTo>
                  <a:pt x="711708" y="7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556252" y="3916171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82296" y="63245"/>
                </a:moveTo>
                <a:lnTo>
                  <a:pt x="82296" y="24383"/>
                </a:lnTo>
                <a:lnTo>
                  <a:pt x="57912" y="0"/>
                </a:lnTo>
                <a:lnTo>
                  <a:pt x="24384" y="0"/>
                </a:lnTo>
                <a:lnTo>
                  <a:pt x="0" y="24383"/>
                </a:lnTo>
                <a:lnTo>
                  <a:pt x="0" y="63245"/>
                </a:lnTo>
                <a:lnTo>
                  <a:pt x="24384" y="87629"/>
                </a:lnTo>
                <a:lnTo>
                  <a:pt x="57912" y="87629"/>
                </a:lnTo>
                <a:lnTo>
                  <a:pt x="82296" y="632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56252" y="3916171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24384" y="0"/>
                </a:moveTo>
                <a:lnTo>
                  <a:pt x="0" y="24383"/>
                </a:lnTo>
                <a:lnTo>
                  <a:pt x="0" y="63245"/>
                </a:lnTo>
                <a:lnTo>
                  <a:pt x="24384" y="87629"/>
                </a:lnTo>
                <a:lnTo>
                  <a:pt x="57912" y="87629"/>
                </a:lnTo>
                <a:lnTo>
                  <a:pt x="82296" y="63245"/>
                </a:lnTo>
                <a:lnTo>
                  <a:pt x="82296" y="24383"/>
                </a:lnTo>
                <a:lnTo>
                  <a:pt x="57912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00803" y="3741673"/>
            <a:ext cx="83820" cy="87630"/>
          </a:xfrm>
          <a:custGeom>
            <a:avLst/>
            <a:gdLst/>
            <a:ahLst/>
            <a:cxnLst/>
            <a:rect l="l" t="t" r="r" b="b"/>
            <a:pathLst>
              <a:path w="83820" h="87629">
                <a:moveTo>
                  <a:pt x="83820" y="62484"/>
                </a:moveTo>
                <a:lnTo>
                  <a:pt x="83820" y="24384"/>
                </a:lnTo>
                <a:lnTo>
                  <a:pt x="59436" y="0"/>
                </a:lnTo>
                <a:lnTo>
                  <a:pt x="24384" y="0"/>
                </a:lnTo>
                <a:lnTo>
                  <a:pt x="0" y="24384"/>
                </a:lnTo>
                <a:lnTo>
                  <a:pt x="0" y="62484"/>
                </a:lnTo>
                <a:lnTo>
                  <a:pt x="24384" y="87629"/>
                </a:lnTo>
                <a:lnTo>
                  <a:pt x="59436" y="87629"/>
                </a:lnTo>
                <a:lnTo>
                  <a:pt x="83820" y="624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400803" y="3741673"/>
            <a:ext cx="83820" cy="87630"/>
          </a:xfrm>
          <a:custGeom>
            <a:avLst/>
            <a:gdLst/>
            <a:ahLst/>
            <a:cxnLst/>
            <a:rect l="l" t="t" r="r" b="b"/>
            <a:pathLst>
              <a:path w="83820" h="87629">
                <a:moveTo>
                  <a:pt x="24384" y="0"/>
                </a:moveTo>
                <a:lnTo>
                  <a:pt x="0" y="24384"/>
                </a:lnTo>
                <a:lnTo>
                  <a:pt x="0" y="62484"/>
                </a:lnTo>
                <a:lnTo>
                  <a:pt x="24384" y="87629"/>
                </a:lnTo>
                <a:lnTo>
                  <a:pt x="59436" y="87629"/>
                </a:lnTo>
                <a:lnTo>
                  <a:pt x="83820" y="62484"/>
                </a:lnTo>
                <a:lnTo>
                  <a:pt x="83820" y="24384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5189728" y="5660897"/>
            <a:ext cx="78613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270" marR="5080" indent="-243204">
              <a:lnSpc>
                <a:spcPct val="100000"/>
              </a:lnSpc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rding  Unit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5100320" y="5514847"/>
            <a:ext cx="923290" cy="690880"/>
          </a:xfrm>
          <a:custGeom>
            <a:avLst/>
            <a:gdLst/>
            <a:ahLst/>
            <a:cxnLst/>
            <a:rect l="l" t="t" r="r" b="b"/>
            <a:pathLst>
              <a:path w="923289" h="690879">
                <a:moveTo>
                  <a:pt x="115062" y="0"/>
                </a:moveTo>
                <a:lnTo>
                  <a:pt x="70401" y="9084"/>
                </a:lnTo>
                <a:lnTo>
                  <a:pt x="33813" y="33813"/>
                </a:lnTo>
                <a:lnTo>
                  <a:pt x="9084" y="70401"/>
                </a:lnTo>
                <a:lnTo>
                  <a:pt x="0" y="115062"/>
                </a:lnTo>
                <a:lnTo>
                  <a:pt x="0" y="575310"/>
                </a:lnTo>
                <a:lnTo>
                  <a:pt x="9084" y="620291"/>
                </a:lnTo>
                <a:lnTo>
                  <a:pt x="33813" y="656844"/>
                </a:lnTo>
                <a:lnTo>
                  <a:pt x="70401" y="681394"/>
                </a:lnTo>
                <a:lnTo>
                  <a:pt x="115062" y="690372"/>
                </a:lnTo>
                <a:lnTo>
                  <a:pt x="807720" y="690372"/>
                </a:lnTo>
                <a:lnTo>
                  <a:pt x="852380" y="681394"/>
                </a:lnTo>
                <a:lnTo>
                  <a:pt x="888968" y="656843"/>
                </a:lnTo>
                <a:lnTo>
                  <a:pt x="913697" y="620291"/>
                </a:lnTo>
                <a:lnTo>
                  <a:pt x="922782" y="575310"/>
                </a:lnTo>
                <a:lnTo>
                  <a:pt x="922781" y="115062"/>
                </a:lnTo>
                <a:lnTo>
                  <a:pt x="913697" y="70401"/>
                </a:lnTo>
                <a:lnTo>
                  <a:pt x="888968" y="33813"/>
                </a:lnTo>
                <a:lnTo>
                  <a:pt x="852380" y="9084"/>
                </a:lnTo>
                <a:lnTo>
                  <a:pt x="807719" y="0"/>
                </a:lnTo>
                <a:lnTo>
                  <a:pt x="115062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7535926" y="5042916"/>
            <a:ext cx="13144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EX/MEM.RegisterRd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955029" y="6425941"/>
            <a:ext cx="13519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MEM/WB.RegisterRd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9207500" y="1973072"/>
            <a:ext cx="0" cy="3973829"/>
          </a:xfrm>
          <a:custGeom>
            <a:avLst/>
            <a:gdLst/>
            <a:ahLst/>
            <a:cxnLst/>
            <a:rect l="l" t="t" r="r" b="b"/>
            <a:pathLst>
              <a:path h="3973829">
                <a:moveTo>
                  <a:pt x="0" y="0"/>
                </a:moveTo>
                <a:lnTo>
                  <a:pt x="0" y="3973829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023102" y="5908802"/>
            <a:ext cx="3188970" cy="76200"/>
          </a:xfrm>
          <a:custGeom>
            <a:avLst/>
            <a:gdLst/>
            <a:ahLst/>
            <a:cxnLst/>
            <a:rect l="l" t="t" r="r" b="b"/>
            <a:pathLst>
              <a:path w="3188970" h="76200">
                <a:moveTo>
                  <a:pt x="50292" y="33527"/>
                </a:moveTo>
                <a:lnTo>
                  <a:pt x="50292" y="0"/>
                </a:lnTo>
                <a:lnTo>
                  <a:pt x="0" y="38100"/>
                </a:lnTo>
                <a:lnTo>
                  <a:pt x="33527" y="63499"/>
                </a:lnTo>
                <a:lnTo>
                  <a:pt x="33527" y="35051"/>
                </a:lnTo>
                <a:lnTo>
                  <a:pt x="35051" y="33527"/>
                </a:lnTo>
                <a:lnTo>
                  <a:pt x="50292" y="33527"/>
                </a:lnTo>
                <a:close/>
              </a:path>
              <a:path w="3188970" h="76200">
                <a:moveTo>
                  <a:pt x="3188969" y="40386"/>
                </a:moveTo>
                <a:lnTo>
                  <a:pt x="3188969" y="35051"/>
                </a:lnTo>
                <a:lnTo>
                  <a:pt x="3186683" y="33527"/>
                </a:lnTo>
                <a:lnTo>
                  <a:pt x="35051" y="33527"/>
                </a:lnTo>
                <a:lnTo>
                  <a:pt x="33527" y="35051"/>
                </a:lnTo>
                <a:lnTo>
                  <a:pt x="33527" y="40386"/>
                </a:lnTo>
                <a:lnTo>
                  <a:pt x="35051" y="42672"/>
                </a:lnTo>
                <a:lnTo>
                  <a:pt x="3186683" y="42672"/>
                </a:lnTo>
                <a:lnTo>
                  <a:pt x="3188969" y="40386"/>
                </a:lnTo>
                <a:close/>
              </a:path>
              <a:path w="3188970" h="76200">
                <a:moveTo>
                  <a:pt x="50292" y="76200"/>
                </a:moveTo>
                <a:lnTo>
                  <a:pt x="50292" y="42672"/>
                </a:lnTo>
                <a:lnTo>
                  <a:pt x="35051" y="42672"/>
                </a:lnTo>
                <a:lnTo>
                  <a:pt x="33527" y="40386"/>
                </a:lnTo>
                <a:lnTo>
                  <a:pt x="33527" y="63499"/>
                </a:lnTo>
                <a:lnTo>
                  <a:pt x="5029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447280" y="4995926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778001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447280" y="6118352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518922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023102" y="5735828"/>
            <a:ext cx="1428750" cy="76200"/>
          </a:xfrm>
          <a:custGeom>
            <a:avLst/>
            <a:gdLst/>
            <a:ahLst/>
            <a:cxnLst/>
            <a:rect l="l" t="t" r="r" b="b"/>
            <a:pathLst>
              <a:path w="1428750" h="76200">
                <a:moveTo>
                  <a:pt x="50292" y="32766"/>
                </a:moveTo>
                <a:lnTo>
                  <a:pt x="50292" y="0"/>
                </a:lnTo>
                <a:lnTo>
                  <a:pt x="0" y="38100"/>
                </a:lnTo>
                <a:lnTo>
                  <a:pt x="33527" y="63499"/>
                </a:lnTo>
                <a:lnTo>
                  <a:pt x="33527" y="35051"/>
                </a:lnTo>
                <a:lnTo>
                  <a:pt x="35051" y="32766"/>
                </a:lnTo>
                <a:lnTo>
                  <a:pt x="50292" y="32766"/>
                </a:lnTo>
                <a:close/>
              </a:path>
              <a:path w="1428750" h="76200">
                <a:moveTo>
                  <a:pt x="1428750" y="40386"/>
                </a:moveTo>
                <a:lnTo>
                  <a:pt x="1428750" y="35051"/>
                </a:lnTo>
                <a:lnTo>
                  <a:pt x="1426464" y="32766"/>
                </a:lnTo>
                <a:lnTo>
                  <a:pt x="35051" y="32766"/>
                </a:lnTo>
                <a:lnTo>
                  <a:pt x="33527" y="35051"/>
                </a:lnTo>
                <a:lnTo>
                  <a:pt x="33527" y="40386"/>
                </a:lnTo>
                <a:lnTo>
                  <a:pt x="35051" y="42672"/>
                </a:lnTo>
                <a:lnTo>
                  <a:pt x="1426464" y="42672"/>
                </a:lnTo>
                <a:lnTo>
                  <a:pt x="1428750" y="40386"/>
                </a:lnTo>
                <a:close/>
              </a:path>
              <a:path w="1428750" h="76200">
                <a:moveTo>
                  <a:pt x="50292" y="76200"/>
                </a:moveTo>
                <a:lnTo>
                  <a:pt x="50292" y="42672"/>
                </a:lnTo>
                <a:lnTo>
                  <a:pt x="35051" y="42672"/>
                </a:lnTo>
                <a:lnTo>
                  <a:pt x="33527" y="40386"/>
                </a:lnTo>
                <a:lnTo>
                  <a:pt x="33527" y="63499"/>
                </a:lnTo>
                <a:lnTo>
                  <a:pt x="5029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023102" y="5562853"/>
            <a:ext cx="1344295" cy="76200"/>
          </a:xfrm>
          <a:custGeom>
            <a:avLst/>
            <a:gdLst/>
            <a:ahLst/>
            <a:cxnLst/>
            <a:rect l="l" t="t" r="r" b="b"/>
            <a:pathLst>
              <a:path w="1344295" h="76200">
                <a:moveTo>
                  <a:pt x="50292" y="32766"/>
                </a:moveTo>
                <a:lnTo>
                  <a:pt x="50292" y="0"/>
                </a:lnTo>
                <a:lnTo>
                  <a:pt x="0" y="38100"/>
                </a:lnTo>
                <a:lnTo>
                  <a:pt x="33527" y="63499"/>
                </a:lnTo>
                <a:lnTo>
                  <a:pt x="33527" y="35051"/>
                </a:lnTo>
                <a:lnTo>
                  <a:pt x="35051" y="32766"/>
                </a:lnTo>
                <a:lnTo>
                  <a:pt x="50292" y="32766"/>
                </a:lnTo>
                <a:close/>
              </a:path>
              <a:path w="1344295" h="76200">
                <a:moveTo>
                  <a:pt x="1344168" y="40386"/>
                </a:moveTo>
                <a:lnTo>
                  <a:pt x="1344168" y="35051"/>
                </a:lnTo>
                <a:lnTo>
                  <a:pt x="1342644" y="32766"/>
                </a:lnTo>
                <a:lnTo>
                  <a:pt x="35051" y="32766"/>
                </a:lnTo>
                <a:lnTo>
                  <a:pt x="33527" y="35051"/>
                </a:lnTo>
                <a:lnTo>
                  <a:pt x="33527" y="40386"/>
                </a:lnTo>
                <a:lnTo>
                  <a:pt x="35051" y="42672"/>
                </a:lnTo>
                <a:lnTo>
                  <a:pt x="1342644" y="42672"/>
                </a:lnTo>
                <a:lnTo>
                  <a:pt x="1344168" y="40386"/>
                </a:lnTo>
                <a:close/>
              </a:path>
              <a:path w="1344295" h="76200">
                <a:moveTo>
                  <a:pt x="50292" y="76200"/>
                </a:moveTo>
                <a:lnTo>
                  <a:pt x="50292" y="42672"/>
                </a:lnTo>
                <a:lnTo>
                  <a:pt x="35051" y="42672"/>
                </a:lnTo>
                <a:lnTo>
                  <a:pt x="33527" y="40386"/>
                </a:lnTo>
                <a:lnTo>
                  <a:pt x="33527" y="63499"/>
                </a:lnTo>
                <a:lnTo>
                  <a:pt x="5029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23102" y="6080252"/>
            <a:ext cx="1428750" cy="76200"/>
          </a:xfrm>
          <a:custGeom>
            <a:avLst/>
            <a:gdLst/>
            <a:ahLst/>
            <a:cxnLst/>
            <a:rect l="l" t="t" r="r" b="b"/>
            <a:pathLst>
              <a:path w="1428750" h="76200">
                <a:moveTo>
                  <a:pt x="50292" y="33527"/>
                </a:moveTo>
                <a:lnTo>
                  <a:pt x="50292" y="0"/>
                </a:lnTo>
                <a:lnTo>
                  <a:pt x="0" y="38100"/>
                </a:lnTo>
                <a:lnTo>
                  <a:pt x="33527" y="63499"/>
                </a:lnTo>
                <a:lnTo>
                  <a:pt x="33527" y="35051"/>
                </a:lnTo>
                <a:lnTo>
                  <a:pt x="35051" y="33527"/>
                </a:lnTo>
                <a:lnTo>
                  <a:pt x="50292" y="33527"/>
                </a:lnTo>
                <a:close/>
              </a:path>
              <a:path w="1428750" h="76200">
                <a:moveTo>
                  <a:pt x="1428749" y="40386"/>
                </a:moveTo>
                <a:lnTo>
                  <a:pt x="1428749" y="35051"/>
                </a:lnTo>
                <a:lnTo>
                  <a:pt x="1426464" y="33527"/>
                </a:lnTo>
                <a:lnTo>
                  <a:pt x="35051" y="33527"/>
                </a:lnTo>
                <a:lnTo>
                  <a:pt x="33527" y="35051"/>
                </a:lnTo>
                <a:lnTo>
                  <a:pt x="33527" y="40386"/>
                </a:lnTo>
                <a:lnTo>
                  <a:pt x="35051" y="42672"/>
                </a:lnTo>
                <a:lnTo>
                  <a:pt x="1426464" y="42672"/>
                </a:lnTo>
                <a:lnTo>
                  <a:pt x="1428749" y="40386"/>
                </a:lnTo>
                <a:close/>
              </a:path>
              <a:path w="1428750" h="76200">
                <a:moveTo>
                  <a:pt x="50292" y="76200"/>
                </a:moveTo>
                <a:lnTo>
                  <a:pt x="50292" y="42672"/>
                </a:lnTo>
                <a:lnTo>
                  <a:pt x="35051" y="42672"/>
                </a:lnTo>
                <a:lnTo>
                  <a:pt x="33527" y="40386"/>
                </a:lnTo>
                <a:lnTo>
                  <a:pt x="33527" y="63499"/>
                </a:lnTo>
                <a:lnTo>
                  <a:pt x="5029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65802" y="5341873"/>
            <a:ext cx="0" cy="690880"/>
          </a:xfrm>
          <a:custGeom>
            <a:avLst/>
            <a:gdLst/>
            <a:ahLst/>
            <a:cxnLst/>
            <a:rect l="l" t="t" r="r" b="b"/>
            <a:pathLst>
              <a:path h="690879">
                <a:moveTo>
                  <a:pt x="0" y="690372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262120" y="5341873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123680" y="1973072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61229" y="5994146"/>
            <a:ext cx="339090" cy="76200"/>
          </a:xfrm>
          <a:custGeom>
            <a:avLst/>
            <a:gdLst/>
            <a:ahLst/>
            <a:cxnLst/>
            <a:rect l="l" t="t" r="r" b="b"/>
            <a:pathLst>
              <a:path w="339089" h="76200">
                <a:moveTo>
                  <a:pt x="280416" y="41148"/>
                </a:moveTo>
                <a:lnTo>
                  <a:pt x="280416" y="35813"/>
                </a:lnTo>
                <a:lnTo>
                  <a:pt x="278892" y="33527"/>
                </a:lnTo>
                <a:lnTo>
                  <a:pt x="1524" y="33527"/>
                </a:lnTo>
                <a:lnTo>
                  <a:pt x="0" y="35813"/>
                </a:lnTo>
                <a:lnTo>
                  <a:pt x="0" y="41148"/>
                </a:lnTo>
                <a:lnTo>
                  <a:pt x="1524" y="43433"/>
                </a:lnTo>
                <a:lnTo>
                  <a:pt x="278892" y="43433"/>
                </a:lnTo>
                <a:lnTo>
                  <a:pt x="280416" y="41148"/>
                </a:lnTo>
                <a:close/>
              </a:path>
              <a:path w="339089" h="76200">
                <a:moveTo>
                  <a:pt x="339090" y="38100"/>
                </a:moveTo>
                <a:lnTo>
                  <a:pt x="262890" y="0"/>
                </a:lnTo>
                <a:lnTo>
                  <a:pt x="262890" y="33527"/>
                </a:lnTo>
                <a:lnTo>
                  <a:pt x="278892" y="33527"/>
                </a:lnTo>
                <a:lnTo>
                  <a:pt x="280416" y="35813"/>
                </a:lnTo>
                <a:lnTo>
                  <a:pt x="280416" y="67437"/>
                </a:lnTo>
                <a:lnTo>
                  <a:pt x="339090" y="38100"/>
                </a:lnTo>
                <a:close/>
              </a:path>
              <a:path w="339089" h="76200">
                <a:moveTo>
                  <a:pt x="280416" y="67437"/>
                </a:moveTo>
                <a:lnTo>
                  <a:pt x="280416" y="41148"/>
                </a:lnTo>
                <a:lnTo>
                  <a:pt x="278892" y="43433"/>
                </a:lnTo>
                <a:lnTo>
                  <a:pt x="262890" y="43433"/>
                </a:lnTo>
                <a:lnTo>
                  <a:pt x="262890" y="76200"/>
                </a:lnTo>
                <a:lnTo>
                  <a:pt x="280416" y="67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843526" y="5648197"/>
            <a:ext cx="257175" cy="76200"/>
          </a:xfrm>
          <a:custGeom>
            <a:avLst/>
            <a:gdLst/>
            <a:ahLst/>
            <a:cxnLst/>
            <a:rect l="l" t="t" r="r" b="b"/>
            <a:pathLst>
              <a:path w="257175" h="76200">
                <a:moveTo>
                  <a:pt x="198120" y="41148"/>
                </a:moveTo>
                <a:lnTo>
                  <a:pt x="198120" y="35813"/>
                </a:lnTo>
                <a:lnTo>
                  <a:pt x="196596" y="33527"/>
                </a:lnTo>
                <a:lnTo>
                  <a:pt x="2286" y="33527"/>
                </a:lnTo>
                <a:lnTo>
                  <a:pt x="0" y="35813"/>
                </a:lnTo>
                <a:lnTo>
                  <a:pt x="0" y="41148"/>
                </a:lnTo>
                <a:lnTo>
                  <a:pt x="2286" y="42672"/>
                </a:lnTo>
                <a:lnTo>
                  <a:pt x="196596" y="42672"/>
                </a:lnTo>
                <a:lnTo>
                  <a:pt x="198120" y="41148"/>
                </a:lnTo>
                <a:close/>
              </a:path>
              <a:path w="257175" h="76200">
                <a:moveTo>
                  <a:pt x="256794" y="38100"/>
                </a:moveTo>
                <a:lnTo>
                  <a:pt x="180594" y="0"/>
                </a:lnTo>
                <a:lnTo>
                  <a:pt x="180594" y="33527"/>
                </a:lnTo>
                <a:lnTo>
                  <a:pt x="196596" y="33527"/>
                </a:lnTo>
                <a:lnTo>
                  <a:pt x="198120" y="35813"/>
                </a:lnTo>
                <a:lnTo>
                  <a:pt x="198120" y="67437"/>
                </a:lnTo>
                <a:lnTo>
                  <a:pt x="256794" y="38100"/>
                </a:lnTo>
                <a:close/>
              </a:path>
              <a:path w="257175" h="76200">
                <a:moveTo>
                  <a:pt x="198120" y="67437"/>
                </a:moveTo>
                <a:lnTo>
                  <a:pt x="198120" y="41148"/>
                </a:lnTo>
                <a:lnTo>
                  <a:pt x="196596" y="42672"/>
                </a:lnTo>
                <a:lnTo>
                  <a:pt x="180594" y="42672"/>
                </a:lnTo>
                <a:lnTo>
                  <a:pt x="180594" y="76200"/>
                </a:lnTo>
                <a:lnTo>
                  <a:pt x="198120" y="67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48097" y="4822952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863346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62220" y="4132579"/>
            <a:ext cx="76200" cy="1127125"/>
          </a:xfrm>
          <a:custGeom>
            <a:avLst/>
            <a:gdLst/>
            <a:ahLst/>
            <a:cxnLst/>
            <a:rect l="l" t="t" r="r" b="b"/>
            <a:pathLst>
              <a:path w="76200" h="112712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0198"/>
                </a:lnTo>
                <a:lnTo>
                  <a:pt x="35813" y="58674"/>
                </a:lnTo>
                <a:lnTo>
                  <a:pt x="41147" y="58674"/>
                </a:lnTo>
                <a:lnTo>
                  <a:pt x="43433" y="60198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1127125">
                <a:moveTo>
                  <a:pt x="43433" y="76200"/>
                </a:moveTo>
                <a:lnTo>
                  <a:pt x="43433" y="60198"/>
                </a:lnTo>
                <a:lnTo>
                  <a:pt x="41147" y="58674"/>
                </a:lnTo>
                <a:lnTo>
                  <a:pt x="35813" y="58674"/>
                </a:lnTo>
                <a:lnTo>
                  <a:pt x="33527" y="60198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1127125">
                <a:moveTo>
                  <a:pt x="43433" y="1124712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1124712"/>
                </a:lnTo>
                <a:lnTo>
                  <a:pt x="35813" y="1126998"/>
                </a:lnTo>
                <a:lnTo>
                  <a:pt x="41147" y="1126998"/>
                </a:lnTo>
                <a:lnTo>
                  <a:pt x="43433" y="11247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62220" y="3183127"/>
            <a:ext cx="76200" cy="177800"/>
          </a:xfrm>
          <a:custGeom>
            <a:avLst/>
            <a:gdLst/>
            <a:ahLst/>
            <a:cxnLst/>
            <a:rect l="l" t="t" r="r" b="b"/>
            <a:pathLst>
              <a:path w="76200" h="1778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0960"/>
                </a:lnTo>
                <a:lnTo>
                  <a:pt x="35813" y="58674"/>
                </a:lnTo>
                <a:lnTo>
                  <a:pt x="41147" y="58674"/>
                </a:lnTo>
                <a:lnTo>
                  <a:pt x="43433" y="60960"/>
                </a:lnTo>
                <a:lnTo>
                  <a:pt x="43433" y="76200"/>
                </a:lnTo>
                <a:lnTo>
                  <a:pt x="76200" y="76200"/>
                </a:lnTo>
                <a:close/>
              </a:path>
              <a:path w="76200" h="177800">
                <a:moveTo>
                  <a:pt x="43433" y="76200"/>
                </a:moveTo>
                <a:lnTo>
                  <a:pt x="43433" y="60960"/>
                </a:lnTo>
                <a:lnTo>
                  <a:pt x="41147" y="58674"/>
                </a:lnTo>
                <a:lnTo>
                  <a:pt x="35813" y="58674"/>
                </a:lnTo>
                <a:lnTo>
                  <a:pt x="33527" y="60960"/>
                </a:lnTo>
                <a:lnTo>
                  <a:pt x="33527" y="76200"/>
                </a:lnTo>
                <a:lnTo>
                  <a:pt x="43433" y="76200"/>
                </a:lnTo>
                <a:close/>
              </a:path>
              <a:path w="76200" h="177800">
                <a:moveTo>
                  <a:pt x="43433" y="175260"/>
                </a:moveTo>
                <a:lnTo>
                  <a:pt x="43433" y="76200"/>
                </a:lnTo>
                <a:lnTo>
                  <a:pt x="33527" y="76200"/>
                </a:lnTo>
                <a:lnTo>
                  <a:pt x="33527" y="175260"/>
                </a:lnTo>
                <a:lnTo>
                  <a:pt x="35813" y="177546"/>
                </a:lnTo>
                <a:lnTo>
                  <a:pt x="41147" y="177546"/>
                </a:lnTo>
                <a:lnTo>
                  <a:pt x="43433" y="175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00320" y="3356102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3681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406893" y="496697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4">
                <a:moveTo>
                  <a:pt x="70103" y="51053"/>
                </a:move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29" y="71627"/>
                </a:lnTo>
                <a:lnTo>
                  <a:pt x="70103" y="510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406893" y="496697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4">
                <a:moveTo>
                  <a:pt x="20574" y="0"/>
                </a:move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29" y="71627"/>
                </a:lnTo>
                <a:lnTo>
                  <a:pt x="70103" y="51053"/>
                </a:ln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03845" y="6594602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4">
                <a:moveTo>
                  <a:pt x="70103" y="51053"/>
                </a:move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29" y="71627"/>
                </a:lnTo>
                <a:lnTo>
                  <a:pt x="70103" y="510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403845" y="6594602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4">
                <a:moveTo>
                  <a:pt x="20574" y="0"/>
                </a:moveTo>
                <a:lnTo>
                  <a:pt x="0" y="20574"/>
                </a:lnTo>
                <a:lnTo>
                  <a:pt x="0" y="51053"/>
                </a:lnTo>
                <a:lnTo>
                  <a:pt x="20574" y="71627"/>
                </a:lnTo>
                <a:lnTo>
                  <a:pt x="49529" y="71627"/>
                </a:lnTo>
                <a:lnTo>
                  <a:pt x="70103" y="51053"/>
                </a:ln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813046" y="4793996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70103" y="52577"/>
                </a:move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29" y="73151"/>
                </a:lnTo>
                <a:lnTo>
                  <a:pt x="70103" y="525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813046" y="4793996"/>
            <a:ext cx="70485" cy="73660"/>
          </a:xfrm>
          <a:custGeom>
            <a:avLst/>
            <a:gdLst/>
            <a:ahLst/>
            <a:cxnLst/>
            <a:rect l="l" t="t" r="r" b="b"/>
            <a:pathLst>
              <a:path w="70485" h="73660">
                <a:moveTo>
                  <a:pt x="20574" y="0"/>
                </a:moveTo>
                <a:lnTo>
                  <a:pt x="0" y="20574"/>
                </a:lnTo>
                <a:lnTo>
                  <a:pt x="0" y="52577"/>
                </a:lnTo>
                <a:lnTo>
                  <a:pt x="20574" y="73151"/>
                </a:lnTo>
                <a:lnTo>
                  <a:pt x="49529" y="73151"/>
                </a:lnTo>
                <a:lnTo>
                  <a:pt x="70103" y="52577"/>
                </a:lnTo>
                <a:lnTo>
                  <a:pt x="70103" y="20574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320026" y="1660651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5">
                <a:moveTo>
                  <a:pt x="70103" y="51053"/>
                </a:moveTo>
                <a:lnTo>
                  <a:pt x="70103" y="20573"/>
                </a:lnTo>
                <a:lnTo>
                  <a:pt x="49529" y="0"/>
                </a:lnTo>
                <a:lnTo>
                  <a:pt x="20574" y="0"/>
                </a:lnTo>
                <a:lnTo>
                  <a:pt x="0" y="20573"/>
                </a:lnTo>
                <a:lnTo>
                  <a:pt x="0" y="51053"/>
                </a:lnTo>
                <a:lnTo>
                  <a:pt x="20574" y="71627"/>
                </a:lnTo>
                <a:lnTo>
                  <a:pt x="49529" y="71627"/>
                </a:lnTo>
                <a:lnTo>
                  <a:pt x="70103" y="510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320026" y="1660651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5">
                <a:moveTo>
                  <a:pt x="20574" y="0"/>
                </a:moveTo>
                <a:lnTo>
                  <a:pt x="0" y="20573"/>
                </a:lnTo>
                <a:lnTo>
                  <a:pt x="0" y="51053"/>
                </a:lnTo>
                <a:lnTo>
                  <a:pt x="20574" y="71627"/>
                </a:lnTo>
                <a:lnTo>
                  <a:pt x="49529" y="71627"/>
                </a:lnTo>
                <a:lnTo>
                  <a:pt x="70103" y="51053"/>
                </a:lnTo>
                <a:lnTo>
                  <a:pt x="70103" y="20573"/>
                </a:lnTo>
                <a:lnTo>
                  <a:pt x="49529" y="0"/>
                </a:lnTo>
                <a:lnTo>
                  <a:pt x="2057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112000" y="2146045"/>
            <a:ext cx="167640" cy="3281679"/>
          </a:xfrm>
          <a:custGeom>
            <a:avLst/>
            <a:gdLst/>
            <a:ahLst/>
            <a:cxnLst/>
            <a:rect l="l" t="t" r="r" b="b"/>
            <a:pathLst>
              <a:path w="167640" h="3281679">
                <a:moveTo>
                  <a:pt x="167640" y="0"/>
                </a:moveTo>
                <a:lnTo>
                  <a:pt x="167640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764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12000" y="2146045"/>
            <a:ext cx="168910" cy="3282315"/>
          </a:xfrm>
          <a:custGeom>
            <a:avLst/>
            <a:gdLst/>
            <a:ahLst/>
            <a:cxnLst/>
            <a:rect l="l" t="t" r="r" b="b"/>
            <a:pathLst>
              <a:path w="168909" h="3282315">
                <a:moveTo>
                  <a:pt x="0" y="0"/>
                </a:moveTo>
                <a:lnTo>
                  <a:pt x="0" y="3281933"/>
                </a:lnTo>
                <a:lnTo>
                  <a:pt x="168401" y="3281933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956040" y="2146045"/>
            <a:ext cx="167005" cy="3281679"/>
          </a:xfrm>
          <a:custGeom>
            <a:avLst/>
            <a:gdLst/>
            <a:ahLst/>
            <a:cxnLst/>
            <a:rect l="l" t="t" r="r" b="b"/>
            <a:pathLst>
              <a:path w="167004" h="3281679">
                <a:moveTo>
                  <a:pt x="166877" y="0"/>
                </a:moveTo>
                <a:lnTo>
                  <a:pt x="166877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6877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56802" y="2146045"/>
            <a:ext cx="167005" cy="3282315"/>
          </a:xfrm>
          <a:custGeom>
            <a:avLst/>
            <a:gdLst/>
            <a:ahLst/>
            <a:cxnLst/>
            <a:rect l="l" t="t" r="r" b="b"/>
            <a:pathLst>
              <a:path w="167004" h="3282315">
                <a:moveTo>
                  <a:pt x="0" y="0"/>
                </a:moveTo>
                <a:lnTo>
                  <a:pt x="0" y="3281934"/>
                </a:lnTo>
                <a:lnTo>
                  <a:pt x="166877" y="3281934"/>
                </a:lnTo>
                <a:lnTo>
                  <a:pt x="16687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100320" y="52542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435600" y="5254244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260603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6866132" y="1415798"/>
            <a:ext cx="57658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spc="-5" dirty="0">
                <a:latin typeface="Arial"/>
                <a:cs typeface="Arial"/>
              </a:rPr>
              <a:t>/M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8709412" y="1676407"/>
            <a:ext cx="6140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MEM/WB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417827" y="1934717"/>
            <a:ext cx="32766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40106" y="2884170"/>
            <a:ext cx="3079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Addr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23927" y="3574539"/>
            <a:ext cx="73406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89535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Instruc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ion 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926838" y="2884172"/>
            <a:ext cx="283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Instr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237997" y="2837179"/>
            <a:ext cx="1007110" cy="1295400"/>
          </a:xfrm>
          <a:custGeom>
            <a:avLst/>
            <a:gdLst/>
            <a:ahLst/>
            <a:cxnLst/>
            <a:rect l="l" t="t" r="r" b="b"/>
            <a:pathLst>
              <a:path w="1007110" h="1295400">
                <a:moveTo>
                  <a:pt x="0" y="0"/>
                </a:moveTo>
                <a:lnTo>
                  <a:pt x="0" y="1295400"/>
                </a:lnTo>
                <a:lnTo>
                  <a:pt x="1006602" y="1295400"/>
                </a:lnTo>
                <a:lnTo>
                  <a:pt x="10066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237997" y="2232151"/>
            <a:ext cx="530860" cy="260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30"/>
              </a:spcBef>
            </a:pPr>
            <a:r>
              <a:rPr sz="1100" b="1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447548" y="2491994"/>
            <a:ext cx="86360" cy="345440"/>
          </a:xfrm>
          <a:custGeom>
            <a:avLst/>
            <a:gdLst/>
            <a:ahLst/>
            <a:cxnLst/>
            <a:rect l="l" t="t" r="r" b="b"/>
            <a:pathLst>
              <a:path w="86359" h="345439">
                <a:moveTo>
                  <a:pt x="86106" y="288035"/>
                </a:moveTo>
                <a:lnTo>
                  <a:pt x="0" y="288035"/>
                </a:lnTo>
                <a:lnTo>
                  <a:pt x="28956" y="326816"/>
                </a:lnTo>
                <a:lnTo>
                  <a:pt x="28956" y="301751"/>
                </a:lnTo>
                <a:lnTo>
                  <a:pt x="57150" y="301751"/>
                </a:lnTo>
                <a:lnTo>
                  <a:pt x="57150" y="326135"/>
                </a:lnTo>
                <a:lnTo>
                  <a:pt x="86106" y="288035"/>
                </a:lnTo>
                <a:close/>
              </a:path>
              <a:path w="86359" h="345439">
                <a:moveTo>
                  <a:pt x="57150" y="288035"/>
                </a:moveTo>
                <a:lnTo>
                  <a:pt x="57150" y="0"/>
                </a:lnTo>
                <a:lnTo>
                  <a:pt x="28956" y="0"/>
                </a:lnTo>
                <a:lnTo>
                  <a:pt x="28956" y="288035"/>
                </a:lnTo>
                <a:lnTo>
                  <a:pt x="57150" y="288035"/>
                </a:lnTo>
                <a:close/>
              </a:path>
              <a:path w="86359" h="345439">
                <a:moveTo>
                  <a:pt x="57150" y="326135"/>
                </a:moveTo>
                <a:lnTo>
                  <a:pt x="57150" y="301751"/>
                </a:lnTo>
                <a:lnTo>
                  <a:pt x="28956" y="301751"/>
                </a:lnTo>
                <a:lnTo>
                  <a:pt x="28956" y="326816"/>
                </a:lnTo>
                <a:lnTo>
                  <a:pt x="42671" y="345185"/>
                </a:lnTo>
                <a:lnTo>
                  <a:pt x="57150" y="326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663700" y="3095498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250698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44600" y="3052826"/>
            <a:ext cx="250825" cy="85725"/>
          </a:xfrm>
          <a:custGeom>
            <a:avLst/>
            <a:gdLst/>
            <a:ahLst/>
            <a:cxnLst/>
            <a:rect l="l" t="t" r="r" b="b"/>
            <a:pathLst>
              <a:path w="250825" h="85725">
                <a:moveTo>
                  <a:pt x="208025" y="57150"/>
                </a:moveTo>
                <a:lnTo>
                  <a:pt x="208025" y="28193"/>
                </a:lnTo>
                <a:lnTo>
                  <a:pt x="0" y="28193"/>
                </a:lnTo>
                <a:lnTo>
                  <a:pt x="0" y="57150"/>
                </a:lnTo>
                <a:lnTo>
                  <a:pt x="208025" y="57150"/>
                </a:lnTo>
                <a:close/>
              </a:path>
              <a:path w="250825" h="85725">
                <a:moveTo>
                  <a:pt x="250697" y="42672"/>
                </a:moveTo>
                <a:lnTo>
                  <a:pt x="193547" y="0"/>
                </a:lnTo>
                <a:lnTo>
                  <a:pt x="193547" y="28193"/>
                </a:lnTo>
                <a:lnTo>
                  <a:pt x="208025" y="28193"/>
                </a:lnTo>
                <a:lnTo>
                  <a:pt x="208025" y="74533"/>
                </a:lnTo>
                <a:lnTo>
                  <a:pt x="250697" y="42672"/>
                </a:lnTo>
                <a:close/>
              </a:path>
              <a:path w="250825" h="85725">
                <a:moveTo>
                  <a:pt x="208025" y="74533"/>
                </a:moveTo>
                <a:lnTo>
                  <a:pt x="208025" y="57150"/>
                </a:lnTo>
                <a:lnTo>
                  <a:pt x="193547" y="57150"/>
                </a:lnTo>
                <a:lnTo>
                  <a:pt x="193547" y="85343"/>
                </a:lnTo>
                <a:lnTo>
                  <a:pt x="208025" y="7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495297" y="2146045"/>
            <a:ext cx="168910" cy="3281679"/>
          </a:xfrm>
          <a:custGeom>
            <a:avLst/>
            <a:gdLst/>
            <a:ahLst/>
            <a:cxnLst/>
            <a:rect l="l" t="t" r="r" b="b"/>
            <a:pathLst>
              <a:path w="168910" h="3281679">
                <a:moveTo>
                  <a:pt x="168401" y="0"/>
                </a:moveTo>
                <a:lnTo>
                  <a:pt x="168402" y="3281172"/>
                </a:lnTo>
                <a:lnTo>
                  <a:pt x="0" y="3281172"/>
                </a:lnTo>
                <a:lnTo>
                  <a:pt x="0" y="0"/>
                </a:lnTo>
                <a:lnTo>
                  <a:pt x="168401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495297" y="2146045"/>
            <a:ext cx="168910" cy="3282315"/>
          </a:xfrm>
          <a:custGeom>
            <a:avLst/>
            <a:gdLst/>
            <a:ahLst/>
            <a:cxnLst/>
            <a:rect l="l" t="t" r="r" b="b"/>
            <a:pathLst>
              <a:path w="168910" h="3282315">
                <a:moveTo>
                  <a:pt x="0" y="0"/>
                </a:moveTo>
                <a:lnTo>
                  <a:pt x="0" y="3281933"/>
                </a:lnTo>
                <a:lnTo>
                  <a:pt x="168402" y="3281933"/>
                </a:lnTo>
                <a:lnTo>
                  <a:pt x="16840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6111747" y="4352544"/>
            <a:ext cx="49339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2F2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2F2FFF"/>
                </a:solidFill>
                <a:latin typeface="Arial"/>
                <a:cs typeface="Arial"/>
              </a:rPr>
              <a:t>eg</a:t>
            </a:r>
            <a:r>
              <a:rPr sz="1100" spc="-10" dirty="0">
                <a:solidFill>
                  <a:srgbClr val="2F2FFF"/>
                </a:solidFill>
                <a:latin typeface="Arial"/>
                <a:cs typeface="Arial"/>
              </a:rPr>
              <a:t>D</a:t>
            </a:r>
            <a:r>
              <a:rPr sz="1100" dirty="0">
                <a:solidFill>
                  <a:srgbClr val="2F2FFF"/>
                </a:solidFill>
                <a:latin typeface="Arial"/>
                <a:cs typeface="Arial"/>
              </a:rPr>
              <a:t>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339848" y="4519752"/>
            <a:ext cx="203835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4800"/>
              </a:lnSpc>
            </a:pPr>
            <a:r>
              <a:rPr sz="1100" spc="-10" dirty="0">
                <a:latin typeface="Arial"/>
                <a:cs typeface="Arial"/>
              </a:rPr>
              <a:t>Rt  Rd 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4386326" y="6759193"/>
            <a:ext cx="83820" cy="86360"/>
          </a:xfrm>
          <a:custGeom>
            <a:avLst/>
            <a:gdLst/>
            <a:ahLst/>
            <a:cxnLst/>
            <a:rect l="l" t="t" r="r" b="b"/>
            <a:pathLst>
              <a:path w="83820" h="86359">
                <a:moveTo>
                  <a:pt x="83820" y="61722"/>
                </a:moveTo>
                <a:lnTo>
                  <a:pt x="83820" y="25146"/>
                </a:lnTo>
                <a:lnTo>
                  <a:pt x="59436" y="0"/>
                </a:lnTo>
                <a:lnTo>
                  <a:pt x="24384" y="0"/>
                </a:lnTo>
                <a:lnTo>
                  <a:pt x="0" y="25146"/>
                </a:lnTo>
                <a:lnTo>
                  <a:pt x="0" y="61722"/>
                </a:lnTo>
                <a:lnTo>
                  <a:pt x="24384" y="86105"/>
                </a:lnTo>
                <a:lnTo>
                  <a:pt x="59436" y="86105"/>
                </a:lnTo>
                <a:lnTo>
                  <a:pt x="83820" y="617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386326" y="6759193"/>
            <a:ext cx="83820" cy="86360"/>
          </a:xfrm>
          <a:custGeom>
            <a:avLst/>
            <a:gdLst/>
            <a:ahLst/>
            <a:cxnLst/>
            <a:rect l="l" t="t" r="r" b="b"/>
            <a:pathLst>
              <a:path w="83820" h="86359">
                <a:moveTo>
                  <a:pt x="24384" y="0"/>
                </a:moveTo>
                <a:lnTo>
                  <a:pt x="0" y="25146"/>
                </a:lnTo>
                <a:lnTo>
                  <a:pt x="0" y="61722"/>
                </a:lnTo>
                <a:lnTo>
                  <a:pt x="24384" y="86105"/>
                </a:lnTo>
                <a:lnTo>
                  <a:pt x="59436" y="86105"/>
                </a:lnTo>
                <a:lnTo>
                  <a:pt x="83820" y="61722"/>
                </a:lnTo>
                <a:lnTo>
                  <a:pt x="83820" y="25146"/>
                </a:lnTo>
                <a:lnTo>
                  <a:pt x="59436" y="0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203" name="object 2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204" name="object 20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366" y="487171"/>
            <a:ext cx="3982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Miscellaneous</a:t>
            </a:r>
            <a:r>
              <a:rPr spc="-90" dirty="0"/>
              <a:t> </a:t>
            </a:r>
            <a:r>
              <a:rPr dirty="0"/>
              <a:t>comments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768715" cy="203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Each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ARM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instruction </a:t>
            </a:r>
            <a:r>
              <a:rPr sz="2000" spc="-5" dirty="0">
                <a:latin typeface="Trebuchet MS"/>
                <a:cs typeface="Trebuchet MS"/>
              </a:rPr>
              <a:t>writes to at most one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register.</a:t>
            </a:r>
            <a:endParaRPr sz="2000" dirty="0">
              <a:latin typeface="Trebuchet MS"/>
              <a:cs typeface="Trebuchet MS"/>
            </a:endParaRPr>
          </a:p>
          <a:p>
            <a:pPr marL="755650" marR="29210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This </a:t>
            </a:r>
            <a:r>
              <a:rPr sz="2000" spc="-10" dirty="0">
                <a:latin typeface="Trebuchet MS"/>
                <a:cs typeface="Trebuchet MS"/>
              </a:rPr>
              <a:t>makes </a:t>
            </a:r>
            <a:r>
              <a:rPr sz="2000" spc="-5" dirty="0">
                <a:latin typeface="Trebuchet MS"/>
                <a:cs typeface="Trebuchet MS"/>
              </a:rPr>
              <a:t>the forwarding </a:t>
            </a:r>
            <a:r>
              <a:rPr sz="2000" spc="-10" dirty="0">
                <a:latin typeface="Trebuchet MS"/>
                <a:cs typeface="Trebuchet MS"/>
              </a:rPr>
              <a:t>hardware </a:t>
            </a:r>
            <a:r>
              <a:rPr sz="2000" spc="-5" dirty="0">
                <a:latin typeface="Trebuchet MS"/>
                <a:cs typeface="Trebuchet MS"/>
              </a:rPr>
              <a:t>easier to </a:t>
            </a:r>
            <a:r>
              <a:rPr sz="2000" spc="-10" dirty="0">
                <a:latin typeface="Trebuchet MS"/>
                <a:cs typeface="Trebuchet MS"/>
              </a:rPr>
              <a:t>design, </a:t>
            </a:r>
            <a:r>
              <a:rPr sz="2000" spc="-5" dirty="0">
                <a:latin typeface="Trebuchet MS"/>
                <a:cs typeface="Trebuchet MS"/>
              </a:rPr>
              <a:t>since there is  only one </a:t>
            </a:r>
            <a:r>
              <a:rPr sz="2000" spc="-10" dirty="0">
                <a:latin typeface="Trebuchet MS"/>
                <a:cs typeface="Trebuchet MS"/>
              </a:rPr>
              <a:t>destination </a:t>
            </a:r>
            <a:r>
              <a:rPr sz="2000" spc="-5" dirty="0">
                <a:latin typeface="Trebuchet MS"/>
                <a:cs typeface="Trebuchet MS"/>
              </a:rPr>
              <a:t>register that ever needs to be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forwarded.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How could you </a:t>
            </a:r>
            <a:r>
              <a:rPr sz="2000" spc="-10" dirty="0">
                <a:latin typeface="Trebuchet MS"/>
                <a:cs typeface="Trebuchet MS"/>
              </a:rPr>
              <a:t>handle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r>
              <a:rPr sz="2000" spc="-5" dirty="0" smtClean="0">
                <a:latin typeface="Trebuchet MS"/>
                <a:cs typeface="Trebuchet MS"/>
              </a:rPr>
              <a:t> </a:t>
            </a:r>
            <a:r>
              <a:rPr lang="en-US" sz="2000" spc="-5" dirty="0" smtClean="0">
                <a:latin typeface="Trebuchet MS"/>
                <a:cs typeface="Trebuchet MS"/>
              </a:rPr>
              <a:t>LDUR</a:t>
            </a:r>
            <a:r>
              <a:rPr sz="2000" spc="-5" dirty="0" smtClean="0">
                <a:latin typeface="Trebuchet MS"/>
                <a:cs typeface="Trebuchet MS"/>
              </a:rPr>
              <a:t>+ </a:t>
            </a:r>
            <a:r>
              <a:rPr sz="2000" spc="-10" dirty="0" smtClean="0">
                <a:latin typeface="Trebuchet MS"/>
                <a:cs typeface="Trebuchet MS"/>
              </a:rPr>
              <a:t>instruction</a:t>
            </a:r>
            <a:r>
              <a:rPr lang="en-US" sz="2000" spc="-10" dirty="0" smtClean="0">
                <a:latin typeface="Trebuchet MS"/>
                <a:cs typeface="Trebuchet MS"/>
              </a:rPr>
              <a:t>?</a:t>
            </a:r>
            <a:endParaRPr sz="2000" dirty="0" smtClean="0">
              <a:latin typeface="Trebuchet MS"/>
              <a:cs typeface="Trebuchet MS"/>
            </a:endParaRPr>
          </a:p>
          <a:p>
            <a:pPr marL="355600" marR="429895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Forwarding is </a:t>
            </a:r>
            <a:r>
              <a:rPr sz="2000" spc="-10" dirty="0">
                <a:latin typeface="Trebuchet MS"/>
                <a:cs typeface="Trebuchet MS"/>
              </a:rPr>
              <a:t>especially important, </a:t>
            </a:r>
            <a:r>
              <a:rPr sz="2000" spc="-5" dirty="0">
                <a:latin typeface="Trebuchet MS"/>
                <a:cs typeface="Trebuchet MS"/>
              </a:rPr>
              <a:t>but </a:t>
            </a:r>
            <a:r>
              <a:rPr sz="2000" spc="-10" dirty="0">
                <a:latin typeface="Trebuchet MS"/>
                <a:cs typeface="Trebuchet MS"/>
              </a:rPr>
              <a:t>especially difficult, </a:t>
            </a:r>
            <a:r>
              <a:rPr sz="2000" spc="-5" dirty="0">
                <a:latin typeface="Trebuchet MS"/>
                <a:cs typeface="Trebuchet MS"/>
              </a:rPr>
              <a:t>with </a:t>
            </a:r>
            <a:r>
              <a:rPr sz="2000" spc="-10" dirty="0">
                <a:latin typeface="Trebuchet MS"/>
                <a:cs typeface="Trebuchet MS"/>
              </a:rPr>
              <a:t>deep  pipelines </a:t>
            </a:r>
            <a:r>
              <a:rPr sz="2000" spc="-5" dirty="0">
                <a:latin typeface="Trebuchet MS"/>
                <a:cs typeface="Trebuchet MS"/>
              </a:rPr>
              <a:t>like the ones in all </a:t>
            </a:r>
            <a:r>
              <a:rPr sz="2000" spc="-10" dirty="0">
                <a:latin typeface="Trebuchet MS"/>
                <a:cs typeface="Trebuchet MS"/>
              </a:rPr>
              <a:t>current </a:t>
            </a:r>
            <a:r>
              <a:rPr sz="2000" spc="-5" dirty="0">
                <a:latin typeface="Trebuchet MS"/>
                <a:cs typeface="Trebuchet MS"/>
              </a:rPr>
              <a:t>PC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processors</a:t>
            </a:r>
            <a:r>
              <a:rPr sz="2000" spc="-10" dirty="0" smtClean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3615" y="487171"/>
            <a:ext cx="15049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" y="1173479"/>
            <a:ext cx="8792845" cy="446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rebuchet MS"/>
                <a:cs typeface="Trebuchet MS"/>
              </a:rPr>
              <a:t>In real code, most </a:t>
            </a:r>
            <a:r>
              <a:rPr sz="2000" spc="-10" dirty="0">
                <a:latin typeface="Trebuchet MS"/>
                <a:cs typeface="Trebuchet MS"/>
              </a:rPr>
              <a:t>instructions </a:t>
            </a:r>
            <a:r>
              <a:rPr sz="2000" spc="-5" dirty="0">
                <a:latin typeface="Trebuchet MS"/>
                <a:cs typeface="Trebuchet MS"/>
              </a:rPr>
              <a:t>are </a:t>
            </a:r>
            <a:r>
              <a:rPr sz="2000" spc="-10" dirty="0">
                <a:latin typeface="Trebuchet MS"/>
                <a:cs typeface="Trebuchet MS"/>
              </a:rPr>
              <a:t>dependent </a:t>
            </a:r>
            <a:r>
              <a:rPr sz="2000" spc="-5" dirty="0">
                <a:latin typeface="Trebuchet MS"/>
                <a:cs typeface="Trebuchet MS"/>
              </a:rPr>
              <a:t>upon other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ones.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This can lead to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data </a:t>
            </a:r>
            <a:r>
              <a:rPr sz="2000" spc="-10" dirty="0">
                <a:solidFill>
                  <a:srgbClr val="FF0000"/>
                </a:solidFill>
                <a:latin typeface="Trebuchet MS"/>
                <a:cs typeface="Trebuchet MS"/>
              </a:rPr>
              <a:t>hazards </a:t>
            </a:r>
            <a:r>
              <a:rPr sz="2000" spc="-5" dirty="0">
                <a:latin typeface="Trebuchet MS"/>
                <a:cs typeface="Trebuchet MS"/>
              </a:rPr>
              <a:t>in our original </a:t>
            </a:r>
            <a:r>
              <a:rPr sz="2000" spc="-10" dirty="0">
                <a:latin typeface="Trebuchet MS"/>
                <a:cs typeface="Trebuchet MS"/>
              </a:rPr>
              <a:t>pipelined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datapath.</a:t>
            </a:r>
            <a:endParaRPr sz="2000">
              <a:latin typeface="Trebuchet MS"/>
              <a:cs typeface="Trebuchet MS"/>
            </a:endParaRPr>
          </a:p>
          <a:p>
            <a:pPr marL="755650" marR="245745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Instructions can’t write back to the register file soon </a:t>
            </a:r>
            <a:r>
              <a:rPr sz="2000" spc="-10" dirty="0">
                <a:latin typeface="Trebuchet MS"/>
                <a:cs typeface="Trebuchet MS"/>
              </a:rPr>
              <a:t>enough </a:t>
            </a:r>
            <a:r>
              <a:rPr sz="2000" spc="-5" dirty="0">
                <a:latin typeface="Trebuchet MS"/>
                <a:cs typeface="Trebuchet MS"/>
              </a:rPr>
              <a:t>for </a:t>
            </a:r>
            <a:r>
              <a:rPr sz="2000" spc="-10" dirty="0">
                <a:latin typeface="Trebuchet MS"/>
                <a:cs typeface="Trebuchet MS"/>
              </a:rPr>
              <a:t>the  </a:t>
            </a:r>
            <a:r>
              <a:rPr sz="2000" spc="-5" dirty="0">
                <a:latin typeface="Trebuchet MS"/>
                <a:cs typeface="Trebuchet MS"/>
              </a:rPr>
              <a:t>next two </a:t>
            </a:r>
            <a:r>
              <a:rPr sz="2000" spc="-10" dirty="0">
                <a:latin typeface="Trebuchet MS"/>
                <a:cs typeface="Trebuchet MS"/>
              </a:rPr>
              <a:t>instructions 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read.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Font typeface="Wingdings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Forwarding </a:t>
            </a:r>
            <a:r>
              <a:rPr sz="2000" spc="-10" dirty="0">
                <a:latin typeface="Trebuchet MS"/>
                <a:cs typeface="Trebuchet MS"/>
              </a:rPr>
              <a:t>eliminates </a:t>
            </a:r>
            <a:r>
              <a:rPr sz="2000" spc="-5" dirty="0">
                <a:latin typeface="Trebuchet MS"/>
                <a:cs typeface="Trebuchet MS"/>
              </a:rPr>
              <a:t>data </a:t>
            </a:r>
            <a:r>
              <a:rPr sz="2000" spc="-10" dirty="0">
                <a:latin typeface="Trebuchet MS"/>
                <a:cs typeface="Trebuchet MS"/>
              </a:rPr>
              <a:t>hazards involving arithmetic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instructions.</a:t>
            </a:r>
            <a:endParaRPr sz="2000"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The forwarding unit </a:t>
            </a:r>
            <a:r>
              <a:rPr sz="2000" spc="-10" dirty="0">
                <a:latin typeface="Trebuchet MS"/>
                <a:cs typeface="Trebuchet MS"/>
              </a:rPr>
              <a:t>detects </a:t>
            </a:r>
            <a:r>
              <a:rPr sz="2000" spc="-5" dirty="0">
                <a:latin typeface="Trebuchet MS"/>
                <a:cs typeface="Trebuchet MS"/>
              </a:rPr>
              <a:t>hazards by </a:t>
            </a:r>
            <a:r>
              <a:rPr sz="2000" spc="-10" dirty="0">
                <a:latin typeface="Trebuchet MS"/>
                <a:cs typeface="Trebuchet MS"/>
              </a:rPr>
              <a:t>comparing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destination  </a:t>
            </a:r>
            <a:r>
              <a:rPr sz="2000" spc="-5" dirty="0">
                <a:latin typeface="Trebuchet MS"/>
                <a:cs typeface="Trebuchet MS"/>
              </a:rPr>
              <a:t>registers of </a:t>
            </a:r>
            <a:r>
              <a:rPr sz="2000" spc="-10" dirty="0">
                <a:latin typeface="Trebuchet MS"/>
                <a:cs typeface="Trebuchet MS"/>
              </a:rPr>
              <a:t>previous instructions </a:t>
            </a:r>
            <a:r>
              <a:rPr sz="2000" spc="-5" dirty="0">
                <a:latin typeface="Trebuchet MS"/>
                <a:cs typeface="Trebuchet MS"/>
              </a:rPr>
              <a:t>to the source registers of the </a:t>
            </a:r>
            <a:r>
              <a:rPr sz="2000" spc="-10" dirty="0">
                <a:latin typeface="Trebuchet MS"/>
                <a:cs typeface="Trebuchet MS"/>
              </a:rPr>
              <a:t>current  instruction.</a:t>
            </a:r>
            <a:endParaRPr sz="2000">
              <a:latin typeface="Trebuchet MS"/>
              <a:cs typeface="Trebuchet MS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Hazards are </a:t>
            </a:r>
            <a:r>
              <a:rPr sz="2000" spc="-10" dirty="0">
                <a:latin typeface="Trebuchet MS"/>
                <a:cs typeface="Trebuchet MS"/>
              </a:rPr>
              <a:t>avoided </a:t>
            </a:r>
            <a:r>
              <a:rPr sz="2000" spc="-5" dirty="0">
                <a:latin typeface="Trebuchet MS"/>
                <a:cs typeface="Trebuchet MS"/>
              </a:rPr>
              <a:t>by grabbing results from the </a:t>
            </a:r>
            <a:r>
              <a:rPr sz="2000" spc="-10" dirty="0">
                <a:latin typeface="Trebuchet MS"/>
                <a:cs typeface="Trebuchet MS"/>
              </a:rPr>
              <a:t>pipeline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registers</a:t>
            </a:r>
            <a:endParaRPr sz="2000">
              <a:latin typeface="Trebuchet MS"/>
              <a:cs typeface="Trebuchet MS"/>
            </a:endParaRPr>
          </a:p>
          <a:p>
            <a:pPr marR="1708785" algn="ctr">
              <a:lnSpc>
                <a:spcPct val="100000"/>
              </a:lnSpc>
            </a:pPr>
            <a:r>
              <a:rPr sz="2000" i="1" spc="-5" dirty="0">
                <a:latin typeface="Trebuchet MS"/>
                <a:cs typeface="Trebuchet MS"/>
              </a:rPr>
              <a:t>before </a:t>
            </a:r>
            <a:r>
              <a:rPr sz="2000" spc="-5" dirty="0">
                <a:latin typeface="Trebuchet MS"/>
                <a:cs typeface="Trebuchet MS"/>
              </a:rPr>
              <a:t>they are </a:t>
            </a:r>
            <a:r>
              <a:rPr sz="2000" spc="-10" dirty="0">
                <a:latin typeface="Trebuchet MS"/>
                <a:cs typeface="Trebuchet MS"/>
              </a:rPr>
              <a:t>written </a:t>
            </a:r>
            <a:r>
              <a:rPr sz="2000" spc="-5" dirty="0">
                <a:latin typeface="Trebuchet MS"/>
                <a:cs typeface="Trebuchet MS"/>
              </a:rPr>
              <a:t>back to the register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file.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rebuchet MS"/>
                <a:cs typeface="Trebuchet MS"/>
              </a:rPr>
              <a:t>Next time we’ll finish up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pipelining.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Forwarding can’t save us in some cases </a:t>
            </a:r>
            <a:r>
              <a:rPr sz="2000" spc="-10" dirty="0">
                <a:latin typeface="Trebuchet MS"/>
                <a:cs typeface="Trebuchet MS"/>
              </a:rPr>
              <a:t>involving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lw.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har char="—"/>
              <a:tabLst>
                <a:tab pos="755650" algn="l"/>
              </a:tabLst>
            </a:pPr>
            <a:r>
              <a:rPr sz="2000" spc="-5" dirty="0">
                <a:latin typeface="Trebuchet MS"/>
                <a:cs typeface="Trebuchet MS"/>
              </a:rPr>
              <a:t>We still </a:t>
            </a:r>
            <a:r>
              <a:rPr sz="2000" spc="-10" dirty="0">
                <a:latin typeface="Trebuchet MS"/>
                <a:cs typeface="Trebuchet MS"/>
              </a:rPr>
              <a:t>haven’t talked </a:t>
            </a:r>
            <a:r>
              <a:rPr sz="2000" spc="-5" dirty="0">
                <a:latin typeface="Trebuchet MS"/>
                <a:cs typeface="Trebuchet MS"/>
              </a:rPr>
              <a:t>about branches for the </a:t>
            </a:r>
            <a:r>
              <a:rPr sz="2000" spc="-10" dirty="0">
                <a:latin typeface="Trebuchet MS"/>
                <a:cs typeface="Trebuchet MS"/>
              </a:rPr>
              <a:t>pipelined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datapath.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5145" y="6265417"/>
            <a:ext cx="4954905" cy="300990"/>
          </a:xfrm>
          <a:custGeom>
            <a:avLst/>
            <a:gdLst/>
            <a:ahLst/>
            <a:cxnLst/>
            <a:rect l="l" t="t" r="r" b="b"/>
            <a:pathLst>
              <a:path w="4954905" h="300990">
                <a:moveTo>
                  <a:pt x="0" y="0"/>
                </a:moveTo>
                <a:lnTo>
                  <a:pt x="0" y="300990"/>
                </a:lnTo>
                <a:lnTo>
                  <a:pt x="4954524" y="300990"/>
                </a:lnTo>
                <a:lnTo>
                  <a:pt x="495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DC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1900" y="6152641"/>
            <a:ext cx="4951730" cy="316230"/>
          </a:xfrm>
          <a:custGeom>
            <a:avLst/>
            <a:gdLst/>
            <a:ahLst/>
            <a:cxnLst/>
            <a:rect l="l" t="t" r="r" b="b"/>
            <a:pathLst>
              <a:path w="4951730" h="316229">
                <a:moveTo>
                  <a:pt x="0" y="0"/>
                </a:moveTo>
                <a:lnTo>
                  <a:pt x="0" y="316230"/>
                </a:lnTo>
                <a:lnTo>
                  <a:pt x="4951476" y="316229"/>
                </a:lnTo>
                <a:lnTo>
                  <a:pt x="49514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1533" y="6199123"/>
            <a:ext cx="838200" cy="227329"/>
          </a:xfrm>
          <a:custGeom>
            <a:avLst/>
            <a:gdLst/>
            <a:ahLst/>
            <a:cxnLst/>
            <a:rect l="l" t="t" r="r" b="b"/>
            <a:pathLst>
              <a:path w="838200" h="227329">
                <a:moveTo>
                  <a:pt x="838200" y="0"/>
                </a:moveTo>
                <a:lnTo>
                  <a:pt x="218694" y="0"/>
                </a:lnTo>
                <a:lnTo>
                  <a:pt x="0" y="227075"/>
                </a:lnTo>
                <a:lnTo>
                  <a:pt x="617220" y="227075"/>
                </a:lnTo>
                <a:lnTo>
                  <a:pt x="838200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6735" y="6196838"/>
            <a:ext cx="836930" cy="227965"/>
          </a:xfrm>
          <a:custGeom>
            <a:avLst/>
            <a:gdLst/>
            <a:ahLst/>
            <a:cxnLst/>
            <a:rect l="l" t="t" r="r" b="b"/>
            <a:pathLst>
              <a:path w="836929" h="227964">
                <a:moveTo>
                  <a:pt x="836676" y="0"/>
                </a:moveTo>
                <a:lnTo>
                  <a:pt x="218693" y="0"/>
                </a:lnTo>
                <a:lnTo>
                  <a:pt x="0" y="226313"/>
                </a:lnTo>
                <a:lnTo>
                  <a:pt x="615696" y="227837"/>
                </a:lnTo>
                <a:lnTo>
                  <a:pt x="836676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6509" y="6193790"/>
            <a:ext cx="836930" cy="227329"/>
          </a:xfrm>
          <a:custGeom>
            <a:avLst/>
            <a:gdLst/>
            <a:ahLst/>
            <a:cxnLst/>
            <a:rect l="l" t="t" r="r" b="b"/>
            <a:pathLst>
              <a:path w="836929" h="227329">
                <a:moveTo>
                  <a:pt x="836676" y="0"/>
                </a:moveTo>
                <a:lnTo>
                  <a:pt x="217169" y="0"/>
                </a:lnTo>
                <a:lnTo>
                  <a:pt x="0" y="227076"/>
                </a:lnTo>
                <a:lnTo>
                  <a:pt x="615695" y="227076"/>
                </a:lnTo>
                <a:lnTo>
                  <a:pt x="836676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1711" y="6192265"/>
            <a:ext cx="836930" cy="227329"/>
          </a:xfrm>
          <a:custGeom>
            <a:avLst/>
            <a:gdLst/>
            <a:ahLst/>
            <a:cxnLst/>
            <a:rect l="l" t="t" r="r" b="b"/>
            <a:pathLst>
              <a:path w="836929" h="227329">
                <a:moveTo>
                  <a:pt x="836676" y="0"/>
                </a:moveTo>
                <a:lnTo>
                  <a:pt x="217169" y="0"/>
                </a:lnTo>
                <a:lnTo>
                  <a:pt x="0" y="225551"/>
                </a:lnTo>
                <a:lnTo>
                  <a:pt x="615695" y="227075"/>
                </a:lnTo>
                <a:lnTo>
                  <a:pt x="836676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March 31,</a:t>
            </a:r>
            <a:r>
              <a:rPr spc="-80" dirty="0"/>
              <a:t> </a:t>
            </a:r>
            <a:r>
              <a:rPr spc="-5" dirty="0"/>
              <a:t>2003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Forwarding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5"/>
                </a:spcBef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pic>
        <p:nvPicPr>
          <p:cNvPr id="4" name="Content Placeholder 3" descr="Screen Shot 2018-10-07 at 6.58.59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505" y="1379538"/>
            <a:ext cx="5064690" cy="5776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pic>
        <p:nvPicPr>
          <p:cNvPr id="4" name="Content Placeholder 3" descr="Screen Shot 2018-10-07 at 6.59.23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766" y="1379538"/>
            <a:ext cx="4426168" cy="5776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pic>
        <p:nvPicPr>
          <p:cNvPr id="6" name="Content Placeholder 5" descr="Screen Shot 2018-10-07 at 6.59.40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142" y="1379538"/>
            <a:ext cx="4511415" cy="5776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pic>
        <p:nvPicPr>
          <p:cNvPr id="5" name="Content Placeholder 4" descr="Screen Shot 2018-10-07 at 6.59.53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315" y="1379538"/>
            <a:ext cx="4725070" cy="5776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pic>
        <p:nvPicPr>
          <p:cNvPr id="6" name="Content Placeholder 5" descr="Screen Shot 2018-10-07 at 7.00.10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924" y="1379538"/>
            <a:ext cx="4273852" cy="5776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ctures_optima">
  <a:themeElements>
    <a:clrScheme name="Blank Presentation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Blank Presentation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3427</Words>
  <Application>Microsoft Office PowerPoint</Application>
  <PresentationFormat>Custom</PresentationFormat>
  <Paragraphs>1031</Paragraphs>
  <Slides>42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lectures_optima</vt:lpstr>
      <vt:lpstr>820107</vt:lpstr>
      <vt:lpstr>Pipelining 2: Hazards</vt:lpstr>
      <vt:lpstr>Announcements</vt:lpstr>
      <vt:lpstr>Midterm</vt:lpstr>
      <vt:lpstr>Midterm</vt:lpstr>
      <vt:lpstr>Midterm</vt:lpstr>
      <vt:lpstr>Midterm</vt:lpstr>
      <vt:lpstr>Midterm</vt:lpstr>
      <vt:lpstr>Midterm</vt:lpstr>
      <vt:lpstr>Midterm</vt:lpstr>
      <vt:lpstr>Midterm</vt:lpstr>
      <vt:lpstr>Midterm</vt:lpstr>
      <vt:lpstr>Forwarding</vt:lpstr>
      <vt:lpstr>Pipeline Registers</vt:lpstr>
      <vt:lpstr>The pipelined datapath</vt:lpstr>
      <vt:lpstr>Pipeline diagram review</vt:lpstr>
      <vt:lpstr>Our examples are too simple</vt:lpstr>
      <vt:lpstr>An example with dependencies</vt:lpstr>
      <vt:lpstr>Data hazards in the pipeline diagram</vt:lpstr>
      <vt:lpstr>Things that are okay</vt:lpstr>
      <vt:lpstr>Dependency arrows</vt:lpstr>
      <vt:lpstr>A fancier pipeline diagram</vt:lpstr>
      <vt:lpstr>A more detailed look at the pipeline</vt:lpstr>
      <vt:lpstr>Bypassing the register file</vt:lpstr>
      <vt:lpstr>Where to find the ALU result</vt:lpstr>
      <vt:lpstr>Forwarding</vt:lpstr>
      <vt:lpstr>Outline of forwarding hardware</vt:lpstr>
      <vt:lpstr>Simplified datapath with forwarding muxes</vt:lpstr>
      <vt:lpstr>Detecting EX/MEM data hazards</vt:lpstr>
      <vt:lpstr>EX/MEM data hazard equations</vt:lpstr>
      <vt:lpstr>Detecting MEM/WB data hazards</vt:lpstr>
      <vt:lpstr>MEM/WB hazard equations</vt:lpstr>
      <vt:lpstr>Simplified datapath with forwarding</vt:lpstr>
      <vt:lpstr>The forwarding unit</vt:lpstr>
      <vt:lpstr>Example</vt:lpstr>
      <vt:lpstr>Clock cycle 3</vt:lpstr>
      <vt:lpstr>Clock cycle 4: forwarding $2 from EX/MEM</vt:lpstr>
      <vt:lpstr>Clock cycle 5: forwarding $2 from MEM/WB</vt:lpstr>
      <vt:lpstr>Lots of data hazards</vt:lpstr>
      <vt:lpstr>Complete pipelined datapath...so far</vt:lpstr>
      <vt:lpstr>Miscellaneous comments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Forwarding</dc:title>
  <dc:subject>CS232 @ UIUC</dc:subject>
  <dc:creator>Howard Huang</dc:creator>
  <cp:lastModifiedBy>Greg LaKomski</cp:lastModifiedBy>
  <cp:revision>44</cp:revision>
  <dcterms:created xsi:type="dcterms:W3CDTF">2018-10-08T18:09:58Z</dcterms:created>
  <dcterms:modified xsi:type="dcterms:W3CDTF">2018-10-08T18:16:55Z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2003-08-22T00:00:00Z</vt:filetime>
  </property>
  <property fmtid="{D5CDD505-2E9C-101B-9397-08002B2CF9AE}" pid="3" name="Creator">
    <vt:lpwstr>Acrobat PDFMaker 5.0 for PowerPoint</vt:lpwstr>
  </property>
  <property fmtid="{D5CDD505-2E9C-101B-9397-08002B2CF9AE}" pid="4" name="LastSaved">
    <vt:filetime>2017-10-22T00:00:00Z</vt:filetime>
  </property>
</Properties>
</file>